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26" r:id="rId3"/>
    <p:sldId id="324" r:id="rId4"/>
    <p:sldId id="328" r:id="rId5"/>
    <p:sldId id="329" r:id="rId6"/>
    <p:sldId id="325" r:id="rId7"/>
    <p:sldId id="357" r:id="rId8"/>
    <p:sldId id="358" r:id="rId9"/>
    <p:sldId id="369" r:id="rId10"/>
    <p:sldId id="327" r:id="rId11"/>
    <p:sldId id="330" r:id="rId12"/>
    <p:sldId id="290" r:id="rId13"/>
    <p:sldId id="360" r:id="rId14"/>
    <p:sldId id="368" r:id="rId15"/>
    <p:sldId id="370" r:id="rId16"/>
    <p:sldId id="394" r:id="rId17"/>
    <p:sldId id="397" r:id="rId18"/>
    <p:sldId id="398" r:id="rId19"/>
    <p:sldId id="400" r:id="rId20"/>
    <p:sldId id="399" r:id="rId21"/>
    <p:sldId id="390" r:id="rId22"/>
    <p:sldId id="393" r:id="rId23"/>
    <p:sldId id="366" r:id="rId24"/>
    <p:sldId id="387" r:id="rId25"/>
    <p:sldId id="388" r:id="rId26"/>
    <p:sldId id="389" r:id="rId27"/>
    <p:sldId id="367" r:id="rId28"/>
    <p:sldId id="365" r:id="rId29"/>
    <p:sldId id="401" r:id="rId30"/>
    <p:sldId id="402" r:id="rId31"/>
    <p:sldId id="403" r:id="rId32"/>
    <p:sldId id="279" r:id="rId33"/>
    <p:sldId id="364" r:id="rId34"/>
    <p:sldId id="404" r:id="rId35"/>
    <p:sldId id="405" r:id="rId36"/>
    <p:sldId id="406" r:id="rId37"/>
    <p:sldId id="396" r:id="rId38"/>
    <p:sldId id="274" r:id="rId39"/>
    <p:sldId id="363" r:id="rId40"/>
    <p:sldId id="408" r:id="rId41"/>
    <p:sldId id="409" r:id="rId42"/>
    <p:sldId id="407" r:id="rId43"/>
    <p:sldId id="385" r:id="rId44"/>
    <p:sldId id="395" r:id="rId45"/>
    <p:sldId id="331" r:id="rId46"/>
    <p:sldId id="333" r:id="rId47"/>
    <p:sldId id="297" r:id="rId48"/>
    <p:sldId id="371" r:id="rId49"/>
    <p:sldId id="299" r:id="rId50"/>
    <p:sldId id="316" r:id="rId51"/>
    <p:sldId id="372" r:id="rId52"/>
    <p:sldId id="373" r:id="rId53"/>
    <p:sldId id="419" r:id="rId54"/>
    <p:sldId id="392" r:id="rId55"/>
    <p:sldId id="413" r:id="rId56"/>
    <p:sldId id="288" r:id="rId57"/>
    <p:sldId id="414" r:id="rId58"/>
    <p:sldId id="344" r:id="rId59"/>
    <p:sldId id="300" r:id="rId60"/>
    <p:sldId id="319" r:id="rId61"/>
    <p:sldId id="323" r:id="rId62"/>
    <p:sldId id="318" r:id="rId63"/>
    <p:sldId id="320" r:id="rId64"/>
    <p:sldId id="304" r:id="rId65"/>
    <p:sldId id="332" r:id="rId66"/>
    <p:sldId id="334" r:id="rId67"/>
    <p:sldId id="302" r:id="rId68"/>
    <p:sldId id="335" r:id="rId69"/>
    <p:sldId id="309" r:id="rId70"/>
    <p:sldId id="321" r:id="rId71"/>
    <p:sldId id="310" r:id="rId72"/>
    <p:sldId id="311" r:id="rId73"/>
    <p:sldId id="374" r:id="rId74"/>
    <p:sldId id="375" r:id="rId75"/>
    <p:sldId id="415" r:id="rId76"/>
    <p:sldId id="417" r:id="rId77"/>
    <p:sldId id="379" r:id="rId78"/>
    <p:sldId id="378" r:id="rId79"/>
    <p:sldId id="418" r:id="rId80"/>
    <p:sldId id="377" r:id="rId81"/>
    <p:sldId id="349" r:id="rId82"/>
    <p:sldId id="312" r:id="rId83"/>
    <p:sldId id="380" r:id="rId84"/>
    <p:sldId id="382" r:id="rId85"/>
    <p:sldId id="384" r:id="rId86"/>
    <p:sldId id="383" r:id="rId87"/>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CCFF"/>
    <a:srgbClr val="FF0000"/>
    <a:srgbClr val="FF33CC"/>
    <a:srgbClr val="FFFFCC"/>
    <a:srgbClr val="007635"/>
    <a:srgbClr val="CC0099"/>
    <a:srgbClr val="FF3399"/>
    <a:srgbClr val="FF66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77" autoAdjust="0"/>
  </p:normalViewPr>
  <p:slideViewPr>
    <p:cSldViewPr>
      <p:cViewPr varScale="1">
        <p:scale>
          <a:sx n="78" d="100"/>
          <a:sy n="78" d="100"/>
        </p:scale>
        <p:origin x="874"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8875A4F-882E-47FD-ADF1-3FE450FF1F46}" type="datetimeFigureOut">
              <a:rPr lang="ja-JP" altLang="en-US"/>
              <a:pPr>
                <a:defRPr/>
              </a:pPr>
              <a:t>2024/1/2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D45C67-877F-4FEE-88E3-C8EC6A222DE4}" type="slidenum">
              <a:rPr lang="ja-JP" altLang="en-US"/>
              <a:pPr>
                <a:defRPr/>
              </a:pPr>
              <a:t>‹#›</a:t>
            </a:fld>
            <a:endParaRPr lang="ja-JP" altLang="en-US"/>
          </a:p>
        </p:txBody>
      </p:sp>
    </p:spTree>
    <p:extLst>
      <p:ext uri="{BB962C8B-B14F-4D97-AF65-F5344CB8AC3E}">
        <p14:creationId xmlns:p14="http://schemas.microsoft.com/office/powerpoint/2010/main" val="2248349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8D45C67-877F-4FEE-88E3-C8EC6A222DE4}" type="slidenum">
              <a:rPr lang="ja-JP" altLang="en-US" smtClean="0"/>
              <a:pPr>
                <a:defRPr/>
              </a:pPr>
              <a:t>1</a:t>
            </a:fld>
            <a:endParaRPr lang="ja-JP" altLang="en-US"/>
          </a:p>
        </p:txBody>
      </p:sp>
    </p:spTree>
    <p:extLst>
      <p:ext uri="{BB962C8B-B14F-4D97-AF65-F5344CB8AC3E}">
        <p14:creationId xmlns:p14="http://schemas.microsoft.com/office/powerpoint/2010/main" val="330623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66564" name="スライド番号プレースホルダ 3"/>
          <p:cNvSpPr>
            <a:spLocks noGrp="1"/>
          </p:cNvSpPr>
          <p:nvPr>
            <p:ph type="sldNum" sz="quarter" idx="5"/>
          </p:nvPr>
        </p:nvSpPr>
        <p:spPr bwMode="auto">
          <a:noFill/>
          <a:ln>
            <a:miter lim="800000"/>
            <a:headEnd/>
            <a:tailEnd/>
          </a:ln>
        </p:spPr>
        <p:txBody>
          <a:bodyPr/>
          <a:lstStyle/>
          <a:p>
            <a:fld id="{D084D3DE-90DE-4A70-81EF-5207CFE54DAA}" type="slidenum">
              <a:rPr lang="ja-JP" altLang="en-US" smtClean="0">
                <a:latin typeface="Arial" pitchFamily="34" charset="0"/>
              </a:rPr>
              <a:pPr/>
              <a:t>67</a:t>
            </a:fld>
            <a:endParaRPr lang="ja-JP" altLang="en-US">
              <a:latin typeface="Arial" pitchFamily="34" charset="0"/>
            </a:endParaRPr>
          </a:p>
        </p:txBody>
      </p:sp>
    </p:spTree>
    <p:extLst>
      <p:ext uri="{BB962C8B-B14F-4D97-AF65-F5344CB8AC3E}">
        <p14:creationId xmlns:p14="http://schemas.microsoft.com/office/powerpoint/2010/main" val="31344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69636" name="スライド番号プレースホルダ 3"/>
          <p:cNvSpPr>
            <a:spLocks noGrp="1"/>
          </p:cNvSpPr>
          <p:nvPr>
            <p:ph type="sldNum" sz="quarter" idx="5"/>
          </p:nvPr>
        </p:nvSpPr>
        <p:spPr bwMode="auto">
          <a:noFill/>
          <a:ln>
            <a:miter lim="800000"/>
            <a:headEnd/>
            <a:tailEnd/>
          </a:ln>
        </p:spPr>
        <p:txBody>
          <a:bodyPr/>
          <a:lstStyle/>
          <a:p>
            <a:fld id="{ED716C67-796C-45C5-941C-1104D478AEF5}" type="slidenum">
              <a:rPr lang="ja-JP" altLang="en-US" smtClean="0">
                <a:latin typeface="Arial" pitchFamily="34" charset="0"/>
              </a:rPr>
              <a:pPr/>
              <a:t>71</a:t>
            </a:fld>
            <a:endParaRPr lang="ja-JP" altLang="en-US">
              <a:latin typeface="Arial" pitchFamily="34" charset="0"/>
            </a:endParaRPr>
          </a:p>
        </p:txBody>
      </p:sp>
    </p:spTree>
    <p:extLst>
      <p:ext uri="{BB962C8B-B14F-4D97-AF65-F5344CB8AC3E}">
        <p14:creationId xmlns:p14="http://schemas.microsoft.com/office/powerpoint/2010/main" val="392864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3916AEA-E390-41DB-9B1E-32B9CB84355D}" type="datetime1">
              <a:rPr lang="ja-JP" altLang="en-US" smtClean="0"/>
              <a:pPr>
                <a:defRPr/>
              </a:pPr>
              <a:t>2024/1/2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CA844E-0A43-4ACD-8D5A-F6382AD7957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B10BE54-00BB-4971-A259-DE9E49CB5A43}" type="datetime1">
              <a:rPr lang="ja-JP" altLang="en-US" smtClean="0"/>
              <a:pPr>
                <a:defRPr/>
              </a:pPr>
              <a:t>2024/1/2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82EDF7E-0D1F-4881-98FF-27494523238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2FA2DFC-8151-4FC1-914A-AE8BE9B26D72}" type="datetime1">
              <a:rPr lang="ja-JP" altLang="en-US" smtClean="0"/>
              <a:pPr>
                <a:defRPr/>
              </a:pPr>
              <a:t>2024/1/2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9F60466-4723-458B-AFB9-BB05836A3546}"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BD24D9-9CB8-4EBF-BECC-09E2117EC831}" type="datetime1">
              <a:rPr lang="ja-JP" altLang="en-US" smtClean="0"/>
              <a:pPr>
                <a:defRPr/>
              </a:pPr>
              <a:t>2024/1/2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21EC4D-92C6-43E2-BCB2-6722DD824A66}"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9171CCA-CFDD-4E2C-BC9A-AB57BD5D182B}" type="datetime1">
              <a:rPr lang="ja-JP" altLang="en-US" smtClean="0"/>
              <a:pPr>
                <a:defRPr/>
              </a:pPr>
              <a:t>2024/1/2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8BFBAF-93AE-4371-84ED-B7C3A83395C8}"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B4695F5-51EA-43A1-A378-40F354D68D95}" type="datetime1">
              <a:rPr lang="ja-JP" altLang="en-US" smtClean="0"/>
              <a:pPr>
                <a:defRPr/>
              </a:pPr>
              <a:t>2024/1/2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4A5EDCB-CFB5-4036-B5F1-31BCEEF7CDB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3C67053-26C9-47EE-8E08-5F1563820F1E}" type="datetime1">
              <a:rPr lang="ja-JP" altLang="en-US" smtClean="0"/>
              <a:pPr>
                <a:defRPr/>
              </a:pPr>
              <a:t>2024/1/2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6877F0F-0D75-4B9E-95B2-D029378C5528}"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F3385C3-14AE-40DE-B668-960211B880E4}" type="datetime1">
              <a:rPr lang="ja-JP" altLang="en-US" smtClean="0"/>
              <a:pPr>
                <a:defRPr/>
              </a:pPr>
              <a:t>2024/1/2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6246374-3CD9-45F4-9950-155BA0C5195A}"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48B6C8A-ED90-4EA7-BF8F-2F887A9AD257}" type="datetime1">
              <a:rPr lang="ja-JP" altLang="en-US" smtClean="0"/>
              <a:pPr>
                <a:defRPr/>
              </a:pPr>
              <a:t>2024/1/2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19DC32F-BAF9-4E1A-8FB8-29395602DC7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33D4822-F964-4632-89ED-201D66E7D8A9}" type="datetime1">
              <a:rPr lang="ja-JP" altLang="en-US" smtClean="0"/>
              <a:pPr>
                <a:defRPr/>
              </a:pPr>
              <a:t>2024/1/2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2634FB6-D3A9-4159-BE02-633BEED9F64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237D799-0F58-4D1D-B360-C23C3471E444}" type="datetime1">
              <a:rPr lang="ja-JP" altLang="en-US" smtClean="0"/>
              <a:pPr>
                <a:defRPr/>
              </a:pPr>
              <a:t>2024/1/2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851589E-A747-4E2F-9890-4659D70B2056}"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274361C-ACDD-4FA2-9228-6EF3FA53D708}" type="datetime1">
              <a:rPr lang="ja-JP" altLang="en-US" smtClean="0"/>
              <a:pPr>
                <a:defRPr/>
              </a:pPr>
              <a:t>2024/1/2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620E41D-746E-42D4-B008-E57B816A256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357188" y="285750"/>
            <a:ext cx="7772400" cy="1470025"/>
          </a:xfrm>
        </p:spPr>
        <p:txBody>
          <a:bodyPr/>
          <a:lstStyle/>
          <a:p>
            <a:pPr eaLnBrk="1" hangingPunct="1"/>
            <a:r>
              <a:rPr lang="ja-JP" altLang="en-US" sz="3200" dirty="0">
                <a:solidFill>
                  <a:schemeClr val="bg1">
                    <a:lumMod val="50000"/>
                  </a:schemeClr>
                </a:solidFill>
              </a:rPr>
              <a:t>令和５年度</a:t>
            </a:r>
            <a:br>
              <a:rPr lang="en-US" altLang="ja-JP" sz="3200" dirty="0"/>
            </a:br>
            <a:r>
              <a:rPr lang="ja-JP" altLang="en-US" sz="3200" dirty="0"/>
              <a:t>介護支援専門員実務研修</a:t>
            </a:r>
          </a:p>
        </p:txBody>
      </p:sp>
      <p:sp>
        <p:nvSpPr>
          <p:cNvPr id="3" name="サブタイトル 2"/>
          <p:cNvSpPr>
            <a:spLocks noGrp="1"/>
          </p:cNvSpPr>
          <p:nvPr>
            <p:ph type="subTitle" idx="1"/>
          </p:nvPr>
        </p:nvSpPr>
        <p:spPr>
          <a:xfrm>
            <a:off x="1907704" y="2132856"/>
            <a:ext cx="4896544" cy="1104900"/>
          </a:xfrm>
          <a:solidFill>
            <a:schemeClr val="accent5">
              <a:lumMod val="40000"/>
              <a:lumOff val="60000"/>
            </a:schemeClr>
          </a:solidFill>
          <a:ln>
            <a:solidFill>
              <a:schemeClr val="bg1"/>
            </a:solidFill>
          </a:ln>
        </p:spPr>
        <p:txBody>
          <a:bodyPr rtlCol="0" anchor="ctr" anchorCtr="0">
            <a:normAutofit/>
          </a:bodyPr>
          <a:lstStyle/>
          <a:p>
            <a:pPr eaLnBrk="1" fontAlgn="auto" hangingPunct="1">
              <a:spcAft>
                <a:spcPts val="0"/>
              </a:spcAft>
              <a:defRPr/>
            </a:pPr>
            <a:r>
              <a:rPr lang="ja-JP" altLang="en-US" sz="4800" dirty="0">
                <a:solidFill>
                  <a:schemeClr val="accent1">
                    <a:lumMod val="50000"/>
                  </a:schemeClr>
                </a:solidFill>
                <a:effectLst>
                  <a:outerShdw blurRad="38100" dist="38100" dir="2700000" algn="tl">
                    <a:srgbClr val="000000">
                      <a:alpha val="43137"/>
                    </a:srgbClr>
                  </a:outerShdw>
                </a:effectLst>
              </a:rPr>
              <a:t>小規模研修</a:t>
            </a:r>
            <a:r>
              <a:rPr lang="ja-JP" altLang="en-US" sz="1400" dirty="0">
                <a:solidFill>
                  <a:schemeClr val="accent1">
                    <a:lumMod val="50000"/>
                  </a:schemeClr>
                </a:solidFill>
                <a:effectLst>
                  <a:outerShdw blurRad="38100" dist="38100" dir="2700000" algn="tl">
                    <a:srgbClr val="000000">
                      <a:alpha val="43137"/>
                    </a:srgbClr>
                  </a:outerShdw>
                </a:effectLst>
              </a:rPr>
              <a:t>　</a:t>
            </a:r>
            <a:r>
              <a:rPr lang="ja-JP" altLang="en-US" sz="5400" b="1" dirty="0">
                <a:solidFill>
                  <a:schemeClr val="accent1">
                    <a:lumMod val="50000"/>
                  </a:schemeClr>
                </a:solidFill>
                <a:effectLst>
                  <a:outerShdw blurRad="38100" dist="38100" dir="2700000" algn="tl">
                    <a:srgbClr val="000000">
                      <a:alpha val="43137"/>
                    </a:srgbClr>
                  </a:outerShdw>
                </a:effectLst>
              </a:rPr>
              <a:t>１</a:t>
            </a:r>
          </a:p>
        </p:txBody>
      </p:sp>
      <p:sp>
        <p:nvSpPr>
          <p:cNvPr id="4" name="タイトル 1"/>
          <p:cNvSpPr txBox="1">
            <a:spLocks/>
          </p:cNvSpPr>
          <p:nvPr/>
        </p:nvSpPr>
        <p:spPr>
          <a:xfrm>
            <a:off x="642938" y="4857750"/>
            <a:ext cx="7772400" cy="1470025"/>
          </a:xfrm>
          <a:prstGeom prst="rect">
            <a:avLst/>
          </a:prstGeom>
        </p:spPr>
        <p:txBody>
          <a:bodyPr anchor="ctr">
            <a:normAutofit/>
          </a:bodyPr>
          <a:lstStyle/>
          <a:p>
            <a:pPr algn="ctr" eaLnBrk="1" fontAlgn="auto" hangingPunct="1">
              <a:spcAft>
                <a:spcPts val="0"/>
              </a:spcAft>
              <a:defRPr/>
            </a:pPr>
            <a:endParaRPr lang="ja-JP" altLang="en-US" sz="3200" dirty="0">
              <a:latin typeface="+mj-lt"/>
              <a:ea typeface="+mj-ea"/>
              <a:cs typeface="+mj-cs"/>
            </a:endParaRPr>
          </a:p>
        </p:txBody>
      </p:sp>
      <p:sp>
        <p:nvSpPr>
          <p:cNvPr id="2053" name="正方形/長方形 4"/>
          <p:cNvSpPr>
            <a:spLocks noChangeArrowheads="1"/>
          </p:cNvSpPr>
          <p:nvPr/>
        </p:nvSpPr>
        <p:spPr bwMode="auto">
          <a:xfrm>
            <a:off x="539552" y="3861048"/>
            <a:ext cx="8215312" cy="1754188"/>
          </a:xfrm>
          <a:prstGeom prst="rect">
            <a:avLst/>
          </a:prstGeom>
          <a:noFill/>
          <a:ln w="9525">
            <a:noFill/>
            <a:miter lim="800000"/>
            <a:headEnd/>
            <a:tailEnd/>
          </a:ln>
        </p:spPr>
        <p:txBody>
          <a:bodyPr>
            <a:spAutoFit/>
          </a:bodyPr>
          <a:lstStyle/>
          <a:p>
            <a:pPr algn="ctr" eaLnBrk="1" hangingPunct="1">
              <a:defRPr/>
            </a:pPr>
            <a:r>
              <a:rPr lang="ja-JP" altLang="ja-JP" sz="5400" b="1" dirty="0">
                <a:solidFill>
                  <a:schemeClr val="tx1">
                    <a:lumMod val="50000"/>
                    <a:lumOff val="50000"/>
                  </a:schemeClr>
                </a:solidFill>
                <a:latin typeface="Arial" charset="0"/>
              </a:rPr>
              <a:t>ケアマネジメントに必要な</a:t>
            </a:r>
            <a:endParaRPr lang="en-US" altLang="ja-JP" sz="5400" b="1" dirty="0">
              <a:solidFill>
                <a:schemeClr val="tx1">
                  <a:lumMod val="50000"/>
                  <a:lumOff val="50000"/>
                </a:schemeClr>
              </a:solidFill>
              <a:latin typeface="Arial" charset="0"/>
            </a:endParaRPr>
          </a:p>
          <a:p>
            <a:pPr algn="ctr" eaLnBrk="1" hangingPunct="1">
              <a:defRPr/>
            </a:pPr>
            <a:r>
              <a:rPr lang="ja-JP" altLang="ja-JP" sz="5400" b="1" dirty="0">
                <a:solidFill>
                  <a:schemeClr val="tx1">
                    <a:lumMod val="50000"/>
                    <a:lumOff val="50000"/>
                  </a:schemeClr>
                </a:solidFill>
                <a:latin typeface="Arial" charset="0"/>
              </a:rPr>
              <a:t>基礎知識及び技術</a:t>
            </a:r>
            <a:endParaRPr lang="ja-JP" altLang="en-US" sz="5400" b="1" dirty="0">
              <a:solidFill>
                <a:schemeClr val="tx1">
                  <a:lumMod val="50000"/>
                  <a:lumOff val="50000"/>
                </a:schemeClr>
              </a:solidFill>
              <a:effectLst>
                <a:outerShdw blurRad="38100" dist="38100" dir="2700000" algn="tl">
                  <a:srgbClr val="000000">
                    <a:alpha val="43137"/>
                  </a:srgbClr>
                </a:outerShdw>
              </a:effectLst>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8FCA844E-0A43-4ACD-8D5A-F6382AD7957B}" type="slidenum">
              <a:rPr lang="ja-JP" altLang="en-US" smtClean="0"/>
              <a:pPr>
                <a:defRPr/>
              </a:pPr>
              <a:t>1</a:t>
            </a:fld>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3475" y="993645"/>
            <a:ext cx="8892480" cy="5255783"/>
          </a:xfrm>
        </p:spPr>
        <p:txBody>
          <a:bodyPr anchor="t" anchorCtr="0"/>
          <a:lstStyle/>
          <a:p>
            <a:pPr algn="l">
              <a:defRPr/>
            </a:pPr>
            <a:r>
              <a:rPr lang="ja-JP" altLang="ja-JP" sz="3800" dirty="0"/>
              <a:t>①</a:t>
            </a:r>
            <a:r>
              <a:rPr lang="ja-JP" altLang="en-US" sz="3800" dirty="0"/>
              <a:t>　</a:t>
            </a:r>
            <a:r>
              <a:rPr lang="ja-JP" altLang="ja-JP" sz="3800" dirty="0">
                <a:solidFill>
                  <a:srgbClr val="002060"/>
                </a:solidFill>
              </a:rPr>
              <a:t>【重要事項の説明】</a:t>
            </a:r>
            <a:r>
              <a:rPr lang="ja-JP" altLang="en-US" sz="3800" dirty="0">
                <a:solidFill>
                  <a:schemeClr val="bg2">
                    <a:lumMod val="50000"/>
                  </a:schemeClr>
                </a:solidFill>
              </a:rPr>
              <a:t>（講師）</a:t>
            </a:r>
            <a:br>
              <a:rPr lang="en-US" altLang="ja-JP" sz="3800" dirty="0"/>
            </a:br>
            <a:r>
              <a:rPr lang="ja-JP" altLang="en-US" sz="1800" dirty="0"/>
              <a:t>　　</a:t>
            </a:r>
            <a:br>
              <a:rPr lang="ja-JP" altLang="ja-JP" sz="1400" dirty="0"/>
            </a:br>
            <a:r>
              <a:rPr lang="ja-JP" altLang="ja-JP" sz="3800" dirty="0"/>
              <a:t>②</a:t>
            </a:r>
            <a:r>
              <a:rPr lang="ja-JP" altLang="en-US" sz="3800" dirty="0"/>
              <a:t>　</a:t>
            </a:r>
            <a:r>
              <a:rPr lang="ja-JP" altLang="ja-JP" sz="3800" dirty="0">
                <a:solidFill>
                  <a:srgbClr val="002060"/>
                </a:solidFill>
              </a:rPr>
              <a:t>【重要事項説明書】</a:t>
            </a:r>
            <a:r>
              <a:rPr lang="ja-JP" altLang="en-US" sz="3800" dirty="0">
                <a:solidFill>
                  <a:schemeClr val="bg2">
                    <a:lumMod val="50000"/>
                  </a:schemeClr>
                </a:solidFill>
              </a:rPr>
              <a:t>（受講者）</a:t>
            </a:r>
            <a:r>
              <a:rPr lang="ja-JP" altLang="en-US" sz="3800" dirty="0">
                <a:solidFill>
                  <a:srgbClr val="FF0066"/>
                </a:solidFill>
              </a:rPr>
              <a:t>（１２分）</a:t>
            </a:r>
            <a:br>
              <a:rPr lang="en-US" altLang="ja-JP" sz="3800" dirty="0">
                <a:solidFill>
                  <a:srgbClr val="FF0066"/>
                </a:solidFill>
              </a:rPr>
            </a:br>
            <a:r>
              <a:rPr lang="ja-JP" altLang="en-US" sz="3800" dirty="0">
                <a:solidFill>
                  <a:srgbClr val="FF0066"/>
                </a:solidFill>
              </a:rPr>
              <a:t>　　</a:t>
            </a:r>
            <a:r>
              <a:rPr lang="ja-JP" altLang="en-US" sz="3600" dirty="0">
                <a:solidFill>
                  <a:srgbClr val="FF33CC"/>
                </a:solidFill>
              </a:rPr>
              <a:t>テキストに沿って交替で重要事項を説明</a:t>
            </a:r>
            <a:br>
              <a:rPr lang="en-US" altLang="ja-JP" sz="3800" dirty="0">
                <a:solidFill>
                  <a:srgbClr val="FF0066"/>
                </a:solidFill>
              </a:rPr>
            </a:br>
            <a:r>
              <a:rPr lang="ja-JP" altLang="en-US" sz="3800" dirty="0">
                <a:solidFill>
                  <a:srgbClr val="FF0066"/>
                </a:solidFill>
              </a:rPr>
              <a:t>　　　　　　　　　　　　　　</a:t>
            </a:r>
            <a:r>
              <a:rPr lang="en-US" altLang="ja-JP" sz="3600" dirty="0">
                <a:solidFill>
                  <a:schemeClr val="tx2">
                    <a:lumMod val="60000"/>
                    <a:lumOff val="40000"/>
                  </a:schemeClr>
                </a:solidFill>
              </a:rPr>
              <a:t>1</a:t>
            </a:r>
            <a:r>
              <a:rPr lang="ja-JP" altLang="en-US" sz="3600" dirty="0">
                <a:solidFill>
                  <a:schemeClr val="tx2">
                    <a:lumMod val="60000"/>
                    <a:lumOff val="40000"/>
                  </a:schemeClr>
                </a:solidFill>
              </a:rPr>
              <a:t>人１分～</a:t>
            </a:r>
            <a:r>
              <a:rPr lang="en-US" altLang="ja-JP" sz="3600" dirty="0">
                <a:solidFill>
                  <a:schemeClr val="tx2">
                    <a:lumMod val="60000"/>
                    <a:lumOff val="40000"/>
                  </a:schemeClr>
                </a:solidFill>
              </a:rPr>
              <a:t>3</a:t>
            </a:r>
            <a:r>
              <a:rPr lang="ja-JP" altLang="en-US" sz="3600" dirty="0">
                <a:solidFill>
                  <a:schemeClr val="tx2">
                    <a:lumMod val="60000"/>
                    <a:lumOff val="40000"/>
                  </a:schemeClr>
                </a:solidFill>
              </a:rPr>
              <a:t>分</a:t>
            </a:r>
            <a:r>
              <a:rPr lang="en-US" altLang="ja-JP" sz="3600" dirty="0">
                <a:solidFill>
                  <a:schemeClr val="tx2">
                    <a:lumMod val="60000"/>
                    <a:lumOff val="40000"/>
                  </a:schemeClr>
                </a:solidFill>
              </a:rPr>
              <a:t>×6</a:t>
            </a:r>
            <a:r>
              <a:rPr lang="ja-JP" altLang="en-US" sz="3600" dirty="0">
                <a:solidFill>
                  <a:schemeClr val="tx2">
                    <a:lumMod val="60000"/>
                    <a:lumOff val="40000"/>
                  </a:schemeClr>
                </a:solidFill>
              </a:rPr>
              <a:t>人</a:t>
            </a:r>
            <a:br>
              <a:rPr lang="en-US" altLang="ja-JP" sz="3600" dirty="0">
                <a:solidFill>
                  <a:schemeClr val="tx2">
                    <a:lumMod val="60000"/>
                    <a:lumOff val="40000"/>
                  </a:schemeClr>
                </a:solidFill>
              </a:rPr>
            </a:br>
            <a:r>
              <a:rPr lang="ja-JP" altLang="en-US" sz="3600" dirty="0">
                <a:solidFill>
                  <a:schemeClr val="tx2">
                    <a:lumMod val="60000"/>
                    <a:lumOff val="40000"/>
                  </a:schemeClr>
                </a:solidFill>
              </a:rPr>
              <a:t>　　　　　　　　　　　　　　　　　　　　　＝１２分</a:t>
            </a:r>
            <a:br>
              <a:rPr lang="en-US" altLang="ja-JP" sz="3800" dirty="0">
                <a:solidFill>
                  <a:schemeClr val="bg2">
                    <a:lumMod val="50000"/>
                  </a:schemeClr>
                </a:solidFill>
              </a:rPr>
            </a:br>
            <a:r>
              <a:rPr lang="ja-JP" altLang="en-US" sz="3800" dirty="0">
                <a:solidFill>
                  <a:schemeClr val="bg2">
                    <a:lumMod val="50000"/>
                  </a:schemeClr>
                </a:solidFill>
              </a:rPr>
              <a:t>　</a:t>
            </a:r>
            <a:r>
              <a:rPr lang="ja-JP" altLang="ja-JP" sz="2400" dirty="0"/>
              <a:t>⇒　</a:t>
            </a:r>
            <a:r>
              <a:rPr lang="ja-JP" altLang="ja-JP" sz="2400" dirty="0">
                <a:latin typeface="HGP創英角ﾎﾟｯﾌﾟ体" pitchFamily="50" charset="-128"/>
                <a:ea typeface="HGP創英角ﾎﾟｯﾌﾟ体" pitchFamily="50" charset="-128"/>
              </a:rPr>
              <a:t>ワーシート</a:t>
            </a:r>
            <a:r>
              <a:rPr lang="en-US" altLang="ja-JP" sz="2400" b="1" dirty="0">
                <a:latin typeface="HGP創英角ﾎﾟｯﾌﾟ体" pitchFamily="50" charset="-128"/>
                <a:ea typeface="HGP創英角ﾎﾟｯﾌﾟ体" pitchFamily="50" charset="-128"/>
              </a:rPr>
              <a:t>P11</a:t>
            </a:r>
            <a:r>
              <a:rPr lang="ja-JP" altLang="ja-JP" sz="2400" b="1" dirty="0">
                <a:latin typeface="HGP創英角ﾎﾟｯﾌﾟ体" pitchFamily="50" charset="-128"/>
                <a:ea typeface="HGP創英角ﾎﾟｯﾌﾟ体" pitchFamily="50" charset="-128"/>
              </a:rPr>
              <a:t>　</a:t>
            </a:r>
            <a:r>
              <a:rPr lang="ja-JP" altLang="ja-JP" sz="2400" dirty="0">
                <a:latin typeface="HGP創英角ﾎﾟｯﾌﾟ体" pitchFamily="50" charset="-128"/>
                <a:ea typeface="HGP創英角ﾎﾟｯﾌﾟ体" pitchFamily="50" charset="-128"/>
              </a:rPr>
              <a:t>へ</a:t>
            </a:r>
            <a:r>
              <a:rPr lang="en-US" altLang="ja-JP" sz="2400" dirty="0">
                <a:latin typeface="HGP創英角ﾎﾟｯﾌﾟ体" pitchFamily="50" charset="-128"/>
                <a:ea typeface="HGP創英角ﾎﾟｯﾌﾟ体" pitchFamily="50" charset="-128"/>
              </a:rPr>
              <a:t>【</a:t>
            </a:r>
            <a:r>
              <a:rPr lang="ja-JP" altLang="en-US" sz="2400" dirty="0">
                <a:latin typeface="HGP創英角ﾎﾟｯﾌﾟ体" pitchFamily="50" charset="-128"/>
                <a:ea typeface="HGP創英角ﾎﾟｯﾌﾟ体" pitchFamily="50" charset="-128"/>
              </a:rPr>
              <a:t>重要</a:t>
            </a:r>
            <a:r>
              <a:rPr lang="ja-JP" altLang="ja-JP" sz="2400" dirty="0">
                <a:latin typeface="HGP創英角ﾎﾟｯﾌﾟ体" pitchFamily="50" charset="-128"/>
                <a:ea typeface="HGP創英角ﾎﾟｯﾌﾟ体" pitchFamily="50" charset="-128"/>
              </a:rPr>
              <a:t>事項</a:t>
            </a:r>
            <a:r>
              <a:rPr lang="ja-JP" altLang="en-US" sz="2400" dirty="0">
                <a:latin typeface="HGP創英角ﾎﾟｯﾌﾟ体" pitchFamily="50" charset="-128"/>
                <a:ea typeface="HGP創英角ﾎﾟｯﾌﾟ体" pitchFamily="50" charset="-128"/>
              </a:rPr>
              <a:t>説明書</a:t>
            </a:r>
            <a:r>
              <a:rPr lang="en-US" altLang="ja-JP" sz="2400" dirty="0">
                <a:latin typeface="HGP創英角ﾎﾟｯﾌﾟ体" pitchFamily="50" charset="-128"/>
                <a:ea typeface="HGP創英角ﾎﾟｯﾌﾟ体" pitchFamily="50" charset="-128"/>
              </a:rPr>
              <a:t>】</a:t>
            </a:r>
            <a:r>
              <a:rPr lang="ja-JP" altLang="ja-JP" sz="2400" dirty="0">
                <a:latin typeface="HGP創英角ﾎﾟｯﾌﾟ体" pitchFamily="50" charset="-128"/>
                <a:ea typeface="HGP創英角ﾎﾟｯﾌﾟ体" pitchFamily="50" charset="-128"/>
              </a:rPr>
              <a:t>のキーワードを記載</a:t>
            </a:r>
            <a:br>
              <a:rPr lang="ja-JP" altLang="ja-JP" sz="1800" dirty="0"/>
            </a:br>
            <a:r>
              <a:rPr lang="ja-JP" altLang="en-US" sz="1800" dirty="0">
                <a:solidFill>
                  <a:schemeClr val="bg2">
                    <a:lumMod val="50000"/>
                  </a:schemeClr>
                </a:solidFill>
              </a:rPr>
              <a:t>　　　　</a:t>
            </a:r>
            <a:r>
              <a:rPr lang="ja-JP" altLang="en-US" sz="1000" dirty="0">
                <a:solidFill>
                  <a:schemeClr val="bg2">
                    <a:lumMod val="50000"/>
                  </a:schemeClr>
                </a:solidFill>
              </a:rPr>
              <a:t>　　　　　</a:t>
            </a:r>
            <a:r>
              <a:rPr lang="ja-JP" altLang="en-US" sz="1000" dirty="0">
                <a:solidFill>
                  <a:srgbClr val="FF0066"/>
                </a:solidFill>
              </a:rPr>
              <a:t>　</a:t>
            </a:r>
            <a:br>
              <a:rPr lang="en-US" altLang="ja-JP" sz="3800" dirty="0">
                <a:solidFill>
                  <a:srgbClr val="7030A0"/>
                </a:solidFill>
              </a:rPr>
            </a:br>
            <a:r>
              <a:rPr lang="ja-JP" altLang="en-US" sz="3800" dirty="0"/>
              <a:t>➂　振り返り　</a:t>
            </a:r>
            <a:r>
              <a:rPr lang="en-US" altLang="ja-JP" sz="3200" dirty="0">
                <a:solidFill>
                  <a:srgbClr val="FF0000"/>
                </a:solidFill>
              </a:rPr>
              <a:t>【</a:t>
            </a:r>
            <a:r>
              <a:rPr lang="ja-JP" altLang="en-US" sz="3200" b="1" dirty="0">
                <a:solidFill>
                  <a:srgbClr val="FF0000"/>
                </a:solidFill>
                <a:effectLst>
                  <a:outerShdw blurRad="38100" dist="38100" dir="2700000" algn="tl">
                    <a:srgbClr val="000000">
                      <a:alpha val="43137"/>
                    </a:srgbClr>
                  </a:outerShdw>
                </a:effectLst>
              </a:rPr>
              <a:t>グループワーク</a:t>
            </a:r>
            <a:r>
              <a:rPr lang="en-US" altLang="ja-JP" sz="3200" b="1" dirty="0">
                <a:solidFill>
                  <a:srgbClr val="FF0000"/>
                </a:solidFill>
                <a:effectLst>
                  <a:outerShdw blurRad="38100" dist="38100" dir="2700000" algn="tl">
                    <a:srgbClr val="000000">
                      <a:alpha val="43137"/>
                    </a:srgbClr>
                  </a:outerShdw>
                </a:effectLst>
              </a:rPr>
              <a:t>】</a:t>
            </a:r>
            <a:r>
              <a:rPr lang="ja-JP" altLang="en-US" sz="3200" dirty="0">
                <a:solidFill>
                  <a:srgbClr val="FF0066"/>
                </a:solidFill>
              </a:rPr>
              <a:t>（５分）</a:t>
            </a:r>
            <a:br>
              <a:rPr lang="en-US" altLang="ja-JP" sz="3200" dirty="0">
                <a:solidFill>
                  <a:srgbClr val="FF0000"/>
                </a:solidFill>
              </a:rPr>
            </a:br>
            <a:r>
              <a:rPr lang="ja-JP" altLang="en-US" sz="3800" dirty="0"/>
              <a:t>　　　</a:t>
            </a:r>
            <a:r>
              <a:rPr lang="ja-JP" altLang="en-US" sz="3200" dirty="0">
                <a:solidFill>
                  <a:srgbClr val="0070C0"/>
                </a:solidFill>
              </a:rPr>
              <a:t>グループ内で感想など、意見交換</a:t>
            </a:r>
            <a:br>
              <a:rPr lang="en-US" altLang="ja-JP" sz="3200" dirty="0"/>
            </a:br>
            <a:r>
              <a:rPr lang="ja-JP" altLang="en-US" sz="3600" dirty="0"/>
              <a:t>④　</a:t>
            </a:r>
            <a:r>
              <a:rPr lang="ja-JP" altLang="ja-JP" sz="3200" kern="100" dirty="0">
                <a:solidFill>
                  <a:schemeClr val="tx1">
                    <a:lumMod val="50000"/>
                    <a:lumOff val="50000"/>
                  </a:schemeClr>
                </a:solidFill>
                <a:effectLst/>
                <a:latin typeface="Century" panose="02040604050505020304" pitchFamily="18" charset="0"/>
                <a:ea typeface="HGPｺﾞｼｯｸM" panose="020B0600000000000000" pitchFamily="50" charset="-128"/>
                <a:cs typeface="Times New Roman" panose="02020603050405020304" pitchFamily="18" charset="0"/>
              </a:rPr>
              <a:t>契約のポイントを講義・　修得目標の確認</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endParaRPr lang="ja-JP" altLang="en-US" sz="3600" dirty="0">
              <a:solidFill>
                <a:srgbClr val="FF0066"/>
              </a:solidFill>
              <a:effectLst>
                <a:outerShdw blurRad="38100" dist="38100" dir="2700000" algn="tl">
                  <a:srgbClr val="000000">
                    <a:alpha val="43137"/>
                  </a:srgbClr>
                </a:outerShdw>
              </a:effectLst>
            </a:endParaRPr>
          </a:p>
        </p:txBody>
      </p:sp>
      <p:sp>
        <p:nvSpPr>
          <p:cNvPr id="4" name="タイトル 1"/>
          <p:cNvSpPr txBox="1">
            <a:spLocks/>
          </p:cNvSpPr>
          <p:nvPr/>
        </p:nvSpPr>
        <p:spPr bwMode="auto">
          <a:xfrm>
            <a:off x="323528" y="188641"/>
            <a:ext cx="8497887" cy="792087"/>
          </a:xfrm>
          <a:prstGeom prst="rect">
            <a:avLst/>
          </a:prstGeom>
          <a:solidFill>
            <a:schemeClr val="accent2">
              <a:lumMod val="40000"/>
              <a:lumOff val="60000"/>
            </a:schemeClr>
          </a:solidFill>
          <a:ln w="9525">
            <a:noFill/>
            <a:miter lim="800000"/>
            <a:headEnd/>
            <a:tailEnd/>
          </a:ln>
        </p:spPr>
        <p:txBody>
          <a:bodyPr anchor="ctr"/>
          <a:lstStyle/>
          <a:p>
            <a:pPr algn="ctr">
              <a:defRPr/>
            </a:pPr>
            <a:r>
              <a:rPr lang="en-US" altLang="ja-JP" sz="3600" dirty="0">
                <a:solidFill>
                  <a:schemeClr val="bg1"/>
                </a:solidFill>
                <a:latin typeface="Arial" charset="0"/>
              </a:rPr>
              <a:t>【</a:t>
            </a:r>
            <a:r>
              <a:rPr lang="ja-JP" altLang="en-US" sz="3600" dirty="0">
                <a:solidFill>
                  <a:schemeClr val="bg1"/>
                </a:solidFill>
                <a:latin typeface="Arial" charset="0"/>
              </a:rPr>
              <a:t>演習</a:t>
            </a:r>
            <a:r>
              <a:rPr lang="en-US" altLang="ja-JP" sz="3600" dirty="0">
                <a:solidFill>
                  <a:schemeClr val="bg1"/>
                </a:solidFill>
                <a:latin typeface="Arial" charset="0"/>
              </a:rPr>
              <a:t>】</a:t>
            </a:r>
            <a:r>
              <a:rPr lang="ja-JP" altLang="en-US" sz="3600" dirty="0">
                <a:solidFill>
                  <a:schemeClr val="bg1"/>
                </a:solidFill>
                <a:latin typeface="Arial" charset="0"/>
              </a:rPr>
              <a:t>　</a:t>
            </a:r>
            <a:r>
              <a:rPr lang="ja-JP" altLang="ja-JP" sz="3600" dirty="0">
                <a:latin typeface="Arial" charset="0"/>
              </a:rPr>
              <a:t>利用者・家族への説明および合意</a:t>
            </a:r>
          </a:p>
        </p:txBody>
      </p:sp>
      <p:sp>
        <p:nvSpPr>
          <p:cNvPr id="3" name="スライド番号プレースホルダー 2"/>
          <p:cNvSpPr>
            <a:spLocks noGrp="1"/>
          </p:cNvSpPr>
          <p:nvPr>
            <p:ph type="sldNum" sz="quarter" idx="12"/>
          </p:nvPr>
        </p:nvSpPr>
        <p:spPr/>
        <p:txBody>
          <a:bodyPr/>
          <a:lstStyle/>
          <a:p>
            <a:pPr>
              <a:defRPr/>
            </a:pPr>
            <a:fld id="{8FCA844E-0A43-4ACD-8D5A-F6382AD7957B}" type="slidenum">
              <a:rPr lang="ja-JP" altLang="en-US" smtClean="0"/>
              <a:pPr>
                <a:defRPr/>
              </a:pPr>
              <a:t>10</a:t>
            </a:fld>
            <a:endParaRPr lang="ja-JP" altLang="en-US"/>
          </a:p>
        </p:txBody>
      </p:sp>
      <p:sp>
        <p:nvSpPr>
          <p:cNvPr id="5" name="フローチャート: 処理 4"/>
          <p:cNvSpPr/>
          <p:nvPr/>
        </p:nvSpPr>
        <p:spPr>
          <a:xfrm>
            <a:off x="6763347" y="1268760"/>
            <a:ext cx="2088232" cy="576064"/>
          </a:xfrm>
          <a:prstGeom prst="flowChartProcess">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a:solidFill>
                  <a:schemeClr val="tx1"/>
                </a:solidFill>
              </a:rPr>
              <a:t>テキスト</a:t>
            </a:r>
            <a:r>
              <a:rPr lang="ja-JP" altLang="en-US" sz="2800" dirty="0">
                <a:solidFill>
                  <a:schemeClr val="tx1"/>
                </a:solidFill>
                <a:effectLst>
                  <a:outerShdw blurRad="38100" dist="38100" dir="2700000" algn="tl">
                    <a:srgbClr val="000000">
                      <a:alpha val="43137"/>
                    </a:srgbClr>
                  </a:outerShdw>
                </a:effectLst>
              </a:rPr>
              <a:t>　</a:t>
            </a:r>
            <a:r>
              <a:rPr lang="en-US" altLang="ja-JP" sz="2800" dirty="0">
                <a:solidFill>
                  <a:srgbClr val="FF0000"/>
                </a:solidFill>
                <a:effectLst>
                  <a:outerShdw blurRad="38100" dist="38100" dir="2700000" algn="tl">
                    <a:srgbClr val="000000">
                      <a:alpha val="43137"/>
                    </a:srgbClr>
                  </a:outerShdw>
                </a:effectLst>
              </a:rPr>
              <a:t>P397</a:t>
            </a:r>
            <a:endParaRPr kumimoji="1" lang="ja-JP" altLang="en-US" sz="2800" dirty="0">
              <a:solidFill>
                <a:srgbClr val="FF0000"/>
              </a:solidFill>
            </a:endParaRPr>
          </a:p>
        </p:txBody>
      </p:sp>
      <p:sp>
        <p:nvSpPr>
          <p:cNvPr id="6" name="フローチャート: 処理 5"/>
          <p:cNvSpPr/>
          <p:nvPr/>
        </p:nvSpPr>
        <p:spPr>
          <a:xfrm>
            <a:off x="827584" y="3695073"/>
            <a:ext cx="3600400" cy="504056"/>
          </a:xfrm>
          <a:prstGeom prst="flowChartProcess">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dirty="0">
                <a:solidFill>
                  <a:schemeClr val="tx1"/>
                </a:solidFill>
                <a:effectLst>
                  <a:outerShdw blurRad="38100" dist="38100" dir="2700000" algn="tl">
                    <a:srgbClr val="000000">
                      <a:alpha val="43137"/>
                    </a:srgbClr>
                  </a:outerShdw>
                </a:effectLst>
              </a:rPr>
              <a:t>テキスト</a:t>
            </a:r>
            <a:r>
              <a:rPr lang="ja-JP" altLang="en-US" sz="2800" dirty="0">
                <a:solidFill>
                  <a:schemeClr val="tx1"/>
                </a:solidFill>
                <a:effectLst>
                  <a:outerShdw blurRad="38100" dist="38100" dir="2700000" algn="tl">
                    <a:srgbClr val="000000">
                      <a:alpha val="43137"/>
                    </a:srgbClr>
                  </a:outerShdw>
                </a:effectLst>
              </a:rPr>
              <a:t>　</a:t>
            </a:r>
            <a:r>
              <a:rPr lang="en-US" altLang="ja-JP" sz="2800" b="1" dirty="0">
                <a:solidFill>
                  <a:srgbClr val="FF0000"/>
                </a:solidFill>
              </a:rPr>
              <a:t>P400</a:t>
            </a:r>
            <a:r>
              <a:rPr lang="ja-JP" altLang="en-US" sz="2800" b="1" dirty="0">
                <a:solidFill>
                  <a:srgbClr val="FF0000"/>
                </a:solidFill>
              </a:rPr>
              <a:t>～</a:t>
            </a:r>
            <a:r>
              <a:rPr lang="en-US" altLang="ja-JP" sz="2800" b="1" dirty="0">
                <a:solidFill>
                  <a:srgbClr val="FF0000"/>
                </a:solidFill>
              </a:rPr>
              <a:t>406 </a:t>
            </a:r>
            <a:endParaRPr kumimoji="1" lang="ja-JP" altLang="en-US" sz="28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386" name="タイトル 1"/>
          <p:cNvSpPr>
            <a:spLocks noGrp="1"/>
          </p:cNvSpPr>
          <p:nvPr>
            <p:ph type="title"/>
          </p:nvPr>
        </p:nvSpPr>
        <p:spPr>
          <a:xfrm>
            <a:off x="323850" y="2708275"/>
            <a:ext cx="8568630" cy="1143000"/>
          </a:xfrm>
        </p:spPr>
        <p:txBody>
          <a:bodyPr/>
          <a:lstStyle/>
          <a:p>
            <a:r>
              <a:rPr lang="ja-JP" altLang="ja-JP" b="1" dirty="0">
                <a:solidFill>
                  <a:schemeClr val="bg1"/>
                </a:solidFill>
              </a:rPr>
              <a:t>演習</a:t>
            </a:r>
            <a:r>
              <a:rPr lang="en-US" altLang="ja-JP" b="1" dirty="0">
                <a:solidFill>
                  <a:schemeClr val="bg1"/>
                </a:solidFill>
              </a:rPr>
              <a:t>Ⅱ</a:t>
            </a:r>
            <a:r>
              <a:rPr lang="ja-JP" altLang="ja-JP" b="1" dirty="0">
                <a:solidFill>
                  <a:schemeClr val="bg1"/>
                </a:solidFill>
              </a:rPr>
              <a:t>　</a:t>
            </a:r>
            <a:br>
              <a:rPr lang="en-US" altLang="ja-JP" b="1" dirty="0">
                <a:solidFill>
                  <a:schemeClr val="bg1"/>
                </a:solidFill>
              </a:rPr>
            </a:br>
            <a:br>
              <a:rPr lang="en-US" altLang="ja-JP" b="1" dirty="0">
                <a:solidFill>
                  <a:schemeClr val="bg1"/>
                </a:solidFill>
              </a:rPr>
            </a:br>
            <a:br>
              <a:rPr lang="en-US" altLang="ja-JP" b="1" dirty="0">
                <a:solidFill>
                  <a:schemeClr val="bg1"/>
                </a:solidFill>
              </a:rPr>
            </a:br>
            <a:r>
              <a:rPr lang="ja-JP" altLang="en-US" sz="3600" dirty="0">
                <a:solidFill>
                  <a:schemeClr val="bg1"/>
                </a:solidFill>
              </a:rPr>
              <a:t>「</a:t>
            </a:r>
            <a:r>
              <a:rPr lang="ja-JP" altLang="ja-JP" sz="3600" b="1" dirty="0">
                <a:solidFill>
                  <a:schemeClr val="bg1"/>
                </a:solidFill>
              </a:rPr>
              <a:t>アセスメント及びニーズの把握の方法</a:t>
            </a:r>
            <a:r>
              <a:rPr lang="ja-JP" altLang="en-US" sz="3600" b="1" dirty="0">
                <a:solidFill>
                  <a:schemeClr val="bg1"/>
                </a:solidFill>
              </a:rPr>
              <a:t>」</a:t>
            </a:r>
            <a:endParaRPr lang="ja-JP" altLang="en-US" sz="36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11</a:t>
            </a:fld>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0" y="0"/>
            <a:ext cx="9144000" cy="596721"/>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t>修得目標　「</a:t>
            </a:r>
            <a:r>
              <a:rPr lang="ja-JP" altLang="ja-JP" sz="2800" b="1" dirty="0"/>
              <a:t>アセスメント及びニーズの把握の方法</a:t>
            </a:r>
            <a:r>
              <a:rPr lang="ja-JP" altLang="en-US" sz="2800" b="1" dirty="0"/>
              <a:t>」</a:t>
            </a:r>
            <a:endParaRPr lang="ja-JP" altLang="ja-JP" sz="2800" dirty="0"/>
          </a:p>
        </p:txBody>
      </p:sp>
      <p:sp>
        <p:nvSpPr>
          <p:cNvPr id="17411" name="正方形/長方形 2"/>
          <p:cNvSpPr>
            <a:spLocks noChangeArrowheads="1"/>
          </p:cNvSpPr>
          <p:nvPr/>
        </p:nvSpPr>
        <p:spPr bwMode="auto">
          <a:xfrm>
            <a:off x="0" y="596721"/>
            <a:ext cx="9144000" cy="6124754"/>
          </a:xfrm>
          <a:prstGeom prst="rect">
            <a:avLst/>
          </a:prstGeom>
          <a:noFill/>
          <a:ln w="9525">
            <a:solidFill>
              <a:schemeClr val="bg1"/>
            </a:solidFill>
            <a:miter lim="800000"/>
            <a:headEnd/>
            <a:tailEnd/>
          </a:ln>
        </p:spPr>
        <p:txBody>
          <a:bodyPr lIns="0">
            <a:spAutoFit/>
          </a:bodyPr>
          <a:lstStyle/>
          <a:p>
            <a:pPr lvl="1"/>
            <a:r>
              <a:rPr lang="en-US" altLang="ja-JP" sz="2800" dirty="0">
                <a:solidFill>
                  <a:schemeClr val="bg1"/>
                </a:solidFill>
                <a:latin typeface="HGPｺﾞｼｯｸM" pitchFamily="50" charset="-128"/>
              </a:rPr>
              <a:t>①</a:t>
            </a:r>
            <a:r>
              <a:rPr lang="ja-JP" altLang="en-US" sz="2800" dirty="0">
                <a:solidFill>
                  <a:schemeClr val="bg1"/>
                </a:solidFill>
                <a:latin typeface="HGPｺﾞｼｯｸM" pitchFamily="50" charset="-128"/>
              </a:rPr>
              <a:t>　アセスメントの目的と意義について説明できる。 </a:t>
            </a:r>
          </a:p>
          <a:p>
            <a:pPr lvl="1"/>
            <a:r>
              <a:rPr lang="ja-JP" altLang="en-US" sz="2800" dirty="0">
                <a:solidFill>
                  <a:schemeClr val="bg1"/>
                </a:solidFill>
                <a:latin typeface="HGPｺﾞｼｯｸM" pitchFamily="50" charset="-128"/>
              </a:rPr>
              <a:t>②　アセスメントにおける情報収集の項目や目的を説明</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できる。 </a:t>
            </a:r>
          </a:p>
          <a:p>
            <a:pPr lvl="1"/>
            <a:r>
              <a:rPr lang="ja-JP" altLang="en-US" sz="2800" dirty="0">
                <a:solidFill>
                  <a:schemeClr val="bg1"/>
                </a:solidFill>
                <a:latin typeface="HGPｺﾞｼｯｸM" pitchFamily="50" charset="-128"/>
              </a:rPr>
              <a:t>③　アセスメントからニーズを導き出す思考過程を説明</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できる。 </a:t>
            </a:r>
          </a:p>
          <a:p>
            <a:pPr lvl="1"/>
            <a:r>
              <a:rPr lang="ja-JP" altLang="en-US" sz="2800" dirty="0">
                <a:solidFill>
                  <a:schemeClr val="bg1"/>
                </a:solidFill>
                <a:latin typeface="HGPｺﾞｼｯｸM" pitchFamily="50" charset="-128"/>
              </a:rPr>
              <a:t>④　利用者・家族の意向の確認を実施できる。 </a:t>
            </a:r>
          </a:p>
          <a:p>
            <a:pPr lvl="1"/>
            <a:r>
              <a:rPr lang="ja-JP" altLang="en-US" sz="2800" dirty="0">
                <a:solidFill>
                  <a:schemeClr val="bg1"/>
                </a:solidFill>
                <a:latin typeface="HGPｺﾞｼｯｸM" pitchFamily="50" charset="-128"/>
              </a:rPr>
              <a:t>⑤　状態の維持・改善・悪化の可能性を予測できる。 </a:t>
            </a:r>
          </a:p>
          <a:p>
            <a:pPr lvl="1"/>
            <a:r>
              <a:rPr lang="ja-JP" altLang="en-US" sz="2800" dirty="0">
                <a:solidFill>
                  <a:schemeClr val="bg1"/>
                </a:solidFill>
                <a:latin typeface="HGPｺﾞｼｯｸM" pitchFamily="50" charset="-128"/>
              </a:rPr>
              <a:t>⑥　利用者、家族から得た情報に基づく課題の抽出を</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実施できる。 </a:t>
            </a:r>
          </a:p>
          <a:p>
            <a:pPr lvl="1"/>
            <a:r>
              <a:rPr lang="ja-JP" altLang="en-US" sz="2800" dirty="0">
                <a:solidFill>
                  <a:schemeClr val="bg1"/>
                </a:solidFill>
                <a:latin typeface="HGPｺﾞｼｯｸM" pitchFamily="50" charset="-128"/>
              </a:rPr>
              <a:t>⑦　利用者、家族の持っている力を把握できる。 </a:t>
            </a:r>
          </a:p>
          <a:p>
            <a:pPr lvl="1"/>
            <a:r>
              <a:rPr lang="ja-JP" altLang="en-US" sz="2800" dirty="0">
                <a:solidFill>
                  <a:schemeClr val="bg1"/>
                </a:solidFill>
                <a:latin typeface="HGPｺﾞｼｯｸM" pitchFamily="50" charset="-128"/>
              </a:rPr>
              <a:t>⑧　多職種による情報を関連づけたアセスメントを実施</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できる。 </a:t>
            </a:r>
          </a:p>
          <a:p>
            <a:pPr lvl="1"/>
            <a:r>
              <a:rPr lang="ja-JP" altLang="en-US" sz="2800" dirty="0">
                <a:solidFill>
                  <a:schemeClr val="bg1"/>
                </a:solidFill>
                <a:latin typeface="HGPｺﾞｼｯｸM" pitchFamily="50" charset="-128"/>
              </a:rPr>
              <a:t>⑨　利用者、家族のニーズの優先順位を判断できる。 </a:t>
            </a:r>
          </a:p>
          <a:p>
            <a:pPr lvl="1"/>
            <a:r>
              <a:rPr lang="ja-JP" altLang="en-US" sz="2800" dirty="0">
                <a:solidFill>
                  <a:schemeClr val="bg1"/>
                </a:solidFill>
                <a:latin typeface="HGPｺﾞｼｯｸM" pitchFamily="50" charset="-128"/>
              </a:rPr>
              <a:t>⑩　再アセスメントの重要性について説明できる。</a:t>
            </a: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12</a:t>
            </a:fld>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13</a:t>
            </a:fld>
            <a:endParaRPr lang="ja-JP" altLang="en-US"/>
          </a:p>
        </p:txBody>
      </p:sp>
      <p:pic>
        <p:nvPicPr>
          <p:cNvPr id="3" name="図 2"/>
          <p:cNvPicPr/>
          <p:nvPr/>
        </p:nvPicPr>
        <p:blipFill>
          <a:blip r:embed="rId2" cstate="print"/>
          <a:srcRect l="53452" t="26785" r="28650" b="27404"/>
          <a:stretch>
            <a:fillRect/>
          </a:stretch>
        </p:blipFill>
        <p:spPr bwMode="auto">
          <a:xfrm>
            <a:off x="179512" y="461665"/>
            <a:ext cx="4644008" cy="6408712"/>
          </a:xfrm>
          <a:prstGeom prst="rect">
            <a:avLst/>
          </a:prstGeom>
          <a:noFill/>
          <a:ln w="9525">
            <a:solidFill>
              <a:schemeClr val="accent1"/>
            </a:solidFill>
            <a:miter lim="800000"/>
            <a:headEnd/>
            <a:tailEnd/>
          </a:ln>
        </p:spPr>
      </p:pic>
      <p:sp>
        <p:nvSpPr>
          <p:cNvPr id="4" name="正方形/長方形 3"/>
          <p:cNvSpPr/>
          <p:nvPr/>
        </p:nvSpPr>
        <p:spPr>
          <a:xfrm>
            <a:off x="0" y="0"/>
            <a:ext cx="7668344" cy="461665"/>
          </a:xfrm>
          <a:prstGeom prst="rect">
            <a:avLst/>
          </a:prstGeom>
          <a:solidFill>
            <a:schemeClr val="bg1">
              <a:lumMod val="85000"/>
            </a:schemeClr>
          </a:solidFill>
        </p:spPr>
        <p:txBody>
          <a:bodyPr wrap="square">
            <a:spAutoFit/>
          </a:bodyPr>
          <a:lstStyle/>
          <a:p>
            <a:r>
              <a:rPr lang="ja-JP" altLang="en-US"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ー　</a:t>
            </a:r>
            <a:r>
              <a:rPr lang="ja-JP" altLang="ja-JP"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アセスメントからニーズを引き出す思考過程</a:t>
            </a:r>
            <a:r>
              <a:rPr lang="ja-JP" altLang="en-US"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　</a:t>
            </a:r>
            <a:r>
              <a:rPr lang="ja-JP" altLang="en-US" sz="2400" dirty="0" err="1">
                <a:effectLst>
                  <a:outerShdw blurRad="38100" dist="38100" dir="2700000" algn="tl">
                    <a:srgbClr val="000000">
                      <a:alpha val="43137"/>
                    </a:srgbClr>
                  </a:outerShdw>
                </a:effectLst>
                <a:latin typeface="HG創英角ﾎﾟｯﾌﾟ体" pitchFamily="49" charset="-128"/>
                <a:ea typeface="HG創英角ﾎﾟｯﾌﾟ体" pitchFamily="49" charset="-128"/>
              </a:rPr>
              <a:t>ー</a:t>
            </a:r>
            <a:endParaRPr lang="ja-JP" altLang="en-US"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endParaRPr>
          </a:p>
        </p:txBody>
      </p:sp>
      <p:sp>
        <p:nvSpPr>
          <p:cNvPr id="13314" name="Rectangle 2"/>
          <p:cNvSpPr>
            <a:spLocks noChangeArrowheads="1"/>
          </p:cNvSpPr>
          <p:nvPr/>
        </p:nvSpPr>
        <p:spPr bwMode="auto">
          <a:xfrm>
            <a:off x="4860032" y="692696"/>
            <a:ext cx="4212000" cy="1815882"/>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a:t>
            </a:r>
            <a:r>
              <a:rPr kumimoji="1" 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修得目標➂</a:t>
            </a:r>
            <a:r>
              <a:rPr kumimoji="1" lang="ja-JP" alt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a:t>
            </a:r>
            <a:endParaRPr kumimoji="1" lang="ja-JP" altLang="ja-JP" sz="2800" b="0"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アセスメントからニーズを導き出す思考過程を</a:t>
            </a:r>
            <a:endParaRPr kumimoji="1" lang="en-US" alt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説明できる</a:t>
            </a:r>
            <a:endParaRPr kumimoji="1" lang="ja-JP" sz="2800" b="0"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7" name="フローチャート : カード 6"/>
          <p:cNvSpPr/>
          <p:nvPr/>
        </p:nvSpPr>
        <p:spPr>
          <a:xfrm>
            <a:off x="7524328" y="0"/>
            <a:ext cx="1619672"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Ｐ１２</a:t>
            </a:r>
            <a:endParaRPr kumimoji="1" lang="en-US" altLang="ja-JP" sz="2000" b="1" dirty="0">
              <a:solidFill>
                <a:srgbClr val="FF0000"/>
              </a:solidFill>
            </a:endParaRPr>
          </a:p>
        </p:txBody>
      </p:sp>
      <p:sp>
        <p:nvSpPr>
          <p:cNvPr id="5" name="AutoShape 2"/>
          <p:cNvSpPr>
            <a:spLocks noChangeArrowheads="1"/>
          </p:cNvSpPr>
          <p:nvPr/>
        </p:nvSpPr>
        <p:spPr bwMode="auto">
          <a:xfrm>
            <a:off x="4932040" y="2636912"/>
            <a:ext cx="4176000" cy="4221088"/>
          </a:xfrm>
          <a:prstGeom prst="wedgeRectCallout">
            <a:avLst>
              <a:gd name="adj1" fmla="val -57001"/>
              <a:gd name="adj2" fmla="val 11806"/>
            </a:avLst>
          </a:prstGeom>
          <a:solidFill>
            <a:schemeClr val="accent3">
              <a:lumMod val="20000"/>
              <a:lumOff val="80000"/>
            </a:schemeClr>
          </a:solidFill>
          <a:ln w="28575">
            <a:solidFill>
              <a:schemeClr val="tx1"/>
            </a:solidFill>
            <a:prstDash val="solid"/>
            <a:miter lim="800000"/>
            <a:headEnd/>
            <a:tailEnd/>
          </a:ln>
        </p:spPr>
        <p:txBody>
          <a:bodyPr vert="horz" wrap="square" lIns="74295" tIns="270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900" b="1" i="0" u="none" strike="noStrike" cap="none" normalizeH="0" baseline="0" dirty="0">
                <a:ln>
                  <a:noFill/>
                </a:ln>
                <a:solidFill>
                  <a:schemeClr val="accent5">
                    <a:lumMod val="75000"/>
                  </a:schemeClr>
                </a:solidFill>
                <a:effectLst/>
                <a:latin typeface="+mj-ea"/>
                <a:ea typeface="+mj-ea"/>
              </a:rPr>
              <a:t>アセスメントからニーズを導き出す過程</a:t>
            </a:r>
            <a:endParaRPr kumimoji="0" lang="en-US" altLang="ja-JP" sz="1900" b="1" i="0" u="none" strike="noStrike" cap="none" normalizeH="0" baseline="0" dirty="0">
              <a:ln>
                <a:noFill/>
              </a:ln>
              <a:solidFill>
                <a:schemeClr val="accent5">
                  <a:lumMod val="75000"/>
                </a:schemeClr>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en-US" sz="1000" b="1" i="0" u="none" strike="noStrike" cap="none" normalizeH="0" baseline="0" dirty="0">
              <a:ln>
                <a:noFill/>
              </a:ln>
              <a:solidFill>
                <a:schemeClr val="accent5">
                  <a:lumMod val="75000"/>
                </a:schemeClr>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a:t>
            </a:r>
            <a:r>
              <a:rPr kumimoji="0" lang="ja-JP" altLang="en-US" sz="2000" b="0" i="0" u="none" strike="noStrike" cap="none" normalizeH="0" baseline="0" dirty="0">
                <a:ln>
                  <a:noFill/>
                </a:ln>
                <a:solidFill>
                  <a:srgbClr val="FF0000"/>
                </a:solidFill>
                <a:effectLst/>
                <a:latin typeface="+mj-ea"/>
                <a:ea typeface="+mj-ea"/>
              </a:rPr>
              <a:t>情報収集</a:t>
            </a:r>
            <a:r>
              <a:rPr kumimoji="0" lang="ja-JP" altLang="en-US" sz="2000" dirty="0">
                <a:latin typeface="+mj-ea"/>
                <a:ea typeface="+mj-ea"/>
              </a:rPr>
              <a:t>：</a:t>
            </a:r>
            <a:r>
              <a:rPr kumimoji="0" lang="ja-JP" altLang="en-US" sz="2000" b="1" i="0" u="sng" strike="noStrike" cap="none" normalizeH="0" baseline="0" dirty="0">
                <a:ln>
                  <a:noFill/>
                </a:ln>
                <a:solidFill>
                  <a:schemeClr val="accent5">
                    <a:lumMod val="50000"/>
                  </a:schemeClr>
                </a:solidFill>
                <a:effectLst/>
                <a:latin typeface="+mj-ea"/>
                <a:ea typeface="+mj-ea"/>
              </a:rPr>
              <a:t>①</a:t>
            </a:r>
            <a:r>
              <a:rPr kumimoji="0" lang="ja-JP" altLang="en-US" sz="2000" b="1" i="0" u="sng" strike="noStrike" cap="none" normalizeH="0" baseline="0" dirty="0">
                <a:ln>
                  <a:noFill/>
                </a:ln>
                <a:solidFill>
                  <a:schemeClr val="tx1"/>
                </a:solidFill>
                <a:effectLst/>
                <a:latin typeface="+mj-ea"/>
                <a:ea typeface="+mj-ea"/>
              </a:rPr>
              <a:t>状態</a:t>
            </a:r>
            <a:r>
              <a:rPr kumimoji="0" lang="ja-JP" altLang="en-US" sz="2000" b="0" i="0" u="none" strike="noStrike" cap="none" normalizeH="0" baseline="0" dirty="0">
                <a:ln>
                  <a:noFill/>
                </a:ln>
                <a:solidFill>
                  <a:schemeClr val="tx1"/>
                </a:solidFill>
                <a:effectLst/>
                <a:latin typeface="+mj-ea"/>
                <a:ea typeface="+mj-ea"/>
              </a:rPr>
              <a:t>を把握し、</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latin typeface="+mj-ea"/>
                <a:ea typeface="+mj-ea"/>
              </a:rPr>
              <a:t>　　　　　</a:t>
            </a:r>
            <a:r>
              <a:rPr kumimoji="0" lang="ja-JP" altLang="en-US" sz="2400" dirty="0">
                <a:latin typeface="+mj-ea"/>
                <a:ea typeface="+mj-ea"/>
              </a:rPr>
              <a:t>　　</a:t>
            </a:r>
            <a:r>
              <a:rPr kumimoji="0" lang="ja-JP" altLang="en-US" sz="2000" dirty="0">
                <a:latin typeface="+mj-ea"/>
                <a:ea typeface="+mj-ea"/>
              </a:rPr>
              <a:t>　　</a:t>
            </a:r>
            <a:r>
              <a:rPr kumimoji="0" lang="ja-JP" altLang="en-US" sz="2000" b="1" i="0" u="sng" strike="noStrike" cap="none" normalizeH="0" baseline="0" dirty="0">
                <a:ln>
                  <a:noFill/>
                </a:ln>
                <a:solidFill>
                  <a:schemeClr val="accent5">
                    <a:lumMod val="50000"/>
                  </a:schemeClr>
                </a:solidFill>
                <a:effectLst/>
                <a:latin typeface="+mj-ea"/>
                <a:ea typeface="+mj-ea"/>
              </a:rPr>
              <a:t>②</a:t>
            </a:r>
            <a:r>
              <a:rPr kumimoji="0" lang="ja-JP" altLang="en-US" sz="2000" b="1" i="0" u="sng" strike="noStrike" cap="none" normalizeH="0" baseline="0" dirty="0">
                <a:ln>
                  <a:noFill/>
                </a:ln>
                <a:solidFill>
                  <a:schemeClr val="tx1"/>
                </a:solidFill>
                <a:effectLst/>
                <a:latin typeface="+mj-ea"/>
                <a:ea typeface="+mj-ea"/>
              </a:rPr>
              <a:t>原因</a:t>
            </a:r>
            <a:r>
              <a:rPr kumimoji="0" lang="ja-JP" altLang="en-US" sz="2000" b="0" i="0" u="none" strike="noStrike" cap="none" normalizeH="0" baseline="0" dirty="0">
                <a:ln>
                  <a:noFill/>
                </a:ln>
                <a:solidFill>
                  <a:schemeClr val="tx1"/>
                </a:solidFill>
                <a:effectLst/>
                <a:latin typeface="+mj-ea"/>
                <a:ea typeface="+mj-ea"/>
              </a:rPr>
              <a:t>を把握</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j-ea"/>
                <a:ea typeface="+mj-ea"/>
              </a:rPr>
              <a:t>　　　　　</a:t>
            </a:r>
            <a:r>
              <a:rPr kumimoji="0" lang="ja-JP" altLang="en-US" sz="2000" b="1" i="0" u="none" strike="noStrike" cap="none" normalizeH="0" baseline="0" dirty="0">
                <a:ln>
                  <a:noFill/>
                </a:ln>
                <a:solidFill>
                  <a:srgbClr val="00B0F0"/>
                </a:solidFill>
                <a:effectLst>
                  <a:outerShdw blurRad="38100" dist="38100" dir="2700000" algn="tl">
                    <a:srgbClr val="000000">
                      <a:alpha val="43137"/>
                    </a:srgbClr>
                  </a:outerShdw>
                </a:effectLst>
                <a:latin typeface="+mj-ea"/>
                <a:ea typeface="+mj-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●アセスメント情報の</a:t>
            </a:r>
            <a:r>
              <a:rPr kumimoji="0" lang="ja-JP" altLang="en-US" sz="2000" b="0" i="0" u="none" strike="noStrike" cap="none" normalizeH="0" baseline="0" dirty="0">
                <a:ln>
                  <a:noFill/>
                </a:ln>
                <a:solidFill>
                  <a:srgbClr val="FF0000"/>
                </a:solidFill>
                <a:effectLst/>
                <a:latin typeface="+mj-ea"/>
                <a:ea typeface="+mj-ea"/>
              </a:rPr>
              <a:t>分析</a:t>
            </a:r>
            <a:r>
              <a:rPr kumimoji="0" lang="ja-JP" altLang="en-US" sz="2000" b="0" i="0" u="none" strike="noStrike" cap="none" normalizeH="0" baseline="0" dirty="0">
                <a:ln>
                  <a:noFill/>
                </a:ln>
                <a:solidFill>
                  <a:schemeClr val="tx1"/>
                </a:solidFill>
                <a:effectLst/>
                <a:latin typeface="+mj-ea"/>
                <a:ea typeface="+mj-ea"/>
              </a:rPr>
              <a:t>により、</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dirty="0">
                <a:latin typeface="+mj-ea"/>
                <a:ea typeface="+mj-ea"/>
              </a:rPr>
              <a:t>　</a:t>
            </a:r>
            <a:r>
              <a:rPr kumimoji="0" lang="ja-JP" altLang="en-US" sz="2000" dirty="0">
                <a:latin typeface="+mj-ea"/>
                <a:ea typeface="+mj-ea"/>
              </a:rPr>
              <a:t>　</a:t>
            </a:r>
            <a:r>
              <a:rPr kumimoji="0" lang="ja-JP" altLang="en-US" sz="2000" b="1" i="0" u="sng" strike="noStrike" cap="none" normalizeH="0" baseline="0" dirty="0">
                <a:ln>
                  <a:noFill/>
                </a:ln>
                <a:solidFill>
                  <a:schemeClr val="accent5">
                    <a:lumMod val="50000"/>
                  </a:schemeClr>
                </a:solidFill>
                <a:effectLst/>
                <a:latin typeface="+mj-ea"/>
                <a:ea typeface="+mj-ea"/>
              </a:rPr>
              <a:t>➂</a:t>
            </a:r>
            <a:r>
              <a:rPr kumimoji="0" lang="ja-JP" altLang="en-US" sz="2000" b="1" i="0" u="sng" strike="noStrike" cap="none" normalizeH="0" baseline="0" dirty="0">
                <a:ln>
                  <a:noFill/>
                </a:ln>
                <a:solidFill>
                  <a:schemeClr val="tx1"/>
                </a:solidFill>
                <a:effectLst/>
                <a:latin typeface="+mj-ea"/>
                <a:ea typeface="+mj-ea"/>
              </a:rPr>
              <a:t>問題：困りごとである課題</a:t>
            </a:r>
            <a:r>
              <a:rPr kumimoji="0" lang="ja-JP" altLang="en-US" sz="1200" b="1" dirty="0">
                <a:latin typeface="+mj-ea"/>
                <a:ea typeface="+mj-ea"/>
              </a:rPr>
              <a:t>　</a:t>
            </a:r>
            <a:r>
              <a:rPr kumimoji="0" lang="ja-JP" altLang="en-US" sz="1400" b="1" i="0" u="sng" strike="noStrike" cap="none" normalizeH="0" baseline="0" dirty="0">
                <a:ln>
                  <a:noFill/>
                </a:ln>
                <a:solidFill>
                  <a:schemeClr val="tx1"/>
                </a:solidFill>
                <a:effectLst/>
                <a:latin typeface="+mj-ea"/>
                <a:ea typeface="+mj-ea"/>
              </a:rPr>
              <a:t>（ニーズ）</a:t>
            </a:r>
            <a:endParaRPr kumimoji="0" lang="en-US" altLang="ja-JP" sz="1400" b="1" i="0" u="sng"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dirty="0">
                <a:latin typeface="+mj-ea"/>
                <a:ea typeface="+mj-ea"/>
              </a:rPr>
              <a:t>　　</a:t>
            </a:r>
            <a:r>
              <a:rPr kumimoji="0" lang="ja-JP" altLang="en-US" sz="1400" b="1" i="0"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を捉える</a:t>
            </a:r>
            <a:endParaRPr kumimoji="0" lang="en-US" altLang="ja-JP" sz="2000" b="0" i="0" u="none" strike="noStrike" cap="none" normalizeH="0" baseline="0" dirty="0">
              <a:ln>
                <a:noFill/>
              </a:ln>
              <a:solidFill>
                <a:schemeClr val="tx1"/>
              </a:solidFill>
              <a:effectLst/>
              <a:latin typeface="+mj-ea"/>
              <a:ea typeface="+mj-ea"/>
            </a:endParaRPr>
          </a:p>
          <a:p>
            <a:pPr lvl="0" algn="just"/>
            <a:r>
              <a:rPr kumimoji="0" lang="ja-JP" altLang="en-US" sz="2000" b="1" dirty="0">
                <a:solidFill>
                  <a:srgbClr val="00B0F0"/>
                </a:solidFill>
                <a:effectLst>
                  <a:outerShdw blurRad="38100" dist="38100" dir="2700000" algn="tl">
                    <a:srgbClr val="000000">
                      <a:alpha val="43137"/>
                    </a:srgbClr>
                  </a:outerShdw>
                </a:effectLst>
                <a:latin typeface="+mj-ea"/>
              </a:rPr>
              <a:t>　　　　　↓</a:t>
            </a:r>
            <a:endParaRPr kumimoji="0" lang="ja-JP" altLang="en-US"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●利用者や環境の持つ力・プラス面</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latin typeface="+mj-ea"/>
                <a:ea typeface="+mj-ea"/>
              </a:rPr>
              <a:t>　</a:t>
            </a:r>
            <a:r>
              <a:rPr kumimoji="0" lang="ja-JP" altLang="en-US" sz="2000" b="0" i="0" u="none" strike="noStrike" cap="none" normalizeH="0" baseline="0" dirty="0">
                <a:ln>
                  <a:noFill/>
                </a:ln>
                <a:solidFill>
                  <a:schemeClr val="tx1"/>
                </a:solidFill>
                <a:effectLst/>
                <a:latin typeface="+mj-ea"/>
                <a:ea typeface="+mj-ea"/>
              </a:rPr>
              <a:t>により、“困りごとの課題”に対し、</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latin typeface="+mj-ea"/>
                <a:ea typeface="+mj-ea"/>
              </a:rPr>
              <a:t>　</a:t>
            </a:r>
            <a:r>
              <a:rPr kumimoji="0" lang="ja-JP" altLang="en-US" sz="2000" b="1" u="sng" dirty="0">
                <a:solidFill>
                  <a:schemeClr val="accent5">
                    <a:lumMod val="50000"/>
                  </a:schemeClr>
                </a:solidFill>
                <a:latin typeface="+mj-ea"/>
                <a:ea typeface="+mj-ea"/>
              </a:rPr>
              <a:t>④ </a:t>
            </a:r>
            <a:r>
              <a:rPr kumimoji="0" lang="ja-JP" altLang="en-US" sz="2000" b="1" i="0" u="sng" strike="noStrike" cap="none" normalizeH="0" baseline="0" dirty="0">
                <a:ln>
                  <a:noFill/>
                </a:ln>
                <a:solidFill>
                  <a:srgbClr val="CC0099"/>
                </a:solidFill>
                <a:effectLst/>
                <a:latin typeface="+mj-ea"/>
                <a:ea typeface="+mj-ea"/>
              </a:rPr>
              <a:t>“改善の可能性”</a:t>
            </a:r>
            <a:r>
              <a:rPr kumimoji="0" lang="ja-JP" altLang="en-US" sz="2000" b="0" i="0" u="none" strike="noStrike" cap="none" normalizeH="0" baseline="0" dirty="0">
                <a:ln>
                  <a:noFill/>
                </a:ln>
                <a:solidFill>
                  <a:schemeClr val="tx1"/>
                </a:solidFill>
                <a:effectLst/>
                <a:latin typeface="+mj-ea"/>
                <a:ea typeface="+mj-ea"/>
              </a:rPr>
              <a:t>を捉え</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1" dirty="0">
                <a:solidFill>
                  <a:schemeClr val="accent5">
                    <a:lumMod val="50000"/>
                  </a:schemeClr>
                </a:solidFill>
                <a:latin typeface="+mj-ea"/>
                <a:ea typeface="+mj-ea"/>
              </a:rPr>
              <a:t>　</a:t>
            </a:r>
            <a:r>
              <a:rPr kumimoji="0" lang="ja-JP" altLang="en-US" sz="2000" b="1" u="sng" dirty="0">
                <a:solidFill>
                  <a:schemeClr val="accent5">
                    <a:lumMod val="50000"/>
                  </a:schemeClr>
                </a:solidFill>
                <a:latin typeface="+mj-ea"/>
                <a:ea typeface="+mj-ea"/>
              </a:rPr>
              <a:t>⑤</a:t>
            </a:r>
            <a:r>
              <a:rPr kumimoji="0" lang="ja-JP" altLang="en-US" sz="2000" b="1" i="0" u="sng" strike="noStrike" cap="none" normalizeH="0" baseline="0" dirty="0">
                <a:ln>
                  <a:noFill/>
                </a:ln>
                <a:solidFill>
                  <a:srgbClr val="FF0066"/>
                </a:solidFill>
                <a:effectLst/>
                <a:latin typeface="+mj-ea"/>
                <a:ea typeface="+mj-ea"/>
              </a:rPr>
              <a:t>意欲に転換した</a:t>
            </a:r>
            <a:r>
              <a:rPr kumimoji="0" lang="ja-JP" altLang="en-US" sz="2000" b="1" i="0" u="sng" strike="noStrike" cap="none" normalizeH="0" baseline="0" dirty="0">
                <a:ln>
                  <a:noFill/>
                </a:ln>
                <a:solidFill>
                  <a:srgbClr val="FF0000"/>
                </a:solidFill>
                <a:effectLst/>
                <a:latin typeface="+mj-ea"/>
                <a:ea typeface="+mj-ea"/>
              </a:rPr>
              <a:t>ニーズ</a:t>
            </a:r>
            <a:r>
              <a:rPr kumimoji="0" lang="ja-JP" altLang="en-US" sz="2000" b="0" i="0" u="none" strike="noStrike" cap="none" normalizeH="0" baseline="0" dirty="0">
                <a:ln>
                  <a:noFill/>
                </a:ln>
                <a:solidFill>
                  <a:srgbClr val="FF0000"/>
                </a:solidFill>
                <a:effectLst/>
                <a:latin typeface="+mj-ea"/>
                <a:ea typeface="+mj-ea"/>
              </a:rPr>
              <a:t>を導き出す</a:t>
            </a:r>
            <a:endParaRPr kumimoji="0" lang="ja-JP" altLang="ja-JP" sz="2000" b="0" i="0" u="none" strike="noStrike" cap="none" normalizeH="0" baseline="0" dirty="0">
              <a:ln>
                <a:noFill/>
              </a:ln>
              <a:solidFill>
                <a:schemeClr val="tx1"/>
              </a:solidFill>
              <a:effectLst/>
              <a:latin typeface="+mj-ea"/>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14</a:t>
            </a:fld>
            <a:endParaRPr lang="ja-JP" altLang="en-US"/>
          </a:p>
        </p:txBody>
      </p:sp>
      <p:sp>
        <p:nvSpPr>
          <p:cNvPr id="87041"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400" b="1" i="0" u="sng" strike="noStrike" cap="none" normalizeH="0" baseline="0" dirty="0">
                <a:ln>
                  <a:noFill/>
                </a:ln>
                <a:solidFill>
                  <a:srgbClr val="C45911"/>
                </a:solidFill>
                <a:effectLst/>
                <a:latin typeface="+mn-ea"/>
                <a:ea typeface="+mn-ea"/>
                <a:cs typeface="Times New Roman" pitchFamily="18" charset="0"/>
              </a:rPr>
              <a:t>この演習での修得目標の確認</a:t>
            </a:r>
            <a:endParaRPr kumimoji="1" lang="ja-JP" sz="2400" b="1" i="0" u="none" strike="noStrike" cap="none" normalizeH="0" baseline="0" dirty="0">
              <a:ln>
                <a:noFill/>
              </a:ln>
              <a:solidFill>
                <a:schemeClr val="tx1"/>
              </a:solidFill>
              <a:effectLst/>
              <a:latin typeface="+mn-ea"/>
              <a:ea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400" b="1" i="0" u="none" strike="noStrike" cap="none" normalizeH="0" baseline="0" dirty="0">
                <a:ln>
                  <a:noFill/>
                </a:ln>
                <a:solidFill>
                  <a:srgbClr val="2F5496"/>
                </a:solidFill>
                <a:effectLst/>
                <a:latin typeface="+mn-ea"/>
                <a:ea typeface="+mn-ea"/>
                <a:cs typeface="Times New Roman" pitchFamily="18" charset="0"/>
              </a:rPr>
              <a:t>　</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Times New Roman" pitchFamily="18" charset="0"/>
              </a:rPr>
              <a:t>「課題分析総括表」の作成を通して、</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アセスメントから</a:t>
            </a:r>
            <a:endParaRPr kumimoji="1" lang="en-US" alt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  </a:t>
            </a:r>
            <a:r>
              <a:rPr kumimoji="1" lang="ja-JP" altLang="en-US"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　</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ニーズを導き出す過程を</a:t>
            </a:r>
            <a:r>
              <a:rPr lang="ja-JP" altLang="en-US" sz="2400" b="1" dirty="0">
                <a:effectLst>
                  <a:outerShdw blurRad="38100" dist="38100" dir="2700000" algn="tl">
                    <a:srgbClr val="000000">
                      <a:alpha val="43137"/>
                    </a:srgbClr>
                  </a:outerShdw>
                </a:effectLst>
                <a:latin typeface="+mn-ea"/>
                <a:ea typeface="+mn-ea"/>
                <a:cs typeface="MS-Mincho"/>
              </a:rPr>
              <a:t>実施</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できるようになること</a:t>
            </a:r>
            <a:endPar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ＭＳ Ｐゴシック" pitchFamily="50" charset="-128"/>
            </a:endParaRPr>
          </a:p>
        </p:txBody>
      </p:sp>
      <p:sp>
        <p:nvSpPr>
          <p:cNvPr id="87042" name="Rectangle 2"/>
          <p:cNvSpPr>
            <a:spLocks noChangeArrowheads="1"/>
          </p:cNvSpPr>
          <p:nvPr/>
        </p:nvSpPr>
        <p:spPr bwMode="auto">
          <a:xfrm>
            <a:off x="466174" y="1360434"/>
            <a:ext cx="3744000" cy="1631216"/>
          </a:xfrm>
          <a:prstGeom prst="rect">
            <a:avLst/>
          </a:prstGeom>
          <a:solidFill>
            <a:schemeClr val="accent3">
              <a:lumMod val="20000"/>
              <a:lumOff val="80000"/>
            </a:schemeClr>
          </a:solidFill>
          <a:ln w="19050">
            <a:solidFill>
              <a:srgbClr val="FF0000"/>
            </a:solid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r>
              <a:rPr kumimoji="1" 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修得目標</a:t>
            </a: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endParaRPr kumimoji="1" lang="ja-JP" alt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④</a:t>
            </a: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利用者・家族の意向の確認を</a:t>
            </a:r>
            <a:endParaRPr kumimoji="1" lang="en-US"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000" b="1" dirty="0">
                <a:solidFill>
                  <a:srgbClr val="FF0066"/>
                </a:solidFill>
                <a:latin typeface="ＭＳ ゴシック" pitchFamily="49" charset="-128"/>
                <a:ea typeface="ＭＳ ゴシック" pitchFamily="49" charset="-128"/>
                <a:cs typeface="MS-Mincho" charset="-128"/>
              </a:rPr>
              <a:t> </a:t>
            </a:r>
            <a:r>
              <a:rPr kumimoji="1" lang="en-US"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実施できる。</a:t>
            </a:r>
            <a:endParaRPr kumimoji="1" lang="ja-JP" sz="2000" b="1" i="0" u="none" strike="noStrike" cap="none" normalizeH="0" baseline="0" dirty="0">
              <a:ln>
                <a:noFill/>
              </a:ln>
              <a:solidFill>
                <a:srgbClr val="FF0066"/>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⑧多職種による情報を関連づけ</a:t>
            </a:r>
            <a:endParaRPr kumimoji="1" lang="en-US"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000" b="1" dirty="0">
                <a:solidFill>
                  <a:srgbClr val="FF0066"/>
                </a:solidFill>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たアセスメントを実施できる</a:t>
            </a:r>
            <a:endParaRPr kumimoji="1" lang="ja-JP" sz="2000" b="1" i="0" u="none" strike="noStrike" cap="none" normalizeH="0" baseline="0" dirty="0">
              <a:ln>
                <a:noFill/>
              </a:ln>
              <a:solidFill>
                <a:srgbClr val="FF0066"/>
              </a:solidFill>
              <a:effectLst/>
              <a:latin typeface="Arial" pitchFamily="34" charset="0"/>
              <a:ea typeface="ＭＳ Ｐゴシック" pitchFamily="50" charset="-128"/>
              <a:cs typeface="ＭＳ Ｐゴシック" pitchFamily="50" charset="-128"/>
            </a:endParaRPr>
          </a:p>
        </p:txBody>
      </p:sp>
      <p:sp>
        <p:nvSpPr>
          <p:cNvPr id="87043" name="Rectangle 3"/>
          <p:cNvSpPr>
            <a:spLocks noChangeArrowheads="1"/>
          </p:cNvSpPr>
          <p:nvPr/>
        </p:nvSpPr>
        <p:spPr bwMode="auto">
          <a:xfrm>
            <a:off x="4714022" y="1360434"/>
            <a:ext cx="4284000" cy="1631216"/>
          </a:xfrm>
          <a:prstGeom prst="rect">
            <a:avLst/>
          </a:prstGeom>
          <a:solidFill>
            <a:schemeClr val="accent3">
              <a:lumMod val="20000"/>
              <a:lumOff val="80000"/>
            </a:schemeClr>
          </a:solidFill>
          <a:ln w="28575">
            <a:solidFill>
              <a:srgbClr val="00B0F0"/>
            </a:solid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r>
              <a:rPr kumimoji="1" 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修得目標</a:t>
            </a: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endParaRPr kumimoji="1" lang="ja-JP" alt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⑤状態の維持・改善・悪化の可能性</a:t>
            </a:r>
            <a:endParaRPr kumimoji="1" lang="en-US" alt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を予測できる</a:t>
            </a:r>
            <a:endParaRPr kumimoji="1" lang="ja-JP" sz="2000" b="1" i="0" u="none" strike="noStrike" cap="none" normalizeH="0" baseline="0" dirty="0">
              <a:ln>
                <a:noFill/>
              </a:ln>
              <a:solidFill>
                <a:srgbClr val="0070C0"/>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⑦利用者、家族の持っている力を</a:t>
            </a:r>
            <a:endParaRPr kumimoji="1" lang="en-US" alt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000" b="1" dirty="0">
                <a:solidFill>
                  <a:srgbClr val="0070C0"/>
                </a:solidFill>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把握できる</a:t>
            </a:r>
            <a:endParaRPr kumimoji="1" lang="ja-JP" sz="2000" b="1" i="0" u="none" strike="noStrike" cap="none" normalizeH="0" baseline="0" dirty="0">
              <a:ln>
                <a:noFill/>
              </a:ln>
              <a:solidFill>
                <a:srgbClr val="0070C0"/>
              </a:solidFill>
              <a:effectLst/>
              <a:latin typeface="Arial" pitchFamily="34" charset="0"/>
              <a:ea typeface="ＭＳ Ｐゴシック" pitchFamily="50" charset="-128"/>
              <a:cs typeface="ＭＳ Ｐゴシック" pitchFamily="50" charset="-128"/>
            </a:endParaRPr>
          </a:p>
        </p:txBody>
      </p:sp>
      <p:sp>
        <p:nvSpPr>
          <p:cNvPr id="8" name="フローチャート : カード 7"/>
          <p:cNvSpPr/>
          <p:nvPr/>
        </p:nvSpPr>
        <p:spPr>
          <a:xfrm>
            <a:off x="7452320" y="0"/>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Ｐ１５－１６</a:t>
            </a:r>
            <a:endParaRPr kumimoji="1" lang="en-US" altLang="ja-JP" sz="2000" b="1" dirty="0">
              <a:solidFill>
                <a:srgbClr val="FF0000"/>
              </a:solidFill>
            </a:endParaRPr>
          </a:p>
        </p:txBody>
      </p:sp>
      <p:cxnSp>
        <p:nvCxnSpPr>
          <p:cNvPr id="10" name="直線コネクタ 9"/>
          <p:cNvCxnSpPr>
            <a:stCxn id="87042" idx="2"/>
          </p:cNvCxnSpPr>
          <p:nvPr/>
        </p:nvCxnSpPr>
        <p:spPr>
          <a:xfrm>
            <a:off x="2338174" y="2991650"/>
            <a:ext cx="792296" cy="19691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652120" y="2996952"/>
            <a:ext cx="792088" cy="1877510"/>
          </a:xfrm>
          <a:prstGeom prst="line">
            <a:avLst/>
          </a:prstGeom>
          <a:ln w="5715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87044" name="Rectangle 4"/>
          <p:cNvSpPr>
            <a:spLocks noChangeArrowheads="1"/>
          </p:cNvSpPr>
          <p:nvPr/>
        </p:nvSpPr>
        <p:spPr bwMode="auto">
          <a:xfrm>
            <a:off x="3203848" y="3140968"/>
            <a:ext cx="5795968" cy="1323439"/>
          </a:xfrm>
          <a:prstGeom prst="rect">
            <a:avLst/>
          </a:prstGeom>
          <a:solidFill>
            <a:schemeClr val="accent3">
              <a:lumMod val="20000"/>
              <a:lumOff val="80000"/>
            </a:schemeClr>
          </a:solidFill>
          <a:ln w="28575">
            <a:solidFill>
              <a:srgbClr val="00B050"/>
            </a:solid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7F7F7F"/>
                </a:solidFill>
                <a:effectLst/>
                <a:latin typeface="ＭＳ ゴシック" pitchFamily="49" charset="-128"/>
                <a:ea typeface="ＭＳ ゴシック" pitchFamily="49" charset="-128"/>
                <a:cs typeface="MS-Mincho" charset="-128"/>
              </a:rPr>
              <a:t>【</a:t>
            </a:r>
            <a:r>
              <a:rPr kumimoji="1" lang="ja-JP" sz="2000" b="1" i="0" u="none" strike="noStrike" cap="none" normalizeH="0" baseline="0" dirty="0">
                <a:ln>
                  <a:noFill/>
                </a:ln>
                <a:solidFill>
                  <a:srgbClr val="7F7F7F"/>
                </a:solidFill>
                <a:effectLst/>
                <a:latin typeface="ＭＳ ゴシック" pitchFamily="49" charset="-128"/>
                <a:ea typeface="ＭＳ ゴシック" pitchFamily="49" charset="-128"/>
                <a:cs typeface="MS-Mincho" charset="-128"/>
              </a:rPr>
              <a:t>修得目標</a:t>
            </a:r>
            <a:r>
              <a:rPr kumimoji="1" lang="ja-JP" altLang="ja-JP" sz="2000" b="1" i="0" u="none" strike="noStrike" cap="none" normalizeH="0" baseline="0" dirty="0">
                <a:ln>
                  <a:noFill/>
                </a:ln>
                <a:solidFill>
                  <a:srgbClr val="7F7F7F"/>
                </a:solidFill>
                <a:effectLst/>
                <a:latin typeface="ＭＳ ゴシック" pitchFamily="49" charset="-128"/>
                <a:ea typeface="ＭＳ ゴシック" pitchFamily="49" charset="-128"/>
                <a:cs typeface="MS-Mincho" charset="-128"/>
              </a:rPr>
              <a:t>】</a:t>
            </a:r>
            <a:endParaRPr kumimoji="1" lang="ja-JP" alt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⑥</a:t>
            </a:r>
            <a:r>
              <a:rPr kumimoji="1" 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利用者、家族から得た情報に基づく課題の抽出</a:t>
            </a:r>
            <a:endParaRPr kumimoji="1" lang="en-US" alt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を実施できる</a:t>
            </a:r>
            <a:endParaRPr kumimoji="1" lang="ja-JP" sz="2000" b="1" i="0" u="none" strike="noStrike" cap="none" normalizeH="0" baseline="0" dirty="0">
              <a:ln>
                <a:noFill/>
              </a:ln>
              <a:solidFill>
                <a:srgbClr val="007635"/>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⑨利用者、家族のニーズの優先順位を判断できる</a:t>
            </a:r>
            <a:endParaRPr kumimoji="1" lang="ja-JP" sz="2000" b="1" i="0" u="none" strike="noStrike" cap="none" normalizeH="0" baseline="0" dirty="0">
              <a:ln>
                <a:noFill/>
              </a:ln>
              <a:solidFill>
                <a:srgbClr val="007635"/>
              </a:solidFill>
              <a:effectLst/>
              <a:latin typeface="Arial" pitchFamily="34" charset="0"/>
              <a:ea typeface="ＭＳ Ｐゴシック" pitchFamily="50" charset="-128"/>
              <a:cs typeface="ＭＳ Ｐゴシック" pitchFamily="50" charset="-128"/>
            </a:endParaRPr>
          </a:p>
        </p:txBody>
      </p:sp>
      <p:cxnSp>
        <p:nvCxnSpPr>
          <p:cNvPr id="15" name="直線コネクタ 14"/>
          <p:cNvCxnSpPr/>
          <p:nvPr/>
        </p:nvCxnSpPr>
        <p:spPr>
          <a:xfrm>
            <a:off x="7956376" y="4464407"/>
            <a:ext cx="432048" cy="404753"/>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2" name="図 11"/>
          <p:cNvPicPr/>
          <p:nvPr/>
        </p:nvPicPr>
        <p:blipFill>
          <a:blip r:embed="rId2" cstate="print"/>
          <a:srcRect l="25044" t="26019" r="24707" b="43849"/>
          <a:stretch>
            <a:fillRect/>
          </a:stretch>
        </p:blipFill>
        <p:spPr bwMode="auto">
          <a:xfrm>
            <a:off x="0" y="4797152"/>
            <a:ext cx="4427984" cy="2060848"/>
          </a:xfrm>
          <a:prstGeom prst="rect">
            <a:avLst/>
          </a:prstGeom>
          <a:noFill/>
          <a:ln w="9525">
            <a:noFill/>
            <a:miter lim="800000"/>
            <a:headEnd/>
            <a:tailEnd/>
          </a:ln>
        </p:spPr>
      </p:pic>
      <p:pic>
        <p:nvPicPr>
          <p:cNvPr id="14" name="図 13"/>
          <p:cNvPicPr/>
          <p:nvPr/>
        </p:nvPicPr>
        <p:blipFill>
          <a:blip r:embed="rId3" cstate="print"/>
          <a:srcRect l="25044" t="36364" r="24515" b="33452"/>
          <a:stretch>
            <a:fillRect/>
          </a:stretch>
        </p:blipFill>
        <p:spPr bwMode="auto">
          <a:xfrm>
            <a:off x="4572000" y="4841776"/>
            <a:ext cx="4572000" cy="2016224"/>
          </a:xfrm>
          <a:prstGeom prst="rect">
            <a:avLst/>
          </a:prstGeom>
          <a:noFill/>
          <a:ln w="9525">
            <a:noFill/>
            <a:miter lim="800000"/>
            <a:headEnd/>
            <a:tailEnd/>
          </a:ln>
        </p:spPr>
      </p:pic>
      <p:sp>
        <p:nvSpPr>
          <p:cNvPr id="16" name="角丸四角形 15"/>
          <p:cNvSpPr/>
          <p:nvPr/>
        </p:nvSpPr>
        <p:spPr>
          <a:xfrm>
            <a:off x="4499992" y="4797152"/>
            <a:ext cx="3384376" cy="2016000"/>
          </a:xfrm>
          <a:prstGeom prst="roundRect">
            <a:avLst>
              <a:gd name="adj" fmla="val 8501"/>
            </a:avLst>
          </a:prstGeom>
          <a:solidFill>
            <a:schemeClr val="bg1">
              <a:lumMod val="95000"/>
              <a:alpha val="0"/>
            </a:schemeClr>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0" y="4797152"/>
            <a:ext cx="4427984" cy="2016000"/>
          </a:xfrm>
          <a:prstGeom prst="roundRect">
            <a:avLst>
              <a:gd name="adj" fmla="val 8501"/>
            </a:avLst>
          </a:prstGeom>
          <a:solidFill>
            <a:schemeClr val="bg1">
              <a:lumMod val="95000"/>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028384" y="4797152"/>
            <a:ext cx="1115616" cy="2016000"/>
          </a:xfrm>
          <a:prstGeom prst="roundRect">
            <a:avLst>
              <a:gd name="adj" fmla="val 8501"/>
            </a:avLst>
          </a:prstGeom>
          <a:solidFill>
            <a:schemeClr val="bg1">
              <a:lumMod val="95000"/>
              <a:alpha val="0"/>
            </a:schemeClr>
          </a:solid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①</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3453721003"/>
              </p:ext>
            </p:extLst>
          </p:nvPr>
        </p:nvGraphicFramePr>
        <p:xfrm>
          <a:off x="179512" y="2402681"/>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79512" y="2402681"/>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395536" y="3501008"/>
            <a:ext cx="1584176"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15</a:t>
            </a:fld>
            <a:endParaRPr lang="ja-JP" altLang="en-US"/>
          </a:p>
        </p:txBody>
      </p:sp>
    </p:spTree>
    <p:extLst>
      <p:ext uri="{BB962C8B-B14F-4D97-AF65-F5344CB8AC3E}">
        <p14:creationId xmlns:p14="http://schemas.microsoft.com/office/powerpoint/2010/main" val="177316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16</a:t>
            </a:fld>
            <a:endParaRPr lang="ja-JP" altLang="en-US"/>
          </a:p>
        </p:txBody>
      </p:sp>
      <p:sp>
        <p:nvSpPr>
          <p:cNvPr id="76801" name="Rectangle 1"/>
          <p:cNvSpPr>
            <a:spLocks noChangeArrowheads="1"/>
          </p:cNvSpPr>
          <p:nvPr/>
        </p:nvSpPr>
        <p:spPr bwMode="auto">
          <a:xfrm>
            <a:off x="33536" y="164916"/>
            <a:ext cx="9144000" cy="2376264"/>
          </a:xfrm>
          <a:prstGeom prst="rect">
            <a:avLst/>
          </a:prstGeom>
          <a:solidFill>
            <a:srgbClr val="FFFFFF"/>
          </a:solidFill>
          <a:ln w="12700" cap="rnd">
            <a:solidFill>
              <a:schemeClr val="bg1"/>
            </a:solidFill>
            <a:prstDash val="sysDot"/>
            <a:miter lim="800000"/>
            <a:headEnd/>
            <a:tailEnd/>
          </a:ln>
        </p:spPr>
        <p:txBody>
          <a:bodyPr vert="horz" wrap="square" lIns="0" tIns="45000" rIns="0" bIns="8890" numCol="1" anchor="ctr" anchorCtr="0" compatLnSpc="1">
            <a:prstTxWarp prst="textNoShape">
              <a:avLst/>
            </a:prstTxWarp>
          </a:bodyPr>
          <a:lstStyle/>
          <a:p>
            <a:pPr lvl="0" eaLnBrk="1" hangingPunct="1"/>
            <a:r>
              <a:rPr kumimoji="1" lang="en-US" altLang="ja-JP" sz="2800" b="1" i="0" u="none" strike="noStrike" cap="none" normalizeH="0" baseline="0" dirty="0">
                <a:ln>
                  <a:noFill/>
                </a:ln>
                <a:solidFill>
                  <a:srgbClr val="0070C0"/>
                </a:solidFill>
                <a:effectLst/>
                <a:latin typeface="+mn-ea"/>
                <a:ea typeface="+mn-ea"/>
                <a:cs typeface="ＭＳ Ｐゴシック" pitchFamily="50" charset="-128"/>
              </a:rPr>
              <a:t>    </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mn-ea"/>
                <a:ea typeface="+mn-ea"/>
                <a:cs typeface="ＭＳ Ｐゴシック" pitchFamily="50" charset="-128"/>
              </a:rPr>
              <a:t>演習➊</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mn-ea"/>
                <a:ea typeface="+mn-ea"/>
                <a:cs typeface="ＭＳ Ｐゴシック" pitchFamily="50" charset="-128"/>
              </a:rPr>
              <a:t>　</a:t>
            </a:r>
            <a:r>
              <a:rPr lang="ja-JP" altLang="ja-JP" sz="3200" b="1" dirty="0">
                <a:solidFill>
                  <a:schemeClr val="tx2"/>
                </a:solidFill>
              </a:rPr>
              <a:t>アセスメント情報を整理し記載</a:t>
            </a:r>
            <a:endParaRPr lang="en-US" altLang="ja-JP" sz="3200" b="1" dirty="0">
              <a:solidFill>
                <a:schemeClr val="tx2"/>
              </a:solidFill>
            </a:endParaRPr>
          </a:p>
          <a:p>
            <a:pPr lvl="0" eaLnBrk="1" hangingPunct="1"/>
            <a:r>
              <a:rPr lang="ja-JP" altLang="ja-JP" sz="1000" b="1" dirty="0">
                <a:solidFill>
                  <a:schemeClr val="tx2"/>
                </a:solidFill>
              </a:rPr>
              <a:t>　</a:t>
            </a:r>
            <a:endParaRPr kumimoji="1" lang="en-US" altLang="ja-JP" sz="1000" b="1" i="0" u="none" strike="noStrike" cap="none" normalizeH="0" baseline="0" dirty="0">
              <a:ln>
                <a:noFill/>
              </a:ln>
              <a:solidFill>
                <a:schemeClr val="tx2"/>
              </a:solidFill>
              <a:effectLst/>
              <a:latin typeface="+mn-ea"/>
              <a:ea typeface="+mn-ea"/>
              <a:cs typeface="ＭＳ Ｐゴシック" pitchFamily="50" charset="-128"/>
            </a:endParaRPr>
          </a:p>
          <a:p>
            <a:pPr>
              <a:lnSpc>
                <a:spcPct val="150000"/>
              </a:lnSpc>
            </a:pPr>
            <a:r>
              <a:rPr lang="ja-JP" altLang="en-US" sz="2400" b="1" dirty="0"/>
              <a:t>　　　　</a:t>
            </a:r>
            <a:r>
              <a:rPr lang="ja-JP" altLang="ja-JP" sz="2800" b="1" dirty="0"/>
              <a:t>テキストに掲載の「神谷花子さん」の事例を、</a:t>
            </a:r>
          </a:p>
          <a:p>
            <a:pPr>
              <a:lnSpc>
                <a:spcPct val="150000"/>
              </a:lnSpc>
            </a:pPr>
            <a:r>
              <a:rPr lang="ja-JP" altLang="en-US" sz="2800" b="1" dirty="0"/>
              <a:t>　　　　</a:t>
            </a:r>
            <a:r>
              <a:rPr lang="ja-JP" altLang="ja-JP" sz="2800" b="1" dirty="0"/>
              <a:t>「課題分析標準項目」により情報を整理する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000" b="1" i="0" u="none" strike="noStrike" cap="none" normalizeH="0" baseline="0" dirty="0">
              <a:ln>
                <a:noFill/>
              </a:ln>
              <a:solidFill>
                <a:schemeClr val="tx1"/>
              </a:solidFill>
              <a:effectLst/>
              <a:latin typeface="+mn-ea"/>
              <a:ea typeface="+mn-ea"/>
              <a:cs typeface="ＭＳ Ｐゴシック" pitchFamily="50" charset="-128"/>
            </a:endParaRPr>
          </a:p>
        </p:txBody>
      </p:sp>
      <p:sp>
        <p:nvSpPr>
          <p:cNvPr id="5" name="フローチャート : カード 4"/>
          <p:cNvSpPr/>
          <p:nvPr/>
        </p:nvSpPr>
        <p:spPr>
          <a:xfrm>
            <a:off x="7452320" y="0"/>
            <a:ext cx="1691680" cy="764704"/>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Ｐ１５</a:t>
            </a:r>
            <a:endParaRPr lang="en-US" altLang="ja-JP" sz="2000" b="1" dirty="0">
              <a:solidFill>
                <a:srgbClr val="FF0000"/>
              </a:solidFill>
            </a:endParaRPr>
          </a:p>
        </p:txBody>
      </p:sp>
      <p:pic>
        <p:nvPicPr>
          <p:cNvPr id="6" name="図 5"/>
          <p:cNvPicPr/>
          <p:nvPr/>
        </p:nvPicPr>
        <p:blipFill>
          <a:blip r:embed="rId2" cstate="print"/>
          <a:srcRect l="26408" t="54589" r="24648" b="27932"/>
          <a:stretch>
            <a:fillRect/>
          </a:stretch>
        </p:blipFill>
        <p:spPr bwMode="auto">
          <a:xfrm>
            <a:off x="251520" y="3284984"/>
            <a:ext cx="8424936" cy="3573016"/>
          </a:xfrm>
          <a:prstGeom prst="rect">
            <a:avLst/>
          </a:prstGeom>
          <a:noFill/>
          <a:ln w="9525">
            <a:noFill/>
            <a:miter lim="800000"/>
            <a:headEnd/>
            <a:tailEnd/>
          </a:ln>
        </p:spPr>
      </p:pic>
      <p:sp>
        <p:nvSpPr>
          <p:cNvPr id="7" name="AutoShape 6"/>
          <p:cNvSpPr>
            <a:spLocks noChangeArrowheads="1"/>
          </p:cNvSpPr>
          <p:nvPr/>
        </p:nvSpPr>
        <p:spPr bwMode="auto">
          <a:xfrm>
            <a:off x="3275856" y="2780928"/>
            <a:ext cx="1872208" cy="864096"/>
          </a:xfrm>
          <a:prstGeom prst="downArrowCallout">
            <a:avLst>
              <a:gd name="adj1" fmla="val 39160"/>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2400" b="1" dirty="0">
                <a:solidFill>
                  <a:srgbClr val="FFFFFF"/>
                </a:solidFill>
                <a:latin typeface="ＭＳ Ｐゴシック" pitchFamily="50" charset="-128"/>
                <a:cs typeface="ＭＳ Ｐゴシック" pitchFamily="50" charset="-128"/>
              </a:rPr>
              <a:t>①</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吹き出し: 角を丸めた四角形 2">
            <a:extLst>
              <a:ext uri="{FF2B5EF4-FFF2-40B4-BE49-F238E27FC236}">
                <a16:creationId xmlns:a16="http://schemas.microsoft.com/office/drawing/2014/main" id="{C53CECFA-B0DE-E602-7F21-FEE669CBD2B0}"/>
              </a:ext>
            </a:extLst>
          </p:cNvPr>
          <p:cNvSpPr/>
          <p:nvPr/>
        </p:nvSpPr>
        <p:spPr>
          <a:xfrm>
            <a:off x="5810658" y="2234942"/>
            <a:ext cx="3096344" cy="1224136"/>
          </a:xfrm>
          <a:prstGeom prst="wedgeRoundRectCallout">
            <a:avLst>
              <a:gd name="adj1" fmla="val -66687"/>
              <a:gd name="adj2" fmla="val 11095"/>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個人ワーク：１０分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全体ワーク：１０分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04664"/>
          <a:ext cx="9108504" cy="6372170"/>
        </p:xfrm>
        <a:graphic>
          <a:graphicData uri="http://schemas.openxmlformats.org/drawingml/2006/table">
            <a:tbl>
              <a:tblPr/>
              <a:tblGrid>
                <a:gridCol w="1331640">
                  <a:extLst>
                    <a:ext uri="{9D8B030D-6E8A-4147-A177-3AD203B41FA5}">
                      <a16:colId xmlns:a16="http://schemas.microsoft.com/office/drawing/2014/main" val="20000"/>
                    </a:ext>
                  </a:extLst>
                </a:gridCol>
                <a:gridCol w="7776864">
                  <a:extLst>
                    <a:ext uri="{9D8B030D-6E8A-4147-A177-3AD203B41FA5}">
                      <a16:colId xmlns:a16="http://schemas.microsoft.com/office/drawing/2014/main" val="20001"/>
                    </a:ext>
                  </a:extLst>
                </a:gridCol>
              </a:tblGrid>
              <a:tr h="333360">
                <a:tc>
                  <a:txBody>
                    <a:bodyPr/>
                    <a:lstStyle/>
                    <a:p>
                      <a:pPr algn="ctr">
                        <a:lnSpc>
                          <a:spcPct val="100000"/>
                        </a:lnSpc>
                        <a:spcAft>
                          <a:spcPts val="0"/>
                        </a:spcAft>
                      </a:pPr>
                      <a:r>
                        <a:rPr lang="ja-JP" sz="1800" b="1" kern="0" dirty="0">
                          <a:solidFill>
                            <a:schemeClr val="bg1">
                              <a:lumMod val="50000"/>
                            </a:schemeClr>
                          </a:solidFill>
                          <a:latin typeface="Century"/>
                          <a:ea typeface="ＭＳ 明朝"/>
                          <a:cs typeface="Times New Roman"/>
                        </a:rPr>
                        <a:t>項　目</a:t>
                      </a:r>
                      <a:endParaRPr lang="ja-JP" sz="1800" b="1" kern="100" dirty="0">
                        <a:solidFill>
                          <a:schemeClr val="bg1">
                            <a:lumMod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solidFill>
                            <a:schemeClr val="bg1">
                              <a:lumMod val="50000"/>
                            </a:schemeClr>
                          </a:solidFill>
                          <a:latin typeface="Century"/>
                          <a:ea typeface="ＭＳ 明朝"/>
                          <a:cs typeface="Times New Roman"/>
                        </a:rPr>
                        <a:t>　アセスメント情報のまとめ</a:t>
                      </a:r>
                      <a:endParaRPr lang="ja-JP" sz="1800" b="1" kern="100" dirty="0">
                        <a:solidFill>
                          <a:schemeClr val="bg1">
                            <a:lumMod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3051016">
                <a:tc>
                  <a:txBody>
                    <a:bodyPr/>
                    <a:lstStyle/>
                    <a:p>
                      <a:pPr algn="l">
                        <a:lnSpc>
                          <a:spcPct val="100000"/>
                        </a:lnSpc>
                        <a:spcAft>
                          <a:spcPts val="0"/>
                        </a:spcAft>
                      </a:pPr>
                      <a:r>
                        <a:rPr lang="ja-JP" sz="2400" b="1" kern="100" dirty="0">
                          <a:latin typeface="+mj-ea"/>
                          <a:ea typeface="+mj-ea"/>
                          <a:cs typeface="Times New Roman"/>
                        </a:rPr>
                        <a:t>⑩　</a:t>
                      </a:r>
                      <a:r>
                        <a:rPr lang="ja-JP" sz="2400" b="1" kern="0" dirty="0">
                          <a:latin typeface="+mj-ea"/>
                          <a:ea typeface="+mj-ea"/>
                          <a:cs typeface="ＭＳ 明朝"/>
                        </a:rPr>
                        <a:t>健康</a:t>
                      </a:r>
                      <a:endParaRPr lang="en-US" altLang="ja-JP" sz="2400" b="1" kern="0" dirty="0">
                        <a:latin typeface="+mj-ea"/>
                        <a:ea typeface="+mj-ea"/>
                        <a:cs typeface="ＭＳ 明朝"/>
                      </a:endParaRPr>
                    </a:p>
                    <a:p>
                      <a:pPr algn="l">
                        <a:lnSpc>
                          <a:spcPct val="100000"/>
                        </a:lnSpc>
                        <a:spcAft>
                          <a:spcPts val="0"/>
                        </a:spcAft>
                      </a:pPr>
                      <a:r>
                        <a:rPr lang="ja-JP" altLang="en-US" sz="2400" b="1" kern="0" dirty="0">
                          <a:latin typeface="+mj-ea"/>
                          <a:ea typeface="+mj-ea"/>
                          <a:cs typeface="ＭＳ 明朝"/>
                        </a:rPr>
                        <a:t>　　</a:t>
                      </a:r>
                      <a:r>
                        <a:rPr lang="ja-JP" sz="2400" b="1" kern="0" dirty="0">
                          <a:latin typeface="+mj-ea"/>
                          <a:ea typeface="+mj-ea"/>
                          <a:cs typeface="ＭＳ 明朝"/>
                        </a:rPr>
                        <a:t>状態</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2400" b="1" kern="100" dirty="0">
                          <a:solidFill>
                            <a:srgbClr val="0070C0"/>
                          </a:solidFill>
                          <a:latin typeface="+mj-ea"/>
                          <a:ea typeface="+mj-ea"/>
                          <a:cs typeface="Times New Roman"/>
                        </a:rPr>
                        <a:t>病名</a:t>
                      </a:r>
                      <a:r>
                        <a:rPr lang="ja-JP" sz="2400" b="1" kern="100" dirty="0">
                          <a:latin typeface="+mj-ea"/>
                          <a:ea typeface="+mj-ea"/>
                          <a:cs typeface="Times New Roman"/>
                        </a:rPr>
                        <a:t>　脊柱管狭窄症再発、座骨神経痛、変形性膝関節症、</a:t>
                      </a:r>
                      <a:endParaRPr lang="en-US" altLang="ja-JP" sz="2400" b="1" kern="100" dirty="0">
                        <a:latin typeface="+mj-ea"/>
                        <a:ea typeface="+mj-ea"/>
                        <a:cs typeface="Times New Roman"/>
                      </a:endParaRPr>
                    </a:p>
                    <a:p>
                      <a:pPr marL="306070" indent="-306070"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陳旧性脳梗塞、糖尿病・（神経障害）、高血圧症</a:t>
                      </a:r>
                    </a:p>
                    <a:p>
                      <a:pPr marL="306070" indent="-306070" algn="just">
                        <a:spcAft>
                          <a:spcPts val="0"/>
                        </a:spcAft>
                      </a:pPr>
                      <a:r>
                        <a:rPr lang="ja-JP" sz="2400" b="1" kern="100" dirty="0">
                          <a:solidFill>
                            <a:srgbClr val="0070C0"/>
                          </a:solidFill>
                          <a:latin typeface="+mj-ea"/>
                          <a:ea typeface="+mj-ea"/>
                          <a:cs typeface="Times New Roman"/>
                        </a:rPr>
                        <a:t>通院</a:t>
                      </a:r>
                      <a:r>
                        <a:rPr lang="ja-JP" sz="2400" b="1" kern="100" dirty="0">
                          <a:latin typeface="+mj-ea"/>
                          <a:ea typeface="+mj-ea"/>
                          <a:cs typeface="Times New Roman"/>
                        </a:rPr>
                        <a:t>　長谷川内科クリニック：月１回通院、整形外科：月</a:t>
                      </a:r>
                      <a:r>
                        <a:rPr lang="en-US" sz="2400" b="1" kern="100" dirty="0">
                          <a:latin typeface="+mj-ea"/>
                          <a:ea typeface="+mj-ea"/>
                          <a:cs typeface="Times New Roman"/>
                        </a:rPr>
                        <a:t>1</a:t>
                      </a:r>
                      <a:r>
                        <a:rPr lang="ja-JP" sz="2400" b="1" kern="100" dirty="0">
                          <a:latin typeface="+mj-ea"/>
                          <a:ea typeface="+mj-ea"/>
                          <a:cs typeface="Times New Roman"/>
                        </a:rPr>
                        <a:t>回</a:t>
                      </a:r>
                      <a:endParaRPr lang="en-US" altLang="ja-JP" sz="2400" b="1" kern="100" dirty="0">
                        <a:latin typeface="+mj-ea"/>
                        <a:ea typeface="+mj-ea"/>
                        <a:cs typeface="Times New Roman"/>
                      </a:endParaRPr>
                    </a:p>
                    <a:p>
                      <a:pPr marL="306070" indent="-306070"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通院</a:t>
                      </a:r>
                      <a:r>
                        <a:rPr lang="en-US" sz="2400" b="1" kern="100" dirty="0">
                          <a:latin typeface="+mj-ea"/>
                          <a:ea typeface="+mj-ea"/>
                          <a:cs typeface="Times New Roman"/>
                        </a:rPr>
                        <a:t>	</a:t>
                      </a:r>
                      <a:endParaRPr lang="ja-JP" sz="2400" b="1" kern="100" dirty="0">
                        <a:latin typeface="+mj-ea"/>
                        <a:ea typeface="+mj-ea"/>
                        <a:cs typeface="Times New Roman"/>
                      </a:endParaRPr>
                    </a:p>
                    <a:p>
                      <a:pPr marL="306070" indent="-306070" algn="just">
                        <a:spcAft>
                          <a:spcPts val="0"/>
                        </a:spcAft>
                      </a:pPr>
                      <a:r>
                        <a:rPr lang="ja-JP" sz="2400" b="1" kern="100" dirty="0">
                          <a:solidFill>
                            <a:srgbClr val="0070C0"/>
                          </a:solidFill>
                          <a:latin typeface="+mj-ea"/>
                          <a:ea typeface="+mj-ea"/>
                          <a:cs typeface="Times New Roman"/>
                        </a:rPr>
                        <a:t>服薬</a:t>
                      </a:r>
                      <a:r>
                        <a:rPr lang="ja-JP" sz="2400" b="1" kern="100" dirty="0">
                          <a:latin typeface="+mj-ea"/>
                          <a:ea typeface="+mj-ea"/>
                          <a:cs typeface="Times New Roman"/>
                        </a:rPr>
                        <a:t>　降圧剤、鎮痛剤　本人管理だが飲み忘れがある。</a:t>
                      </a:r>
                      <a:endParaRPr lang="en-US" altLang="ja-JP" sz="2400" b="1" kern="100" dirty="0">
                        <a:latin typeface="+mj-ea"/>
                        <a:ea typeface="+mj-ea"/>
                        <a:cs typeface="Times New Roman"/>
                      </a:endParaRPr>
                    </a:p>
                    <a:p>
                      <a:pPr marL="306070" indent="-306070"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長女が確認（土日）</a:t>
                      </a:r>
                    </a:p>
                    <a:p>
                      <a:pPr marL="102235" indent="-102235" algn="just">
                        <a:spcAft>
                          <a:spcPts val="0"/>
                        </a:spcAft>
                      </a:pPr>
                      <a:r>
                        <a:rPr lang="ja-JP" sz="2400" b="1" kern="100" dirty="0">
                          <a:solidFill>
                            <a:srgbClr val="0070C0"/>
                          </a:solidFill>
                          <a:latin typeface="+mj-ea"/>
                          <a:ea typeface="+mj-ea"/>
                          <a:cs typeface="Times New Roman"/>
                        </a:rPr>
                        <a:t>麻痺</a:t>
                      </a:r>
                      <a:r>
                        <a:rPr lang="ja-JP" sz="2400" b="1" kern="100" dirty="0">
                          <a:latin typeface="+mj-ea"/>
                          <a:ea typeface="+mj-ea"/>
                          <a:cs typeface="Times New Roman"/>
                        </a:rPr>
                        <a:t>　左上下肢に軽いしびれ（利き腕は右）</a:t>
                      </a:r>
                    </a:p>
                    <a:p>
                      <a:pPr marL="102235" indent="-102235" algn="just">
                        <a:spcAft>
                          <a:spcPts val="0"/>
                        </a:spcAft>
                      </a:pPr>
                      <a:r>
                        <a:rPr lang="ja-JP" sz="2400" b="1" kern="100" dirty="0">
                          <a:solidFill>
                            <a:srgbClr val="0070C0"/>
                          </a:solidFill>
                          <a:latin typeface="+mj-ea"/>
                          <a:ea typeface="+mj-ea"/>
                          <a:cs typeface="Times New Roman"/>
                        </a:rPr>
                        <a:t>身長</a:t>
                      </a:r>
                      <a:r>
                        <a:rPr lang="ja-JP" sz="2400" b="1" kern="100" dirty="0">
                          <a:latin typeface="+mj-ea"/>
                          <a:ea typeface="+mj-ea"/>
                          <a:cs typeface="Times New Roman"/>
                        </a:rPr>
                        <a:t>：</a:t>
                      </a:r>
                      <a:r>
                        <a:rPr lang="en-US" sz="2400" b="1" kern="100" dirty="0">
                          <a:latin typeface="+mj-ea"/>
                          <a:ea typeface="+mj-ea"/>
                          <a:cs typeface="Times New Roman"/>
                        </a:rPr>
                        <a:t>155cm</a:t>
                      </a:r>
                      <a:r>
                        <a:rPr lang="ja-JP" sz="2400" b="1" kern="100" dirty="0" err="1">
                          <a:latin typeface="+mj-ea"/>
                          <a:ea typeface="+mj-ea"/>
                          <a:cs typeface="Times New Roman"/>
                        </a:rPr>
                        <a:t>、</a:t>
                      </a:r>
                      <a:r>
                        <a:rPr lang="ja-JP" sz="2400" b="1" kern="100" dirty="0">
                          <a:latin typeface="+mj-ea"/>
                          <a:ea typeface="+mj-ea"/>
                          <a:cs typeface="Times New Roman"/>
                        </a:rPr>
                        <a:t>体重：</a:t>
                      </a:r>
                      <a:r>
                        <a:rPr lang="en-US" sz="2400" b="1" kern="100" dirty="0">
                          <a:latin typeface="+mj-ea"/>
                          <a:ea typeface="+mj-ea"/>
                          <a:cs typeface="Times New Roman"/>
                        </a:rPr>
                        <a:t>42.0kg</a:t>
                      </a:r>
                      <a:r>
                        <a:rPr lang="ja-JP" sz="2400" b="1" kern="100" dirty="0" err="1">
                          <a:latin typeface="+mj-ea"/>
                          <a:ea typeface="+mj-ea"/>
                          <a:cs typeface="Times New Roman"/>
                        </a:rPr>
                        <a:t>、</a:t>
                      </a:r>
                      <a:r>
                        <a:rPr lang="en-US" sz="2400" b="1" kern="100" dirty="0">
                          <a:latin typeface="+mj-ea"/>
                          <a:ea typeface="+mj-ea"/>
                          <a:cs typeface="Times New Roman"/>
                        </a:rPr>
                        <a:t>BMI</a:t>
                      </a:r>
                      <a:r>
                        <a:rPr lang="ja-JP" sz="2400" b="1" kern="100" dirty="0">
                          <a:latin typeface="+mj-ea"/>
                          <a:ea typeface="+mj-ea"/>
                          <a:cs typeface="Times New Roman"/>
                        </a:rPr>
                        <a:t>：</a:t>
                      </a:r>
                      <a:r>
                        <a:rPr lang="en-US" sz="2400" b="1" kern="100" dirty="0">
                          <a:latin typeface="+mj-ea"/>
                          <a:ea typeface="+mj-ea"/>
                          <a:cs typeface="Times New Roman"/>
                        </a:rPr>
                        <a:t>17.48	</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7794">
                <a:tc>
                  <a:txBody>
                    <a:bodyPr/>
                    <a:lstStyle/>
                    <a:p>
                      <a:pPr algn="l">
                        <a:lnSpc>
                          <a:spcPct val="100000"/>
                        </a:lnSpc>
                        <a:spcAft>
                          <a:spcPts val="0"/>
                        </a:spcAft>
                      </a:pPr>
                      <a:r>
                        <a:rPr lang="ja-JP" sz="2400" b="1" kern="100" dirty="0">
                          <a:latin typeface="+mj-ea"/>
                          <a:ea typeface="+mj-ea"/>
                          <a:cs typeface="Times New Roman"/>
                        </a:rPr>
                        <a:t>⑪　</a:t>
                      </a:r>
                      <a:r>
                        <a:rPr lang="ja-JP" sz="2400" b="1" kern="0" dirty="0">
                          <a:latin typeface="+mj-ea"/>
                          <a:ea typeface="+mj-ea"/>
                          <a:cs typeface="ＭＳ 明朝"/>
                        </a:rPr>
                        <a:t>ＡＤＬ</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2400" b="1" kern="100" dirty="0">
                          <a:solidFill>
                            <a:srgbClr val="7030A0"/>
                          </a:solidFill>
                          <a:latin typeface="+mj-ea"/>
                          <a:ea typeface="+mj-ea"/>
                          <a:cs typeface="Times New Roman"/>
                        </a:rPr>
                        <a:t>食事</a:t>
                      </a:r>
                      <a:r>
                        <a:rPr lang="ja-JP" sz="2400" b="1" kern="100" dirty="0">
                          <a:latin typeface="+mj-ea"/>
                          <a:ea typeface="+mj-ea"/>
                          <a:cs typeface="Times New Roman"/>
                        </a:rPr>
                        <a:t>：自立。　排せつ：移動時に段差があるので一部介助</a:t>
                      </a:r>
                      <a:endParaRPr lang="en-US" altLang="ja-JP" sz="2400" b="1" kern="100" dirty="0">
                        <a:latin typeface="+mj-ea"/>
                        <a:ea typeface="+mj-ea"/>
                        <a:cs typeface="Times New Roman"/>
                      </a:endParaRPr>
                    </a:p>
                    <a:p>
                      <a:pPr marL="203835" indent="-203835"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（一度トイレに間に合わなかったことがある）。</a:t>
                      </a:r>
                    </a:p>
                    <a:p>
                      <a:pPr marL="203835" indent="-203835" algn="just">
                        <a:spcAft>
                          <a:spcPts val="0"/>
                        </a:spcAft>
                      </a:pPr>
                      <a:r>
                        <a:rPr lang="ja-JP" sz="2400" b="1" kern="100" dirty="0">
                          <a:solidFill>
                            <a:srgbClr val="7030A0"/>
                          </a:solidFill>
                          <a:latin typeface="+mj-ea"/>
                          <a:ea typeface="+mj-ea"/>
                          <a:cs typeface="Times New Roman"/>
                        </a:rPr>
                        <a:t>入浴</a:t>
                      </a:r>
                      <a:r>
                        <a:rPr lang="ja-JP" sz="2400" b="1" kern="100" dirty="0">
                          <a:latin typeface="+mj-ea"/>
                          <a:ea typeface="+mj-ea"/>
                          <a:cs typeface="Times New Roman"/>
                        </a:rPr>
                        <a:t>：浴室までに段差が多数あり。浴槽への出入りのまたぎ</a:t>
                      </a:r>
                      <a:endParaRPr lang="en-US" altLang="ja-JP" sz="2400" b="1" kern="100" dirty="0">
                        <a:latin typeface="+mj-ea"/>
                        <a:ea typeface="+mj-ea"/>
                        <a:cs typeface="Times New Roman"/>
                      </a:endParaRPr>
                    </a:p>
                    <a:p>
                      <a:pPr marL="203835" indent="-203835"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時に介助（長女が土・日に１回入浴介助）。</a:t>
                      </a:r>
                    </a:p>
                    <a:p>
                      <a:pPr marL="203835" indent="-203835" algn="just">
                        <a:spcAft>
                          <a:spcPts val="0"/>
                        </a:spcAft>
                      </a:pPr>
                      <a:r>
                        <a:rPr lang="ja-JP" sz="2400" b="1" kern="100" dirty="0">
                          <a:solidFill>
                            <a:srgbClr val="7030A0"/>
                          </a:solidFill>
                          <a:latin typeface="+mj-ea"/>
                          <a:ea typeface="+mj-ea"/>
                          <a:cs typeface="Times New Roman"/>
                        </a:rPr>
                        <a:t>更衣</a:t>
                      </a:r>
                      <a:r>
                        <a:rPr lang="ja-JP" sz="2400" b="1" kern="100" dirty="0">
                          <a:latin typeface="+mj-ea"/>
                          <a:ea typeface="+mj-ea"/>
                          <a:cs typeface="Times New Roman"/>
                        </a:rPr>
                        <a:t>：屈伸が不自由で靴下は介助。</a:t>
                      </a:r>
                    </a:p>
                    <a:p>
                      <a:pPr marL="203835" indent="-203835" algn="just">
                        <a:spcAft>
                          <a:spcPts val="0"/>
                        </a:spcAft>
                      </a:pPr>
                      <a:r>
                        <a:rPr lang="ja-JP" sz="2400" b="1" kern="100" dirty="0">
                          <a:solidFill>
                            <a:srgbClr val="7030A0"/>
                          </a:solidFill>
                          <a:latin typeface="+mj-ea"/>
                          <a:ea typeface="+mj-ea"/>
                          <a:cs typeface="Times New Roman"/>
                        </a:rPr>
                        <a:t>移乗</a:t>
                      </a:r>
                      <a:r>
                        <a:rPr lang="ja-JP" sz="2400" b="1" kern="100" dirty="0">
                          <a:latin typeface="+mj-ea"/>
                          <a:ea typeface="+mj-ea"/>
                          <a:cs typeface="Times New Roman"/>
                        </a:rPr>
                        <a:t>：不安定なため時に介助が必要。</a:t>
                      </a:r>
                    </a:p>
                    <a:p>
                      <a:pPr marL="203835" indent="-203835" algn="just">
                        <a:spcAft>
                          <a:spcPts val="0"/>
                        </a:spcAft>
                      </a:pPr>
                      <a:r>
                        <a:rPr lang="ja-JP" sz="2400" b="1" kern="100" dirty="0">
                          <a:solidFill>
                            <a:srgbClr val="7030A0"/>
                          </a:solidFill>
                          <a:latin typeface="+mj-ea"/>
                          <a:ea typeface="+mj-ea"/>
                          <a:cs typeface="Times New Roman"/>
                        </a:rPr>
                        <a:t>移動</a:t>
                      </a:r>
                      <a:r>
                        <a:rPr lang="ja-JP" sz="2400" b="1" kern="100" dirty="0">
                          <a:latin typeface="+mj-ea"/>
                          <a:ea typeface="+mj-ea"/>
                          <a:cs typeface="Times New Roman"/>
                        </a:rPr>
                        <a:t>：段差がなければつかまり歩行、見守り</a:t>
                      </a:r>
                    </a:p>
                    <a:p>
                      <a:pPr marL="203835" indent="-203835" algn="just">
                        <a:spcAft>
                          <a:spcPts val="0"/>
                        </a:spcAft>
                      </a:pPr>
                      <a:r>
                        <a:rPr lang="ja-JP" sz="2400" b="1" kern="100" dirty="0">
                          <a:solidFill>
                            <a:srgbClr val="7030A0"/>
                          </a:solidFill>
                          <a:latin typeface="+mj-ea"/>
                          <a:ea typeface="+mj-ea"/>
                          <a:cs typeface="Times New Roman"/>
                        </a:rPr>
                        <a:t>整容</a:t>
                      </a:r>
                      <a:r>
                        <a:rPr lang="ja-JP" sz="2400" b="1" kern="100" dirty="0">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516450"/>
          <a:ext cx="9108504" cy="6341550"/>
        </p:xfrm>
        <a:graphic>
          <a:graphicData uri="http://schemas.openxmlformats.org/drawingml/2006/table">
            <a:tbl>
              <a:tblPr/>
              <a:tblGrid>
                <a:gridCol w="1259632">
                  <a:extLst>
                    <a:ext uri="{9D8B030D-6E8A-4147-A177-3AD203B41FA5}">
                      <a16:colId xmlns:a16="http://schemas.microsoft.com/office/drawing/2014/main" val="20000"/>
                    </a:ext>
                  </a:extLst>
                </a:gridCol>
                <a:gridCol w="7848872">
                  <a:extLst>
                    <a:ext uri="{9D8B030D-6E8A-4147-A177-3AD203B41FA5}">
                      <a16:colId xmlns:a16="http://schemas.microsoft.com/office/drawing/2014/main" val="20001"/>
                    </a:ext>
                  </a:extLst>
                </a:gridCol>
              </a:tblGrid>
              <a:tr h="368424">
                <a:tc>
                  <a:txBody>
                    <a:bodyPr/>
                    <a:lstStyle/>
                    <a:p>
                      <a:pPr algn="ctr">
                        <a:lnSpc>
                          <a:spcPct val="100000"/>
                        </a:lnSpc>
                        <a:spcAft>
                          <a:spcPts val="0"/>
                        </a:spcAft>
                      </a:pPr>
                      <a:r>
                        <a:rPr lang="ja-JP" sz="1800" b="1" kern="0" dirty="0">
                          <a:solidFill>
                            <a:schemeClr val="tx1">
                              <a:lumMod val="50000"/>
                              <a:lumOff val="50000"/>
                            </a:schemeClr>
                          </a:solidFill>
                          <a:latin typeface="Century"/>
                          <a:ea typeface="ＭＳ 明朝"/>
                          <a:cs typeface="Times New Roman"/>
                        </a:rPr>
                        <a:t>項　目</a:t>
                      </a:r>
                      <a:endParaRPr lang="ja-JP" sz="1800" b="1" kern="100" dirty="0">
                        <a:solidFill>
                          <a:schemeClr val="tx1">
                            <a:lumMod val="50000"/>
                            <a:lumOff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solidFill>
                            <a:schemeClr val="tx1">
                              <a:lumMod val="50000"/>
                              <a:lumOff val="50000"/>
                            </a:schemeClr>
                          </a:solidFill>
                          <a:latin typeface="Century"/>
                          <a:ea typeface="ＭＳ 明朝"/>
                          <a:cs typeface="Times New Roman"/>
                        </a:rPr>
                        <a:t>　アセスメント情報のまとめ</a:t>
                      </a:r>
                      <a:endParaRPr lang="ja-JP" sz="1800" b="1" kern="100" dirty="0">
                        <a:solidFill>
                          <a:schemeClr val="tx1">
                            <a:lumMod val="50000"/>
                            <a:lumOff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509959">
                <a:tc>
                  <a:txBody>
                    <a:bodyPr/>
                    <a:lstStyle/>
                    <a:p>
                      <a:pPr algn="l">
                        <a:lnSpc>
                          <a:spcPct val="100000"/>
                        </a:lnSpc>
                        <a:spcAft>
                          <a:spcPts val="0"/>
                        </a:spcAft>
                      </a:pPr>
                      <a:r>
                        <a:rPr lang="ja-JP" sz="2400" b="1" kern="100" dirty="0">
                          <a:latin typeface="+mj-ea"/>
                          <a:ea typeface="+mj-ea"/>
                          <a:cs typeface="Times New Roman"/>
                        </a:rPr>
                        <a:t>⑫</a:t>
                      </a:r>
                      <a:r>
                        <a:rPr lang="ja-JP" sz="2400" b="1" kern="0" dirty="0">
                          <a:latin typeface="+mj-ea"/>
                          <a:ea typeface="+mj-ea"/>
                          <a:cs typeface="ＭＳ 明朝"/>
                        </a:rPr>
                        <a:t>ＩＡＤＬ</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2400" b="1" kern="100" dirty="0">
                          <a:solidFill>
                            <a:srgbClr val="7030A0"/>
                          </a:solidFill>
                          <a:latin typeface="+mj-ea"/>
                          <a:ea typeface="+mj-ea"/>
                          <a:cs typeface="Times New Roman"/>
                        </a:rPr>
                        <a:t>調理</a:t>
                      </a:r>
                      <a:r>
                        <a:rPr lang="ja-JP" sz="2400" b="1" kern="100" dirty="0">
                          <a:latin typeface="+mj-ea"/>
                          <a:ea typeface="+mj-ea"/>
                          <a:cs typeface="Times New Roman"/>
                        </a:rPr>
                        <a:t>：数回したもののほとんど行っていない。</a:t>
                      </a:r>
                    </a:p>
                    <a:p>
                      <a:pPr marL="102235" indent="-102235" algn="just">
                        <a:spcAft>
                          <a:spcPts val="0"/>
                        </a:spcAft>
                      </a:pPr>
                      <a:r>
                        <a:rPr lang="ja-JP" sz="2400" b="1" kern="100" dirty="0">
                          <a:solidFill>
                            <a:srgbClr val="7030A0"/>
                          </a:solidFill>
                          <a:latin typeface="+mj-ea"/>
                          <a:ea typeface="+mj-ea"/>
                          <a:cs typeface="Times New Roman"/>
                        </a:rPr>
                        <a:t>買物</a:t>
                      </a:r>
                      <a:r>
                        <a:rPr lang="ja-JP" sz="2400" b="1" kern="100" dirty="0">
                          <a:latin typeface="+mj-ea"/>
                          <a:ea typeface="+mj-ea"/>
                          <a:cs typeface="Times New Roman"/>
                        </a:rPr>
                        <a:t>：日用品は長女、惣菜などは夫が買ってくる。</a:t>
                      </a:r>
                    </a:p>
                    <a:p>
                      <a:pPr marL="102235" indent="-102235" algn="just">
                        <a:spcAft>
                          <a:spcPts val="0"/>
                        </a:spcAft>
                      </a:pPr>
                      <a:r>
                        <a:rPr lang="ja-JP" sz="2400" b="1" kern="100" dirty="0">
                          <a:solidFill>
                            <a:srgbClr val="7030A0"/>
                          </a:solidFill>
                          <a:latin typeface="+mj-ea"/>
                          <a:ea typeface="+mj-ea"/>
                          <a:cs typeface="Times New Roman"/>
                        </a:rPr>
                        <a:t>掃除</a:t>
                      </a:r>
                      <a:r>
                        <a:rPr lang="ja-JP" sz="2400" b="1" kern="100" dirty="0">
                          <a:latin typeface="+mj-ea"/>
                          <a:ea typeface="+mj-ea"/>
                          <a:cs typeface="Times New Roman"/>
                        </a:rPr>
                        <a:t>・洗濯：日曜日に長女が訪問して行う。</a:t>
                      </a:r>
                    </a:p>
                    <a:p>
                      <a:pPr marL="102235" indent="-102235" algn="just">
                        <a:spcAft>
                          <a:spcPts val="0"/>
                        </a:spcAft>
                      </a:pPr>
                      <a:r>
                        <a:rPr lang="ja-JP" sz="2400" b="1" kern="100" dirty="0">
                          <a:solidFill>
                            <a:srgbClr val="7030A0"/>
                          </a:solidFill>
                          <a:latin typeface="+mj-ea"/>
                          <a:ea typeface="+mj-ea"/>
                          <a:cs typeface="Times New Roman"/>
                        </a:rPr>
                        <a:t>金銭管理</a:t>
                      </a:r>
                      <a:r>
                        <a:rPr lang="ja-JP" sz="2400" b="1" kern="100" dirty="0">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0606">
                <a:tc>
                  <a:txBody>
                    <a:bodyPr/>
                    <a:lstStyle/>
                    <a:p>
                      <a:pPr algn="l">
                        <a:lnSpc>
                          <a:spcPct val="100000"/>
                        </a:lnSpc>
                        <a:spcAft>
                          <a:spcPts val="0"/>
                        </a:spcAft>
                      </a:pPr>
                      <a:r>
                        <a:rPr lang="ja-JP" sz="2400" b="1" kern="100" dirty="0">
                          <a:latin typeface="+mj-ea"/>
                          <a:ea typeface="+mj-ea"/>
                          <a:cs typeface="Times New Roman"/>
                        </a:rPr>
                        <a:t>⑬</a:t>
                      </a:r>
                      <a:r>
                        <a:rPr lang="ja-JP" sz="2400" b="1" kern="0" dirty="0">
                          <a:latin typeface="+mj-ea"/>
                          <a:ea typeface="+mj-ea"/>
                          <a:cs typeface="ＭＳ 明朝"/>
                        </a:rPr>
                        <a:t>認　知</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調理の味つけが以前のものと違う。</a:t>
                      </a:r>
                      <a:endParaRPr lang="ja-JP" sz="2400" b="1" kern="100" dirty="0">
                        <a:latin typeface="+mj-ea"/>
                        <a:ea typeface="+mj-ea"/>
                        <a:cs typeface="Times New Roman"/>
                      </a:endParaRPr>
                    </a:p>
                    <a:p>
                      <a:pPr marL="101600" indent="-101600" algn="just">
                        <a:spcAft>
                          <a:spcPts val="0"/>
                        </a:spcAft>
                      </a:pPr>
                      <a:r>
                        <a:rPr lang="ja-JP" altLang="en-US" sz="2400" b="1" kern="0" dirty="0">
                          <a:solidFill>
                            <a:schemeClr val="tx1">
                              <a:lumMod val="65000"/>
                              <a:lumOff val="35000"/>
                            </a:schemeClr>
                          </a:solidFill>
                          <a:latin typeface="+mj-ea"/>
                          <a:ea typeface="+mj-ea"/>
                          <a:cs typeface="Times New Roman"/>
                        </a:rPr>
                        <a:t>・</a:t>
                      </a:r>
                      <a:r>
                        <a:rPr lang="ja-JP" sz="2400" b="1" kern="0" dirty="0">
                          <a:solidFill>
                            <a:schemeClr val="tx1">
                              <a:lumMod val="65000"/>
                              <a:lumOff val="35000"/>
                            </a:schemeClr>
                          </a:solidFill>
                          <a:latin typeface="+mj-ea"/>
                          <a:ea typeface="+mj-ea"/>
                          <a:cs typeface="Times New Roman"/>
                        </a:rPr>
                        <a:t>同じことを繰り返し聞くことがある。</a:t>
                      </a:r>
                      <a:endParaRPr lang="ja-JP" sz="2400" b="1" kern="100" dirty="0">
                        <a:solidFill>
                          <a:schemeClr val="tx1">
                            <a:lumMod val="65000"/>
                            <a:lumOff val="35000"/>
                          </a:schemeClr>
                        </a:solidFill>
                        <a:latin typeface="+mj-ea"/>
                        <a:ea typeface="+mj-ea"/>
                        <a:cs typeface="Times New Roman"/>
                      </a:endParaRPr>
                    </a:p>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タンスに自分の持ち物を出し入れしたり、外出時に手提げ袋の中身を出したり入れたりを繰り返す。</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414">
                <a:tc>
                  <a:txBody>
                    <a:bodyPr/>
                    <a:lstStyle/>
                    <a:p>
                      <a:pPr marL="102235" indent="-102235" algn="l">
                        <a:lnSpc>
                          <a:spcPts val="2100"/>
                        </a:lnSpc>
                        <a:spcAft>
                          <a:spcPts val="0"/>
                        </a:spcAft>
                      </a:pPr>
                      <a:r>
                        <a:rPr lang="ja-JP" sz="2400" b="1" kern="100" dirty="0">
                          <a:latin typeface="+mj-ea"/>
                          <a:ea typeface="+mj-ea"/>
                          <a:cs typeface="Times New Roman"/>
                        </a:rPr>
                        <a:t>⑭</a:t>
                      </a:r>
                      <a:r>
                        <a:rPr lang="ja-JP" sz="2000" b="1" kern="0" dirty="0">
                          <a:latin typeface="+mj-ea"/>
                          <a:ea typeface="+mj-ea"/>
                          <a:cs typeface="ＭＳ 明朝"/>
                        </a:rPr>
                        <a:t>コミュニケーション能力</a:t>
                      </a:r>
                      <a:endParaRPr lang="ja-JP" sz="20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2400" b="1" kern="100" dirty="0">
                          <a:solidFill>
                            <a:srgbClr val="7030A0"/>
                          </a:solidFill>
                          <a:latin typeface="+mj-ea"/>
                          <a:ea typeface="+mj-ea"/>
                          <a:cs typeface="Times New Roman"/>
                        </a:rPr>
                        <a:t>視力・聴力</a:t>
                      </a:r>
                      <a:r>
                        <a:rPr lang="ja-JP" sz="2400" b="1" kern="100" dirty="0">
                          <a:latin typeface="+mj-ea"/>
                          <a:ea typeface="+mj-ea"/>
                          <a:cs typeface="Times New Roman"/>
                        </a:rPr>
                        <a:t>：問題なし</a:t>
                      </a:r>
                    </a:p>
                    <a:p>
                      <a:pPr marL="101600" indent="-101600" algn="just">
                        <a:spcAft>
                          <a:spcPts val="0"/>
                        </a:spcAft>
                      </a:pPr>
                      <a:r>
                        <a:rPr lang="ja-JP" sz="2400" b="1"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8730">
                <a:tc>
                  <a:txBody>
                    <a:bodyPr/>
                    <a:lstStyle/>
                    <a:p>
                      <a:pPr algn="l">
                        <a:lnSpc>
                          <a:spcPct val="100000"/>
                        </a:lnSpc>
                        <a:spcAft>
                          <a:spcPts val="0"/>
                        </a:spcAft>
                      </a:pPr>
                      <a:r>
                        <a:rPr lang="ja-JP" sz="2400" b="1" kern="100" dirty="0">
                          <a:latin typeface="+mj-ea"/>
                          <a:ea typeface="+mj-ea"/>
                          <a:cs typeface="Times New Roman"/>
                        </a:rPr>
                        <a:t>⑮</a:t>
                      </a:r>
                      <a:r>
                        <a:rPr lang="ja-JP" sz="2400" b="1" kern="0" dirty="0">
                          <a:solidFill>
                            <a:srgbClr val="000000"/>
                          </a:solidFill>
                          <a:latin typeface="+mj-ea"/>
                          <a:ea typeface="+mj-ea"/>
                          <a:cs typeface="ＭＳ 明朝"/>
                        </a:rPr>
                        <a:t>社会との関わり</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今年の</a:t>
                      </a:r>
                      <a:r>
                        <a:rPr lang="en-US" sz="2400" b="1" kern="100" dirty="0">
                          <a:solidFill>
                            <a:srgbClr val="000000"/>
                          </a:solidFill>
                          <a:latin typeface="+mj-ea"/>
                          <a:ea typeface="+mj-ea"/>
                          <a:cs typeface="Times New Roman"/>
                        </a:rPr>
                        <a:t>4</a:t>
                      </a:r>
                      <a:r>
                        <a:rPr lang="ja-JP" sz="2400" b="1" kern="100" dirty="0">
                          <a:solidFill>
                            <a:srgbClr val="000000"/>
                          </a:solidFill>
                          <a:latin typeface="+mj-ea"/>
                          <a:ea typeface="+mj-ea"/>
                          <a:cs typeface="Times New Roman"/>
                        </a:rPr>
                        <a:t>月より閉じこもった生活をしている。</a:t>
                      </a:r>
                      <a:endParaRPr lang="ja-JP" sz="2400" b="1" kern="100" dirty="0">
                        <a:latin typeface="+mj-ea"/>
                        <a:ea typeface="+mj-ea"/>
                        <a:cs typeface="Times New Roman"/>
                      </a:endParaRP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chemeClr val="bg2">
                              <a:lumMod val="25000"/>
                            </a:schemeClr>
                          </a:solidFill>
                          <a:latin typeface="+mj-ea"/>
                          <a:ea typeface="+mj-ea"/>
                          <a:cs typeface="Times New Roman"/>
                        </a:rPr>
                        <a:t>長男の工務店で夫が働いているが、長男の訪問は不定期。</a:t>
                      </a:r>
                    </a:p>
                    <a:p>
                      <a:pPr algn="just">
                        <a:spcAft>
                          <a:spcPts val="0"/>
                        </a:spcAft>
                      </a:pPr>
                      <a:r>
                        <a:rPr lang="ja-JP" sz="2400" b="1" kern="100" dirty="0">
                          <a:solidFill>
                            <a:schemeClr val="bg2">
                              <a:lumMod val="25000"/>
                            </a:schemeClr>
                          </a:solidFill>
                          <a:latin typeface="+mj-ea"/>
                          <a:ea typeface="+mj-ea"/>
                          <a:cs typeface="Times New Roman"/>
                        </a:rPr>
                        <a:t>長女は近所に住んでいるが、共働きのため土・日のみ訪問。</a:t>
                      </a: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ハイキング仲間がいる、町田さん。</a:t>
                      </a:r>
                      <a:r>
                        <a:rPr lang="en-US" sz="2400" b="1" kern="100" dirty="0">
                          <a:solidFill>
                            <a:srgbClr val="000000"/>
                          </a:solidFill>
                          <a:latin typeface="+mj-ea"/>
                          <a:ea typeface="+mj-ea"/>
                          <a:cs typeface="Times New Roman"/>
                        </a:rPr>
                        <a:t>4</a:t>
                      </a:r>
                      <a:r>
                        <a:rPr lang="ja-JP" sz="2400" b="1" kern="100" dirty="0">
                          <a:solidFill>
                            <a:srgbClr val="000000"/>
                          </a:solidFill>
                          <a:latin typeface="+mj-ea"/>
                          <a:ea typeface="+mj-ea"/>
                          <a:cs typeface="Times New Roman"/>
                        </a:rPr>
                        <a:t>月以降来てない。</a:t>
                      </a:r>
                      <a:endParaRPr lang="ja-JP" sz="2400" b="1" kern="100" dirty="0">
                        <a:latin typeface="+mj-ea"/>
                        <a:ea typeface="+mj-ea"/>
                        <a:cs typeface="Times New Roman"/>
                      </a:endParaRP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chemeClr val="bg2">
                              <a:lumMod val="25000"/>
                            </a:schemeClr>
                          </a:solidFill>
                          <a:latin typeface="+mj-ea"/>
                          <a:ea typeface="+mj-ea"/>
                          <a:cs typeface="Times New Roman"/>
                        </a:rPr>
                        <a:t>保育士をしていたときの教え子が年に何回か訪れる。</a:t>
                      </a:r>
                      <a:r>
                        <a:rPr lang="en-US" sz="2400" b="1" kern="100" dirty="0">
                          <a:solidFill>
                            <a:schemeClr val="bg2">
                              <a:lumMod val="25000"/>
                            </a:schemeClr>
                          </a:solidFill>
                          <a:latin typeface="+mj-ea"/>
                          <a:ea typeface="+mj-ea"/>
                          <a:cs typeface="Times New Roman"/>
                        </a:rPr>
                        <a:t>2</a:t>
                      </a:r>
                      <a:r>
                        <a:rPr lang="ja-JP" sz="2400" b="1" kern="100" dirty="0">
                          <a:solidFill>
                            <a:schemeClr val="bg2">
                              <a:lumMod val="25000"/>
                            </a:schemeClr>
                          </a:solidFill>
                          <a:latin typeface="+mj-ea"/>
                          <a:ea typeface="+mj-ea"/>
                          <a:cs typeface="Times New Roman"/>
                        </a:rPr>
                        <a:t>月以降来ていない。</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5496" y="593304"/>
          <a:ext cx="9108504" cy="6264696"/>
        </p:xfrm>
        <a:graphic>
          <a:graphicData uri="http://schemas.openxmlformats.org/drawingml/2006/table">
            <a:tbl>
              <a:tblPr/>
              <a:tblGrid>
                <a:gridCol w="1259632">
                  <a:extLst>
                    <a:ext uri="{9D8B030D-6E8A-4147-A177-3AD203B41FA5}">
                      <a16:colId xmlns:a16="http://schemas.microsoft.com/office/drawing/2014/main" val="20000"/>
                    </a:ext>
                  </a:extLst>
                </a:gridCol>
                <a:gridCol w="7848872">
                  <a:extLst>
                    <a:ext uri="{9D8B030D-6E8A-4147-A177-3AD203B41FA5}">
                      <a16:colId xmlns:a16="http://schemas.microsoft.com/office/drawing/2014/main" val="20001"/>
                    </a:ext>
                  </a:extLst>
                </a:gridCol>
              </a:tblGrid>
              <a:tr h="0">
                <a:tc>
                  <a:txBody>
                    <a:bodyPr/>
                    <a:lstStyle/>
                    <a:p>
                      <a:pPr algn="ctr">
                        <a:lnSpc>
                          <a:spcPct val="100000"/>
                        </a:lnSpc>
                        <a:spcAft>
                          <a:spcPts val="0"/>
                        </a:spcAft>
                      </a:pPr>
                      <a:r>
                        <a:rPr lang="ja-JP" sz="1800" b="1" kern="0" dirty="0">
                          <a:latin typeface="Century"/>
                          <a:ea typeface="ＭＳ 明朝"/>
                          <a:cs typeface="Times New Roman"/>
                        </a:rPr>
                        <a:t>項　目</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latin typeface="Century"/>
                          <a:ea typeface="ＭＳ 明朝"/>
                          <a:cs typeface="Times New Roman"/>
                        </a:rPr>
                        <a:t>　アセスメント情報のまとめ</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2029936">
                <a:tc>
                  <a:txBody>
                    <a:bodyPr/>
                    <a:lstStyle/>
                    <a:p>
                      <a:pPr algn="l">
                        <a:lnSpc>
                          <a:spcPct val="100000"/>
                        </a:lnSpc>
                        <a:spcAft>
                          <a:spcPts val="0"/>
                        </a:spcAft>
                      </a:pPr>
                      <a:r>
                        <a:rPr lang="ja-JP" sz="2400" b="1" kern="100" dirty="0">
                          <a:latin typeface="+mj-ea"/>
                          <a:ea typeface="+mj-ea"/>
                          <a:cs typeface="Times New Roman"/>
                        </a:rPr>
                        <a:t>⑯</a:t>
                      </a:r>
                      <a:r>
                        <a:rPr lang="ja-JP" sz="2400" b="1" kern="0" dirty="0">
                          <a:latin typeface="+mj-ea"/>
                          <a:ea typeface="+mj-ea"/>
                          <a:cs typeface="ＭＳ 明朝"/>
                        </a:rPr>
                        <a:t>排尿・</a:t>
                      </a:r>
                      <a:endParaRPr lang="en-US" altLang="ja-JP" sz="2400" b="1" kern="0" dirty="0">
                        <a:latin typeface="+mj-ea"/>
                        <a:ea typeface="+mj-ea"/>
                        <a:cs typeface="ＭＳ 明朝"/>
                      </a:endParaRPr>
                    </a:p>
                    <a:p>
                      <a:pPr algn="l">
                        <a:lnSpc>
                          <a:spcPct val="100000"/>
                        </a:lnSpc>
                        <a:spcAft>
                          <a:spcPts val="0"/>
                        </a:spcAft>
                      </a:pPr>
                      <a:r>
                        <a:rPr lang="ja-JP" altLang="en-US" sz="2400" b="1" kern="0" dirty="0">
                          <a:latin typeface="+mj-ea"/>
                          <a:ea typeface="+mj-ea"/>
                          <a:cs typeface="ＭＳ 明朝"/>
                        </a:rPr>
                        <a:t>　</a:t>
                      </a:r>
                      <a:r>
                        <a:rPr lang="ja-JP" sz="2400" b="1" kern="0" dirty="0">
                          <a:latin typeface="+mj-ea"/>
                          <a:ea typeface="+mj-ea"/>
                          <a:cs typeface="ＭＳ 明朝"/>
                        </a:rPr>
                        <a:t>排便</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尿・便意はある。</a:t>
                      </a:r>
                      <a:endParaRPr lang="ja-JP" sz="2400" b="1" kern="100" dirty="0">
                        <a:latin typeface="+mj-ea"/>
                        <a:ea typeface="+mj-ea"/>
                        <a:cs typeface="Times New Roman"/>
                      </a:endParaRPr>
                    </a:p>
                    <a:p>
                      <a:pPr algn="just">
                        <a:spcAft>
                          <a:spcPts val="0"/>
                        </a:spcAft>
                      </a:pPr>
                      <a:r>
                        <a:rPr lang="ja-JP" altLang="en-US" sz="2400" b="1" kern="100" dirty="0">
                          <a:solidFill>
                            <a:schemeClr val="bg2">
                              <a:lumMod val="25000"/>
                            </a:schemeClr>
                          </a:solidFill>
                          <a:latin typeface="+mj-ea"/>
                          <a:ea typeface="+mj-ea"/>
                          <a:cs typeface="Times New Roman"/>
                        </a:rPr>
                        <a:t>・</a:t>
                      </a:r>
                      <a:r>
                        <a:rPr lang="ja-JP" sz="2400" b="1" kern="100" dirty="0">
                          <a:solidFill>
                            <a:schemeClr val="bg2">
                              <a:lumMod val="25000"/>
                            </a:schemeClr>
                          </a:solidFill>
                          <a:latin typeface="+mj-ea"/>
                          <a:ea typeface="+mj-ea"/>
                          <a:cs typeface="Times New Roman"/>
                        </a:rPr>
                        <a:t>痛みのため歩行が思うようにできず、間に合わないことが</a:t>
                      </a:r>
                      <a:endParaRPr lang="en-US" altLang="ja-JP" sz="2400" b="1" kern="100" dirty="0">
                        <a:solidFill>
                          <a:schemeClr val="bg2">
                            <a:lumMod val="25000"/>
                          </a:schemeClr>
                        </a:solidFill>
                        <a:latin typeface="+mj-ea"/>
                        <a:ea typeface="+mj-ea"/>
                        <a:cs typeface="Times New Roman"/>
                      </a:endParaRPr>
                    </a:p>
                    <a:p>
                      <a:pPr algn="just">
                        <a:spcAft>
                          <a:spcPts val="0"/>
                        </a:spcAft>
                      </a:pPr>
                      <a:r>
                        <a:rPr lang="ja-JP" altLang="en-US" sz="2400" b="1" kern="100" dirty="0">
                          <a:solidFill>
                            <a:schemeClr val="bg2">
                              <a:lumMod val="25000"/>
                            </a:schemeClr>
                          </a:solidFill>
                          <a:latin typeface="+mj-ea"/>
                          <a:ea typeface="+mj-ea"/>
                          <a:cs typeface="Times New Roman"/>
                        </a:rPr>
                        <a:t>　</a:t>
                      </a:r>
                      <a:r>
                        <a:rPr lang="ja-JP" sz="2400" b="1" kern="100" dirty="0">
                          <a:solidFill>
                            <a:schemeClr val="bg2">
                              <a:lumMod val="25000"/>
                            </a:schemeClr>
                          </a:solidFill>
                          <a:latin typeface="+mj-ea"/>
                          <a:ea typeface="+mj-ea"/>
                          <a:cs typeface="Times New Roman"/>
                        </a:rPr>
                        <a:t>あった</a:t>
                      </a:r>
                      <a:r>
                        <a:rPr lang="ja-JP" sz="2400" b="1" kern="100" dirty="0">
                          <a:solidFill>
                            <a:srgbClr val="000000"/>
                          </a:solidFill>
                          <a:latin typeface="+mj-ea"/>
                          <a:ea typeface="+mj-ea"/>
                          <a:cs typeface="Times New Roman"/>
                        </a:rPr>
                        <a:t>。</a:t>
                      </a:r>
                      <a:endParaRPr lang="ja-JP" sz="2400" b="1" kern="100" dirty="0">
                        <a:latin typeface="+mj-ea"/>
                        <a:ea typeface="+mj-ea"/>
                        <a:cs typeface="Times New Roman"/>
                      </a:endParaRP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トイレは寝室の横。</a:t>
                      </a:r>
                      <a:endParaRPr lang="ja-JP" sz="2400" b="1" kern="100" dirty="0">
                        <a:latin typeface="+mj-ea"/>
                        <a:ea typeface="+mj-ea"/>
                        <a:cs typeface="Times New Roman"/>
                      </a:endParaRPr>
                    </a:p>
                    <a:p>
                      <a:pPr algn="just">
                        <a:spcAft>
                          <a:spcPts val="0"/>
                        </a:spcAft>
                      </a:pPr>
                      <a:r>
                        <a:rPr lang="ja-JP" altLang="en-US" sz="2400" b="1" kern="100" dirty="0">
                          <a:solidFill>
                            <a:schemeClr val="bg2">
                              <a:lumMod val="25000"/>
                            </a:schemeClr>
                          </a:solidFill>
                          <a:latin typeface="+mj-ea"/>
                          <a:ea typeface="+mj-ea"/>
                          <a:cs typeface="Times New Roman"/>
                        </a:rPr>
                        <a:t>・</a:t>
                      </a:r>
                      <a:r>
                        <a:rPr lang="ja-JP" sz="2400" b="1" kern="100" dirty="0">
                          <a:solidFill>
                            <a:schemeClr val="bg2">
                              <a:lumMod val="25000"/>
                            </a:schemeClr>
                          </a:solidFill>
                          <a:latin typeface="+mj-ea"/>
                          <a:ea typeface="+mj-ea"/>
                          <a:cs typeface="Times New Roman"/>
                        </a:rPr>
                        <a:t>排便は4日に1回程度。</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730">
                <a:tc>
                  <a:txBody>
                    <a:bodyPr/>
                    <a:lstStyle/>
                    <a:p>
                      <a:pPr algn="l">
                        <a:lnSpc>
                          <a:spcPct val="100000"/>
                        </a:lnSpc>
                        <a:spcAft>
                          <a:spcPts val="0"/>
                        </a:spcAft>
                      </a:pPr>
                      <a:r>
                        <a:rPr lang="ja-JP" sz="1800" b="1" kern="100" dirty="0">
                          <a:latin typeface="+mj-ea"/>
                          <a:ea typeface="+mj-ea"/>
                          <a:cs typeface="Times New Roman"/>
                        </a:rPr>
                        <a:t>⑰</a:t>
                      </a:r>
                      <a:r>
                        <a:rPr lang="ja-JP" sz="1800" b="1" kern="0" dirty="0" err="1">
                          <a:latin typeface="+mj-ea"/>
                          <a:ea typeface="+mj-ea"/>
                          <a:cs typeface="ＭＳ 明朝"/>
                        </a:rPr>
                        <a:t>じょく</a:t>
                      </a:r>
                      <a:r>
                        <a:rPr lang="ja-JP" sz="1800" b="1" kern="0" dirty="0">
                          <a:latin typeface="+mj-ea"/>
                          <a:ea typeface="+mj-ea"/>
                          <a:cs typeface="ＭＳ 明朝"/>
                        </a:rPr>
                        <a:t>そう・皮膚の問題</a:t>
                      </a:r>
                      <a:endParaRPr lang="ja-JP" sz="18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altLang="en-US" sz="2400" b="1" kern="0" dirty="0">
                          <a:latin typeface="+mj-ea"/>
                          <a:ea typeface="+mj-ea"/>
                          <a:cs typeface="Times New Roman"/>
                        </a:rPr>
                        <a:t>　</a:t>
                      </a:r>
                      <a:r>
                        <a:rPr lang="ja-JP" sz="2400" b="1" kern="0" dirty="0">
                          <a:latin typeface="+mj-ea"/>
                          <a:ea typeface="+mj-ea"/>
                          <a:cs typeface="Times New Roman"/>
                        </a:rPr>
                        <a:t>特に問題なし。</a:t>
                      </a:r>
                      <a:endParaRPr lang="ja-JP" sz="24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1218">
                <a:tc>
                  <a:txBody>
                    <a:bodyPr/>
                    <a:lstStyle/>
                    <a:p>
                      <a:pPr algn="l">
                        <a:lnSpc>
                          <a:spcPct val="100000"/>
                        </a:lnSpc>
                        <a:spcAft>
                          <a:spcPts val="0"/>
                        </a:spcAft>
                      </a:pPr>
                      <a:r>
                        <a:rPr lang="ja-JP" sz="2400" b="1" kern="100" dirty="0">
                          <a:latin typeface="+mj-ea"/>
                          <a:ea typeface="+mj-ea"/>
                          <a:cs typeface="Times New Roman"/>
                        </a:rPr>
                        <a:t>⑱</a:t>
                      </a:r>
                      <a:r>
                        <a:rPr lang="ja-JP" sz="2400" b="1" kern="0" dirty="0">
                          <a:solidFill>
                            <a:srgbClr val="000000"/>
                          </a:solidFill>
                          <a:latin typeface="+mj-ea"/>
                          <a:ea typeface="+mj-ea"/>
                          <a:cs typeface="ＭＳ 明朝"/>
                        </a:rPr>
                        <a:t>口腔</a:t>
                      </a:r>
                      <a:endParaRPr lang="en-US" altLang="ja-JP" sz="2400" b="1" kern="0" dirty="0">
                        <a:solidFill>
                          <a:srgbClr val="000000"/>
                        </a:solidFill>
                        <a:latin typeface="+mj-ea"/>
                        <a:ea typeface="+mj-ea"/>
                        <a:cs typeface="ＭＳ 明朝"/>
                      </a:endParaRPr>
                    </a:p>
                    <a:p>
                      <a:pPr algn="l">
                        <a:lnSpc>
                          <a:spcPct val="100000"/>
                        </a:lnSpc>
                        <a:spcAft>
                          <a:spcPts val="0"/>
                        </a:spcAft>
                      </a:pPr>
                      <a:r>
                        <a:rPr lang="ja-JP" altLang="en-US" sz="2400" b="1" kern="0" dirty="0">
                          <a:solidFill>
                            <a:srgbClr val="000000"/>
                          </a:solidFill>
                          <a:latin typeface="+mj-ea"/>
                          <a:ea typeface="+mj-ea"/>
                          <a:cs typeface="ＭＳ 明朝"/>
                        </a:rPr>
                        <a:t>　</a:t>
                      </a:r>
                      <a:r>
                        <a:rPr lang="ja-JP" sz="2400" b="1" kern="0" dirty="0">
                          <a:solidFill>
                            <a:srgbClr val="000000"/>
                          </a:solidFill>
                          <a:latin typeface="+mj-ea"/>
                          <a:ea typeface="+mj-ea"/>
                          <a:cs typeface="ＭＳ 明朝"/>
                        </a:rPr>
                        <a:t>衛生</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部分義歯。</a:t>
                      </a:r>
                      <a:endParaRPr lang="ja-JP" sz="2400" b="1" kern="100" dirty="0">
                        <a:latin typeface="+mj-ea"/>
                        <a:ea typeface="+mj-ea"/>
                        <a:cs typeface="Times New Roman"/>
                      </a:endParaRPr>
                    </a:p>
                    <a:p>
                      <a:pPr algn="just">
                        <a:spcAft>
                          <a:spcPts val="0"/>
                        </a:spcAft>
                      </a:pPr>
                      <a:r>
                        <a:rPr lang="ja-JP" altLang="en-US" sz="2400" b="1" kern="0" dirty="0">
                          <a:solidFill>
                            <a:schemeClr val="bg2">
                              <a:lumMod val="25000"/>
                            </a:schemeClr>
                          </a:solidFill>
                          <a:latin typeface="+mj-ea"/>
                          <a:ea typeface="+mj-ea"/>
                          <a:cs typeface="Times New Roman"/>
                        </a:rPr>
                        <a:t>・</a:t>
                      </a:r>
                      <a:r>
                        <a:rPr lang="ja-JP" sz="2400" b="1" kern="0" dirty="0">
                          <a:solidFill>
                            <a:schemeClr val="bg2">
                              <a:lumMod val="25000"/>
                            </a:schemeClr>
                          </a:solidFill>
                          <a:latin typeface="+mj-ea"/>
                          <a:ea typeface="+mj-ea"/>
                          <a:cs typeface="Times New Roman"/>
                        </a:rPr>
                        <a:t>歯みがきは自分でしている。</a:t>
                      </a:r>
                      <a:endParaRPr lang="ja-JP" sz="2400" b="1" kern="100" dirty="0">
                        <a:solidFill>
                          <a:schemeClr val="bg2">
                            <a:lumMod val="25000"/>
                          </a:schemeClr>
                        </a:solidFill>
                        <a:latin typeface="+mj-ea"/>
                        <a:ea typeface="+mj-ea"/>
                        <a:cs typeface="Times New Roman"/>
                      </a:endParaRPr>
                    </a:p>
                    <a:p>
                      <a:pPr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口腔内に異常なし。</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1492">
                <a:tc>
                  <a:txBody>
                    <a:bodyPr/>
                    <a:lstStyle/>
                    <a:p>
                      <a:pPr algn="l">
                        <a:lnSpc>
                          <a:spcPct val="100000"/>
                        </a:lnSpc>
                        <a:spcAft>
                          <a:spcPts val="0"/>
                        </a:spcAft>
                      </a:pPr>
                      <a:r>
                        <a:rPr lang="ja-JP" sz="2400" b="1" kern="100" dirty="0">
                          <a:latin typeface="+mj-ea"/>
                          <a:ea typeface="+mj-ea"/>
                          <a:cs typeface="Times New Roman"/>
                        </a:rPr>
                        <a:t>⑲</a:t>
                      </a:r>
                      <a:r>
                        <a:rPr lang="ja-JP" sz="2400" b="1" kern="100" dirty="0">
                          <a:solidFill>
                            <a:srgbClr val="000000"/>
                          </a:solidFill>
                          <a:latin typeface="+mj-ea"/>
                          <a:ea typeface="+mj-ea"/>
                          <a:cs typeface="Times New Roman"/>
                        </a:rPr>
                        <a:t>食事</a:t>
                      </a:r>
                      <a:endParaRPr lang="en-US" altLang="ja-JP" sz="2400" b="1" kern="100" dirty="0">
                        <a:solidFill>
                          <a:srgbClr val="000000"/>
                        </a:solidFill>
                        <a:latin typeface="+mj-ea"/>
                        <a:ea typeface="+mj-ea"/>
                        <a:cs typeface="Times New Roman"/>
                      </a:endParaRPr>
                    </a:p>
                    <a:p>
                      <a:pPr algn="l">
                        <a:lnSpc>
                          <a:spcPct val="100000"/>
                        </a:lnSpc>
                        <a:spcAft>
                          <a:spcPts val="0"/>
                        </a:spcAft>
                      </a:pPr>
                      <a:r>
                        <a:rPr lang="ja-JP" altLang="en-US" sz="2400" b="1" kern="100" dirty="0">
                          <a:solidFill>
                            <a:srgbClr val="000000"/>
                          </a:solidFill>
                          <a:latin typeface="+mj-ea"/>
                          <a:ea typeface="+mj-ea"/>
                          <a:cs typeface="Times New Roman"/>
                        </a:rPr>
                        <a:t>　</a:t>
                      </a:r>
                      <a:r>
                        <a:rPr lang="ja-JP" sz="2400" b="1" kern="100" dirty="0">
                          <a:solidFill>
                            <a:srgbClr val="000000"/>
                          </a:solidFill>
                          <a:latin typeface="+mj-ea"/>
                          <a:ea typeface="+mj-ea"/>
                          <a:cs typeface="Times New Roman"/>
                        </a:rPr>
                        <a:t>摂取</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普通食摂取。</a:t>
                      </a:r>
                      <a:endParaRPr lang="ja-JP" sz="2400" b="1" kern="100" dirty="0">
                        <a:latin typeface="+mj-ea"/>
                        <a:ea typeface="+mj-ea"/>
                        <a:cs typeface="Times New Roman"/>
                      </a:endParaRPr>
                    </a:p>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医師より、低体重なので糖尿病食は摂らないでバランスの取れた食事で栄養改善を</a:t>
                      </a:r>
                      <a:r>
                        <a:rPr lang="ja-JP" sz="2400" b="1" kern="0" dirty="0" err="1">
                          <a:latin typeface="+mj-ea"/>
                          <a:ea typeface="+mj-ea"/>
                          <a:cs typeface="Times New Roman"/>
                        </a:rPr>
                        <a:t>るように</a:t>
                      </a:r>
                      <a:r>
                        <a:rPr lang="ja-JP" sz="2400" b="1" kern="0" dirty="0">
                          <a:latin typeface="+mj-ea"/>
                          <a:ea typeface="+mj-ea"/>
                          <a:cs typeface="Times New Roman"/>
                        </a:rPr>
                        <a:t>いわれている。</a:t>
                      </a:r>
                      <a:endParaRPr lang="ja-JP" sz="2400" b="1" kern="100" dirty="0">
                        <a:latin typeface="+mj-ea"/>
                        <a:ea typeface="+mj-ea"/>
                        <a:cs typeface="Times New Roman"/>
                      </a:endParaRPr>
                    </a:p>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水分量</a:t>
                      </a:r>
                      <a:r>
                        <a:rPr lang="en-US" sz="2400" b="1" kern="0" dirty="0">
                          <a:latin typeface="+mj-ea"/>
                          <a:ea typeface="+mj-ea"/>
                          <a:cs typeface="Times New Roman"/>
                        </a:rPr>
                        <a:t>700mL</a:t>
                      </a:r>
                      <a:r>
                        <a:rPr lang="ja-JP" sz="2400" b="1" kern="0" dirty="0" err="1">
                          <a:latin typeface="+mj-ea"/>
                          <a:ea typeface="+mj-ea"/>
                          <a:cs typeface="Times New Roman"/>
                        </a:rPr>
                        <a:t>。</a:t>
                      </a:r>
                      <a:r>
                        <a:rPr lang="ja-JP" sz="2400" b="1" kern="0" dirty="0">
                          <a:latin typeface="+mj-ea"/>
                          <a:ea typeface="+mj-ea"/>
                          <a:cs typeface="Times New Roman"/>
                        </a:rPr>
                        <a:t>水分を勧めてもトイレに行きたくないからと拒否がある。</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458653"/>
          </a:xfrm>
          <a:solidFill>
            <a:schemeClr val="accent2">
              <a:lumMod val="40000"/>
              <a:lumOff val="60000"/>
            </a:schemeClr>
          </a:solidFill>
        </p:spPr>
        <p:txBody>
          <a:bodyPr/>
          <a:lstStyle/>
          <a:p>
            <a:pPr>
              <a:defRPr/>
            </a:pPr>
            <a:r>
              <a:rPr lang="ja-JP" altLang="en-US" sz="3200" dirty="0"/>
              <a:t>小規模研修１の日程</a:t>
            </a:r>
          </a:p>
        </p:txBody>
      </p:sp>
      <p:sp>
        <p:nvSpPr>
          <p:cNvPr id="3" name="スライド番号プレースホルダー 2"/>
          <p:cNvSpPr>
            <a:spLocks noGrp="1"/>
          </p:cNvSpPr>
          <p:nvPr>
            <p:ph type="sldNum" sz="quarter" idx="12"/>
          </p:nvPr>
        </p:nvSpPr>
        <p:spPr/>
        <p:txBody>
          <a:bodyPr/>
          <a:lstStyle/>
          <a:p>
            <a:pPr>
              <a:defRPr/>
            </a:pPr>
            <a:fld id="{F6246374-3CD9-45F4-9950-155BA0C5195A}" type="slidenum">
              <a:rPr lang="ja-JP" altLang="en-US" smtClean="0"/>
              <a:pPr>
                <a:defRPr/>
              </a:pPr>
              <a:t>2</a:t>
            </a:fld>
            <a:endParaRPr lang="ja-JP" altLang="en-US"/>
          </a:p>
        </p:txBody>
      </p:sp>
      <p:graphicFrame>
        <p:nvGraphicFramePr>
          <p:cNvPr id="7" name="表 6"/>
          <p:cNvGraphicFramePr>
            <a:graphicFrameLocks noGrp="1"/>
          </p:cNvGraphicFramePr>
          <p:nvPr/>
        </p:nvGraphicFramePr>
        <p:xfrm>
          <a:off x="359024" y="672380"/>
          <a:ext cx="8389440" cy="5887170"/>
        </p:xfrm>
        <a:graphic>
          <a:graphicData uri="http://schemas.openxmlformats.org/drawingml/2006/table">
            <a:tbl>
              <a:tblPr/>
              <a:tblGrid>
                <a:gridCol w="825191">
                  <a:extLst>
                    <a:ext uri="{9D8B030D-6E8A-4147-A177-3AD203B41FA5}">
                      <a16:colId xmlns:a16="http://schemas.microsoft.com/office/drawing/2014/main" val="20000"/>
                    </a:ext>
                  </a:extLst>
                </a:gridCol>
                <a:gridCol w="7564249">
                  <a:extLst>
                    <a:ext uri="{9D8B030D-6E8A-4147-A177-3AD203B41FA5}">
                      <a16:colId xmlns:a16="http://schemas.microsoft.com/office/drawing/2014/main" val="20001"/>
                    </a:ext>
                  </a:extLst>
                </a:gridCol>
              </a:tblGrid>
              <a:tr h="692068">
                <a:tc rowSpan="3">
                  <a:txBody>
                    <a:bodyPr/>
                    <a:lstStyle/>
                    <a:p>
                      <a:pPr algn="ctr">
                        <a:lnSpc>
                          <a:spcPct val="150000"/>
                        </a:lnSpc>
                        <a:spcAft>
                          <a:spcPts val="0"/>
                        </a:spcAft>
                      </a:pPr>
                      <a:r>
                        <a:rPr lang="ja-JP" sz="1600" b="1" kern="1200" dirty="0">
                          <a:solidFill>
                            <a:srgbClr val="404040"/>
                          </a:solidFill>
                          <a:latin typeface="+mn-ea"/>
                          <a:ea typeface="+mn-ea"/>
                          <a:cs typeface="Arial"/>
                        </a:rPr>
                        <a:t>９：００</a:t>
                      </a:r>
                      <a:endParaRPr lang="ja-JP" sz="1600" b="1" kern="100" dirty="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lnSpc>
                          <a:spcPct val="150000"/>
                        </a:lnSpc>
                        <a:spcAft>
                          <a:spcPts val="0"/>
                        </a:spcAft>
                      </a:pPr>
                      <a:r>
                        <a:rPr lang="ja-JP" sz="1600" b="1" kern="1200" dirty="0">
                          <a:solidFill>
                            <a:srgbClr val="0070C0"/>
                          </a:solidFill>
                          <a:latin typeface="+mn-ea"/>
                          <a:ea typeface="+mn-ea"/>
                          <a:cs typeface="Arial"/>
                        </a:rPr>
                        <a:t>演習準備　：事例　神谷花子さんの読み込み </a:t>
                      </a:r>
                      <a:endParaRPr lang="ja-JP" sz="1600" b="1" kern="100" dirty="0">
                        <a:solidFill>
                          <a:srgbClr val="0070C0"/>
                        </a:solidFill>
                        <a:latin typeface="+mn-ea"/>
                        <a:ea typeface="+mn-ea"/>
                        <a:cs typeface="Times New Roman"/>
                      </a:endParaRPr>
                    </a:p>
                    <a:p>
                      <a:pPr indent="304800" algn="just">
                        <a:lnSpc>
                          <a:spcPct val="150000"/>
                        </a:lnSpc>
                        <a:spcAft>
                          <a:spcPts val="0"/>
                        </a:spcAft>
                      </a:pPr>
                      <a:r>
                        <a:rPr lang="ja-JP" sz="1600" b="1" kern="100" dirty="0">
                          <a:solidFill>
                            <a:srgbClr val="404040"/>
                          </a:solidFill>
                          <a:latin typeface="+mn-ea"/>
                          <a:ea typeface="+mn-ea"/>
                          <a:cs typeface="Times New Roman"/>
                        </a:rPr>
                        <a:t>事例の概要</a:t>
                      </a:r>
                      <a:r>
                        <a:rPr lang="en-US" altLang="ja-JP" sz="1600" b="1" kern="100" dirty="0">
                          <a:solidFill>
                            <a:schemeClr val="tx1"/>
                          </a:solidFill>
                          <a:latin typeface="+mn-ea"/>
                          <a:ea typeface="+mn-ea"/>
                          <a:cs typeface="Times New Roman"/>
                        </a:rPr>
                        <a:t>,</a:t>
                      </a:r>
                      <a:r>
                        <a:rPr lang="ja-JP" altLang="en-US" sz="1600" b="1" kern="100" dirty="0">
                          <a:solidFill>
                            <a:schemeClr val="tx1"/>
                          </a:solidFill>
                          <a:latin typeface="+mn-ea"/>
                          <a:ea typeface="+mn-ea"/>
                          <a:cs typeface="Times New Roman"/>
                        </a:rPr>
                        <a:t>　受付</a:t>
                      </a:r>
                      <a:r>
                        <a:rPr lang="ja-JP" sz="1600" b="1" kern="100" dirty="0">
                          <a:solidFill>
                            <a:srgbClr val="404040"/>
                          </a:solidFill>
                          <a:latin typeface="+mn-ea"/>
                          <a:ea typeface="+mn-ea"/>
                          <a:cs typeface="Times New Roman"/>
                        </a:rPr>
                        <a:t>（電話）</a:t>
                      </a:r>
                      <a:r>
                        <a:rPr lang="ja-JP" altLang="en-US" sz="1600" b="1" kern="100" dirty="0">
                          <a:solidFill>
                            <a:schemeClr val="tx1"/>
                          </a:solidFill>
                          <a:latin typeface="+mn-ea"/>
                          <a:ea typeface="+mn-ea"/>
                          <a:cs typeface="Times New Roman"/>
                        </a:rPr>
                        <a:t>、</a:t>
                      </a:r>
                      <a:r>
                        <a:rPr lang="ja-JP" sz="1600" b="1" kern="100" dirty="0">
                          <a:solidFill>
                            <a:srgbClr val="404040"/>
                          </a:solidFill>
                          <a:latin typeface="+mn-ea"/>
                          <a:ea typeface="+mn-ea"/>
                          <a:cs typeface="ＭＳ 明朝"/>
                        </a:rPr>
                        <a:t>初回訪問　</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7554">
                <a:tc vMerge="1">
                  <a:txBody>
                    <a:bodyPr/>
                    <a:lstStyle/>
                    <a:p>
                      <a:endParaRPr kumimoji="1" lang="ja-JP" altLang="en-US"/>
                    </a:p>
                  </a:txBody>
                  <a:tcPr/>
                </a:tc>
                <a:tc>
                  <a:txBody>
                    <a:bodyPr/>
                    <a:lstStyle/>
                    <a:p>
                      <a:pPr algn="l">
                        <a:lnSpc>
                          <a:spcPct val="150000"/>
                        </a:lnSpc>
                        <a:spcAft>
                          <a:spcPts val="0"/>
                        </a:spcAft>
                      </a:pPr>
                      <a:r>
                        <a:rPr lang="ja-JP" sz="1600" b="1" kern="1200" dirty="0">
                          <a:solidFill>
                            <a:srgbClr val="0070C0"/>
                          </a:solidFill>
                          <a:latin typeface="+mn-ea"/>
                          <a:ea typeface="+mn-ea"/>
                          <a:cs typeface="Arial"/>
                        </a:rPr>
                        <a:t>演習Ⅰ　：受付及び相談並びに契約 </a:t>
                      </a:r>
                      <a:endParaRPr lang="ja-JP" sz="1600" b="1" kern="100" dirty="0">
                        <a:solidFill>
                          <a:srgbClr val="0070C0"/>
                        </a:solidFill>
                        <a:latin typeface="+mn-ea"/>
                        <a:ea typeface="+mn-ea"/>
                        <a:cs typeface="Times New Roman"/>
                      </a:endParaRPr>
                    </a:p>
                    <a:p>
                      <a:pPr indent="153035" algn="l">
                        <a:lnSpc>
                          <a:spcPct val="150000"/>
                        </a:lnSpc>
                        <a:spcAft>
                          <a:spcPts val="0"/>
                        </a:spcAft>
                      </a:pPr>
                      <a:r>
                        <a:rPr lang="ja-JP" sz="1600" b="1" kern="1200" dirty="0">
                          <a:solidFill>
                            <a:srgbClr val="404040"/>
                          </a:solidFill>
                          <a:latin typeface="+mn-ea"/>
                          <a:ea typeface="+mn-ea"/>
                          <a:cs typeface="Arial"/>
                        </a:rPr>
                        <a:t>　　</a:t>
                      </a:r>
                      <a:r>
                        <a:rPr lang="ja-JP" sz="1600" b="1" kern="100" dirty="0">
                          <a:solidFill>
                            <a:srgbClr val="404040"/>
                          </a:solidFill>
                          <a:latin typeface="+mn-ea"/>
                          <a:ea typeface="+mn-ea"/>
                          <a:cs typeface="Times New Roman"/>
                        </a:rPr>
                        <a:t>演習―利用者・家族への説明および合意　</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319765">
                <a:tc vMerge="1">
                  <a:txBody>
                    <a:bodyPr/>
                    <a:lstStyle/>
                    <a:p>
                      <a:endParaRPr kumimoji="1" lang="ja-JP" altLang="en-US"/>
                    </a:p>
                  </a:txBody>
                  <a:tcPr/>
                </a:tc>
                <a:tc>
                  <a:txBody>
                    <a:bodyPr/>
                    <a:lstStyle/>
                    <a:p>
                      <a:pPr algn="l">
                        <a:lnSpc>
                          <a:spcPct val="150000"/>
                        </a:lnSpc>
                        <a:spcAft>
                          <a:spcPts val="0"/>
                        </a:spcAft>
                      </a:pPr>
                      <a:r>
                        <a:rPr lang="ja-JP" sz="1600" b="1" kern="1200" dirty="0">
                          <a:solidFill>
                            <a:srgbClr val="FF0000"/>
                          </a:solidFill>
                          <a:latin typeface="+mn-ea"/>
                          <a:ea typeface="+mn-ea"/>
                          <a:cs typeface="Arial"/>
                        </a:rPr>
                        <a:t>演習Ⅱ　：アセスメント及びニーズの把握の方法 </a:t>
                      </a:r>
                      <a:endParaRPr lang="ja-JP" sz="1600" b="1" kern="100" dirty="0">
                        <a:solidFill>
                          <a:srgbClr val="FF0000"/>
                        </a:solidFill>
                        <a:latin typeface="+mn-ea"/>
                        <a:ea typeface="+mn-ea"/>
                        <a:cs typeface="Times New Roman"/>
                      </a:endParaRPr>
                    </a:p>
                    <a:p>
                      <a:pPr indent="152400" algn="just">
                        <a:lnSpc>
                          <a:spcPct val="150000"/>
                        </a:lnSpc>
                        <a:spcAft>
                          <a:spcPts val="0"/>
                        </a:spcAft>
                      </a:pPr>
                      <a:r>
                        <a:rPr lang="ja-JP" sz="1600" b="1" kern="100" dirty="0">
                          <a:latin typeface="+mn-ea"/>
                          <a:ea typeface="+mn-ea"/>
                          <a:cs typeface="Times New Roman"/>
                        </a:rPr>
                        <a:t>　（情報収集・整理）　　　アセスメント情報のまとめとその原因の把握　</a:t>
                      </a:r>
                    </a:p>
                    <a:p>
                      <a:pPr indent="152400" algn="l">
                        <a:spcAft>
                          <a:spcPts val="0"/>
                        </a:spcAft>
                      </a:pPr>
                      <a:r>
                        <a:rPr lang="ja-JP" sz="1600" b="1" kern="100" dirty="0">
                          <a:latin typeface="+mn-ea"/>
                          <a:ea typeface="+mn-ea"/>
                          <a:cs typeface="Times New Roman"/>
                        </a:rPr>
                        <a:t>　（</a:t>
                      </a:r>
                      <a:r>
                        <a:rPr lang="ja-JP" sz="1600" b="1" kern="0" spc="225" dirty="0">
                          <a:latin typeface="+mn-ea"/>
                          <a:ea typeface="+mn-ea"/>
                          <a:cs typeface="Times New Roman"/>
                        </a:rPr>
                        <a:t>課題の把握</a:t>
                      </a:r>
                      <a:r>
                        <a:rPr lang="ja-JP" sz="1600" b="1" kern="100" dirty="0">
                          <a:latin typeface="+mn-ea"/>
                          <a:ea typeface="+mn-ea"/>
                          <a:cs typeface="Times New Roman"/>
                        </a:rPr>
                        <a:t>）　　</a:t>
                      </a:r>
                      <a:r>
                        <a:rPr lang="en-US" altLang="ja-JP" sz="1600" b="1" kern="100" dirty="0">
                          <a:latin typeface="+mn-ea"/>
                          <a:ea typeface="+mn-ea"/>
                          <a:cs typeface="Times New Roman"/>
                        </a:rPr>
                        <a:t> </a:t>
                      </a:r>
                      <a:r>
                        <a:rPr lang="ja-JP" sz="1600" b="1" kern="100" dirty="0">
                          <a:latin typeface="+mn-ea"/>
                          <a:ea typeface="+mn-ea"/>
                          <a:cs typeface="Times New Roman"/>
                        </a:rPr>
                        <a:t>　「生活上の困りごと」であるニーズを把握　　</a:t>
                      </a:r>
                    </a:p>
                    <a:p>
                      <a:pPr indent="152400" algn="l">
                        <a:lnSpc>
                          <a:spcPct val="150000"/>
                        </a:lnSpc>
                        <a:spcAft>
                          <a:spcPts val="0"/>
                        </a:spcAft>
                      </a:pPr>
                      <a:r>
                        <a:rPr lang="ja-JP" sz="1600" b="1" kern="100" dirty="0">
                          <a:latin typeface="+mn-ea"/>
                          <a:ea typeface="+mn-ea"/>
                          <a:cs typeface="ＭＳ 明朝"/>
                        </a:rPr>
                        <a:t>　　　　　　　　　　　　　　</a:t>
                      </a:r>
                      <a:r>
                        <a:rPr lang="ja-JP" sz="1600" b="1" kern="100" dirty="0">
                          <a:solidFill>
                            <a:srgbClr val="FF3399"/>
                          </a:solidFill>
                          <a:latin typeface="+mn-ea"/>
                          <a:ea typeface="+mn-ea"/>
                          <a:cs typeface="ＭＳ 明朝"/>
                        </a:rPr>
                        <a:t>　「改善の見通し</a:t>
                      </a:r>
                      <a:r>
                        <a:rPr lang="en-US" sz="1600" b="1" kern="100" dirty="0">
                          <a:solidFill>
                            <a:srgbClr val="FF3399"/>
                          </a:solidFill>
                          <a:latin typeface="+mn-ea"/>
                          <a:ea typeface="+mn-ea"/>
                          <a:cs typeface="ＭＳ 明朝"/>
                        </a:rPr>
                        <a:t>(</a:t>
                      </a:r>
                      <a:r>
                        <a:rPr lang="ja-JP" sz="1600" b="1" kern="100" dirty="0">
                          <a:solidFill>
                            <a:srgbClr val="FF3399"/>
                          </a:solidFill>
                          <a:latin typeface="+mn-ea"/>
                          <a:ea typeface="+mn-ea"/>
                          <a:cs typeface="ＭＳ 明朝"/>
                        </a:rPr>
                        <a:t>可能性</a:t>
                      </a:r>
                      <a:r>
                        <a:rPr lang="en-US" sz="1600" b="1" kern="100" dirty="0">
                          <a:solidFill>
                            <a:srgbClr val="FF3399"/>
                          </a:solidFill>
                          <a:latin typeface="+mn-ea"/>
                          <a:ea typeface="+mn-ea"/>
                          <a:cs typeface="ＭＳ 明朝"/>
                        </a:rPr>
                        <a:t>)</a:t>
                      </a:r>
                      <a:r>
                        <a:rPr lang="ja-JP" sz="1600" b="1" kern="100" dirty="0">
                          <a:solidFill>
                            <a:srgbClr val="FF3399"/>
                          </a:solidFill>
                          <a:latin typeface="+mn-ea"/>
                          <a:ea typeface="+mn-ea"/>
                          <a:cs typeface="ＭＳ 明朝"/>
                        </a:rPr>
                        <a:t>」を分析</a:t>
                      </a:r>
                      <a:endParaRPr lang="ja-JP" sz="1600" b="1" kern="100" dirty="0">
                        <a:solidFill>
                          <a:srgbClr val="FF3399"/>
                        </a:solidFill>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334326">
                <a:tc>
                  <a:txBody>
                    <a:bodyPr/>
                    <a:lstStyle/>
                    <a:p>
                      <a:pPr algn="ctr">
                        <a:lnSpc>
                          <a:spcPct val="150000"/>
                        </a:lnSpc>
                        <a:spcAft>
                          <a:spcPts val="0"/>
                        </a:spcAft>
                      </a:pPr>
                      <a:r>
                        <a:rPr lang="ja-JP" sz="1600" b="1" kern="1200">
                          <a:solidFill>
                            <a:srgbClr val="404040"/>
                          </a:solidFill>
                          <a:latin typeface="+mn-ea"/>
                          <a:ea typeface="+mn-ea"/>
                          <a:cs typeface="Arial"/>
                        </a:rPr>
                        <a:t>１２：４５</a:t>
                      </a:r>
                      <a:endParaRPr lang="ja-JP" sz="1600" b="1" kern="10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dot"/>
                      <a:round/>
                      <a:headEnd type="none" w="med" len="med"/>
                      <a:tailEnd type="none" w="med" len="med"/>
                    </a:lnB>
                    <a:pattFill prst="pct10">
                      <a:fgClr>
                        <a:srgbClr val="FFFFFF"/>
                      </a:fgClr>
                      <a:bgClr>
                        <a:srgbClr val="E5E5E5"/>
                      </a:bgClr>
                    </a:pattFill>
                  </a:tcPr>
                </a:tc>
                <a:tc>
                  <a:txBody>
                    <a:bodyPr/>
                    <a:lstStyle/>
                    <a:p>
                      <a:pPr algn="l">
                        <a:lnSpc>
                          <a:spcPct val="150000"/>
                        </a:lnSpc>
                        <a:spcAft>
                          <a:spcPts val="0"/>
                        </a:spcAft>
                      </a:pPr>
                      <a:r>
                        <a:rPr lang="ja-JP" sz="1600" b="1" kern="1200" dirty="0">
                          <a:solidFill>
                            <a:schemeClr val="bg1">
                              <a:lumMod val="50000"/>
                            </a:schemeClr>
                          </a:solidFill>
                          <a:latin typeface="+mn-ea"/>
                          <a:ea typeface="+mn-ea"/>
                          <a:cs typeface="Arial"/>
                        </a:rPr>
                        <a:t>昼休憩 </a:t>
                      </a:r>
                      <a:endParaRPr lang="ja-JP" sz="1600" b="1" kern="100" dirty="0">
                        <a:solidFill>
                          <a:schemeClr val="bg1">
                            <a:lumMod val="50000"/>
                          </a:schemeClr>
                        </a:solidFill>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388227">
                <a:tc rowSpan="3">
                  <a:txBody>
                    <a:bodyPr/>
                    <a:lstStyle/>
                    <a:p>
                      <a:pPr algn="ctr">
                        <a:lnSpc>
                          <a:spcPct val="150000"/>
                        </a:lnSpc>
                        <a:spcAft>
                          <a:spcPts val="0"/>
                        </a:spcAft>
                      </a:pPr>
                      <a:r>
                        <a:rPr lang="ja-JP" sz="1600" b="1" kern="1200">
                          <a:solidFill>
                            <a:srgbClr val="404040"/>
                          </a:solidFill>
                          <a:latin typeface="+mn-ea"/>
                          <a:ea typeface="+mn-ea"/>
                          <a:cs typeface="Arial"/>
                        </a:rPr>
                        <a:t>１３：３０</a:t>
                      </a:r>
                      <a:endParaRPr lang="ja-JP" sz="1600" b="1" kern="10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altLang="ja-JP" sz="1600" b="1" kern="100" dirty="0">
                          <a:latin typeface="+mn-ea"/>
                          <a:ea typeface="+mn-ea"/>
                          <a:cs typeface="Times New Roman"/>
                        </a:rPr>
                        <a:t>     </a:t>
                      </a:r>
                      <a:r>
                        <a:rPr lang="ja-JP" sz="1600" b="1" kern="100" dirty="0">
                          <a:latin typeface="+mn-ea"/>
                          <a:ea typeface="+mn-ea"/>
                          <a:cs typeface="Times New Roman"/>
                        </a:rPr>
                        <a:t>（</a:t>
                      </a:r>
                      <a:r>
                        <a:rPr lang="ja-JP" sz="1600" b="1" kern="0" spc="205" dirty="0">
                          <a:latin typeface="+mn-ea"/>
                          <a:ea typeface="+mn-ea"/>
                          <a:cs typeface="Times New Roman"/>
                        </a:rPr>
                        <a:t>ニーズの抽出</a:t>
                      </a:r>
                      <a:r>
                        <a:rPr lang="ja-JP" sz="1600" b="1" kern="100" dirty="0">
                          <a:latin typeface="+mn-ea"/>
                          <a:ea typeface="+mn-ea"/>
                          <a:cs typeface="Times New Roman"/>
                        </a:rPr>
                        <a:t>）　　　</a:t>
                      </a:r>
                      <a:r>
                        <a:rPr lang="ja-JP" sz="1600" b="1" kern="100" dirty="0">
                          <a:solidFill>
                            <a:srgbClr val="FF3399"/>
                          </a:solidFill>
                          <a:latin typeface="+mn-ea"/>
                          <a:ea typeface="+mn-ea"/>
                          <a:cs typeface="Times New Roman"/>
                        </a:rPr>
                        <a:t>「意欲に転換したニーズ」の抽出　</a:t>
                      </a: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8790">
                <a:tc vMerge="1">
                  <a:txBody>
                    <a:bodyPr/>
                    <a:lstStyle/>
                    <a:p>
                      <a:endParaRPr kumimoji="1" lang="ja-JP" altLang="en-US"/>
                    </a:p>
                  </a:txBody>
                  <a:tcPr/>
                </a:tc>
                <a:tc>
                  <a:txBody>
                    <a:bodyPr/>
                    <a:lstStyle/>
                    <a:p>
                      <a:pPr algn="l">
                        <a:lnSpc>
                          <a:spcPts val="2400"/>
                        </a:lnSpc>
                        <a:spcAft>
                          <a:spcPts val="0"/>
                        </a:spcAft>
                      </a:pPr>
                      <a:r>
                        <a:rPr lang="ja-JP" sz="1600" b="1" kern="1200" dirty="0">
                          <a:solidFill>
                            <a:srgbClr val="7030A0"/>
                          </a:solidFill>
                          <a:latin typeface="+mn-ea"/>
                          <a:ea typeface="+mn-ea"/>
                          <a:cs typeface="Arial"/>
                        </a:rPr>
                        <a:t>演習Ⅲ　：居宅サービス計画（ケアプラン）の作成 </a:t>
                      </a:r>
                      <a:endParaRPr lang="ja-JP" sz="1600" b="1" kern="100" dirty="0">
                        <a:solidFill>
                          <a:srgbClr val="7030A0"/>
                        </a:solidFill>
                        <a:latin typeface="+mn-ea"/>
                        <a:ea typeface="+mn-ea"/>
                        <a:cs typeface="Times New Roman"/>
                      </a:endParaRPr>
                    </a:p>
                    <a:p>
                      <a:pPr algn="l">
                        <a:lnSpc>
                          <a:spcPts val="2400"/>
                        </a:lnSpc>
                        <a:spcAft>
                          <a:spcPts val="0"/>
                        </a:spcAft>
                      </a:pPr>
                      <a:r>
                        <a:rPr lang="ja-JP" sz="1600" b="1" kern="1200" dirty="0">
                          <a:solidFill>
                            <a:srgbClr val="404040"/>
                          </a:solidFill>
                          <a:latin typeface="+mn-ea"/>
                          <a:ea typeface="+mn-ea"/>
                          <a:cs typeface="Arial"/>
                        </a:rPr>
                        <a:t>　　</a:t>
                      </a:r>
                      <a:r>
                        <a:rPr lang="ja-JP" sz="1600" b="1" kern="100" dirty="0">
                          <a:solidFill>
                            <a:srgbClr val="404040"/>
                          </a:solidFill>
                          <a:latin typeface="+mn-ea"/>
                          <a:ea typeface="+mn-ea"/>
                          <a:cs typeface="Times New Roman"/>
                        </a:rPr>
                        <a:t>　長期目標・短期目標の設定</a:t>
                      </a:r>
                      <a:endParaRPr lang="ja-JP" sz="1600" b="1" kern="100" dirty="0">
                        <a:latin typeface="+mn-ea"/>
                        <a:ea typeface="+mn-ea"/>
                        <a:cs typeface="Times New Roman"/>
                      </a:endParaRPr>
                    </a:p>
                    <a:p>
                      <a:pPr algn="l">
                        <a:lnSpc>
                          <a:spcPts val="2400"/>
                        </a:lnSpc>
                        <a:spcAft>
                          <a:spcPts val="0"/>
                        </a:spcAft>
                      </a:pPr>
                      <a:r>
                        <a:rPr lang="ja-JP" sz="1600" b="1" kern="100" dirty="0">
                          <a:solidFill>
                            <a:srgbClr val="404040"/>
                          </a:solidFill>
                          <a:latin typeface="+mn-ea"/>
                          <a:ea typeface="+mn-ea"/>
                          <a:cs typeface="Times New Roman"/>
                        </a:rPr>
                        <a:t>　　　ケアプラン第１～</a:t>
                      </a:r>
                      <a:r>
                        <a:rPr lang="en-US" sz="1600" b="1" kern="100" dirty="0">
                          <a:solidFill>
                            <a:srgbClr val="404040"/>
                          </a:solidFill>
                          <a:latin typeface="+mn-ea"/>
                          <a:ea typeface="+mn-ea"/>
                          <a:cs typeface="Times New Roman"/>
                        </a:rPr>
                        <a:t>3</a:t>
                      </a:r>
                      <a:r>
                        <a:rPr lang="ja-JP" sz="1600" b="1" kern="100" dirty="0">
                          <a:solidFill>
                            <a:srgbClr val="404040"/>
                          </a:solidFill>
                          <a:latin typeface="+mn-ea"/>
                          <a:ea typeface="+mn-ea"/>
                          <a:cs typeface="Times New Roman"/>
                        </a:rPr>
                        <a:t>表、利用票簡易版の作成</a:t>
                      </a:r>
                      <a:endParaRPr lang="ja-JP" sz="1600" b="1" kern="100" dirty="0">
                        <a:latin typeface="+mn-ea"/>
                        <a:ea typeface="+mn-ea"/>
                        <a:cs typeface="Times New Roman"/>
                      </a:endParaRPr>
                    </a:p>
                    <a:p>
                      <a:pPr algn="l">
                        <a:lnSpc>
                          <a:spcPts val="2400"/>
                        </a:lnSpc>
                        <a:spcAft>
                          <a:spcPts val="0"/>
                        </a:spcAft>
                      </a:pPr>
                      <a:r>
                        <a:rPr lang="ja-JP" sz="1600" b="1" kern="100" dirty="0">
                          <a:solidFill>
                            <a:srgbClr val="404040"/>
                          </a:solidFill>
                          <a:latin typeface="+mn-ea"/>
                          <a:ea typeface="+mn-ea"/>
                          <a:cs typeface="Times New Roman"/>
                        </a:rPr>
                        <a:t>　　　作成したケアプランの発表</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3807">
                <a:tc vMerge="1">
                  <a:txBody>
                    <a:bodyPr/>
                    <a:lstStyle/>
                    <a:p>
                      <a:endParaRPr kumimoji="1" lang="ja-JP" altLang="en-US"/>
                    </a:p>
                  </a:txBody>
                  <a:tcPr/>
                </a:tc>
                <a:tc>
                  <a:txBody>
                    <a:bodyPr/>
                    <a:lstStyle/>
                    <a:p>
                      <a:pPr algn="l">
                        <a:lnSpc>
                          <a:spcPts val="2400"/>
                        </a:lnSpc>
                        <a:spcAft>
                          <a:spcPts val="0"/>
                        </a:spcAft>
                      </a:pPr>
                      <a:r>
                        <a:rPr lang="ja-JP" sz="1600" b="1" kern="1200" dirty="0">
                          <a:solidFill>
                            <a:srgbClr val="0070C0"/>
                          </a:solidFill>
                          <a:latin typeface="+mn-ea"/>
                          <a:ea typeface="+mn-ea"/>
                          <a:cs typeface="Arial"/>
                        </a:rPr>
                        <a:t>演習Ⅳ　：サービス担当者会議　</a:t>
                      </a:r>
                      <a:endParaRPr lang="ja-JP" sz="1600" b="1" kern="100" dirty="0">
                        <a:solidFill>
                          <a:srgbClr val="0070C0"/>
                        </a:solidFill>
                        <a:latin typeface="+mn-ea"/>
                        <a:ea typeface="+mn-ea"/>
                        <a:cs typeface="Times New Roman"/>
                      </a:endParaRPr>
                    </a:p>
                    <a:p>
                      <a:pPr algn="l">
                        <a:lnSpc>
                          <a:spcPts val="2400"/>
                        </a:lnSpc>
                        <a:spcAft>
                          <a:spcPts val="0"/>
                        </a:spcAft>
                      </a:pPr>
                      <a:r>
                        <a:rPr lang="ja-JP" sz="1600" b="1" kern="1200" dirty="0">
                          <a:solidFill>
                            <a:srgbClr val="404040"/>
                          </a:solidFill>
                          <a:latin typeface="+mn-ea"/>
                          <a:ea typeface="+mn-ea"/>
                          <a:cs typeface="Arial"/>
                        </a:rPr>
                        <a:t>　　　サービス</a:t>
                      </a:r>
                      <a:r>
                        <a:rPr lang="ja-JP" sz="1600" b="1" kern="100" dirty="0">
                          <a:solidFill>
                            <a:srgbClr val="404040"/>
                          </a:solidFill>
                          <a:latin typeface="+mn-ea"/>
                          <a:ea typeface="+mn-ea"/>
                          <a:cs typeface="Times New Roman"/>
                        </a:rPr>
                        <a:t>担当者会議録の開き方・会議の記録</a:t>
                      </a:r>
                      <a:endParaRPr lang="ja-JP" sz="1600" b="1" kern="100" dirty="0">
                        <a:latin typeface="+mn-ea"/>
                        <a:ea typeface="+mn-ea"/>
                        <a:cs typeface="Times New Roman"/>
                      </a:endParaRPr>
                    </a:p>
                    <a:p>
                      <a:pPr indent="304800" algn="l">
                        <a:lnSpc>
                          <a:spcPts val="2400"/>
                        </a:lnSpc>
                        <a:spcAft>
                          <a:spcPts val="0"/>
                        </a:spcAft>
                      </a:pPr>
                      <a:r>
                        <a:rPr lang="ja-JP" sz="1600" b="1" kern="1200" dirty="0">
                          <a:solidFill>
                            <a:srgbClr val="404040"/>
                          </a:solidFill>
                          <a:latin typeface="+mn-ea"/>
                          <a:ea typeface="+mn-ea"/>
                          <a:cs typeface="Arial"/>
                        </a:rPr>
                        <a:t>個別サービス計画の整合性の確認</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7579">
                <a:tc>
                  <a:txBody>
                    <a:bodyPr/>
                    <a:lstStyle/>
                    <a:p>
                      <a:pPr algn="ctr">
                        <a:lnSpc>
                          <a:spcPts val="1500"/>
                        </a:lnSpc>
                        <a:spcAft>
                          <a:spcPts val="0"/>
                        </a:spcAft>
                      </a:pPr>
                      <a:r>
                        <a:rPr lang="ja-JP" sz="1600" b="1" kern="1200" dirty="0">
                          <a:solidFill>
                            <a:srgbClr val="404040"/>
                          </a:solidFill>
                          <a:latin typeface="+mn-ea"/>
                          <a:ea typeface="+mn-ea"/>
                          <a:cs typeface="Arial"/>
                        </a:rPr>
                        <a:t>１７：３０</a:t>
                      </a:r>
                      <a:endParaRPr lang="ja-JP" sz="1600" b="1" kern="100" dirty="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600" b="1" kern="1200" dirty="0">
                          <a:solidFill>
                            <a:srgbClr val="404040"/>
                          </a:solidFill>
                          <a:latin typeface="+mn-ea"/>
                          <a:ea typeface="+mn-ea"/>
                          <a:cs typeface="Arial"/>
                        </a:rPr>
                        <a:t>終了</a:t>
                      </a:r>
                      <a:endParaRPr lang="ja-JP" sz="1600" b="1" kern="100" dirty="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フローチャート : カード 5"/>
          <p:cNvSpPr/>
          <p:nvPr/>
        </p:nvSpPr>
        <p:spPr>
          <a:xfrm>
            <a:off x="7452320" y="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Ｐ１０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04664"/>
          <a:ext cx="9108504" cy="6204128"/>
        </p:xfrm>
        <a:graphic>
          <a:graphicData uri="http://schemas.openxmlformats.org/drawingml/2006/table">
            <a:tbl>
              <a:tblPr/>
              <a:tblGrid>
                <a:gridCol w="1403648">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432048">
                <a:tc>
                  <a:txBody>
                    <a:bodyPr/>
                    <a:lstStyle/>
                    <a:p>
                      <a:pPr algn="ctr">
                        <a:lnSpc>
                          <a:spcPct val="100000"/>
                        </a:lnSpc>
                        <a:spcAft>
                          <a:spcPts val="0"/>
                        </a:spcAft>
                      </a:pPr>
                      <a:r>
                        <a:rPr lang="ja-JP" sz="1800" b="1" kern="0" dirty="0">
                          <a:latin typeface="Century"/>
                          <a:ea typeface="ＭＳ 明朝"/>
                          <a:cs typeface="Times New Roman"/>
                        </a:rPr>
                        <a:t>項　目</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latin typeface="Century"/>
                          <a:ea typeface="ＭＳ 明朝"/>
                          <a:cs typeface="Times New Roman"/>
                        </a:rPr>
                        <a:t>　アセスメント情報のまとめ</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365205">
                <a:tc>
                  <a:txBody>
                    <a:bodyPr/>
                    <a:lstStyle/>
                    <a:p>
                      <a:pPr algn="just">
                        <a:lnSpc>
                          <a:spcPct val="100000"/>
                        </a:lnSpc>
                        <a:spcAft>
                          <a:spcPts val="0"/>
                        </a:spcAft>
                      </a:pPr>
                      <a:r>
                        <a:rPr lang="ja-JP" sz="2400" b="1" kern="100" dirty="0">
                          <a:latin typeface="+mj-ea"/>
                          <a:ea typeface="+mj-ea"/>
                          <a:cs typeface="Times New Roman"/>
                        </a:rPr>
                        <a:t>⑳</a:t>
                      </a:r>
                      <a:r>
                        <a:rPr lang="ja-JP" sz="2400" b="1" kern="0" dirty="0">
                          <a:solidFill>
                            <a:srgbClr val="000000"/>
                          </a:solidFill>
                          <a:latin typeface="+mj-ea"/>
                          <a:ea typeface="+mj-ea"/>
                          <a:cs typeface="ＭＳ 明朝"/>
                        </a:rPr>
                        <a:t>認知症の行動・心理症状　</a:t>
                      </a:r>
                      <a:r>
                        <a:rPr lang="en-US" sz="2400" b="1" kern="0" dirty="0">
                          <a:solidFill>
                            <a:srgbClr val="000000"/>
                          </a:solidFill>
                          <a:latin typeface="+mj-ea"/>
                          <a:ea typeface="+mj-ea"/>
                          <a:cs typeface="ＭＳ 明朝"/>
                        </a:rPr>
                        <a:t>(BPSD)</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altLang="en-US" sz="2400" b="1" kern="0" dirty="0">
                          <a:latin typeface="+mj-ea"/>
                          <a:ea typeface="+mj-ea"/>
                          <a:cs typeface="Times New Roman"/>
                        </a:rPr>
                        <a:t>　</a:t>
                      </a:r>
                      <a:r>
                        <a:rPr lang="ja-JP" sz="2400" b="1" kern="0" dirty="0">
                          <a:latin typeface="+mj-ea"/>
                          <a:ea typeface="+mj-ea"/>
                          <a:cs typeface="Times New Roman"/>
                        </a:rPr>
                        <a:t>なし</a:t>
                      </a:r>
                      <a:endParaRPr lang="ja-JP" sz="24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9288">
                <a:tc>
                  <a:txBody>
                    <a:bodyPr/>
                    <a:lstStyle/>
                    <a:p>
                      <a:pPr algn="l">
                        <a:lnSpc>
                          <a:spcPct val="100000"/>
                        </a:lnSpc>
                        <a:spcAft>
                          <a:spcPts val="0"/>
                        </a:spcAft>
                      </a:pPr>
                      <a:r>
                        <a:rPr lang="ja-JP" sz="2400" b="1" kern="100" dirty="0">
                          <a:latin typeface="+mj-ea"/>
                          <a:ea typeface="+mj-ea"/>
                          <a:cs typeface="Times New Roman"/>
                        </a:rPr>
                        <a:t>㉑介護力</a:t>
                      </a: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2400" b="1" kern="0" dirty="0">
                          <a:latin typeface="+mj-ea"/>
                          <a:ea typeface="+mj-ea"/>
                          <a:cs typeface="Times New Roman"/>
                        </a:rPr>
                        <a:t>夫が介護しているが、家事は全くしたことがなく、頑固な性格、大工仕事はしているが健康というほどではない（虚弱）。</a:t>
                      </a:r>
                      <a:endParaRPr lang="ja-JP" sz="2400" b="1" kern="100" dirty="0">
                        <a:latin typeface="+mj-ea"/>
                        <a:ea typeface="+mj-ea"/>
                        <a:cs typeface="Times New Roman"/>
                      </a:endParaRPr>
                    </a:p>
                    <a:p>
                      <a:pPr algn="just">
                        <a:spcAft>
                          <a:spcPts val="0"/>
                        </a:spcAft>
                      </a:pPr>
                      <a:r>
                        <a:rPr lang="ja-JP" sz="2400" b="1" kern="0" dirty="0">
                          <a:solidFill>
                            <a:schemeClr val="bg2">
                              <a:lumMod val="25000"/>
                            </a:schemeClr>
                          </a:solidFill>
                          <a:latin typeface="+mj-ea"/>
                          <a:ea typeface="+mj-ea"/>
                          <a:cs typeface="Times New Roman"/>
                        </a:rPr>
                        <a:t>長女は土・日のみ。</a:t>
                      </a:r>
                      <a:endParaRPr lang="ja-JP" sz="2400" b="1" kern="100" dirty="0">
                        <a:solidFill>
                          <a:schemeClr val="bg2">
                            <a:lumMod val="25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8232">
                <a:tc>
                  <a:txBody>
                    <a:bodyPr/>
                    <a:lstStyle/>
                    <a:p>
                      <a:pPr algn="l">
                        <a:lnSpc>
                          <a:spcPct val="100000"/>
                        </a:lnSpc>
                        <a:spcAft>
                          <a:spcPts val="0"/>
                        </a:spcAft>
                      </a:pPr>
                      <a:r>
                        <a:rPr lang="ja-JP" sz="2400" b="1" kern="100" dirty="0">
                          <a:latin typeface="+mj-ea"/>
                          <a:ea typeface="+mj-ea"/>
                          <a:cs typeface="Times New Roman"/>
                        </a:rPr>
                        <a:t>㉒</a:t>
                      </a:r>
                      <a:r>
                        <a:rPr lang="ja-JP" sz="2400" b="1" kern="0" dirty="0">
                          <a:solidFill>
                            <a:srgbClr val="000000"/>
                          </a:solidFill>
                          <a:latin typeface="+mj-ea"/>
                          <a:ea typeface="+mj-ea"/>
                          <a:cs typeface="ＭＳ 明朝"/>
                        </a:rPr>
                        <a:t>居住環</a:t>
                      </a:r>
                      <a:endParaRPr lang="en-US" altLang="ja-JP" sz="2400" b="1" kern="0" dirty="0">
                        <a:solidFill>
                          <a:srgbClr val="000000"/>
                        </a:solidFill>
                        <a:latin typeface="+mj-ea"/>
                        <a:ea typeface="+mj-ea"/>
                        <a:cs typeface="ＭＳ 明朝"/>
                      </a:endParaRPr>
                    </a:p>
                    <a:p>
                      <a:pPr algn="l">
                        <a:lnSpc>
                          <a:spcPct val="100000"/>
                        </a:lnSpc>
                        <a:spcAft>
                          <a:spcPts val="0"/>
                        </a:spcAft>
                      </a:pPr>
                      <a:r>
                        <a:rPr lang="ja-JP" altLang="en-US" sz="2400" b="1" kern="0" dirty="0">
                          <a:solidFill>
                            <a:srgbClr val="000000"/>
                          </a:solidFill>
                          <a:latin typeface="+mj-ea"/>
                          <a:ea typeface="+mj-ea"/>
                          <a:cs typeface="ＭＳ 明朝"/>
                        </a:rPr>
                        <a:t>　</a:t>
                      </a:r>
                      <a:r>
                        <a:rPr lang="ja-JP" sz="2400" b="1" kern="0" dirty="0">
                          <a:solidFill>
                            <a:srgbClr val="000000"/>
                          </a:solidFill>
                          <a:latin typeface="+mj-ea"/>
                          <a:ea typeface="+mj-ea"/>
                          <a:cs typeface="ＭＳ 明朝"/>
                        </a:rPr>
                        <a:t>境</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2400" b="1" kern="0" dirty="0">
                          <a:latin typeface="+mj-ea"/>
                          <a:ea typeface="+mj-ea"/>
                          <a:cs typeface="ＭＳ 明朝"/>
                        </a:rPr>
                        <a:t>持ち家、２階建て、自室は１階にあり、１階部分で生活をしている。</a:t>
                      </a:r>
                      <a:endParaRPr lang="ja-JP" sz="2400" b="1" kern="100" dirty="0">
                        <a:latin typeface="+mj-ea"/>
                        <a:ea typeface="+mj-ea"/>
                        <a:cs typeface="Times New Roman"/>
                      </a:endParaRPr>
                    </a:p>
                    <a:p>
                      <a:pPr algn="just">
                        <a:spcAft>
                          <a:spcPts val="0"/>
                        </a:spcAft>
                      </a:pPr>
                      <a:r>
                        <a:rPr lang="ja-JP" sz="2400" b="1" kern="0" dirty="0">
                          <a:solidFill>
                            <a:schemeClr val="bg2">
                              <a:lumMod val="25000"/>
                            </a:schemeClr>
                          </a:solidFill>
                          <a:latin typeface="+mj-ea"/>
                          <a:ea typeface="+mj-ea"/>
                          <a:cs typeface="ＭＳ 明朝"/>
                        </a:rPr>
                        <a:t>布団で寝起きしている。</a:t>
                      </a:r>
                      <a:endParaRPr lang="ja-JP" sz="2400" b="1" kern="100" dirty="0">
                        <a:solidFill>
                          <a:schemeClr val="bg2">
                            <a:lumMod val="25000"/>
                          </a:schemeClr>
                        </a:solidFill>
                        <a:latin typeface="+mj-ea"/>
                        <a:ea typeface="+mj-ea"/>
                        <a:cs typeface="Times New Roman"/>
                      </a:endParaRPr>
                    </a:p>
                    <a:p>
                      <a:pPr algn="just">
                        <a:spcAft>
                          <a:spcPts val="0"/>
                        </a:spcAft>
                      </a:pPr>
                      <a:r>
                        <a:rPr lang="ja-JP" sz="2400" b="1" kern="0" dirty="0">
                          <a:latin typeface="+mj-ea"/>
                          <a:ea typeface="+mj-ea"/>
                          <a:cs typeface="ＭＳ 明朝"/>
                        </a:rPr>
                        <a:t>洗濯はしてないため、</a:t>
                      </a:r>
                      <a:r>
                        <a:rPr lang="en-US" sz="2400" b="1" kern="0" dirty="0">
                          <a:latin typeface="+mj-ea"/>
                          <a:ea typeface="+mj-ea"/>
                          <a:cs typeface="ＭＳ 明朝"/>
                        </a:rPr>
                        <a:t>2</a:t>
                      </a:r>
                      <a:r>
                        <a:rPr lang="ja-JP" sz="2400" b="1" kern="0" dirty="0">
                          <a:latin typeface="+mj-ea"/>
                          <a:ea typeface="+mj-ea"/>
                          <a:cs typeface="ＭＳ 明朝"/>
                        </a:rPr>
                        <a:t>階には上がらない。</a:t>
                      </a:r>
                      <a:endParaRPr lang="ja-JP" sz="2400" b="1" kern="100" dirty="0">
                        <a:latin typeface="+mj-ea"/>
                        <a:ea typeface="+mj-ea"/>
                        <a:cs typeface="Times New Roman"/>
                      </a:endParaRPr>
                    </a:p>
                    <a:p>
                      <a:pPr algn="just">
                        <a:spcAft>
                          <a:spcPts val="0"/>
                        </a:spcAft>
                      </a:pPr>
                      <a:r>
                        <a:rPr lang="ja-JP" sz="2400" b="1" kern="0" dirty="0">
                          <a:solidFill>
                            <a:schemeClr val="bg2">
                              <a:lumMod val="25000"/>
                            </a:schemeClr>
                          </a:solidFill>
                          <a:latin typeface="+mj-ea"/>
                          <a:ea typeface="+mj-ea"/>
                          <a:cs typeface="ＭＳ 明朝"/>
                        </a:rPr>
                        <a:t>段差が多い。</a:t>
                      </a:r>
                      <a:endParaRPr lang="ja-JP" sz="2400" b="1" kern="100" dirty="0">
                        <a:solidFill>
                          <a:schemeClr val="bg2">
                            <a:lumMod val="25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508">
                <a:tc>
                  <a:txBody>
                    <a:bodyPr/>
                    <a:lstStyle/>
                    <a:p>
                      <a:pPr algn="l">
                        <a:lnSpc>
                          <a:spcPct val="100000"/>
                        </a:lnSpc>
                        <a:spcAft>
                          <a:spcPts val="0"/>
                        </a:spcAft>
                      </a:pPr>
                      <a:r>
                        <a:rPr lang="ja-JP" sz="2400" b="1" kern="100" dirty="0">
                          <a:latin typeface="+mj-ea"/>
                          <a:ea typeface="+mj-ea"/>
                          <a:cs typeface="Times New Roman"/>
                        </a:rPr>
                        <a:t>㉓</a:t>
                      </a:r>
                      <a:r>
                        <a:rPr lang="ja-JP" sz="2400" b="1" kern="0" dirty="0">
                          <a:solidFill>
                            <a:srgbClr val="000000"/>
                          </a:solidFill>
                          <a:latin typeface="+mj-ea"/>
                          <a:ea typeface="+mj-ea"/>
                          <a:cs typeface="ＭＳ 明朝"/>
                        </a:rPr>
                        <a:t>特別な状況</a:t>
                      </a:r>
                      <a:endParaRPr lang="ja-JP" sz="24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2400" kern="0" dirty="0">
                          <a:latin typeface="+mj-ea"/>
                          <a:ea typeface="+mj-ea"/>
                          <a:cs typeface="Times New Roman"/>
                        </a:rPr>
                        <a:t>特になし。</a:t>
                      </a:r>
                      <a:endParaRPr lang="ja-JP" sz="24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51520" y="303900"/>
          <a:ext cx="4680521" cy="6512190"/>
        </p:xfrm>
        <a:graphic>
          <a:graphicData uri="http://schemas.openxmlformats.org/drawingml/2006/table">
            <a:tbl>
              <a:tblPr/>
              <a:tblGrid>
                <a:gridCol w="1086881">
                  <a:extLst>
                    <a:ext uri="{9D8B030D-6E8A-4147-A177-3AD203B41FA5}">
                      <a16:colId xmlns:a16="http://schemas.microsoft.com/office/drawing/2014/main" val="20000"/>
                    </a:ext>
                  </a:extLst>
                </a:gridCol>
                <a:gridCol w="265753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57012">
                <a:tc>
                  <a:txBody>
                    <a:bodyPr/>
                    <a:lstStyle/>
                    <a:p>
                      <a:pPr algn="ctr">
                        <a:lnSpc>
                          <a:spcPts val="1200"/>
                        </a:lnSpc>
                        <a:spcAft>
                          <a:spcPts val="0"/>
                        </a:spcAft>
                      </a:pPr>
                      <a:r>
                        <a:rPr lang="ja-JP" sz="400" b="1" kern="0" dirty="0">
                          <a:latin typeface="Century"/>
                          <a:ea typeface="ＭＳ 明朝"/>
                          <a:cs typeface="Times New Roman"/>
                        </a:rPr>
                        <a:t>項　目</a:t>
                      </a:r>
                      <a:endParaRPr lang="ja-JP" sz="5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ts val="1200"/>
                        </a:lnSpc>
                        <a:spcAft>
                          <a:spcPts val="0"/>
                        </a:spcAft>
                      </a:pPr>
                      <a:r>
                        <a:rPr lang="ja-JP" sz="400" b="1" kern="0">
                          <a:latin typeface="Century"/>
                          <a:ea typeface="ＭＳ 明朝"/>
                          <a:cs typeface="Times New Roman"/>
                        </a:rPr>
                        <a:t>　アセスメント情報のまとめ</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500" b="1" kern="0">
                          <a:solidFill>
                            <a:srgbClr val="000000"/>
                          </a:solidFill>
                          <a:latin typeface="Century"/>
                          <a:ea typeface="HGPｺﾞｼｯｸM"/>
                          <a:cs typeface="Times New Roman"/>
                        </a:rPr>
                        <a:t>原　因</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748795">
                <a:tc>
                  <a:txBody>
                    <a:bodyPr/>
                    <a:lstStyle/>
                    <a:p>
                      <a:pPr algn="l">
                        <a:lnSpc>
                          <a:spcPts val="1200"/>
                        </a:lnSpc>
                        <a:spcAft>
                          <a:spcPts val="0"/>
                        </a:spcAft>
                      </a:pPr>
                      <a:r>
                        <a:rPr lang="ja-JP" sz="800" b="1" kern="100" dirty="0">
                          <a:latin typeface="+mj-ea"/>
                          <a:ea typeface="+mj-ea"/>
                          <a:cs typeface="Times New Roman"/>
                        </a:rPr>
                        <a:t>⑩　</a:t>
                      </a:r>
                      <a:r>
                        <a:rPr lang="ja-JP" sz="800" b="1" kern="0" dirty="0">
                          <a:latin typeface="+mj-ea"/>
                          <a:ea typeface="+mj-ea"/>
                          <a:cs typeface="ＭＳ 明朝"/>
                        </a:rPr>
                        <a:t>健康状態</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700" b="1" kern="100" dirty="0">
                          <a:latin typeface="+mj-ea"/>
                          <a:ea typeface="+mj-ea"/>
                          <a:cs typeface="Times New Roman"/>
                        </a:rPr>
                        <a:t>病名</a:t>
                      </a:r>
                      <a:r>
                        <a:rPr lang="ja-JP" sz="700" kern="100" dirty="0">
                          <a:latin typeface="+mj-ea"/>
                          <a:ea typeface="+mj-ea"/>
                          <a:cs typeface="Times New Roman"/>
                        </a:rPr>
                        <a:t>　脊柱管狭窄症再発、座骨神経痛、変形性膝関節症、陳旧性脳梗塞、糖尿病・（神経障害）、高血圧症</a:t>
                      </a:r>
                    </a:p>
                    <a:p>
                      <a:pPr marL="306070" indent="-306070" algn="just">
                        <a:spcAft>
                          <a:spcPts val="0"/>
                        </a:spcAft>
                      </a:pPr>
                      <a:r>
                        <a:rPr lang="ja-JP" sz="700" b="1" kern="100" dirty="0">
                          <a:latin typeface="+mj-ea"/>
                          <a:ea typeface="+mj-ea"/>
                          <a:cs typeface="Times New Roman"/>
                        </a:rPr>
                        <a:t>通院</a:t>
                      </a:r>
                      <a:r>
                        <a:rPr lang="ja-JP" sz="700" kern="100" dirty="0">
                          <a:latin typeface="+mj-ea"/>
                          <a:ea typeface="+mj-ea"/>
                          <a:cs typeface="Times New Roman"/>
                        </a:rPr>
                        <a:t>　長谷川内科クリニック：月１回通院、整形外科：月</a:t>
                      </a:r>
                      <a:r>
                        <a:rPr lang="en-US" sz="700" kern="100" dirty="0">
                          <a:latin typeface="+mj-ea"/>
                          <a:ea typeface="+mj-ea"/>
                          <a:cs typeface="Times New Roman"/>
                        </a:rPr>
                        <a:t>1</a:t>
                      </a:r>
                      <a:r>
                        <a:rPr lang="ja-JP" sz="700" kern="100" dirty="0">
                          <a:latin typeface="+mj-ea"/>
                          <a:ea typeface="+mj-ea"/>
                          <a:cs typeface="Times New Roman"/>
                        </a:rPr>
                        <a:t>回通</a:t>
                      </a:r>
                      <a:endParaRPr lang="en-US" altLang="ja-JP" sz="700" kern="100" dirty="0">
                        <a:latin typeface="+mj-ea"/>
                        <a:ea typeface="+mj-ea"/>
                        <a:cs typeface="Times New Roman"/>
                      </a:endParaRPr>
                    </a:p>
                    <a:p>
                      <a:pPr marL="306070" indent="-306070" algn="just">
                        <a:spcAft>
                          <a:spcPts val="0"/>
                        </a:spcAft>
                      </a:pPr>
                      <a:r>
                        <a:rPr lang="ja-JP" sz="700" b="1" kern="100" dirty="0">
                          <a:latin typeface="+mj-ea"/>
                          <a:ea typeface="+mj-ea"/>
                          <a:cs typeface="Times New Roman"/>
                        </a:rPr>
                        <a:t>服薬</a:t>
                      </a:r>
                      <a:r>
                        <a:rPr lang="ja-JP" sz="700" kern="100" dirty="0">
                          <a:latin typeface="+mj-ea"/>
                          <a:ea typeface="+mj-ea"/>
                          <a:cs typeface="Times New Roman"/>
                        </a:rPr>
                        <a:t>　降圧剤、鎮痛剤　本人管理だが飲み忘れがある。長女が確認（土日）</a:t>
                      </a:r>
                    </a:p>
                    <a:p>
                      <a:pPr marL="102235" indent="-102235" algn="just">
                        <a:spcAft>
                          <a:spcPts val="0"/>
                        </a:spcAft>
                      </a:pPr>
                      <a:r>
                        <a:rPr lang="ja-JP" sz="700" b="1" kern="100" dirty="0">
                          <a:latin typeface="+mj-ea"/>
                          <a:ea typeface="+mj-ea"/>
                          <a:cs typeface="Times New Roman"/>
                        </a:rPr>
                        <a:t>麻痺</a:t>
                      </a:r>
                      <a:r>
                        <a:rPr lang="ja-JP" sz="700" kern="100" dirty="0">
                          <a:latin typeface="+mj-ea"/>
                          <a:ea typeface="+mj-ea"/>
                          <a:cs typeface="Times New Roman"/>
                        </a:rPr>
                        <a:t>　左上下肢に軽いしびれ（利き腕は右）</a:t>
                      </a:r>
                    </a:p>
                    <a:p>
                      <a:pPr marL="102235" indent="-102235" algn="just">
                        <a:spcAft>
                          <a:spcPts val="0"/>
                        </a:spcAft>
                      </a:pPr>
                      <a:r>
                        <a:rPr lang="ja-JP" sz="700" b="1" kern="100" dirty="0">
                          <a:latin typeface="+mj-ea"/>
                          <a:ea typeface="+mj-ea"/>
                          <a:cs typeface="Times New Roman"/>
                        </a:rPr>
                        <a:t>身長</a:t>
                      </a:r>
                      <a:r>
                        <a:rPr lang="ja-JP" sz="700" kern="100" dirty="0">
                          <a:latin typeface="+mj-ea"/>
                          <a:ea typeface="+mj-ea"/>
                          <a:cs typeface="Times New Roman"/>
                        </a:rPr>
                        <a:t>：</a:t>
                      </a:r>
                      <a:r>
                        <a:rPr lang="en-US" sz="700" kern="100" dirty="0">
                          <a:latin typeface="+mj-ea"/>
                          <a:ea typeface="+mj-ea"/>
                          <a:cs typeface="Times New Roman"/>
                        </a:rPr>
                        <a:t>155cm</a:t>
                      </a:r>
                      <a:r>
                        <a:rPr lang="ja-JP" sz="700" kern="100" dirty="0" err="1">
                          <a:latin typeface="+mj-ea"/>
                          <a:ea typeface="+mj-ea"/>
                          <a:cs typeface="Times New Roman"/>
                        </a:rPr>
                        <a:t>、</a:t>
                      </a:r>
                      <a:r>
                        <a:rPr lang="ja-JP" sz="700" b="1" kern="100" dirty="0">
                          <a:latin typeface="+mj-ea"/>
                          <a:ea typeface="+mj-ea"/>
                          <a:cs typeface="Times New Roman"/>
                        </a:rPr>
                        <a:t>体重</a:t>
                      </a:r>
                      <a:r>
                        <a:rPr lang="ja-JP" sz="700" kern="100" dirty="0">
                          <a:latin typeface="+mj-ea"/>
                          <a:ea typeface="+mj-ea"/>
                          <a:cs typeface="Times New Roman"/>
                        </a:rPr>
                        <a:t>：</a:t>
                      </a:r>
                      <a:r>
                        <a:rPr lang="en-US" sz="700" kern="100" dirty="0">
                          <a:latin typeface="+mj-ea"/>
                          <a:ea typeface="+mj-ea"/>
                          <a:cs typeface="Times New Roman"/>
                        </a:rPr>
                        <a:t>42.0kg</a:t>
                      </a:r>
                      <a:r>
                        <a:rPr lang="ja-JP" sz="700" kern="100" dirty="0" err="1">
                          <a:latin typeface="+mj-ea"/>
                          <a:ea typeface="+mj-ea"/>
                          <a:cs typeface="Times New Roman"/>
                        </a:rPr>
                        <a:t>、</a:t>
                      </a:r>
                      <a:r>
                        <a:rPr lang="en-US" sz="700" b="1" kern="100" dirty="0">
                          <a:latin typeface="+mj-ea"/>
                          <a:ea typeface="+mj-ea"/>
                          <a:cs typeface="Times New Roman"/>
                        </a:rPr>
                        <a:t>BMI</a:t>
                      </a:r>
                      <a:r>
                        <a:rPr lang="ja-JP" sz="700" kern="100" dirty="0">
                          <a:latin typeface="+mj-ea"/>
                          <a:ea typeface="+mj-ea"/>
                          <a:cs typeface="Times New Roman"/>
                        </a:rPr>
                        <a:t>：</a:t>
                      </a:r>
                      <a:r>
                        <a:rPr lang="en-US" sz="700" kern="100" dirty="0">
                          <a:latin typeface="+mj-ea"/>
                          <a:ea typeface="+mj-ea"/>
                          <a:cs typeface="Times New Roman"/>
                        </a:rPr>
                        <a:t>17.48	</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6037">
                <a:tc>
                  <a:txBody>
                    <a:bodyPr/>
                    <a:lstStyle/>
                    <a:p>
                      <a:pPr algn="l">
                        <a:lnSpc>
                          <a:spcPts val="1200"/>
                        </a:lnSpc>
                        <a:spcAft>
                          <a:spcPts val="0"/>
                        </a:spcAft>
                      </a:pPr>
                      <a:r>
                        <a:rPr lang="ja-JP" sz="800" b="1" kern="100">
                          <a:latin typeface="+mj-ea"/>
                          <a:ea typeface="+mj-ea"/>
                          <a:cs typeface="Times New Roman"/>
                        </a:rPr>
                        <a:t>⑪　</a:t>
                      </a:r>
                      <a:r>
                        <a:rPr lang="ja-JP" sz="800" b="1" kern="0">
                          <a:latin typeface="+mj-ea"/>
                          <a:ea typeface="+mj-ea"/>
                          <a:cs typeface="ＭＳ 明朝"/>
                        </a:rPr>
                        <a:t>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700" b="1" kern="100" dirty="0">
                          <a:latin typeface="+mj-ea"/>
                          <a:ea typeface="+mj-ea"/>
                          <a:cs typeface="Times New Roman"/>
                        </a:rPr>
                        <a:t>食事</a:t>
                      </a:r>
                      <a:r>
                        <a:rPr lang="ja-JP" sz="700" kern="100" dirty="0">
                          <a:latin typeface="+mj-ea"/>
                          <a:ea typeface="+mj-ea"/>
                          <a:cs typeface="Times New Roman"/>
                        </a:rPr>
                        <a:t>：自立。　</a:t>
                      </a:r>
                      <a:r>
                        <a:rPr lang="ja-JP" sz="700" b="1" kern="100" dirty="0">
                          <a:latin typeface="+mj-ea"/>
                          <a:ea typeface="+mj-ea"/>
                          <a:cs typeface="Times New Roman"/>
                        </a:rPr>
                        <a:t>排せつ</a:t>
                      </a:r>
                      <a:r>
                        <a:rPr lang="ja-JP" sz="700" kern="100" dirty="0">
                          <a:latin typeface="+mj-ea"/>
                          <a:ea typeface="+mj-ea"/>
                          <a:cs typeface="Times New Roman"/>
                        </a:rPr>
                        <a:t>：移動時に段差があるので一部介助（一度トイレに間に合わなかったことがある）。</a:t>
                      </a:r>
                    </a:p>
                    <a:p>
                      <a:pPr marL="203835" indent="-203835" algn="just">
                        <a:spcAft>
                          <a:spcPts val="0"/>
                        </a:spcAft>
                      </a:pPr>
                      <a:r>
                        <a:rPr lang="ja-JP" sz="700" b="1" kern="100" dirty="0">
                          <a:latin typeface="+mj-ea"/>
                          <a:ea typeface="+mj-ea"/>
                          <a:cs typeface="Times New Roman"/>
                        </a:rPr>
                        <a:t>入浴</a:t>
                      </a:r>
                      <a:r>
                        <a:rPr lang="ja-JP" sz="700" kern="100" dirty="0">
                          <a:latin typeface="+mj-ea"/>
                          <a:ea typeface="+mj-ea"/>
                          <a:cs typeface="Times New Roman"/>
                        </a:rPr>
                        <a:t>：浴室までに段差が多数あり。浴槽への出入りのまたぎ時に介助（長女が土・日に１回入浴介助）。</a:t>
                      </a:r>
                    </a:p>
                    <a:p>
                      <a:pPr marL="203835" indent="-203835" algn="just">
                        <a:spcAft>
                          <a:spcPts val="0"/>
                        </a:spcAft>
                      </a:pPr>
                      <a:r>
                        <a:rPr lang="ja-JP" sz="700" b="1" kern="100" dirty="0">
                          <a:latin typeface="+mj-ea"/>
                          <a:ea typeface="+mj-ea"/>
                          <a:cs typeface="Times New Roman"/>
                        </a:rPr>
                        <a:t>更衣</a:t>
                      </a:r>
                      <a:r>
                        <a:rPr lang="ja-JP" sz="700" kern="100" dirty="0">
                          <a:latin typeface="+mj-ea"/>
                          <a:ea typeface="+mj-ea"/>
                          <a:cs typeface="Times New Roman"/>
                        </a:rPr>
                        <a:t>：屈伸が不自由で靴下は介助。</a:t>
                      </a:r>
                    </a:p>
                    <a:p>
                      <a:pPr marL="203835" indent="-203835" algn="just">
                        <a:spcAft>
                          <a:spcPts val="0"/>
                        </a:spcAft>
                      </a:pPr>
                      <a:r>
                        <a:rPr lang="ja-JP" sz="700" b="1" kern="100" dirty="0">
                          <a:latin typeface="+mj-ea"/>
                          <a:ea typeface="+mj-ea"/>
                          <a:cs typeface="Times New Roman"/>
                        </a:rPr>
                        <a:t>移乗</a:t>
                      </a:r>
                      <a:r>
                        <a:rPr lang="ja-JP" sz="700" kern="100" dirty="0">
                          <a:latin typeface="+mj-ea"/>
                          <a:ea typeface="+mj-ea"/>
                          <a:cs typeface="Times New Roman"/>
                        </a:rPr>
                        <a:t>：不安定なため時に介助が必要。</a:t>
                      </a:r>
                    </a:p>
                    <a:p>
                      <a:pPr marL="203835" indent="-203835" algn="just">
                        <a:spcAft>
                          <a:spcPts val="0"/>
                        </a:spcAft>
                      </a:pPr>
                      <a:r>
                        <a:rPr lang="ja-JP" sz="700" b="1" kern="100" dirty="0">
                          <a:latin typeface="+mj-ea"/>
                          <a:ea typeface="+mj-ea"/>
                          <a:cs typeface="Times New Roman"/>
                        </a:rPr>
                        <a:t>移動</a:t>
                      </a:r>
                      <a:r>
                        <a:rPr lang="ja-JP" sz="700" kern="100" dirty="0">
                          <a:latin typeface="+mj-ea"/>
                          <a:ea typeface="+mj-ea"/>
                          <a:cs typeface="Times New Roman"/>
                        </a:rPr>
                        <a:t>：段差がなければつかまり歩行、見守り</a:t>
                      </a:r>
                    </a:p>
                    <a:p>
                      <a:pPr marL="203835" indent="-203835" algn="just">
                        <a:spcAft>
                          <a:spcPts val="0"/>
                        </a:spcAft>
                      </a:pPr>
                      <a:r>
                        <a:rPr lang="ja-JP" sz="700" b="1" kern="100" dirty="0">
                          <a:latin typeface="+mj-ea"/>
                          <a:ea typeface="+mj-ea"/>
                          <a:cs typeface="Times New Roman"/>
                        </a:rPr>
                        <a:t>整容</a:t>
                      </a:r>
                      <a:r>
                        <a:rPr lang="ja-JP" sz="700" kern="100" dirty="0">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109">
                <a:tc>
                  <a:txBody>
                    <a:bodyPr/>
                    <a:lstStyle/>
                    <a:p>
                      <a:pPr algn="l">
                        <a:lnSpc>
                          <a:spcPts val="1200"/>
                        </a:lnSpc>
                        <a:spcAft>
                          <a:spcPts val="0"/>
                        </a:spcAft>
                      </a:pPr>
                      <a:r>
                        <a:rPr lang="ja-JP" sz="800" b="1" kern="100">
                          <a:latin typeface="+mj-ea"/>
                          <a:ea typeface="+mj-ea"/>
                          <a:cs typeface="Times New Roman"/>
                        </a:rPr>
                        <a:t>⑫</a:t>
                      </a:r>
                      <a:r>
                        <a:rPr lang="ja-JP" sz="800" b="1" kern="0">
                          <a:latin typeface="+mj-ea"/>
                          <a:ea typeface="+mj-ea"/>
                          <a:cs typeface="ＭＳ 明朝"/>
                        </a:rPr>
                        <a:t>Ｉ　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700" b="1" kern="100" dirty="0">
                          <a:latin typeface="+mj-ea"/>
                          <a:ea typeface="+mj-ea"/>
                          <a:cs typeface="Times New Roman"/>
                        </a:rPr>
                        <a:t>調理</a:t>
                      </a:r>
                      <a:r>
                        <a:rPr lang="ja-JP" sz="700" kern="100" dirty="0">
                          <a:latin typeface="+mj-ea"/>
                          <a:ea typeface="+mj-ea"/>
                          <a:cs typeface="Times New Roman"/>
                        </a:rPr>
                        <a:t>：数回したもののほとんど行っていない。</a:t>
                      </a:r>
                    </a:p>
                    <a:p>
                      <a:pPr marL="102235" indent="-102235" algn="just">
                        <a:spcAft>
                          <a:spcPts val="0"/>
                        </a:spcAft>
                      </a:pPr>
                      <a:r>
                        <a:rPr lang="ja-JP" sz="700" b="1" kern="100" dirty="0">
                          <a:latin typeface="+mj-ea"/>
                          <a:ea typeface="+mj-ea"/>
                          <a:cs typeface="Times New Roman"/>
                        </a:rPr>
                        <a:t>買物</a:t>
                      </a:r>
                      <a:r>
                        <a:rPr lang="ja-JP" sz="700" kern="100" dirty="0">
                          <a:latin typeface="+mj-ea"/>
                          <a:ea typeface="+mj-ea"/>
                          <a:cs typeface="Times New Roman"/>
                        </a:rPr>
                        <a:t>：日用品は長女、惣菜などは夫が買ってくる。</a:t>
                      </a:r>
                    </a:p>
                    <a:p>
                      <a:pPr marL="102235" indent="-102235" algn="just">
                        <a:spcAft>
                          <a:spcPts val="0"/>
                        </a:spcAft>
                      </a:pPr>
                      <a:r>
                        <a:rPr lang="ja-JP" sz="700" b="1" kern="100" dirty="0">
                          <a:latin typeface="+mj-ea"/>
                          <a:ea typeface="+mj-ea"/>
                          <a:cs typeface="Times New Roman"/>
                        </a:rPr>
                        <a:t>掃除</a:t>
                      </a:r>
                      <a:r>
                        <a:rPr lang="ja-JP" sz="700" kern="100" dirty="0">
                          <a:latin typeface="+mj-ea"/>
                          <a:ea typeface="+mj-ea"/>
                          <a:cs typeface="Times New Roman"/>
                        </a:rPr>
                        <a:t>・</a:t>
                      </a:r>
                      <a:r>
                        <a:rPr lang="ja-JP" sz="700" b="1" kern="100" dirty="0">
                          <a:latin typeface="+mj-ea"/>
                          <a:ea typeface="+mj-ea"/>
                          <a:cs typeface="Times New Roman"/>
                        </a:rPr>
                        <a:t>洗濯</a:t>
                      </a:r>
                      <a:r>
                        <a:rPr lang="ja-JP" sz="700" kern="100" dirty="0">
                          <a:latin typeface="+mj-ea"/>
                          <a:ea typeface="+mj-ea"/>
                          <a:cs typeface="Times New Roman"/>
                        </a:rPr>
                        <a:t>：日曜日に長女が訪問して行う。</a:t>
                      </a:r>
                    </a:p>
                    <a:p>
                      <a:pPr marL="102235" indent="-102235" algn="just">
                        <a:spcAft>
                          <a:spcPts val="0"/>
                        </a:spcAft>
                      </a:pPr>
                      <a:r>
                        <a:rPr lang="ja-JP" sz="700" b="1" kern="100" dirty="0">
                          <a:latin typeface="+mj-ea"/>
                          <a:ea typeface="+mj-ea"/>
                          <a:cs typeface="Times New Roman"/>
                        </a:rPr>
                        <a:t>金銭管理</a:t>
                      </a:r>
                      <a:r>
                        <a:rPr lang="ja-JP" sz="700" kern="100" dirty="0">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4544">
                <a:tc>
                  <a:txBody>
                    <a:bodyPr/>
                    <a:lstStyle/>
                    <a:p>
                      <a:pPr algn="l">
                        <a:lnSpc>
                          <a:spcPts val="1200"/>
                        </a:lnSpc>
                        <a:spcAft>
                          <a:spcPts val="0"/>
                        </a:spcAft>
                      </a:pPr>
                      <a:r>
                        <a:rPr lang="ja-JP" sz="800" b="1" kern="100" dirty="0">
                          <a:latin typeface="+mj-ea"/>
                          <a:ea typeface="+mj-ea"/>
                          <a:cs typeface="Times New Roman"/>
                        </a:rPr>
                        <a:t>⑬　</a:t>
                      </a:r>
                      <a:r>
                        <a:rPr lang="ja-JP" sz="800" b="1" kern="0" dirty="0">
                          <a:latin typeface="+mj-ea"/>
                          <a:ea typeface="+mj-ea"/>
                          <a:cs typeface="ＭＳ 明朝"/>
                        </a:rPr>
                        <a:t>認　知</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700" kern="0" dirty="0">
                          <a:latin typeface="+mj-ea"/>
                          <a:ea typeface="+mj-ea"/>
                          <a:cs typeface="Times New Roman"/>
                        </a:rPr>
                        <a:t>調理の味つけが以前のものと違う。</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同じことを繰り返し聞くことがある。</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タンスに自分の持ち物を出し入れしたり、外出時に手提げ袋の中身を出したり入れ</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たりを繰り返す。</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7153">
                <a:tc>
                  <a:txBody>
                    <a:bodyPr/>
                    <a:lstStyle/>
                    <a:p>
                      <a:pPr marL="102235" indent="-102235" algn="l">
                        <a:lnSpc>
                          <a:spcPts val="1200"/>
                        </a:lnSpc>
                        <a:spcAft>
                          <a:spcPts val="0"/>
                        </a:spcAft>
                      </a:pPr>
                      <a:r>
                        <a:rPr lang="ja-JP" sz="800" b="1" kern="100" dirty="0">
                          <a:latin typeface="+mj-ea"/>
                          <a:ea typeface="+mj-ea"/>
                          <a:cs typeface="Times New Roman"/>
                        </a:rPr>
                        <a:t>⑭　</a:t>
                      </a:r>
                      <a:r>
                        <a:rPr lang="ja-JP" sz="800" b="1" kern="0" dirty="0">
                          <a:latin typeface="+mj-ea"/>
                          <a:ea typeface="+mj-ea"/>
                          <a:cs typeface="ＭＳ 明朝"/>
                        </a:rPr>
                        <a:t>コミュニケーション能力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700" kern="100" dirty="0">
                          <a:latin typeface="+mj-ea"/>
                          <a:ea typeface="+mj-ea"/>
                          <a:cs typeface="Times New Roman"/>
                        </a:rPr>
                        <a:t>視力・聴力：問題なし</a:t>
                      </a:r>
                    </a:p>
                    <a:p>
                      <a:pPr marL="101600" indent="-101600" algn="just">
                        <a:spcAft>
                          <a:spcPts val="0"/>
                        </a:spcAft>
                      </a:pPr>
                      <a:r>
                        <a:rPr lang="ja-JP" sz="7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2611">
                <a:tc>
                  <a:txBody>
                    <a:bodyPr/>
                    <a:lstStyle/>
                    <a:p>
                      <a:pPr algn="l">
                        <a:lnSpc>
                          <a:spcPts val="1200"/>
                        </a:lnSpc>
                        <a:spcAft>
                          <a:spcPts val="0"/>
                        </a:spcAft>
                      </a:pPr>
                      <a:r>
                        <a:rPr lang="ja-JP" sz="800" b="1" kern="100" dirty="0">
                          <a:latin typeface="+mj-ea"/>
                          <a:ea typeface="+mj-ea"/>
                          <a:cs typeface="Times New Roman"/>
                        </a:rPr>
                        <a:t>⑮　</a:t>
                      </a:r>
                      <a:r>
                        <a:rPr lang="ja-JP" sz="800" b="1" kern="0" dirty="0">
                          <a:solidFill>
                            <a:srgbClr val="000000"/>
                          </a:solidFill>
                          <a:latin typeface="+mj-ea"/>
                          <a:ea typeface="+mj-ea"/>
                          <a:cs typeface="ＭＳ 明朝"/>
                        </a:rPr>
                        <a:t>社会との関</a:t>
                      </a:r>
                      <a:endParaRPr lang="ja-JP" sz="800" kern="100" dirty="0">
                        <a:latin typeface="+mj-ea"/>
                        <a:ea typeface="+mj-ea"/>
                        <a:cs typeface="Times New Roman"/>
                      </a:endParaRPr>
                    </a:p>
                    <a:p>
                      <a:pPr indent="102235" algn="l">
                        <a:lnSpc>
                          <a:spcPts val="1200"/>
                        </a:lnSpc>
                        <a:spcAft>
                          <a:spcPts val="0"/>
                        </a:spcAft>
                      </a:pPr>
                      <a:r>
                        <a:rPr lang="ja-JP" sz="800" b="1" kern="0" dirty="0">
                          <a:solidFill>
                            <a:srgbClr val="000000"/>
                          </a:solidFill>
                          <a:latin typeface="+mj-ea"/>
                          <a:ea typeface="+mj-ea"/>
                          <a:cs typeface="ＭＳ 明朝"/>
                        </a:rPr>
                        <a:t>わり</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100" dirty="0">
                          <a:solidFill>
                            <a:srgbClr val="000000"/>
                          </a:solidFill>
                          <a:latin typeface="+mj-ea"/>
                          <a:ea typeface="+mj-ea"/>
                          <a:cs typeface="Times New Roman"/>
                        </a:rPr>
                        <a:t>今年の</a:t>
                      </a:r>
                      <a:r>
                        <a:rPr lang="en-US" sz="700" kern="100" dirty="0">
                          <a:solidFill>
                            <a:srgbClr val="000000"/>
                          </a:solidFill>
                          <a:latin typeface="+mj-ea"/>
                          <a:ea typeface="+mj-ea"/>
                          <a:cs typeface="Times New Roman"/>
                        </a:rPr>
                        <a:t>4</a:t>
                      </a:r>
                      <a:r>
                        <a:rPr lang="ja-JP" sz="700" kern="100" dirty="0">
                          <a:solidFill>
                            <a:srgbClr val="000000"/>
                          </a:solidFill>
                          <a:latin typeface="+mj-ea"/>
                          <a:ea typeface="+mj-ea"/>
                          <a:cs typeface="Times New Roman"/>
                        </a:rPr>
                        <a:t>月より閉じこもった生活をしている。</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長男の工務店で夫が働いているが、長男の訪問は不定期。</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長女は近所に住んでいるが、共働きのため土・日のみ訪問。</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ハイキング仲間がいる、町田さん。</a:t>
                      </a:r>
                      <a:r>
                        <a:rPr lang="en-US" sz="700" kern="100" dirty="0">
                          <a:solidFill>
                            <a:srgbClr val="000000"/>
                          </a:solidFill>
                          <a:latin typeface="+mj-ea"/>
                          <a:ea typeface="+mj-ea"/>
                          <a:cs typeface="Times New Roman"/>
                        </a:rPr>
                        <a:t>4</a:t>
                      </a:r>
                      <a:r>
                        <a:rPr lang="ja-JP" sz="700" kern="100" dirty="0">
                          <a:solidFill>
                            <a:srgbClr val="000000"/>
                          </a:solidFill>
                          <a:latin typeface="+mj-ea"/>
                          <a:ea typeface="+mj-ea"/>
                          <a:cs typeface="Times New Roman"/>
                        </a:rPr>
                        <a:t>月以降来てない。</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保育士をしていたときの教え子が年に何回か訪れる。</a:t>
                      </a:r>
                      <a:r>
                        <a:rPr lang="en-US" sz="700" kern="100" dirty="0">
                          <a:solidFill>
                            <a:srgbClr val="000000"/>
                          </a:solidFill>
                          <a:latin typeface="+mj-ea"/>
                          <a:ea typeface="+mj-ea"/>
                          <a:cs typeface="Times New Roman"/>
                        </a:rPr>
                        <a:t>2</a:t>
                      </a:r>
                      <a:r>
                        <a:rPr lang="ja-JP" sz="700" kern="100" dirty="0">
                          <a:solidFill>
                            <a:srgbClr val="000000"/>
                          </a:solidFill>
                          <a:latin typeface="+mj-ea"/>
                          <a:ea typeface="+mj-ea"/>
                          <a:cs typeface="Times New Roman"/>
                        </a:rPr>
                        <a:t>月以降来ていない。</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1675">
                <a:tc>
                  <a:txBody>
                    <a:bodyPr/>
                    <a:lstStyle/>
                    <a:p>
                      <a:pPr algn="l">
                        <a:lnSpc>
                          <a:spcPts val="1200"/>
                        </a:lnSpc>
                        <a:spcAft>
                          <a:spcPts val="0"/>
                        </a:spcAft>
                      </a:pPr>
                      <a:r>
                        <a:rPr lang="ja-JP" sz="800" b="1" kern="100" dirty="0">
                          <a:latin typeface="+mj-ea"/>
                          <a:ea typeface="+mj-ea"/>
                          <a:cs typeface="Times New Roman"/>
                        </a:rPr>
                        <a:t>⑯　</a:t>
                      </a:r>
                      <a:r>
                        <a:rPr lang="ja-JP" sz="800" b="1" kern="0" dirty="0">
                          <a:latin typeface="+mj-ea"/>
                          <a:ea typeface="+mj-ea"/>
                          <a:cs typeface="ＭＳ 明朝"/>
                        </a:rPr>
                        <a:t>排尿・排便</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100" dirty="0">
                          <a:solidFill>
                            <a:srgbClr val="000000"/>
                          </a:solidFill>
                          <a:latin typeface="+mj-ea"/>
                          <a:ea typeface="+mj-ea"/>
                          <a:cs typeface="Times New Roman"/>
                        </a:rPr>
                        <a:t>尿・便意はある。</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痛みのため歩行が思うようにできず、間に合わないことがあった。</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トイレは寝室の横。</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排便は4日に1回程度。</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2243">
                <a:tc>
                  <a:txBody>
                    <a:bodyPr/>
                    <a:lstStyle/>
                    <a:p>
                      <a:pPr algn="l">
                        <a:lnSpc>
                          <a:spcPts val="1200"/>
                        </a:lnSpc>
                        <a:spcAft>
                          <a:spcPts val="0"/>
                        </a:spcAft>
                      </a:pPr>
                      <a:r>
                        <a:rPr lang="ja-JP" sz="800" b="1" kern="100" dirty="0">
                          <a:latin typeface="+mj-ea"/>
                          <a:ea typeface="+mj-ea"/>
                          <a:cs typeface="Times New Roman"/>
                        </a:rPr>
                        <a:t>⑰　</a:t>
                      </a:r>
                      <a:r>
                        <a:rPr lang="ja-JP" sz="800" b="1" kern="0" dirty="0" err="1">
                          <a:latin typeface="+mj-ea"/>
                          <a:ea typeface="+mj-ea"/>
                          <a:cs typeface="ＭＳ 明朝"/>
                        </a:rPr>
                        <a:t>じょく</a:t>
                      </a:r>
                      <a:r>
                        <a:rPr lang="ja-JP" sz="800" b="1" kern="0" dirty="0">
                          <a:latin typeface="+mj-ea"/>
                          <a:ea typeface="+mj-ea"/>
                          <a:cs typeface="ＭＳ 明朝"/>
                        </a:rPr>
                        <a:t>そう・</a:t>
                      </a:r>
                      <a:endParaRPr lang="ja-JP" sz="800" kern="100" dirty="0">
                        <a:latin typeface="+mj-ea"/>
                        <a:ea typeface="+mj-ea"/>
                        <a:cs typeface="Times New Roman"/>
                      </a:endParaRPr>
                    </a:p>
                    <a:p>
                      <a:pPr indent="81915" algn="l">
                        <a:lnSpc>
                          <a:spcPts val="1200"/>
                        </a:lnSpc>
                        <a:spcAft>
                          <a:spcPts val="0"/>
                        </a:spcAft>
                      </a:pPr>
                      <a:r>
                        <a:rPr lang="ja-JP" sz="800" b="1" kern="0" dirty="0">
                          <a:latin typeface="+mj-ea"/>
                          <a:ea typeface="+mj-ea"/>
                          <a:cs typeface="ＭＳ 明朝"/>
                        </a:rPr>
                        <a:t>皮膚の問題</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700" kern="0" dirty="0">
                          <a:latin typeface="+mj-ea"/>
                          <a:ea typeface="+mj-ea"/>
                          <a:cs typeface="Times New Roman"/>
                        </a:rPr>
                        <a:t>特に問題なし。</a:t>
                      </a:r>
                      <a:endParaRPr lang="ja-JP" sz="7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1709">
                <a:tc>
                  <a:txBody>
                    <a:bodyPr/>
                    <a:lstStyle/>
                    <a:p>
                      <a:pPr algn="l">
                        <a:lnSpc>
                          <a:spcPts val="1200"/>
                        </a:lnSpc>
                        <a:spcAft>
                          <a:spcPts val="0"/>
                        </a:spcAft>
                      </a:pPr>
                      <a:r>
                        <a:rPr lang="ja-JP" sz="800" b="1" kern="100" dirty="0">
                          <a:latin typeface="+mj-ea"/>
                          <a:ea typeface="+mj-ea"/>
                          <a:cs typeface="Times New Roman"/>
                        </a:rPr>
                        <a:t>⑱　</a:t>
                      </a:r>
                      <a:r>
                        <a:rPr lang="ja-JP" sz="800" b="1" kern="0" dirty="0">
                          <a:solidFill>
                            <a:srgbClr val="000000"/>
                          </a:solidFill>
                          <a:latin typeface="+mj-ea"/>
                          <a:ea typeface="+mj-ea"/>
                          <a:cs typeface="ＭＳ 明朝"/>
                        </a:rPr>
                        <a:t>口腔衛生</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0" dirty="0">
                          <a:latin typeface="+mj-ea"/>
                          <a:ea typeface="+mj-ea"/>
                          <a:cs typeface="Times New Roman"/>
                        </a:rPr>
                        <a:t>部分義歯。</a:t>
                      </a:r>
                      <a:endParaRPr lang="ja-JP" sz="700" kern="100" dirty="0">
                        <a:latin typeface="+mj-ea"/>
                        <a:ea typeface="+mj-ea"/>
                        <a:cs typeface="Times New Roman"/>
                      </a:endParaRPr>
                    </a:p>
                    <a:p>
                      <a:pPr algn="just">
                        <a:spcAft>
                          <a:spcPts val="0"/>
                        </a:spcAft>
                      </a:pPr>
                      <a:r>
                        <a:rPr lang="ja-JP" sz="700" kern="0" dirty="0">
                          <a:latin typeface="+mj-ea"/>
                          <a:ea typeface="+mj-ea"/>
                          <a:cs typeface="Times New Roman"/>
                        </a:rPr>
                        <a:t>歯みがきは自分でしている。</a:t>
                      </a:r>
                      <a:endParaRPr lang="ja-JP" sz="700" kern="100" dirty="0">
                        <a:latin typeface="+mj-ea"/>
                        <a:ea typeface="+mj-ea"/>
                        <a:cs typeface="Times New Roman"/>
                      </a:endParaRPr>
                    </a:p>
                    <a:p>
                      <a:pPr algn="just">
                        <a:spcAft>
                          <a:spcPts val="0"/>
                        </a:spcAft>
                      </a:pPr>
                      <a:r>
                        <a:rPr lang="ja-JP" sz="700" kern="0" dirty="0">
                          <a:latin typeface="+mj-ea"/>
                          <a:ea typeface="+mj-ea"/>
                          <a:cs typeface="Times New Roman"/>
                        </a:rPr>
                        <a:t>口腔内に異常なし。</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65961">
                <a:tc>
                  <a:txBody>
                    <a:bodyPr/>
                    <a:lstStyle/>
                    <a:p>
                      <a:pPr algn="l">
                        <a:lnSpc>
                          <a:spcPts val="1200"/>
                        </a:lnSpc>
                        <a:spcAft>
                          <a:spcPts val="0"/>
                        </a:spcAft>
                      </a:pPr>
                      <a:r>
                        <a:rPr lang="ja-JP" sz="800" b="1" kern="100">
                          <a:latin typeface="+mj-ea"/>
                          <a:ea typeface="+mj-ea"/>
                          <a:cs typeface="Times New Roman"/>
                        </a:rPr>
                        <a:t>⑲　</a:t>
                      </a:r>
                      <a:r>
                        <a:rPr lang="ja-JP" sz="800" b="1" kern="100">
                          <a:solidFill>
                            <a:srgbClr val="000000"/>
                          </a:solidFill>
                          <a:latin typeface="+mj-ea"/>
                          <a:ea typeface="+mj-ea"/>
                          <a:cs typeface="Times New Roman"/>
                        </a:rPr>
                        <a:t>食事摂取</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700" kern="0" dirty="0">
                          <a:latin typeface="+mj-ea"/>
                          <a:ea typeface="+mj-ea"/>
                          <a:cs typeface="Times New Roman"/>
                        </a:rPr>
                        <a:t>普通食摂取。</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医師より、低体重なので糖尿病食は摂らないでバランスの取れた食事で栄養改善を</a:t>
                      </a:r>
                      <a:endParaRPr lang="ja-JP" sz="700" kern="100" dirty="0">
                        <a:latin typeface="+mj-ea"/>
                        <a:ea typeface="+mj-ea"/>
                        <a:cs typeface="Times New Roman"/>
                      </a:endParaRPr>
                    </a:p>
                    <a:p>
                      <a:pPr marL="101600" indent="-101600" algn="just">
                        <a:spcAft>
                          <a:spcPts val="0"/>
                        </a:spcAft>
                      </a:pPr>
                      <a:r>
                        <a:rPr lang="ja-JP" sz="700" kern="0" dirty="0" err="1">
                          <a:latin typeface="+mj-ea"/>
                          <a:ea typeface="+mj-ea"/>
                          <a:cs typeface="Times New Roman"/>
                        </a:rPr>
                        <a:t>るように</a:t>
                      </a:r>
                      <a:r>
                        <a:rPr lang="ja-JP" sz="700" kern="0" dirty="0">
                          <a:latin typeface="+mj-ea"/>
                          <a:ea typeface="+mj-ea"/>
                          <a:cs typeface="Times New Roman"/>
                        </a:rPr>
                        <a:t>いわれている。</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水分量</a:t>
                      </a:r>
                      <a:r>
                        <a:rPr lang="en-US" sz="700" kern="0" dirty="0">
                          <a:latin typeface="+mj-ea"/>
                          <a:ea typeface="+mj-ea"/>
                          <a:cs typeface="Times New Roman"/>
                        </a:rPr>
                        <a:t>700mL</a:t>
                      </a:r>
                      <a:r>
                        <a:rPr lang="ja-JP" sz="700" kern="0" dirty="0" err="1">
                          <a:latin typeface="+mj-ea"/>
                          <a:ea typeface="+mj-ea"/>
                          <a:cs typeface="Times New Roman"/>
                        </a:rPr>
                        <a:t>。</a:t>
                      </a:r>
                      <a:r>
                        <a:rPr lang="ja-JP" sz="700" kern="0" dirty="0">
                          <a:latin typeface="+mj-ea"/>
                          <a:ea typeface="+mj-ea"/>
                          <a:cs typeface="Times New Roman"/>
                        </a:rPr>
                        <a:t>水分を勧めてもトイレに行きたくないからと拒否がある。</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9071">
                <a:tc>
                  <a:txBody>
                    <a:bodyPr/>
                    <a:lstStyle/>
                    <a:p>
                      <a:pPr algn="just">
                        <a:spcAft>
                          <a:spcPts val="0"/>
                        </a:spcAft>
                      </a:pPr>
                      <a:r>
                        <a:rPr lang="ja-JP" sz="800" b="1" kern="100" dirty="0">
                          <a:latin typeface="+mj-ea"/>
                          <a:ea typeface="+mj-ea"/>
                          <a:cs typeface="Times New Roman"/>
                        </a:rPr>
                        <a:t>⑳　</a:t>
                      </a:r>
                      <a:r>
                        <a:rPr lang="ja-JP" sz="800" b="1" kern="0" dirty="0">
                          <a:solidFill>
                            <a:srgbClr val="000000"/>
                          </a:solidFill>
                          <a:latin typeface="+mj-ea"/>
                          <a:ea typeface="+mj-ea"/>
                          <a:cs typeface="ＭＳ 明朝"/>
                        </a:rPr>
                        <a:t>認知症の行</a:t>
                      </a:r>
                      <a:endParaRPr lang="ja-JP" sz="800" kern="100" dirty="0">
                        <a:latin typeface="+mj-ea"/>
                        <a:ea typeface="+mj-ea"/>
                        <a:cs typeface="Times New Roman"/>
                      </a:endParaRPr>
                    </a:p>
                    <a:p>
                      <a:pPr marL="133350" algn="just">
                        <a:spcAft>
                          <a:spcPts val="0"/>
                        </a:spcAft>
                      </a:pPr>
                      <a:r>
                        <a:rPr lang="ja-JP" sz="800" b="1" kern="0" dirty="0">
                          <a:solidFill>
                            <a:srgbClr val="000000"/>
                          </a:solidFill>
                          <a:latin typeface="+mj-ea"/>
                          <a:ea typeface="+mj-ea"/>
                          <a:cs typeface="ＭＳ 明朝"/>
                        </a:rPr>
                        <a:t>動・心理症状　</a:t>
                      </a:r>
                      <a:r>
                        <a:rPr lang="en-US" sz="800" b="1" kern="0" dirty="0">
                          <a:solidFill>
                            <a:srgbClr val="000000"/>
                          </a:solidFill>
                          <a:latin typeface="+mj-ea"/>
                          <a:ea typeface="+mj-ea"/>
                          <a:cs typeface="ＭＳ 明朝"/>
                        </a:rPr>
                        <a:t>(</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700" kern="0" dirty="0">
                          <a:latin typeface="+mj-ea"/>
                          <a:ea typeface="+mj-ea"/>
                          <a:cs typeface="Times New Roman"/>
                        </a:rPr>
                        <a:t>なし</a:t>
                      </a:r>
                      <a:endParaRPr lang="ja-JP" sz="7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6256">
                <a:tc>
                  <a:txBody>
                    <a:bodyPr/>
                    <a:lstStyle/>
                    <a:p>
                      <a:pPr algn="l">
                        <a:lnSpc>
                          <a:spcPts val="1200"/>
                        </a:lnSpc>
                        <a:spcAft>
                          <a:spcPts val="0"/>
                        </a:spcAft>
                      </a:pPr>
                      <a:r>
                        <a:rPr lang="ja-JP" sz="800" b="1" kern="100" dirty="0">
                          <a:latin typeface="+mj-ea"/>
                          <a:ea typeface="+mj-ea"/>
                          <a:cs typeface="Times New Roman"/>
                        </a:rPr>
                        <a:t>㉑　介護力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0" dirty="0">
                          <a:latin typeface="+mj-ea"/>
                          <a:ea typeface="+mj-ea"/>
                          <a:cs typeface="Times New Roman"/>
                        </a:rPr>
                        <a:t>夫が介護しているが、家事は全くしたことがなく、頑固な性格、大工仕事はしているが健康というほどではない（虚弱）。</a:t>
                      </a:r>
                      <a:endParaRPr lang="ja-JP" sz="700" kern="100" dirty="0">
                        <a:latin typeface="+mj-ea"/>
                        <a:ea typeface="+mj-ea"/>
                        <a:cs typeface="Times New Roman"/>
                      </a:endParaRPr>
                    </a:p>
                    <a:p>
                      <a:pPr algn="just">
                        <a:spcAft>
                          <a:spcPts val="0"/>
                        </a:spcAft>
                      </a:pPr>
                      <a:r>
                        <a:rPr lang="ja-JP" sz="700" kern="0" dirty="0">
                          <a:latin typeface="+mj-ea"/>
                          <a:ea typeface="+mj-ea"/>
                          <a:cs typeface="Times New Roman"/>
                        </a:rPr>
                        <a:t>長女は土・日のみ。</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74544">
                <a:tc>
                  <a:txBody>
                    <a:bodyPr/>
                    <a:lstStyle/>
                    <a:p>
                      <a:pPr algn="l">
                        <a:lnSpc>
                          <a:spcPts val="1200"/>
                        </a:lnSpc>
                        <a:spcAft>
                          <a:spcPts val="0"/>
                        </a:spcAft>
                      </a:pPr>
                      <a:r>
                        <a:rPr lang="ja-JP" sz="800" b="1" kern="100">
                          <a:latin typeface="+mj-ea"/>
                          <a:ea typeface="+mj-ea"/>
                          <a:cs typeface="Times New Roman"/>
                        </a:rPr>
                        <a:t>㉒　</a:t>
                      </a:r>
                      <a:r>
                        <a:rPr lang="ja-JP" sz="800" b="1" kern="0">
                          <a:solidFill>
                            <a:srgbClr val="000000"/>
                          </a:solidFill>
                          <a:latin typeface="+mj-ea"/>
                          <a:ea typeface="+mj-ea"/>
                          <a:cs typeface="ＭＳ 明朝"/>
                        </a:rPr>
                        <a:t>居住環境</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0" dirty="0">
                          <a:latin typeface="+mj-ea"/>
                          <a:ea typeface="+mj-ea"/>
                          <a:cs typeface="ＭＳ 明朝"/>
                        </a:rPr>
                        <a:t>持ち家、２階建て、自室は１階にあり、１階部分で生活をしている。</a:t>
                      </a:r>
                      <a:endParaRPr lang="ja-JP" sz="700" kern="100" dirty="0">
                        <a:latin typeface="+mj-ea"/>
                        <a:ea typeface="+mj-ea"/>
                        <a:cs typeface="Times New Roman"/>
                      </a:endParaRPr>
                    </a:p>
                    <a:p>
                      <a:pPr algn="just">
                        <a:spcAft>
                          <a:spcPts val="0"/>
                        </a:spcAft>
                      </a:pPr>
                      <a:r>
                        <a:rPr lang="ja-JP" sz="700" kern="0" dirty="0">
                          <a:latin typeface="+mj-ea"/>
                          <a:ea typeface="+mj-ea"/>
                          <a:cs typeface="ＭＳ 明朝"/>
                        </a:rPr>
                        <a:t>布団で寝起きしている。</a:t>
                      </a:r>
                      <a:endParaRPr lang="ja-JP" sz="700" kern="100" dirty="0">
                        <a:latin typeface="+mj-ea"/>
                        <a:ea typeface="+mj-ea"/>
                        <a:cs typeface="Times New Roman"/>
                      </a:endParaRPr>
                    </a:p>
                    <a:p>
                      <a:pPr algn="just">
                        <a:spcAft>
                          <a:spcPts val="0"/>
                        </a:spcAft>
                      </a:pPr>
                      <a:r>
                        <a:rPr lang="ja-JP" sz="700" kern="0" dirty="0">
                          <a:latin typeface="+mj-ea"/>
                          <a:ea typeface="+mj-ea"/>
                          <a:cs typeface="ＭＳ 明朝"/>
                        </a:rPr>
                        <a:t>洗濯はしてないため、</a:t>
                      </a:r>
                      <a:r>
                        <a:rPr lang="en-US" sz="700" kern="0" dirty="0">
                          <a:latin typeface="+mj-ea"/>
                          <a:ea typeface="+mj-ea"/>
                          <a:cs typeface="ＭＳ 明朝"/>
                        </a:rPr>
                        <a:t>2</a:t>
                      </a:r>
                      <a:r>
                        <a:rPr lang="ja-JP" sz="700" kern="0" dirty="0">
                          <a:latin typeface="+mj-ea"/>
                          <a:ea typeface="+mj-ea"/>
                          <a:cs typeface="ＭＳ 明朝"/>
                        </a:rPr>
                        <a:t>階には上がらない。</a:t>
                      </a:r>
                      <a:endParaRPr lang="ja-JP" sz="700" kern="100" dirty="0">
                        <a:latin typeface="+mj-ea"/>
                        <a:ea typeface="+mj-ea"/>
                        <a:cs typeface="Times New Roman"/>
                      </a:endParaRPr>
                    </a:p>
                    <a:p>
                      <a:pPr algn="just">
                        <a:spcAft>
                          <a:spcPts val="0"/>
                        </a:spcAft>
                      </a:pPr>
                      <a:r>
                        <a:rPr lang="ja-JP" sz="700" kern="0" dirty="0">
                          <a:latin typeface="+mj-ea"/>
                          <a:ea typeface="+mj-ea"/>
                          <a:cs typeface="ＭＳ 明朝"/>
                        </a:rPr>
                        <a:t>段差が多い。</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6" name="表 5"/>
          <p:cNvGraphicFramePr>
            <a:graphicFrameLocks noGrp="1"/>
          </p:cNvGraphicFramePr>
          <p:nvPr/>
        </p:nvGraphicFramePr>
        <p:xfrm>
          <a:off x="4932040" y="260648"/>
          <a:ext cx="2522277" cy="6552572"/>
        </p:xfrm>
        <a:graphic>
          <a:graphicData uri="http://schemas.openxmlformats.org/drawingml/2006/table">
            <a:tbl>
              <a:tblPr/>
              <a:tblGrid>
                <a:gridCol w="1294231">
                  <a:extLst>
                    <a:ext uri="{9D8B030D-6E8A-4147-A177-3AD203B41FA5}">
                      <a16:colId xmlns:a16="http://schemas.microsoft.com/office/drawing/2014/main" val="20000"/>
                    </a:ext>
                  </a:extLst>
                </a:gridCol>
                <a:gridCol w="1228046">
                  <a:extLst>
                    <a:ext uri="{9D8B030D-6E8A-4147-A177-3AD203B41FA5}">
                      <a16:colId xmlns:a16="http://schemas.microsoft.com/office/drawing/2014/main" val="20001"/>
                    </a:ext>
                  </a:extLst>
                </a:gridCol>
              </a:tblGrid>
              <a:tr h="138214">
                <a:tc gridSpan="2">
                  <a:txBody>
                    <a:bodyPr/>
                    <a:lstStyle/>
                    <a:p>
                      <a:pPr algn="ctr">
                        <a:spcAft>
                          <a:spcPts val="0"/>
                        </a:spcAft>
                      </a:pPr>
                      <a:r>
                        <a:rPr lang="ja-JP" sz="800" b="1" kern="100" dirty="0">
                          <a:latin typeface="+mn-ea"/>
                          <a:ea typeface="+mn-ea"/>
                          <a:cs typeface="Times New Roman"/>
                        </a:rPr>
                        <a:t>介護支援専門員が把握した課題</a:t>
                      </a:r>
                      <a:endParaRPr lang="ja-JP" sz="8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138214">
                <a:tc>
                  <a:txBody>
                    <a:bodyPr/>
                    <a:lstStyle/>
                    <a:p>
                      <a:pPr algn="ctr">
                        <a:spcAft>
                          <a:spcPts val="0"/>
                        </a:spcAft>
                      </a:pPr>
                      <a:r>
                        <a:rPr lang="ja-JP" sz="800" kern="100">
                          <a:solidFill>
                            <a:srgbClr val="FFFFFF"/>
                          </a:solidFill>
                          <a:latin typeface="+mn-ea"/>
                          <a:ea typeface="+mn-ea"/>
                          <a:cs typeface="Times New Roman"/>
                        </a:rPr>
                        <a:t>“困りごと”としての課題</a:t>
                      </a:r>
                      <a:endParaRPr lang="ja-JP" sz="800" kern="10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800" kern="10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052">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772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56">
                <a:tc>
                  <a:txBody>
                    <a:bodyPr/>
                    <a:lstStyle/>
                    <a:p>
                      <a:pPr algn="just">
                        <a:lnSpc>
                          <a:spcPts val="900"/>
                        </a:lnSpc>
                        <a:spcAft>
                          <a:spcPts val="0"/>
                        </a:spcAft>
                      </a:pPr>
                      <a:endParaRPr lang="en-US" sz="800"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9928">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2015">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0225">
                <a:tc>
                  <a:txBody>
                    <a:bodyPr/>
                    <a:lstStyle/>
                    <a:p>
                      <a:pPr algn="just">
                        <a:lnSpc>
                          <a:spcPts val="900"/>
                        </a:lnSpc>
                        <a:spcAft>
                          <a:spcPts val="0"/>
                        </a:spcAft>
                      </a:pPr>
                      <a:endParaRPr lang="ja-JP" sz="800" kern="10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56">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8249">
                <a:tc>
                  <a:txBody>
                    <a:bodyPr/>
                    <a:lstStyle/>
                    <a:p>
                      <a:pPr algn="just">
                        <a:lnSpc>
                          <a:spcPts val="900"/>
                        </a:lnSpc>
                        <a:spcAft>
                          <a:spcPts val="0"/>
                        </a:spcAft>
                      </a:pPr>
                      <a:endParaRPr lang="ja-JP" sz="800" kern="10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4159">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972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024">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9270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7124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6"/>
          <p:cNvSpPr txBox="1">
            <a:spLocks noChangeArrowheads="1"/>
          </p:cNvSpPr>
          <p:nvPr/>
        </p:nvSpPr>
        <p:spPr bwMode="auto">
          <a:xfrm>
            <a:off x="7596336" y="692696"/>
            <a:ext cx="1368152" cy="6165304"/>
          </a:xfrm>
          <a:prstGeom prst="rect">
            <a:avLst/>
          </a:prstGeom>
          <a:solidFill>
            <a:schemeClr val="bg1"/>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115714" name="Text Box 2"/>
          <p:cNvSpPr txBox="1">
            <a:spLocks noChangeArrowheads="1"/>
          </p:cNvSpPr>
          <p:nvPr/>
        </p:nvSpPr>
        <p:spPr bwMode="auto">
          <a:xfrm>
            <a:off x="7596336" y="260648"/>
            <a:ext cx="1368152" cy="387424"/>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8" name="AutoShape 6"/>
          <p:cNvSpPr>
            <a:spLocks noChangeArrowheads="1"/>
          </p:cNvSpPr>
          <p:nvPr/>
        </p:nvSpPr>
        <p:spPr bwMode="auto">
          <a:xfrm>
            <a:off x="1331640" y="0"/>
            <a:ext cx="1296016" cy="468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②</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3453721003"/>
              </p:ext>
            </p:extLst>
          </p:nvPr>
        </p:nvGraphicFramePr>
        <p:xfrm>
          <a:off x="179512" y="2402681"/>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79512" y="2402681"/>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1979712" y="3501008"/>
            <a:ext cx="1584176"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22</a:t>
            </a:fld>
            <a:endParaRPr lang="ja-JP" altLang="en-US"/>
          </a:p>
        </p:txBody>
      </p:sp>
    </p:spTree>
    <p:extLst>
      <p:ext uri="{BB962C8B-B14F-4D97-AF65-F5344CB8AC3E}">
        <p14:creationId xmlns:p14="http://schemas.microsoft.com/office/powerpoint/2010/main" val="177316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23</a:t>
            </a:fld>
            <a:endParaRPr lang="ja-JP" altLang="en-US"/>
          </a:p>
        </p:txBody>
      </p:sp>
      <p:pic>
        <p:nvPicPr>
          <p:cNvPr id="3" name="図 2"/>
          <p:cNvPicPr/>
          <p:nvPr/>
        </p:nvPicPr>
        <p:blipFill>
          <a:blip r:embed="rId2" cstate="print"/>
          <a:srcRect l="26916" t="47069" r="23966" b="17568"/>
          <a:stretch>
            <a:fillRect/>
          </a:stretch>
        </p:blipFill>
        <p:spPr bwMode="auto">
          <a:xfrm>
            <a:off x="395536" y="1916832"/>
            <a:ext cx="8568952" cy="4941168"/>
          </a:xfrm>
          <a:prstGeom prst="rect">
            <a:avLst/>
          </a:prstGeom>
          <a:noFill/>
          <a:ln w="9525">
            <a:noFill/>
            <a:miter lim="800000"/>
            <a:headEnd/>
            <a:tailEnd/>
          </a:ln>
        </p:spPr>
      </p:pic>
      <p:sp>
        <p:nvSpPr>
          <p:cNvPr id="76801" name="Rectangle 1"/>
          <p:cNvSpPr>
            <a:spLocks noChangeArrowheads="1"/>
          </p:cNvSpPr>
          <p:nvPr/>
        </p:nvSpPr>
        <p:spPr bwMode="auto">
          <a:xfrm>
            <a:off x="0" y="188640"/>
            <a:ext cx="9144000" cy="1800200"/>
          </a:xfrm>
          <a:prstGeom prst="rect">
            <a:avLst/>
          </a:prstGeom>
          <a:solidFill>
            <a:srgbClr val="FFFFFF"/>
          </a:solidFill>
          <a:ln w="12700" cap="rnd">
            <a:solidFill>
              <a:srgbClr val="000000"/>
            </a:solidFill>
            <a:prstDash val="sysDot"/>
            <a:miter lim="800000"/>
            <a:headEnd/>
            <a:tailEnd/>
          </a:ln>
        </p:spPr>
        <p:txBody>
          <a:bodyPr vert="horz" wrap="square" lIns="0" tIns="45000" rIns="0"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rgbClr val="0070C0"/>
                </a:solidFill>
                <a:effectLst/>
                <a:latin typeface="+mn-ea"/>
                <a:ea typeface="+mn-ea"/>
                <a:cs typeface="ＭＳ Ｐゴシック" pitchFamily="50" charset="-128"/>
              </a:rPr>
              <a:t> </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mn-ea"/>
                <a:ea typeface="+mn-ea"/>
                <a:cs typeface="ＭＳ Ｐゴシック" pitchFamily="50" charset="-128"/>
              </a:rPr>
              <a:t>演習➋</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rgbClr val="0070C0"/>
                </a:solidFill>
                <a:effectLst/>
                <a:latin typeface="+mn-ea"/>
                <a:ea typeface="+mn-ea"/>
                <a:cs typeface="ＭＳ Ｐゴシック" pitchFamily="50" charset="-128"/>
              </a:rPr>
              <a:t>生活機能が障害された</a:t>
            </a:r>
            <a:r>
              <a:rPr kumimoji="1" lang="ja-JP" altLang="en-US" sz="3200" b="1" i="0" u="none" strike="noStrike" cap="none" normalizeH="0" baseline="0" dirty="0">
                <a:ln>
                  <a:noFill/>
                </a:ln>
                <a:solidFill>
                  <a:srgbClr val="0070C0"/>
                </a:solidFill>
                <a:effectLst/>
                <a:latin typeface="+mn-ea"/>
                <a:ea typeface="+mn-ea"/>
                <a:cs typeface="ＭＳ Ｐゴシック" pitchFamily="50" charset="-128"/>
              </a:rPr>
              <a:t>「原因」を把握</a:t>
            </a:r>
            <a:r>
              <a:rPr kumimoji="1" lang="ja-JP" altLang="en-US" sz="2800" b="1" i="0" u="none" strike="noStrike" cap="none" normalizeH="0" baseline="0" dirty="0">
                <a:ln>
                  <a:noFill/>
                </a:ln>
                <a:solidFill>
                  <a:srgbClr val="0070C0"/>
                </a:solidFill>
                <a:effectLst/>
                <a:latin typeface="+mn-ea"/>
                <a:ea typeface="+mn-ea"/>
                <a:cs typeface="ＭＳ Ｐゴシック" pitchFamily="50" charset="-128"/>
              </a:rPr>
              <a:t>　</a:t>
            </a:r>
            <a:endParaRPr kumimoji="1" lang="en-US" altLang="ja-JP" sz="2800" b="1" i="0" u="none" strike="noStrike" cap="none" normalizeH="0" baseline="0" dirty="0">
              <a:ln>
                <a:noFill/>
              </a:ln>
              <a:solidFill>
                <a:srgbClr val="0070C0"/>
              </a:solidFill>
              <a:effectLst/>
              <a:latin typeface="+mn-ea"/>
              <a:ea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mn-ea"/>
                <a:ea typeface="+mn-ea"/>
                <a:cs typeface="ＭＳ Ｐゴシック" pitchFamily="50" charset="-128"/>
              </a:rPr>
              <a:t>   アセスメント情報をもとに、生活機能が障害された原因を把握し記載</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lumMod val="50000"/>
                    <a:lumOff val="50000"/>
                  </a:schemeClr>
                </a:solidFill>
                <a:effectLst/>
                <a:latin typeface="+mn-ea"/>
                <a:ea typeface="+mn-ea"/>
                <a:cs typeface="ＭＳ Ｐゴシック" pitchFamily="50" charset="-128"/>
              </a:rPr>
              <a:t>　　　</a:t>
            </a:r>
            <a:r>
              <a:rPr kumimoji="1" lang="ja-JP" altLang="en-US"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rPr>
              <a:t>→疾病により生活上の問題が生じている原因は何か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rPr>
              <a:t>      →日常生活動作への支障が生じている原因は何か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rPr>
              <a:t>      →家族等の介護力や地域等の関わりにより生じている原因は何か</a:t>
            </a:r>
            <a:endParaRPr kumimoji="1" lang="ja-JP"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endParaRPr>
          </a:p>
        </p:txBody>
      </p:sp>
      <p:sp>
        <p:nvSpPr>
          <p:cNvPr id="5" name="フローチャート : カード 4"/>
          <p:cNvSpPr/>
          <p:nvPr/>
        </p:nvSpPr>
        <p:spPr>
          <a:xfrm>
            <a:off x="7596336" y="0"/>
            <a:ext cx="1547664" cy="64800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Ｐ１５</a:t>
            </a:r>
            <a:endParaRPr lang="en-US" altLang="ja-JP" sz="2000" b="1" dirty="0">
              <a:solidFill>
                <a:srgbClr val="FF0000"/>
              </a:solidFill>
            </a:endParaRPr>
          </a:p>
        </p:txBody>
      </p:sp>
      <p:sp>
        <p:nvSpPr>
          <p:cNvPr id="6" name="AutoShape 6"/>
          <p:cNvSpPr>
            <a:spLocks noChangeArrowheads="1"/>
          </p:cNvSpPr>
          <p:nvPr/>
        </p:nvSpPr>
        <p:spPr bwMode="auto">
          <a:xfrm>
            <a:off x="7308304" y="1196752"/>
            <a:ext cx="1152000" cy="864096"/>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②</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吹き出し: 角を丸めた四角形 3">
            <a:extLst>
              <a:ext uri="{FF2B5EF4-FFF2-40B4-BE49-F238E27FC236}">
                <a16:creationId xmlns:a16="http://schemas.microsoft.com/office/drawing/2014/main" id="{D8671D54-3C9A-C63A-94B9-46EF886ED6A1}"/>
              </a:ext>
            </a:extLst>
          </p:cNvPr>
          <p:cNvSpPr/>
          <p:nvPr/>
        </p:nvSpPr>
        <p:spPr>
          <a:xfrm>
            <a:off x="6062050" y="2587216"/>
            <a:ext cx="3096344" cy="1224136"/>
          </a:xfrm>
          <a:prstGeom prst="wedgeRoundRectCallout">
            <a:avLst>
              <a:gd name="adj1" fmla="val -66687"/>
              <a:gd name="adj2" fmla="val 11095"/>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　５分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全体ワーク：１０分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521307"/>
          <a:ext cx="9036496" cy="6336693"/>
        </p:xfrm>
        <a:graphic>
          <a:graphicData uri="http://schemas.openxmlformats.org/drawingml/2006/table">
            <a:tbl>
              <a:tblPr/>
              <a:tblGrid>
                <a:gridCol w="988545">
                  <a:extLst>
                    <a:ext uri="{9D8B030D-6E8A-4147-A177-3AD203B41FA5}">
                      <a16:colId xmlns:a16="http://schemas.microsoft.com/office/drawing/2014/main" val="20000"/>
                    </a:ext>
                  </a:extLst>
                </a:gridCol>
                <a:gridCol w="3583455">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60039">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088232">
                <a:tc>
                  <a:txBody>
                    <a:bodyPr/>
                    <a:lstStyle/>
                    <a:p>
                      <a:pPr algn="ctr">
                        <a:lnSpc>
                          <a:spcPct val="100000"/>
                        </a:lnSpc>
                        <a:spcAft>
                          <a:spcPts val="0"/>
                        </a:spcAft>
                      </a:pPr>
                      <a:r>
                        <a:rPr lang="ja-JP" sz="1800" b="1" kern="100" dirty="0">
                          <a:latin typeface="+mj-ea"/>
                          <a:ea typeface="+mj-ea"/>
                          <a:cs typeface="Times New Roman"/>
                        </a:rPr>
                        <a:t>⑩　</a:t>
                      </a:r>
                      <a:r>
                        <a:rPr lang="ja-JP" sz="1800" b="1" kern="0" dirty="0">
                          <a:latin typeface="+mj-ea"/>
                          <a:ea typeface="+mj-ea"/>
                          <a:cs typeface="ＭＳ 明朝"/>
                        </a:rPr>
                        <a:t>健康状態</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1500" b="1" kern="100" dirty="0">
                          <a:effectLst/>
                          <a:latin typeface="+mj-ea"/>
                          <a:ea typeface="+mj-ea"/>
                          <a:cs typeface="Times New Roman"/>
                        </a:rPr>
                        <a:t>病名　脊柱管狭窄症再発、座骨神経痛、変形性膝関節症、陳旧性脳梗塞、糖尿病・（神経障害）、高血圧症</a:t>
                      </a:r>
                    </a:p>
                    <a:p>
                      <a:pPr marL="306070" indent="-306070" algn="just">
                        <a:spcAft>
                          <a:spcPts val="0"/>
                        </a:spcAft>
                      </a:pPr>
                      <a:r>
                        <a:rPr lang="ja-JP" sz="1500" b="1" kern="100" dirty="0">
                          <a:solidFill>
                            <a:schemeClr val="accent6">
                              <a:lumMod val="50000"/>
                            </a:schemeClr>
                          </a:solidFill>
                          <a:effectLst/>
                          <a:latin typeface="+mj-ea"/>
                          <a:ea typeface="+mj-ea"/>
                          <a:cs typeface="Times New Roman"/>
                        </a:rPr>
                        <a:t>通院　長谷川内科クリニック：月１回通院、整形外科：月</a:t>
                      </a:r>
                      <a:r>
                        <a:rPr lang="en-US" sz="1500" b="1" kern="100" dirty="0">
                          <a:solidFill>
                            <a:schemeClr val="accent6">
                              <a:lumMod val="50000"/>
                            </a:schemeClr>
                          </a:solidFill>
                          <a:effectLst/>
                          <a:latin typeface="+mj-ea"/>
                          <a:ea typeface="+mj-ea"/>
                          <a:cs typeface="Times New Roman"/>
                        </a:rPr>
                        <a:t>1</a:t>
                      </a:r>
                      <a:r>
                        <a:rPr lang="ja-JP" sz="1500" b="1" kern="100" dirty="0">
                          <a:solidFill>
                            <a:schemeClr val="accent6">
                              <a:lumMod val="50000"/>
                            </a:schemeClr>
                          </a:solidFill>
                          <a:effectLst/>
                          <a:latin typeface="+mj-ea"/>
                          <a:ea typeface="+mj-ea"/>
                          <a:cs typeface="Times New Roman"/>
                        </a:rPr>
                        <a:t>回通院</a:t>
                      </a:r>
                      <a:r>
                        <a:rPr lang="en-US" sz="1500" b="1" kern="100" dirty="0">
                          <a:effectLst/>
                          <a:latin typeface="+mj-ea"/>
                          <a:ea typeface="+mj-ea"/>
                          <a:cs typeface="Times New Roman"/>
                        </a:rPr>
                        <a:t>	</a:t>
                      </a:r>
                      <a:endParaRPr lang="ja-JP" sz="1500" b="1" kern="100" dirty="0">
                        <a:effectLst/>
                        <a:latin typeface="+mj-ea"/>
                        <a:ea typeface="+mj-ea"/>
                        <a:cs typeface="Times New Roman"/>
                      </a:endParaRPr>
                    </a:p>
                    <a:p>
                      <a:pPr marL="306070" indent="-306070" algn="just">
                        <a:spcAft>
                          <a:spcPts val="0"/>
                        </a:spcAft>
                      </a:pPr>
                      <a:r>
                        <a:rPr lang="ja-JP" sz="1500" b="1" kern="100" dirty="0">
                          <a:effectLst/>
                          <a:latin typeface="+mj-ea"/>
                          <a:ea typeface="+mj-ea"/>
                          <a:cs typeface="Times New Roman"/>
                        </a:rPr>
                        <a:t>服薬　降圧剤、鎮痛剤　本人管理だが飲み忘れがある。長女が確認（土日）</a:t>
                      </a:r>
                    </a:p>
                    <a:p>
                      <a:pPr marL="102235" indent="-102235" algn="just">
                        <a:spcAft>
                          <a:spcPts val="0"/>
                        </a:spcAft>
                      </a:pPr>
                      <a:r>
                        <a:rPr lang="ja-JP" sz="1500" b="1" kern="100" dirty="0">
                          <a:solidFill>
                            <a:schemeClr val="accent6">
                              <a:lumMod val="50000"/>
                            </a:schemeClr>
                          </a:solidFill>
                          <a:effectLst/>
                          <a:latin typeface="+mj-ea"/>
                          <a:ea typeface="+mj-ea"/>
                          <a:cs typeface="Times New Roman"/>
                        </a:rPr>
                        <a:t>麻痺　左上下肢に軽いしびれ（利き腕は右）</a:t>
                      </a:r>
                    </a:p>
                    <a:p>
                      <a:pPr marL="102235" indent="-102235" algn="just">
                        <a:spcAft>
                          <a:spcPts val="0"/>
                        </a:spcAft>
                      </a:pPr>
                      <a:r>
                        <a:rPr lang="ja-JP" sz="1500" b="1" kern="100" dirty="0">
                          <a:solidFill>
                            <a:schemeClr val="tx1"/>
                          </a:solidFill>
                          <a:effectLst/>
                          <a:latin typeface="+mj-ea"/>
                          <a:ea typeface="+mj-ea"/>
                          <a:cs typeface="Times New Roman"/>
                        </a:rPr>
                        <a:t>身長：</a:t>
                      </a:r>
                      <a:r>
                        <a:rPr lang="en-US" sz="1500" b="1" kern="100" dirty="0">
                          <a:solidFill>
                            <a:schemeClr val="tx1"/>
                          </a:solidFill>
                          <a:effectLst/>
                          <a:latin typeface="+mj-ea"/>
                          <a:ea typeface="+mj-ea"/>
                          <a:cs typeface="Times New Roman"/>
                        </a:rPr>
                        <a:t>155cm</a:t>
                      </a:r>
                      <a:r>
                        <a:rPr lang="ja-JP" sz="1500" b="1" kern="100" dirty="0" err="1">
                          <a:solidFill>
                            <a:schemeClr val="tx1"/>
                          </a:solidFill>
                          <a:effectLst/>
                          <a:latin typeface="+mj-ea"/>
                          <a:ea typeface="+mj-ea"/>
                          <a:cs typeface="Times New Roman"/>
                        </a:rPr>
                        <a:t>、</a:t>
                      </a:r>
                      <a:r>
                        <a:rPr lang="ja-JP" sz="1500" b="1" kern="100" dirty="0">
                          <a:solidFill>
                            <a:schemeClr val="tx1"/>
                          </a:solidFill>
                          <a:effectLst/>
                          <a:latin typeface="+mj-ea"/>
                          <a:ea typeface="+mj-ea"/>
                          <a:cs typeface="Times New Roman"/>
                        </a:rPr>
                        <a:t>体重：</a:t>
                      </a:r>
                      <a:r>
                        <a:rPr lang="en-US" sz="1500" b="1" kern="100" dirty="0">
                          <a:solidFill>
                            <a:schemeClr val="tx1"/>
                          </a:solidFill>
                          <a:effectLst/>
                          <a:latin typeface="+mj-ea"/>
                          <a:ea typeface="+mj-ea"/>
                          <a:cs typeface="Times New Roman"/>
                        </a:rPr>
                        <a:t>42.0kg</a:t>
                      </a:r>
                      <a:r>
                        <a:rPr lang="ja-JP" sz="1500" b="1" kern="100" dirty="0" err="1">
                          <a:solidFill>
                            <a:schemeClr val="tx1"/>
                          </a:solidFill>
                          <a:effectLst/>
                          <a:latin typeface="+mj-ea"/>
                          <a:ea typeface="+mj-ea"/>
                          <a:cs typeface="Times New Roman"/>
                        </a:rPr>
                        <a:t>、</a:t>
                      </a:r>
                      <a:r>
                        <a:rPr lang="en-US" sz="1500" b="1" kern="100" dirty="0">
                          <a:solidFill>
                            <a:schemeClr val="tx1"/>
                          </a:solidFill>
                          <a:effectLst/>
                          <a:latin typeface="+mj-ea"/>
                          <a:ea typeface="+mj-ea"/>
                          <a:cs typeface="Times New Roman"/>
                        </a:rPr>
                        <a:t>BMI</a:t>
                      </a:r>
                      <a:r>
                        <a:rPr lang="ja-JP" sz="1500" b="1" kern="100" dirty="0">
                          <a:solidFill>
                            <a:schemeClr val="tx1"/>
                          </a:solidFill>
                          <a:effectLst/>
                          <a:latin typeface="+mj-ea"/>
                          <a:ea typeface="+mj-ea"/>
                          <a:cs typeface="Times New Roman"/>
                        </a:rPr>
                        <a:t>：</a:t>
                      </a:r>
                      <a:r>
                        <a:rPr lang="en-US" sz="1500" b="1" kern="100" dirty="0">
                          <a:solidFill>
                            <a:schemeClr val="tx1"/>
                          </a:solidFill>
                          <a:effectLst/>
                          <a:latin typeface="+mj-ea"/>
                          <a:ea typeface="+mj-ea"/>
                          <a:cs typeface="Times New Roman"/>
                        </a:rPr>
                        <a:t>17.48</a:t>
                      </a:r>
                      <a:endParaRPr lang="ja-JP" sz="1500" b="1" kern="100" dirty="0">
                        <a:solidFill>
                          <a:schemeClr val="tx1"/>
                        </a:solidFill>
                        <a:effectLst/>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疾患の治療</a:t>
                      </a:r>
                      <a:endParaRPr lang="ja-JP" sz="2600" b="1" kern="100" dirty="0">
                        <a:solidFill>
                          <a:srgbClr val="0070C0"/>
                        </a:solidFill>
                        <a:latin typeface="+mj-ea"/>
                        <a:ea typeface="+mj-ea"/>
                        <a:cs typeface="Times New Roman"/>
                      </a:endParaRPr>
                    </a:p>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もの忘れ</a:t>
                      </a:r>
                      <a:endParaRPr lang="ja-JP" sz="2600" b="1" kern="100" dirty="0">
                        <a:solidFill>
                          <a:srgbClr val="0070C0"/>
                        </a:solidFill>
                        <a:latin typeface="+mj-ea"/>
                        <a:ea typeface="+mj-ea"/>
                        <a:cs typeface="Times New Roman"/>
                      </a:endParaRPr>
                    </a:p>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陳旧性脳梗塞後遺症</a:t>
                      </a:r>
                      <a:endParaRPr lang="ja-JP" sz="2600" b="1" kern="100" dirty="0">
                        <a:solidFill>
                          <a:srgbClr val="0070C0"/>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802">
                <a:tc>
                  <a:txBody>
                    <a:bodyPr/>
                    <a:lstStyle/>
                    <a:p>
                      <a:pPr algn="ctr">
                        <a:lnSpc>
                          <a:spcPct val="100000"/>
                        </a:lnSpc>
                        <a:spcAft>
                          <a:spcPts val="0"/>
                        </a:spcAft>
                      </a:pPr>
                      <a:r>
                        <a:rPr lang="ja-JP" sz="1800" b="1" kern="100" dirty="0">
                          <a:latin typeface="+mj-ea"/>
                          <a:ea typeface="+mj-ea"/>
                          <a:cs typeface="Times New Roman"/>
                        </a:rPr>
                        <a:t>⑪　</a:t>
                      </a:r>
                      <a:r>
                        <a:rPr lang="ja-JP" sz="1800" b="1" kern="0" dirty="0">
                          <a:latin typeface="+mj-ea"/>
                          <a:ea typeface="+mj-ea"/>
                          <a:cs typeface="ＭＳ 明朝"/>
                        </a:rPr>
                        <a:t>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1500" b="1" kern="100" dirty="0">
                          <a:effectLst/>
                          <a:latin typeface="+mj-ea"/>
                          <a:ea typeface="+mj-ea"/>
                          <a:cs typeface="Times New Roman"/>
                        </a:rPr>
                        <a:t>食事：自立。　排せつ：移動時に段差があるので一部介助（一度トイレに間に合わなかったことがある）。</a:t>
                      </a:r>
                    </a:p>
                    <a:p>
                      <a:pPr marL="203835" indent="-203835" algn="just">
                        <a:spcAft>
                          <a:spcPts val="0"/>
                        </a:spcAft>
                      </a:pPr>
                      <a:r>
                        <a:rPr lang="ja-JP" sz="1500" b="1" kern="100" dirty="0">
                          <a:solidFill>
                            <a:schemeClr val="accent6">
                              <a:lumMod val="50000"/>
                            </a:schemeClr>
                          </a:solidFill>
                          <a:effectLst/>
                          <a:latin typeface="+mj-ea"/>
                          <a:ea typeface="+mj-ea"/>
                          <a:cs typeface="Times New Roman"/>
                        </a:rPr>
                        <a:t>入浴：浴室までに段差が多数あり。浴槽への出入りのまたぎ時に介助（長女が土・日に１回入浴介助）。</a:t>
                      </a:r>
                    </a:p>
                    <a:p>
                      <a:pPr marL="203835" indent="-203835" algn="just">
                        <a:spcAft>
                          <a:spcPts val="0"/>
                        </a:spcAft>
                      </a:pPr>
                      <a:r>
                        <a:rPr lang="ja-JP" sz="1500" b="1" kern="100" dirty="0">
                          <a:effectLst/>
                          <a:latin typeface="+mj-ea"/>
                          <a:ea typeface="+mj-ea"/>
                          <a:cs typeface="Times New Roman"/>
                        </a:rPr>
                        <a:t>更衣：屈伸が不自由で靴下は介助。</a:t>
                      </a:r>
                    </a:p>
                    <a:p>
                      <a:pPr marL="203835" indent="-203835" algn="just">
                        <a:spcAft>
                          <a:spcPts val="0"/>
                        </a:spcAft>
                      </a:pPr>
                      <a:r>
                        <a:rPr lang="ja-JP" sz="1500" b="1" kern="100" dirty="0">
                          <a:solidFill>
                            <a:schemeClr val="accent6">
                              <a:lumMod val="50000"/>
                            </a:schemeClr>
                          </a:solidFill>
                          <a:effectLst/>
                          <a:latin typeface="+mj-ea"/>
                          <a:ea typeface="+mj-ea"/>
                          <a:cs typeface="Times New Roman"/>
                        </a:rPr>
                        <a:t>移乗：不安定なため時に介助が必要。</a:t>
                      </a:r>
                    </a:p>
                    <a:p>
                      <a:pPr marL="203835" indent="-203835" algn="just">
                        <a:spcAft>
                          <a:spcPts val="0"/>
                        </a:spcAft>
                      </a:pPr>
                      <a:r>
                        <a:rPr lang="ja-JP" sz="1500" b="1" kern="100" dirty="0">
                          <a:effectLst/>
                          <a:latin typeface="+mj-ea"/>
                          <a:ea typeface="+mj-ea"/>
                          <a:cs typeface="Times New Roman"/>
                        </a:rPr>
                        <a:t>移動：段差がなければつかまり歩行、見守り</a:t>
                      </a:r>
                    </a:p>
                    <a:p>
                      <a:pPr marL="203835" indent="-203835" algn="just">
                        <a:spcAft>
                          <a:spcPts val="0"/>
                        </a:spcAft>
                      </a:pPr>
                      <a:r>
                        <a:rPr lang="ja-JP" sz="1500" b="1" kern="100" dirty="0">
                          <a:solidFill>
                            <a:schemeClr val="accent6">
                              <a:lumMod val="50000"/>
                            </a:schemeClr>
                          </a:solidFill>
                          <a:effectLst/>
                          <a:latin typeface="+mj-ea"/>
                          <a:ea typeface="+mj-ea"/>
                          <a:cs typeface="Times New Roman"/>
                        </a:rPr>
                        <a:t>整容：ほぼ自立。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chemeClr val="accent5">
                              <a:lumMod val="50000"/>
                            </a:schemeClr>
                          </a:solidFill>
                          <a:latin typeface="+mj-ea"/>
                          <a:ea typeface="+mj-ea"/>
                          <a:cs typeface="Times New Roman"/>
                        </a:rPr>
                        <a:t>・</a:t>
                      </a:r>
                      <a:r>
                        <a:rPr lang="ja-JP" sz="2600" b="1" kern="0" dirty="0">
                          <a:solidFill>
                            <a:schemeClr val="accent5">
                              <a:lumMod val="50000"/>
                            </a:schemeClr>
                          </a:solidFill>
                          <a:latin typeface="+mj-ea"/>
                          <a:ea typeface="+mj-ea"/>
                          <a:cs typeface="Times New Roman"/>
                        </a:rPr>
                        <a:t>脊柱管狭窄症等による痛みがあり歩行が不自由自宅内は段差が多く、</a:t>
                      </a:r>
                      <a:r>
                        <a:rPr lang="en-US" sz="2600" b="1" kern="0" dirty="0">
                          <a:solidFill>
                            <a:schemeClr val="accent5">
                              <a:lumMod val="50000"/>
                            </a:schemeClr>
                          </a:solidFill>
                          <a:latin typeface="+mj-ea"/>
                          <a:ea typeface="+mj-ea"/>
                          <a:cs typeface="Times New Roman"/>
                        </a:rPr>
                        <a:t>1</a:t>
                      </a:r>
                      <a:r>
                        <a:rPr lang="ja-JP" sz="2600" b="1" kern="0" dirty="0">
                          <a:solidFill>
                            <a:schemeClr val="accent5">
                              <a:lumMod val="50000"/>
                            </a:schemeClr>
                          </a:solidFill>
                          <a:latin typeface="+mj-ea"/>
                          <a:ea typeface="+mj-ea"/>
                          <a:cs typeface="Times New Roman"/>
                        </a:rPr>
                        <a:t>人での動作が難しい</a:t>
                      </a:r>
                      <a:endParaRPr lang="ja-JP" sz="2600" b="1" kern="100" dirty="0">
                        <a:solidFill>
                          <a:schemeClr val="accent5">
                            <a:lumMod val="50000"/>
                          </a:schemeClr>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75">
                <a:tc>
                  <a:txBody>
                    <a:bodyPr/>
                    <a:lstStyle/>
                    <a:p>
                      <a:pPr algn="ctr">
                        <a:lnSpc>
                          <a:spcPct val="100000"/>
                        </a:lnSpc>
                        <a:spcAft>
                          <a:spcPts val="0"/>
                        </a:spcAft>
                      </a:pPr>
                      <a:r>
                        <a:rPr lang="ja-JP" sz="1800" b="1" kern="100" dirty="0">
                          <a:latin typeface="+mj-ea"/>
                          <a:ea typeface="+mj-ea"/>
                          <a:cs typeface="Times New Roman"/>
                        </a:rPr>
                        <a:t>⑫</a:t>
                      </a:r>
                      <a:r>
                        <a:rPr lang="ja-JP" sz="1800" b="1" kern="0" dirty="0">
                          <a:latin typeface="+mj-ea"/>
                          <a:ea typeface="+mj-ea"/>
                          <a:cs typeface="ＭＳ 明朝"/>
                        </a:rPr>
                        <a:t>ＩＡＤＬ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1500" b="1" kern="100" dirty="0">
                          <a:effectLst/>
                          <a:latin typeface="+mj-ea"/>
                          <a:ea typeface="+mj-ea"/>
                          <a:cs typeface="Times New Roman"/>
                        </a:rPr>
                        <a:t>調理：数回したもののほとんど行っていない。</a:t>
                      </a:r>
                    </a:p>
                    <a:p>
                      <a:pPr marL="102235" indent="-102235" algn="just">
                        <a:spcAft>
                          <a:spcPts val="0"/>
                        </a:spcAft>
                      </a:pPr>
                      <a:r>
                        <a:rPr lang="ja-JP" sz="1500" b="1" kern="100" dirty="0">
                          <a:solidFill>
                            <a:schemeClr val="accent6">
                              <a:lumMod val="50000"/>
                            </a:schemeClr>
                          </a:solidFill>
                          <a:effectLst/>
                          <a:latin typeface="+mj-ea"/>
                          <a:ea typeface="+mj-ea"/>
                          <a:cs typeface="Times New Roman"/>
                        </a:rPr>
                        <a:t>買物：日用品は長女、惣菜などは夫が買ってくる。</a:t>
                      </a:r>
                    </a:p>
                    <a:p>
                      <a:pPr marL="102235" indent="-102235" algn="just">
                        <a:spcAft>
                          <a:spcPts val="0"/>
                        </a:spcAft>
                      </a:pPr>
                      <a:r>
                        <a:rPr lang="ja-JP" sz="1500" b="1" kern="100" dirty="0">
                          <a:effectLst/>
                          <a:latin typeface="+mj-ea"/>
                          <a:ea typeface="+mj-ea"/>
                          <a:cs typeface="Times New Roman"/>
                        </a:rPr>
                        <a:t>掃除・洗濯：日曜日に長女が訪問して行う。</a:t>
                      </a:r>
                    </a:p>
                    <a:p>
                      <a:pPr marL="102235" indent="-102235" algn="just">
                        <a:spcAft>
                          <a:spcPts val="0"/>
                        </a:spcAft>
                      </a:pPr>
                      <a:r>
                        <a:rPr lang="ja-JP" sz="1500" b="1" kern="100" dirty="0">
                          <a:solidFill>
                            <a:schemeClr val="accent6">
                              <a:lumMod val="50000"/>
                            </a:schemeClr>
                          </a:solidFill>
                          <a:effectLst/>
                          <a:latin typeface="+mj-ea"/>
                          <a:ea typeface="+mj-ea"/>
                          <a:cs typeface="Times New Roman"/>
                        </a:rPr>
                        <a:t>金銭管理：夫が行う。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もの忘れにより家事がうまくで</a:t>
                      </a:r>
                      <a:r>
                        <a:rPr lang="ja-JP" altLang="en-US" sz="2600" b="1" kern="0" dirty="0">
                          <a:solidFill>
                            <a:srgbClr val="0070C0"/>
                          </a:solidFill>
                          <a:latin typeface="+mj-ea"/>
                          <a:ea typeface="+mj-ea"/>
                          <a:cs typeface="Times New Roman"/>
                        </a:rPr>
                        <a:t>　</a:t>
                      </a:r>
                      <a:r>
                        <a:rPr lang="ja-JP" sz="2600" b="1" kern="0" dirty="0">
                          <a:solidFill>
                            <a:srgbClr val="0070C0"/>
                          </a:solidFill>
                          <a:latin typeface="+mj-ea"/>
                          <a:ea typeface="+mj-ea"/>
                          <a:cs typeface="Times New Roman"/>
                        </a:rPr>
                        <a:t>きず、意欲低下</a:t>
                      </a:r>
                      <a:endParaRPr lang="ja-JP" sz="2600" b="1" kern="100" dirty="0">
                        <a:solidFill>
                          <a:srgbClr val="0070C0"/>
                        </a:solidFill>
                        <a:latin typeface="+mj-ea"/>
                        <a:ea typeface="+mj-ea"/>
                        <a:cs typeface="Times New Roman"/>
                      </a:endParaRPr>
                    </a:p>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脊柱管狭窄症等による痛みがあり歩行不自由、意欲低下</a:t>
                      </a:r>
                      <a:endParaRPr lang="ja-JP" sz="2600" b="1" kern="100" dirty="0">
                        <a:solidFill>
                          <a:srgbClr val="0070C0"/>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5717" name="AutoShape 5"/>
          <p:cNvSpPr>
            <a:spLocks noChangeArrowheads="1"/>
          </p:cNvSpPr>
          <p:nvPr/>
        </p:nvSpPr>
        <p:spPr bwMode="auto">
          <a:xfrm>
            <a:off x="5580112"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❷</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76672"/>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7017" y="797005"/>
          <a:ext cx="8856983" cy="6060995"/>
        </p:xfrm>
        <a:graphic>
          <a:graphicData uri="http://schemas.openxmlformats.org/drawingml/2006/table">
            <a:tbl>
              <a:tblPr/>
              <a:tblGrid>
                <a:gridCol w="942256">
                  <a:extLst>
                    <a:ext uri="{9D8B030D-6E8A-4147-A177-3AD203B41FA5}">
                      <a16:colId xmlns:a16="http://schemas.microsoft.com/office/drawing/2014/main" val="20000"/>
                    </a:ext>
                  </a:extLst>
                </a:gridCol>
                <a:gridCol w="3609497">
                  <a:extLst>
                    <a:ext uri="{9D8B030D-6E8A-4147-A177-3AD203B41FA5}">
                      <a16:colId xmlns:a16="http://schemas.microsoft.com/office/drawing/2014/main" val="20001"/>
                    </a:ext>
                  </a:extLst>
                </a:gridCol>
                <a:gridCol w="4305230">
                  <a:extLst>
                    <a:ext uri="{9D8B030D-6E8A-4147-A177-3AD203B41FA5}">
                      <a16:colId xmlns:a16="http://schemas.microsoft.com/office/drawing/2014/main" val="20002"/>
                    </a:ext>
                  </a:extLst>
                </a:gridCol>
              </a:tblGrid>
              <a:tr h="30919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224136">
                <a:tc>
                  <a:txBody>
                    <a:bodyPr/>
                    <a:lstStyle/>
                    <a:p>
                      <a:pPr algn="l">
                        <a:lnSpc>
                          <a:spcPct val="100000"/>
                        </a:lnSpc>
                        <a:spcAft>
                          <a:spcPts val="0"/>
                        </a:spcAft>
                      </a:pPr>
                      <a:r>
                        <a:rPr lang="ja-JP" sz="1800" b="1" kern="100" dirty="0">
                          <a:latin typeface="+mj-ea"/>
                          <a:ea typeface="+mj-ea"/>
                          <a:cs typeface="Times New Roman"/>
                        </a:rPr>
                        <a:t>⑬</a:t>
                      </a:r>
                      <a:r>
                        <a:rPr lang="ja-JP" sz="1800" b="1" kern="0" dirty="0">
                          <a:latin typeface="+mj-ea"/>
                          <a:ea typeface="+mj-ea"/>
                          <a:cs typeface="ＭＳ 明朝"/>
                        </a:rPr>
                        <a:t>認　知</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1500" b="1" kern="0" dirty="0">
                          <a:latin typeface="+mj-ea"/>
                          <a:ea typeface="+mj-ea"/>
                          <a:cs typeface="Times New Roman"/>
                        </a:rPr>
                        <a:t>調理の味つけが以前のものと違う。</a:t>
                      </a:r>
                      <a:endParaRPr lang="ja-JP" sz="1500" b="1" kern="100" dirty="0">
                        <a:latin typeface="+mj-ea"/>
                        <a:ea typeface="+mj-ea"/>
                        <a:cs typeface="Times New Roman"/>
                      </a:endParaRPr>
                    </a:p>
                    <a:p>
                      <a:pPr marL="101600" indent="-101600" algn="just">
                        <a:spcAft>
                          <a:spcPts val="0"/>
                        </a:spcAft>
                      </a:pPr>
                      <a:r>
                        <a:rPr lang="ja-JP" sz="1500" b="1" kern="0" dirty="0">
                          <a:solidFill>
                            <a:schemeClr val="accent6">
                              <a:lumMod val="50000"/>
                            </a:schemeClr>
                          </a:solidFill>
                          <a:latin typeface="+mj-ea"/>
                          <a:ea typeface="+mj-ea"/>
                          <a:cs typeface="Times New Roman"/>
                        </a:rPr>
                        <a:t>同じことを繰り返し聞くことがある。</a:t>
                      </a:r>
                      <a:endParaRPr lang="ja-JP" sz="1500" b="1" kern="100" dirty="0">
                        <a:solidFill>
                          <a:schemeClr val="accent6">
                            <a:lumMod val="50000"/>
                          </a:schemeClr>
                        </a:solidFill>
                        <a:latin typeface="+mj-ea"/>
                        <a:ea typeface="+mj-ea"/>
                        <a:cs typeface="Times New Roman"/>
                      </a:endParaRPr>
                    </a:p>
                    <a:p>
                      <a:pPr marL="101600" indent="-101600" algn="just">
                        <a:spcAft>
                          <a:spcPts val="0"/>
                        </a:spcAft>
                      </a:pPr>
                      <a:r>
                        <a:rPr lang="ja-JP" sz="1500" b="1" kern="0" dirty="0">
                          <a:latin typeface="+mj-ea"/>
                          <a:ea typeface="+mj-ea"/>
                          <a:cs typeface="Times New Roman"/>
                        </a:rPr>
                        <a:t>タンスに自分の持ち物を出し入れしたり、外出時に手提げ袋の中身を出したり入れたりを繰り返す。</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2E74B5"/>
                          </a:solidFill>
                          <a:latin typeface="+mj-ea"/>
                          <a:ea typeface="+mj-ea"/>
                          <a:cs typeface="Times New Roman"/>
                        </a:rPr>
                        <a:t>・</a:t>
                      </a:r>
                      <a:r>
                        <a:rPr lang="ja-JP" sz="2600" b="1" kern="0" dirty="0">
                          <a:solidFill>
                            <a:srgbClr val="2E74B5"/>
                          </a:solidFill>
                          <a:latin typeface="+mj-ea"/>
                          <a:ea typeface="+mj-ea"/>
                          <a:cs typeface="Times New Roman"/>
                        </a:rPr>
                        <a:t>もの忘れ</a:t>
                      </a:r>
                      <a:endParaRPr lang="ja-JP" sz="2600" b="1" kern="100" dirty="0">
                        <a:latin typeface="+mj-ea"/>
                        <a:ea typeface="+mj-ea"/>
                        <a:cs typeface="Times New Roman"/>
                      </a:endParaRPr>
                    </a:p>
                    <a:p>
                      <a:pPr algn="just">
                        <a:spcAft>
                          <a:spcPts val="0"/>
                        </a:spcAft>
                      </a:pPr>
                      <a:r>
                        <a:rPr lang="ja-JP" altLang="en-US" sz="2600" b="1" kern="0" dirty="0">
                          <a:solidFill>
                            <a:srgbClr val="2E74B5"/>
                          </a:solidFill>
                          <a:latin typeface="+mj-ea"/>
                          <a:ea typeface="+mj-ea"/>
                          <a:cs typeface="Times New Roman"/>
                        </a:rPr>
                        <a:t>・</a:t>
                      </a:r>
                      <a:r>
                        <a:rPr lang="ja-JP" sz="2600" b="1" kern="0" dirty="0">
                          <a:solidFill>
                            <a:srgbClr val="2E74B5"/>
                          </a:solidFill>
                          <a:latin typeface="+mj-ea"/>
                          <a:ea typeface="+mj-ea"/>
                          <a:cs typeface="Times New Roman"/>
                        </a:rPr>
                        <a:t>閉じこもり状態により機能</a:t>
                      </a:r>
                      <a:endParaRPr lang="en-US" altLang="ja-JP" sz="2600" b="1" kern="0" dirty="0">
                        <a:solidFill>
                          <a:srgbClr val="2E74B5"/>
                        </a:solidFill>
                        <a:latin typeface="+mj-ea"/>
                        <a:ea typeface="+mj-ea"/>
                        <a:cs typeface="Times New Roman"/>
                      </a:endParaRPr>
                    </a:p>
                    <a:p>
                      <a:pPr algn="just">
                        <a:spcAft>
                          <a:spcPts val="0"/>
                        </a:spcAft>
                      </a:pPr>
                      <a:r>
                        <a:rPr lang="ja-JP" altLang="en-US" sz="2600" b="1" kern="0" dirty="0">
                          <a:solidFill>
                            <a:srgbClr val="2E74B5"/>
                          </a:solidFill>
                          <a:latin typeface="+mj-ea"/>
                          <a:ea typeface="+mj-ea"/>
                          <a:cs typeface="Times New Roman"/>
                        </a:rPr>
                        <a:t>　</a:t>
                      </a:r>
                      <a:r>
                        <a:rPr lang="ja-JP" sz="2600" b="1" kern="0" dirty="0">
                          <a:solidFill>
                            <a:srgbClr val="2E74B5"/>
                          </a:solidFill>
                          <a:latin typeface="+mj-ea"/>
                          <a:ea typeface="+mj-ea"/>
                          <a:cs typeface="Times New Roman"/>
                        </a:rPr>
                        <a:t>低下</a:t>
                      </a:r>
                      <a:endParaRPr lang="ja-JP" sz="2600" b="1" kern="100" dirty="0">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7366">
                <a:tc>
                  <a:txBody>
                    <a:bodyPr/>
                    <a:lstStyle/>
                    <a:p>
                      <a:pPr marL="102235" indent="-102235" algn="l">
                        <a:lnSpc>
                          <a:spcPct val="100000"/>
                        </a:lnSpc>
                        <a:spcAft>
                          <a:spcPts val="0"/>
                        </a:spcAft>
                      </a:pPr>
                      <a:r>
                        <a:rPr lang="ja-JP" sz="1800" b="1" kern="100" dirty="0">
                          <a:latin typeface="+mj-ea"/>
                          <a:ea typeface="+mj-ea"/>
                          <a:cs typeface="Times New Roman"/>
                        </a:rPr>
                        <a:t>⑭</a:t>
                      </a:r>
                      <a:r>
                        <a:rPr lang="ja-JP" sz="1600" b="1" kern="0" dirty="0">
                          <a:latin typeface="+mj-ea"/>
                          <a:ea typeface="+mj-ea"/>
                          <a:cs typeface="ＭＳ 明朝"/>
                        </a:rPr>
                        <a:t>コミュニケーション</a:t>
                      </a:r>
                      <a:r>
                        <a:rPr lang="ja-JP" sz="1800" b="1" kern="0" dirty="0">
                          <a:latin typeface="+mj-ea"/>
                          <a:ea typeface="+mj-ea"/>
                          <a:cs typeface="ＭＳ 明朝"/>
                        </a:rPr>
                        <a:t>能力</a:t>
                      </a:r>
                      <a:endParaRPr lang="ja-JP" sz="1800" kern="100" dirty="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1500" b="1" kern="100" dirty="0">
                          <a:latin typeface="+mj-ea"/>
                          <a:ea typeface="+mj-ea"/>
                          <a:cs typeface="Times New Roman"/>
                        </a:rPr>
                        <a:t>視力・聴力：問題なし</a:t>
                      </a:r>
                    </a:p>
                    <a:p>
                      <a:pPr marL="101600" indent="-101600" algn="just">
                        <a:spcAft>
                          <a:spcPts val="0"/>
                        </a:spcAft>
                      </a:pPr>
                      <a:r>
                        <a:rPr lang="ja-JP" sz="1500" b="1" kern="100" dirty="0">
                          <a:solidFill>
                            <a:schemeClr val="accent6">
                              <a:lumMod val="50000"/>
                            </a:schemeClr>
                          </a:solidFill>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600" b="1" kern="0" dirty="0">
                        <a:solidFill>
                          <a:srgbClr val="2E74B5"/>
                        </a:solidFill>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800" b="1" kern="100" dirty="0">
                          <a:latin typeface="+mj-ea"/>
                          <a:ea typeface="+mj-ea"/>
                          <a:cs typeface="Times New Roman"/>
                        </a:rPr>
                        <a:t>⑮</a:t>
                      </a:r>
                      <a:r>
                        <a:rPr lang="ja-JP" sz="1800" b="1" kern="0" dirty="0">
                          <a:solidFill>
                            <a:srgbClr val="000000"/>
                          </a:solidFill>
                          <a:latin typeface="+mj-ea"/>
                          <a:ea typeface="+mj-ea"/>
                          <a:cs typeface="ＭＳ 明朝"/>
                        </a:rPr>
                        <a:t>社会との関わり</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100" dirty="0">
                          <a:solidFill>
                            <a:srgbClr val="000000"/>
                          </a:solidFill>
                          <a:latin typeface="+mj-ea"/>
                          <a:ea typeface="+mj-ea"/>
                          <a:cs typeface="Times New Roman"/>
                        </a:rPr>
                        <a:t>今年の</a:t>
                      </a:r>
                      <a:r>
                        <a:rPr lang="en-US" sz="1500" b="1" kern="100" dirty="0">
                          <a:solidFill>
                            <a:srgbClr val="000000"/>
                          </a:solidFill>
                          <a:latin typeface="+mj-ea"/>
                          <a:ea typeface="+mj-ea"/>
                          <a:cs typeface="Times New Roman"/>
                        </a:rPr>
                        <a:t>4</a:t>
                      </a:r>
                      <a:r>
                        <a:rPr lang="ja-JP" sz="1500" b="1" kern="100" dirty="0">
                          <a:solidFill>
                            <a:srgbClr val="000000"/>
                          </a:solidFill>
                          <a:latin typeface="+mj-ea"/>
                          <a:ea typeface="+mj-ea"/>
                          <a:cs typeface="Times New Roman"/>
                        </a:rPr>
                        <a:t>月より閉じこもった生活をしている。</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長男の工務店で夫が働いているが、長男の訪問は不定期。</a:t>
                      </a:r>
                    </a:p>
                    <a:p>
                      <a:pPr algn="just">
                        <a:spcAft>
                          <a:spcPts val="0"/>
                        </a:spcAft>
                      </a:pPr>
                      <a:r>
                        <a:rPr lang="ja-JP" sz="1500" b="1" kern="100" dirty="0">
                          <a:solidFill>
                            <a:srgbClr val="000000"/>
                          </a:solidFill>
                          <a:latin typeface="+mj-ea"/>
                          <a:ea typeface="+mj-ea"/>
                          <a:cs typeface="Times New Roman"/>
                        </a:rPr>
                        <a:t>長女は近所に住んでいるが、共働きのため土・日のみ訪問。</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ハイキング仲間がいる、町田さん。</a:t>
                      </a:r>
                      <a:r>
                        <a:rPr lang="en-US" sz="1500" b="1" kern="100" dirty="0">
                          <a:solidFill>
                            <a:schemeClr val="accent6">
                              <a:lumMod val="50000"/>
                            </a:schemeClr>
                          </a:solidFill>
                          <a:latin typeface="+mj-ea"/>
                          <a:ea typeface="+mj-ea"/>
                          <a:cs typeface="Times New Roman"/>
                        </a:rPr>
                        <a:t>4</a:t>
                      </a:r>
                      <a:r>
                        <a:rPr lang="ja-JP" sz="1500" b="1" kern="100" dirty="0">
                          <a:solidFill>
                            <a:schemeClr val="accent6">
                              <a:lumMod val="50000"/>
                            </a:schemeClr>
                          </a:solidFill>
                          <a:latin typeface="+mj-ea"/>
                          <a:ea typeface="+mj-ea"/>
                          <a:cs typeface="Times New Roman"/>
                        </a:rPr>
                        <a:t>月以降来てない。</a:t>
                      </a:r>
                    </a:p>
                    <a:p>
                      <a:pPr algn="just">
                        <a:spcAft>
                          <a:spcPts val="0"/>
                        </a:spcAft>
                      </a:pPr>
                      <a:r>
                        <a:rPr lang="ja-JP" sz="1500" b="1" kern="100" dirty="0">
                          <a:solidFill>
                            <a:srgbClr val="000000"/>
                          </a:solidFill>
                          <a:latin typeface="+mj-ea"/>
                          <a:ea typeface="+mj-ea"/>
                          <a:cs typeface="Times New Roman"/>
                        </a:rPr>
                        <a:t>保育士をしていたときの教え子が年に何回か訪れる。</a:t>
                      </a:r>
                      <a:r>
                        <a:rPr lang="en-US" sz="1500" b="1" kern="100" dirty="0">
                          <a:solidFill>
                            <a:srgbClr val="000000"/>
                          </a:solidFill>
                          <a:latin typeface="+mj-ea"/>
                          <a:ea typeface="+mj-ea"/>
                          <a:cs typeface="Times New Roman"/>
                        </a:rPr>
                        <a:t>2</a:t>
                      </a:r>
                      <a:r>
                        <a:rPr lang="ja-JP" sz="1500" b="1" kern="100" dirty="0">
                          <a:solidFill>
                            <a:srgbClr val="000000"/>
                          </a:solidFill>
                          <a:latin typeface="+mj-ea"/>
                          <a:ea typeface="+mj-ea"/>
                          <a:cs typeface="Times New Roman"/>
                        </a:rPr>
                        <a:t>月以降来ていない。</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2E74B5"/>
                          </a:solidFill>
                          <a:latin typeface="+mj-ea"/>
                          <a:ea typeface="+mj-ea"/>
                          <a:cs typeface="Times New Roman"/>
                        </a:rPr>
                        <a:t>・</a:t>
                      </a:r>
                      <a:r>
                        <a:rPr lang="ja-JP" sz="2600" b="1" kern="0" dirty="0">
                          <a:solidFill>
                            <a:srgbClr val="2E74B5"/>
                          </a:solidFill>
                          <a:latin typeface="+mj-ea"/>
                          <a:ea typeface="+mj-ea"/>
                          <a:cs typeface="Times New Roman"/>
                        </a:rPr>
                        <a:t>脊柱管狭窄症等による痛み</a:t>
                      </a:r>
                      <a:r>
                        <a:rPr lang="ja-JP" altLang="en-US" sz="2600" b="1" kern="0" dirty="0">
                          <a:solidFill>
                            <a:srgbClr val="2E74B5"/>
                          </a:solidFill>
                          <a:latin typeface="+mj-ea"/>
                          <a:ea typeface="+mj-ea"/>
                          <a:cs typeface="Times New Roman"/>
                        </a:rPr>
                        <a:t>　</a:t>
                      </a:r>
                      <a:r>
                        <a:rPr lang="ja-JP" sz="2600" b="1" kern="0" dirty="0">
                          <a:solidFill>
                            <a:srgbClr val="2E74B5"/>
                          </a:solidFill>
                          <a:latin typeface="+mj-ea"/>
                          <a:ea typeface="+mj-ea"/>
                          <a:cs typeface="Times New Roman"/>
                        </a:rPr>
                        <a:t>があり歩行が不自由のた</a:t>
                      </a:r>
                      <a:r>
                        <a:rPr lang="ja-JP" altLang="en-US" sz="2600" b="1" kern="0" dirty="0">
                          <a:solidFill>
                            <a:srgbClr val="2E74B5"/>
                          </a:solidFill>
                          <a:latin typeface="+mj-ea"/>
                          <a:ea typeface="+mj-ea"/>
                          <a:cs typeface="Times New Roman"/>
                        </a:rPr>
                        <a:t>め</a:t>
                      </a:r>
                      <a:r>
                        <a:rPr lang="ja-JP" sz="2600" b="1" kern="0" dirty="0">
                          <a:solidFill>
                            <a:srgbClr val="2E74B5"/>
                          </a:solidFill>
                          <a:latin typeface="+mj-ea"/>
                          <a:ea typeface="+mj-ea"/>
                          <a:cs typeface="Times New Roman"/>
                        </a:rPr>
                        <a:t>、閉じこもり</a:t>
                      </a:r>
                      <a:endParaRPr lang="ja-JP" sz="2600" b="1" kern="100" dirty="0">
                        <a:latin typeface="+mj-ea"/>
                        <a:ea typeface="+mj-ea"/>
                        <a:cs typeface="Times New Roman"/>
                      </a:endParaRPr>
                    </a:p>
                    <a:p>
                      <a:pPr algn="just">
                        <a:spcAft>
                          <a:spcPts val="0"/>
                        </a:spcAft>
                      </a:pPr>
                      <a:r>
                        <a:rPr lang="ja-JP" altLang="en-US" sz="2600" b="1" kern="0" dirty="0">
                          <a:solidFill>
                            <a:srgbClr val="767171"/>
                          </a:solidFill>
                          <a:latin typeface="+mj-ea"/>
                          <a:ea typeface="+mj-ea"/>
                          <a:cs typeface="Times New Roman"/>
                        </a:rPr>
                        <a:t>・</a:t>
                      </a:r>
                      <a:r>
                        <a:rPr lang="ja-JP" sz="2600" b="1" kern="0" dirty="0">
                          <a:solidFill>
                            <a:srgbClr val="767171"/>
                          </a:solidFill>
                          <a:latin typeface="+mj-ea"/>
                          <a:ea typeface="+mj-ea"/>
                          <a:cs typeface="Times New Roman"/>
                        </a:rPr>
                        <a:t>本人の意欲低下により、社会交流が減少</a:t>
                      </a:r>
                      <a:endParaRPr lang="ja-JP" sz="2600" b="1" kern="100" dirty="0">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6802">
                <a:tc>
                  <a:txBody>
                    <a:bodyPr/>
                    <a:lstStyle/>
                    <a:p>
                      <a:pPr algn="l">
                        <a:lnSpc>
                          <a:spcPct val="100000"/>
                        </a:lnSpc>
                        <a:spcAft>
                          <a:spcPts val="0"/>
                        </a:spcAft>
                      </a:pPr>
                      <a:r>
                        <a:rPr lang="ja-JP" sz="1800" b="1" kern="100" dirty="0">
                          <a:latin typeface="+mj-ea"/>
                          <a:ea typeface="+mj-ea"/>
                          <a:cs typeface="Times New Roman"/>
                        </a:rPr>
                        <a:t>⑯</a:t>
                      </a:r>
                      <a:r>
                        <a:rPr lang="ja-JP" sz="1800" b="1" kern="0" dirty="0">
                          <a:latin typeface="+mj-ea"/>
                          <a:ea typeface="+mj-ea"/>
                          <a:cs typeface="ＭＳ 明朝"/>
                        </a:rPr>
                        <a:t>排尿・排便</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100" dirty="0">
                          <a:solidFill>
                            <a:srgbClr val="000000"/>
                          </a:solidFill>
                          <a:latin typeface="+mj-ea"/>
                          <a:ea typeface="+mj-ea"/>
                          <a:cs typeface="Times New Roman"/>
                        </a:rPr>
                        <a:t>尿・便意はある。</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痛みのため歩行が思うようにできず、間に合わないことがあった。</a:t>
                      </a:r>
                    </a:p>
                    <a:p>
                      <a:pPr algn="just">
                        <a:spcAft>
                          <a:spcPts val="0"/>
                        </a:spcAft>
                      </a:pPr>
                      <a:r>
                        <a:rPr lang="ja-JP" sz="1500" b="1" kern="100" dirty="0">
                          <a:solidFill>
                            <a:srgbClr val="000000"/>
                          </a:solidFill>
                          <a:latin typeface="+mj-ea"/>
                          <a:ea typeface="+mj-ea"/>
                          <a:cs typeface="Times New Roman"/>
                        </a:rPr>
                        <a:t>トイレは寝室の横。</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排便は4日に1回程度。</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100" dirty="0">
                          <a:solidFill>
                            <a:srgbClr val="2E74B5"/>
                          </a:solidFill>
                          <a:latin typeface="+mj-ea"/>
                          <a:ea typeface="+mj-ea"/>
                          <a:cs typeface="Times New Roman"/>
                        </a:rPr>
                        <a:t>・</a:t>
                      </a:r>
                      <a:r>
                        <a:rPr lang="ja-JP" sz="2600" b="1" kern="100" dirty="0">
                          <a:solidFill>
                            <a:srgbClr val="2E74B5"/>
                          </a:solidFill>
                          <a:latin typeface="+mj-ea"/>
                          <a:ea typeface="+mj-ea"/>
                          <a:cs typeface="Times New Roman"/>
                        </a:rPr>
                        <a:t>脊柱管狭窄症等による痛みがあり歩行が不自由</a:t>
                      </a:r>
                      <a:endParaRPr lang="ja-JP" sz="2600" b="1" kern="100" dirty="0">
                        <a:latin typeface="+mj-ea"/>
                        <a:ea typeface="+mj-ea"/>
                        <a:cs typeface="Times New Roman"/>
                      </a:endParaRPr>
                    </a:p>
                    <a:p>
                      <a:pPr algn="just">
                        <a:spcAft>
                          <a:spcPts val="0"/>
                        </a:spcAft>
                      </a:pPr>
                      <a:r>
                        <a:rPr lang="ja-JP" altLang="en-US" sz="2600" b="1" kern="100" dirty="0">
                          <a:solidFill>
                            <a:srgbClr val="767171"/>
                          </a:solidFill>
                          <a:latin typeface="+mj-ea"/>
                          <a:ea typeface="+mj-ea"/>
                          <a:cs typeface="Times New Roman"/>
                        </a:rPr>
                        <a:t>・</a:t>
                      </a:r>
                      <a:r>
                        <a:rPr lang="ja-JP" sz="2600" b="1" kern="100" dirty="0">
                          <a:solidFill>
                            <a:srgbClr val="767171"/>
                          </a:solidFill>
                          <a:latin typeface="+mj-ea"/>
                          <a:ea typeface="+mj-ea"/>
                          <a:cs typeface="Times New Roman"/>
                        </a:rPr>
                        <a:t>水分摂取不足、運動不足</a:t>
                      </a:r>
                      <a:endParaRPr lang="ja-JP" sz="2600" b="1" kern="100" dirty="0">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4810">
                <a:tc>
                  <a:txBody>
                    <a:bodyPr/>
                    <a:lstStyle/>
                    <a:p>
                      <a:pPr algn="l">
                        <a:lnSpc>
                          <a:spcPct val="100000"/>
                        </a:lnSpc>
                        <a:spcAft>
                          <a:spcPts val="0"/>
                        </a:spcAft>
                      </a:pPr>
                      <a:r>
                        <a:rPr lang="ja-JP" sz="1600" b="1" kern="100" dirty="0">
                          <a:latin typeface="+mj-ea"/>
                          <a:ea typeface="+mj-ea"/>
                          <a:cs typeface="Times New Roman"/>
                        </a:rPr>
                        <a:t>⑰</a:t>
                      </a:r>
                      <a:r>
                        <a:rPr lang="ja-JP" sz="1200" b="1" kern="0" dirty="0" err="1">
                          <a:latin typeface="+mj-ea"/>
                          <a:ea typeface="+mj-ea"/>
                          <a:cs typeface="ＭＳ 明朝"/>
                        </a:rPr>
                        <a:t>じょく</a:t>
                      </a:r>
                      <a:r>
                        <a:rPr lang="ja-JP" sz="1200" b="1" kern="0" dirty="0">
                          <a:latin typeface="+mj-ea"/>
                          <a:ea typeface="+mj-ea"/>
                          <a:cs typeface="ＭＳ 明朝"/>
                        </a:rPr>
                        <a:t>そう・皮膚の問題</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1500" b="1" kern="0" dirty="0">
                          <a:latin typeface="+mj-ea"/>
                          <a:ea typeface="+mj-ea"/>
                          <a:cs typeface="Times New Roman"/>
                        </a:rPr>
                        <a:t>特に問題なし。</a:t>
                      </a:r>
                      <a:endParaRPr lang="ja-JP" sz="15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5717" name="AutoShape 5"/>
          <p:cNvSpPr>
            <a:spLocks noChangeArrowheads="1"/>
          </p:cNvSpPr>
          <p:nvPr/>
        </p:nvSpPr>
        <p:spPr bwMode="auto">
          <a:xfrm>
            <a:off x="5652120" y="188640"/>
            <a:ext cx="2304256" cy="540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❷</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07504" y="444775"/>
          <a:ext cx="8928992" cy="6413225"/>
        </p:xfrm>
        <a:graphic>
          <a:graphicData uri="http://schemas.openxmlformats.org/drawingml/2006/table">
            <a:tbl>
              <a:tblPr/>
              <a:tblGrid>
                <a:gridCol w="936104">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4392488">
                  <a:extLst>
                    <a:ext uri="{9D8B030D-6E8A-4147-A177-3AD203B41FA5}">
                      <a16:colId xmlns:a16="http://schemas.microsoft.com/office/drawing/2014/main" val="20002"/>
                    </a:ext>
                  </a:extLst>
                </a:gridCol>
              </a:tblGrid>
              <a:tr h="291298">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600" b="1" kern="100" dirty="0">
                          <a:latin typeface="+mj-ea"/>
                          <a:ea typeface="+mj-ea"/>
                          <a:cs typeface="Times New Roman"/>
                        </a:rPr>
                        <a:t>⑱</a:t>
                      </a:r>
                      <a:r>
                        <a:rPr lang="ja-JP" sz="1600" b="1" kern="0" dirty="0">
                          <a:solidFill>
                            <a:srgbClr val="000000"/>
                          </a:solidFill>
                          <a:latin typeface="+mj-ea"/>
                          <a:ea typeface="+mj-ea"/>
                          <a:cs typeface="ＭＳ 明朝"/>
                        </a:rPr>
                        <a:t>口腔</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衛生</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0" dirty="0">
                          <a:latin typeface="+mj-ea"/>
                          <a:ea typeface="+mj-ea"/>
                          <a:cs typeface="Times New Roman"/>
                        </a:rPr>
                        <a:t>部分義歯。</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Times New Roman"/>
                        </a:rPr>
                        <a:t>歯みがきは自分でしている。</a:t>
                      </a:r>
                      <a:endParaRPr lang="ja-JP" sz="1500" b="1" kern="100" dirty="0">
                        <a:solidFill>
                          <a:schemeClr val="accent6">
                            <a:lumMod val="50000"/>
                          </a:schemeClr>
                        </a:solidFill>
                        <a:latin typeface="+mj-ea"/>
                        <a:ea typeface="+mj-ea"/>
                        <a:cs typeface="Times New Roman"/>
                      </a:endParaRPr>
                    </a:p>
                    <a:p>
                      <a:pPr algn="just">
                        <a:spcAft>
                          <a:spcPts val="0"/>
                        </a:spcAft>
                      </a:pPr>
                      <a:r>
                        <a:rPr lang="ja-JP" sz="1500" b="1" kern="0" dirty="0">
                          <a:latin typeface="+mj-ea"/>
                          <a:ea typeface="+mj-ea"/>
                          <a:cs typeface="Times New Roman"/>
                        </a:rPr>
                        <a:t>口腔内に異常なし。</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600" b="1" kern="100" dirty="0">
                          <a:latin typeface="+mj-ea"/>
                          <a:ea typeface="+mj-ea"/>
                          <a:cs typeface="Times New Roman"/>
                        </a:rPr>
                        <a:t>⑲</a:t>
                      </a:r>
                      <a:r>
                        <a:rPr lang="ja-JP" sz="1600" b="1" kern="100" dirty="0">
                          <a:solidFill>
                            <a:srgbClr val="000000"/>
                          </a:solidFill>
                          <a:latin typeface="+mj-ea"/>
                          <a:ea typeface="+mj-ea"/>
                          <a:cs typeface="Times New Roman"/>
                        </a:rPr>
                        <a:t>食事</a:t>
                      </a:r>
                      <a:r>
                        <a:rPr lang="ja-JP" altLang="en-US" sz="1600" b="1" kern="100" dirty="0">
                          <a:solidFill>
                            <a:srgbClr val="000000"/>
                          </a:solidFill>
                          <a:latin typeface="+mj-ea"/>
                          <a:ea typeface="+mj-ea"/>
                          <a:cs typeface="Times New Roman"/>
                        </a:rPr>
                        <a:t>　</a:t>
                      </a:r>
                      <a:endParaRPr lang="en-US" altLang="ja-JP" sz="1600" b="1" kern="100" dirty="0">
                        <a:solidFill>
                          <a:srgbClr val="000000"/>
                        </a:solidFill>
                        <a:latin typeface="+mj-ea"/>
                        <a:ea typeface="+mj-ea"/>
                        <a:cs typeface="Times New Roman"/>
                      </a:endParaRPr>
                    </a:p>
                    <a:p>
                      <a:pPr algn="l">
                        <a:lnSpc>
                          <a:spcPct val="100000"/>
                        </a:lnSpc>
                        <a:spcAft>
                          <a:spcPts val="0"/>
                        </a:spcAft>
                      </a:pPr>
                      <a:r>
                        <a:rPr lang="ja-JP" altLang="en-US" sz="1600" b="1" kern="100" dirty="0">
                          <a:solidFill>
                            <a:srgbClr val="000000"/>
                          </a:solidFill>
                          <a:latin typeface="+mj-ea"/>
                          <a:ea typeface="+mj-ea"/>
                          <a:cs typeface="Times New Roman"/>
                        </a:rPr>
                        <a:t>　</a:t>
                      </a:r>
                      <a:r>
                        <a:rPr lang="ja-JP" sz="1600" b="1" kern="100" dirty="0">
                          <a:solidFill>
                            <a:srgbClr val="000000"/>
                          </a:solidFill>
                          <a:latin typeface="+mj-ea"/>
                          <a:ea typeface="+mj-ea"/>
                          <a:cs typeface="Times New Roman"/>
                        </a:rPr>
                        <a:t>摂取</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1500" b="1" kern="0" dirty="0">
                          <a:latin typeface="+mj-ea"/>
                          <a:ea typeface="+mj-ea"/>
                          <a:cs typeface="Times New Roman"/>
                        </a:rPr>
                        <a:t>普通食摂取。</a:t>
                      </a:r>
                      <a:endParaRPr lang="ja-JP" sz="1500" b="1" kern="100" dirty="0">
                        <a:latin typeface="+mj-ea"/>
                        <a:ea typeface="+mj-ea"/>
                        <a:cs typeface="Times New Roman"/>
                      </a:endParaRPr>
                    </a:p>
                    <a:p>
                      <a:pPr marL="101600" indent="-101600" algn="just">
                        <a:spcAft>
                          <a:spcPts val="0"/>
                        </a:spcAft>
                      </a:pPr>
                      <a:r>
                        <a:rPr lang="ja-JP" sz="1500" b="1" kern="0" dirty="0">
                          <a:solidFill>
                            <a:schemeClr val="accent6">
                              <a:lumMod val="50000"/>
                            </a:schemeClr>
                          </a:solidFill>
                          <a:latin typeface="+mj-ea"/>
                          <a:ea typeface="+mj-ea"/>
                          <a:cs typeface="Times New Roman"/>
                        </a:rPr>
                        <a:t>医師より、低体重なので糖尿病食は摂らないでバランスの取れた食事で栄養改善を</a:t>
                      </a:r>
                      <a:r>
                        <a:rPr lang="ja-JP" altLang="en-US" sz="1500" b="1" kern="0" dirty="0">
                          <a:solidFill>
                            <a:schemeClr val="accent6">
                              <a:lumMod val="50000"/>
                            </a:schemeClr>
                          </a:solidFill>
                          <a:latin typeface="+mj-ea"/>
                          <a:ea typeface="+mj-ea"/>
                          <a:cs typeface="Times New Roman"/>
                        </a:rPr>
                        <a:t>と</a:t>
                      </a:r>
                      <a:r>
                        <a:rPr lang="ja-JP" sz="1500" b="1" kern="0" dirty="0">
                          <a:solidFill>
                            <a:schemeClr val="accent6">
                              <a:lumMod val="50000"/>
                            </a:schemeClr>
                          </a:solidFill>
                          <a:latin typeface="+mj-ea"/>
                          <a:ea typeface="+mj-ea"/>
                          <a:cs typeface="Times New Roman"/>
                        </a:rPr>
                        <a:t>るようにいわれている。</a:t>
                      </a:r>
                      <a:endParaRPr lang="ja-JP" sz="1500" b="1" kern="100" dirty="0">
                        <a:solidFill>
                          <a:schemeClr val="accent6">
                            <a:lumMod val="50000"/>
                          </a:schemeClr>
                        </a:solidFill>
                        <a:latin typeface="+mj-ea"/>
                        <a:ea typeface="+mj-ea"/>
                        <a:cs typeface="Times New Roman"/>
                      </a:endParaRPr>
                    </a:p>
                    <a:p>
                      <a:pPr marL="101600" indent="-101600" algn="just">
                        <a:spcAft>
                          <a:spcPts val="0"/>
                        </a:spcAft>
                      </a:pPr>
                      <a:r>
                        <a:rPr lang="ja-JP" sz="1500" b="1" kern="0" dirty="0">
                          <a:latin typeface="+mj-ea"/>
                          <a:ea typeface="+mj-ea"/>
                          <a:cs typeface="Times New Roman"/>
                        </a:rPr>
                        <a:t>水分量</a:t>
                      </a:r>
                      <a:r>
                        <a:rPr lang="en-US" sz="1500" b="1" kern="0" dirty="0">
                          <a:latin typeface="+mj-ea"/>
                          <a:ea typeface="+mj-ea"/>
                          <a:cs typeface="Times New Roman"/>
                        </a:rPr>
                        <a:t>700mL</a:t>
                      </a:r>
                      <a:r>
                        <a:rPr lang="ja-JP" sz="1500" b="1" kern="0" dirty="0" err="1">
                          <a:latin typeface="+mj-ea"/>
                          <a:ea typeface="+mj-ea"/>
                          <a:cs typeface="Times New Roman"/>
                        </a:rPr>
                        <a:t>。</a:t>
                      </a:r>
                      <a:r>
                        <a:rPr lang="ja-JP" sz="1500" b="1" kern="0" dirty="0">
                          <a:latin typeface="+mj-ea"/>
                          <a:ea typeface="+mj-ea"/>
                          <a:cs typeface="Times New Roman"/>
                        </a:rPr>
                        <a:t>水分を勧めてもトイレに行きたくないからと拒否がある。</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600" b="1" kern="0" dirty="0">
                          <a:solidFill>
                            <a:srgbClr val="2E74B5"/>
                          </a:solidFill>
                          <a:latin typeface="+mj-ea"/>
                          <a:ea typeface="+mj-ea"/>
                          <a:cs typeface="Times New Roman"/>
                        </a:rPr>
                        <a:t>歩行が不自由</a:t>
                      </a:r>
                      <a:endParaRPr lang="ja-JP" sz="2600" b="1" kern="100" dirty="0">
                        <a:latin typeface="+mj-ea"/>
                        <a:ea typeface="+mj-ea"/>
                        <a:cs typeface="Times New Roman"/>
                      </a:endParaRPr>
                    </a:p>
                    <a:p>
                      <a:pPr algn="just">
                        <a:spcAft>
                          <a:spcPts val="0"/>
                        </a:spcAft>
                      </a:pPr>
                      <a:r>
                        <a:rPr lang="ja-JP" sz="2600" b="1" kern="0" dirty="0">
                          <a:solidFill>
                            <a:srgbClr val="2E74B5"/>
                          </a:solidFill>
                          <a:latin typeface="+mj-ea"/>
                          <a:ea typeface="+mj-ea"/>
                          <a:cs typeface="Times New Roman"/>
                        </a:rPr>
                        <a:t>日中は一人で食事するため、不規則で偏った食事</a:t>
                      </a:r>
                      <a:endParaRPr lang="ja-JP" sz="2600" b="1" kern="10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8992">
                <a:tc>
                  <a:txBody>
                    <a:bodyPr/>
                    <a:lstStyle/>
                    <a:p>
                      <a:pPr algn="just">
                        <a:lnSpc>
                          <a:spcPct val="100000"/>
                        </a:lnSpc>
                        <a:spcAft>
                          <a:spcPts val="0"/>
                        </a:spcAft>
                      </a:pPr>
                      <a:r>
                        <a:rPr lang="ja-JP" sz="1600" b="1" kern="100" dirty="0">
                          <a:latin typeface="+mj-ea"/>
                          <a:ea typeface="+mj-ea"/>
                          <a:cs typeface="Times New Roman"/>
                        </a:rPr>
                        <a:t>⑳</a:t>
                      </a:r>
                      <a:r>
                        <a:rPr lang="ja-JP" sz="1200" b="1" kern="100" dirty="0">
                          <a:latin typeface="+mj-ea"/>
                          <a:ea typeface="+mj-ea"/>
                          <a:cs typeface="Times New Roman"/>
                        </a:rPr>
                        <a:t>　</a:t>
                      </a:r>
                      <a:r>
                        <a:rPr lang="ja-JP" sz="1200" b="1" kern="0" dirty="0">
                          <a:solidFill>
                            <a:srgbClr val="000000"/>
                          </a:solidFill>
                          <a:latin typeface="+mj-ea"/>
                          <a:ea typeface="+mj-ea"/>
                          <a:cs typeface="ＭＳ 明朝"/>
                        </a:rPr>
                        <a:t>認知症の行動・心理症状</a:t>
                      </a:r>
                      <a:r>
                        <a:rPr lang="en-US" sz="1200" b="1" kern="0" dirty="0">
                          <a:solidFill>
                            <a:srgbClr val="000000"/>
                          </a:solidFill>
                          <a:latin typeface="+mj-ea"/>
                          <a:ea typeface="+mj-ea"/>
                          <a:cs typeface="ＭＳ 明朝"/>
                        </a:rPr>
                        <a:t>(BPSD)</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1500" b="1" kern="0" dirty="0">
                          <a:latin typeface="+mj-ea"/>
                          <a:ea typeface="+mj-ea"/>
                          <a:cs typeface="Times New Roman"/>
                        </a:rPr>
                        <a:t>なし</a:t>
                      </a:r>
                      <a:endParaRPr lang="ja-JP" sz="15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600" b="1" kern="0" dirty="0">
                        <a:solidFill>
                          <a:srgbClr val="2E74B5"/>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6179">
                <a:tc>
                  <a:txBody>
                    <a:bodyPr/>
                    <a:lstStyle/>
                    <a:p>
                      <a:pPr algn="l">
                        <a:lnSpc>
                          <a:spcPct val="100000"/>
                        </a:lnSpc>
                        <a:spcAft>
                          <a:spcPts val="0"/>
                        </a:spcAft>
                      </a:pPr>
                      <a:r>
                        <a:rPr lang="ja-JP" sz="1600" b="1" kern="100" dirty="0">
                          <a:latin typeface="+mj-ea"/>
                          <a:ea typeface="+mj-ea"/>
                          <a:cs typeface="Times New Roman"/>
                        </a:rPr>
                        <a:t>㉑介護力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0" dirty="0">
                          <a:latin typeface="+mj-ea"/>
                          <a:ea typeface="+mj-ea"/>
                          <a:cs typeface="Times New Roman"/>
                        </a:rPr>
                        <a:t>夫が介護しているが、家事は全くしたことがなく、頑固な性格、大工仕事はしているが健康というほどではない（虚弱）。</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Times New Roman"/>
                        </a:rPr>
                        <a:t>長女は土・日のみ。</a:t>
                      </a:r>
                      <a:endParaRPr lang="ja-JP" sz="1500" b="1" kern="100" dirty="0">
                        <a:solidFill>
                          <a:schemeClr val="accent6">
                            <a:lumMod val="50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600" b="1" kern="100" dirty="0">
                          <a:solidFill>
                            <a:srgbClr val="2E74B5"/>
                          </a:solidFill>
                          <a:latin typeface="+mj-ea"/>
                          <a:ea typeface="+mj-ea"/>
                          <a:cs typeface="Times New Roman"/>
                        </a:rPr>
                        <a:t>夫が家事・介護未経験</a:t>
                      </a:r>
                      <a:endParaRPr lang="ja-JP" sz="2600" b="1" kern="100" dirty="0">
                        <a:latin typeface="+mj-ea"/>
                        <a:ea typeface="+mj-ea"/>
                        <a:cs typeface="Times New Roman"/>
                      </a:endParaRPr>
                    </a:p>
                    <a:p>
                      <a:pPr algn="just">
                        <a:spcAft>
                          <a:spcPts val="0"/>
                        </a:spcAft>
                      </a:pPr>
                      <a:r>
                        <a:rPr lang="ja-JP" sz="2600" b="1" kern="100" dirty="0">
                          <a:solidFill>
                            <a:srgbClr val="2E74B5"/>
                          </a:solidFill>
                          <a:latin typeface="+mj-ea"/>
                          <a:ea typeface="+mj-ea"/>
                          <a:cs typeface="Times New Roman"/>
                        </a:rPr>
                        <a:t>介護力のある娘は、常に支援ができない</a:t>
                      </a:r>
                      <a:endParaRPr lang="ja-JP" sz="2600" b="1" kern="10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6144">
                <a:tc>
                  <a:txBody>
                    <a:bodyPr/>
                    <a:lstStyle/>
                    <a:p>
                      <a:pPr algn="l">
                        <a:lnSpc>
                          <a:spcPct val="100000"/>
                        </a:lnSpc>
                        <a:spcAft>
                          <a:spcPts val="0"/>
                        </a:spcAft>
                      </a:pPr>
                      <a:r>
                        <a:rPr lang="ja-JP" sz="1600" b="1" kern="100" dirty="0">
                          <a:latin typeface="+mj-ea"/>
                          <a:ea typeface="+mj-ea"/>
                          <a:cs typeface="Times New Roman"/>
                        </a:rPr>
                        <a:t>㉒</a:t>
                      </a:r>
                      <a:r>
                        <a:rPr lang="ja-JP" sz="1600" b="1" kern="0" dirty="0">
                          <a:solidFill>
                            <a:srgbClr val="000000"/>
                          </a:solidFill>
                          <a:latin typeface="+mj-ea"/>
                          <a:ea typeface="+mj-ea"/>
                          <a:cs typeface="ＭＳ 明朝"/>
                        </a:rPr>
                        <a:t>居住</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環境</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0" dirty="0">
                          <a:latin typeface="+mj-ea"/>
                          <a:ea typeface="+mj-ea"/>
                          <a:cs typeface="ＭＳ 明朝"/>
                        </a:rPr>
                        <a:t>持ち家、２階建て、自室は１階にあり、１階部分で生活をしている。</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ＭＳ 明朝"/>
                        </a:rPr>
                        <a:t>布団で寝起きしている。</a:t>
                      </a:r>
                      <a:endParaRPr lang="ja-JP" sz="1500" b="1" kern="100" dirty="0">
                        <a:solidFill>
                          <a:schemeClr val="accent6">
                            <a:lumMod val="50000"/>
                          </a:schemeClr>
                        </a:solidFill>
                        <a:latin typeface="+mj-ea"/>
                        <a:ea typeface="+mj-ea"/>
                        <a:cs typeface="Times New Roman"/>
                      </a:endParaRPr>
                    </a:p>
                    <a:p>
                      <a:pPr algn="just">
                        <a:spcAft>
                          <a:spcPts val="0"/>
                        </a:spcAft>
                      </a:pPr>
                      <a:r>
                        <a:rPr lang="ja-JP" sz="1500" b="1" kern="0" dirty="0">
                          <a:latin typeface="+mj-ea"/>
                          <a:ea typeface="+mj-ea"/>
                          <a:cs typeface="ＭＳ 明朝"/>
                        </a:rPr>
                        <a:t>洗濯はしてないため、</a:t>
                      </a:r>
                      <a:r>
                        <a:rPr lang="en-US" sz="1500" b="1" kern="0" dirty="0">
                          <a:latin typeface="+mj-ea"/>
                          <a:ea typeface="+mj-ea"/>
                          <a:cs typeface="ＭＳ 明朝"/>
                        </a:rPr>
                        <a:t>2</a:t>
                      </a:r>
                      <a:r>
                        <a:rPr lang="ja-JP" sz="1500" b="1" kern="0" dirty="0">
                          <a:latin typeface="+mj-ea"/>
                          <a:ea typeface="+mj-ea"/>
                          <a:cs typeface="ＭＳ 明朝"/>
                        </a:rPr>
                        <a:t>階には上がらない。</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ＭＳ 明朝"/>
                        </a:rPr>
                        <a:t>段差が多い。</a:t>
                      </a:r>
                      <a:endParaRPr lang="ja-JP" sz="1500" b="1" kern="100" dirty="0">
                        <a:solidFill>
                          <a:schemeClr val="accent6">
                            <a:lumMod val="50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600" b="1" kern="0" dirty="0">
                          <a:solidFill>
                            <a:srgbClr val="2E74B5"/>
                          </a:solidFill>
                          <a:latin typeface="+mj-ea"/>
                          <a:ea typeface="+mj-ea"/>
                          <a:cs typeface="ＭＳ 明朝"/>
                        </a:rPr>
                        <a:t>段差がある</a:t>
                      </a:r>
                      <a:endParaRPr lang="ja-JP" sz="2600" b="1" kern="100" dirty="0">
                        <a:latin typeface="+mj-ea"/>
                        <a:ea typeface="+mj-ea"/>
                        <a:cs typeface="Times New Roman"/>
                      </a:endParaRPr>
                    </a:p>
                    <a:p>
                      <a:pPr algn="just">
                        <a:spcAft>
                          <a:spcPts val="0"/>
                        </a:spcAft>
                      </a:pPr>
                      <a:r>
                        <a:rPr lang="ja-JP" sz="2600" b="1" kern="0" dirty="0">
                          <a:solidFill>
                            <a:srgbClr val="2E74B5"/>
                          </a:solidFill>
                          <a:latin typeface="+mj-ea"/>
                          <a:ea typeface="+mj-ea"/>
                          <a:cs typeface="ＭＳ 明朝"/>
                        </a:rPr>
                        <a:t>布団のため寝起きが困難</a:t>
                      </a:r>
                      <a:endParaRPr lang="ja-JP" sz="2600" b="1" kern="10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409">
                <a:tc>
                  <a:txBody>
                    <a:bodyPr/>
                    <a:lstStyle/>
                    <a:p>
                      <a:pPr algn="l">
                        <a:lnSpc>
                          <a:spcPct val="100000"/>
                        </a:lnSpc>
                        <a:spcAft>
                          <a:spcPts val="0"/>
                        </a:spcAft>
                      </a:pPr>
                      <a:r>
                        <a:rPr lang="ja-JP" sz="1600" b="1" kern="100" dirty="0">
                          <a:latin typeface="+mj-ea"/>
                          <a:ea typeface="+mj-ea"/>
                          <a:cs typeface="Times New Roman"/>
                        </a:rPr>
                        <a:t>㉓</a:t>
                      </a:r>
                      <a:r>
                        <a:rPr lang="ja-JP" sz="1600" b="1" kern="0" dirty="0">
                          <a:solidFill>
                            <a:srgbClr val="000000"/>
                          </a:solidFill>
                          <a:latin typeface="+mj-ea"/>
                          <a:ea typeface="+mj-ea"/>
                          <a:cs typeface="ＭＳ 明朝"/>
                        </a:rPr>
                        <a:t>特別な</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状況</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1500" b="1" kern="0" dirty="0">
                          <a:latin typeface="+mj-ea"/>
                          <a:ea typeface="+mj-ea"/>
                          <a:cs typeface="Times New Roman"/>
                        </a:rPr>
                        <a:t>特になし。</a:t>
                      </a:r>
                      <a:endParaRPr lang="ja-JP" sz="15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5717" name="AutoShape 5"/>
          <p:cNvSpPr>
            <a:spLocks noChangeArrowheads="1"/>
          </p:cNvSpPr>
          <p:nvPr/>
        </p:nvSpPr>
        <p:spPr bwMode="auto">
          <a:xfrm>
            <a:off x="5796136" y="0"/>
            <a:ext cx="216024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❷</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➂</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1887116047"/>
              </p:ext>
            </p:extLst>
          </p:nvPr>
        </p:nvGraphicFramePr>
        <p:xfrm>
          <a:off x="107504" y="2276872"/>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14"/>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07504" y="2276872"/>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3419475" y="3429000"/>
            <a:ext cx="3384550"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27</a:t>
            </a:fld>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28</a:t>
            </a:fld>
            <a:endParaRPr lang="ja-JP" altLang="en-US"/>
          </a:p>
        </p:txBody>
      </p:sp>
      <p:sp>
        <p:nvSpPr>
          <p:cNvPr id="75777" name="Rectangle 1"/>
          <p:cNvSpPr>
            <a:spLocks noChangeArrowheads="1"/>
          </p:cNvSpPr>
          <p:nvPr/>
        </p:nvSpPr>
        <p:spPr bwMode="auto">
          <a:xfrm>
            <a:off x="0" y="0"/>
            <a:ext cx="9144000" cy="2852936"/>
          </a:xfrm>
          <a:prstGeom prst="rect">
            <a:avLst/>
          </a:prstGeom>
          <a:solidFill>
            <a:srgbClr val="FFFFFF"/>
          </a:solidFill>
          <a:ln w="15875" cap="rnd">
            <a:solidFill>
              <a:srgbClr val="FFC000"/>
            </a:solidFill>
            <a:prstDash val="sysDot"/>
            <a:miter lim="800000"/>
            <a:headEnd/>
            <a:tailEnd/>
          </a:ln>
        </p:spPr>
        <p:txBody>
          <a:bodyPr vert="horz" wrap="square" lIns="0" tIns="45000" rIns="0"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演習❸</a:t>
            </a: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困りごと</a:t>
            </a:r>
            <a:r>
              <a:rPr kumimoji="1" lang="ja-JP" altLang="en-US" sz="32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としての課題を分析　</a:t>
            </a:r>
            <a:endParaRPr kumimoji="1" lang="en-US" altLang="ja-JP"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〇　各項目ごとの「アセスメント情報」「原因」をもとに、</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困りごと</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として</a:t>
            </a:r>
            <a:endParaRPr kumimoji="1" lang="en-US" altLang="ja-JP"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の課題（ニーズ）</a:t>
            </a: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を捉えて記載する。</a:t>
            </a:r>
          </a:p>
          <a:p>
            <a:pPr marL="457200" marR="0" lvl="1"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〇　課題（ニーズ）の表記は、</a:t>
            </a:r>
            <a:r>
              <a:rPr kumimoji="1" lang="ja-JP" alt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困りごと</a:t>
            </a:r>
            <a:r>
              <a:rPr kumimoji="1" lang="ja-JP" alt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として捉えたものであるため、</a:t>
            </a:r>
            <a:endParaRPr kumimoji="1" lang="en-US" altLang="ja-JP" sz="2400" b="1" i="0" u="none" strike="noStrike" cap="none" normalizeH="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rgbClr val="00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dirty="0">
                <a:ln>
                  <a:noFill/>
                </a:ln>
                <a:solidFill>
                  <a:srgbClr val="00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baseline="0" dirty="0">
                <a:ln>
                  <a:noFill/>
                </a:ln>
                <a:solidFill>
                  <a:srgbClr val="215868"/>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「～のために、～で困っている」　「～が原因で、～できない」　</a:t>
            </a:r>
            <a:endParaRPr kumimoji="1" lang="en-US" altLang="ja-JP" sz="2400" b="1" i="0" u="none" strike="noStrike" cap="none" normalizeH="0" baseline="0" dirty="0">
              <a:ln>
                <a:noFill/>
              </a:ln>
              <a:solidFill>
                <a:srgbClr val="215868"/>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rgbClr val="215868"/>
                </a:solidFill>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という表記になります。</a:t>
            </a:r>
            <a:endParaRPr kumimoji="1" 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 name="図 3"/>
          <p:cNvPicPr/>
          <p:nvPr/>
        </p:nvPicPr>
        <p:blipFill>
          <a:blip r:embed="rId2" cstate="print"/>
          <a:srcRect l="27372" t="45495" r="26095" b="31351"/>
          <a:stretch>
            <a:fillRect/>
          </a:stretch>
        </p:blipFill>
        <p:spPr bwMode="auto">
          <a:xfrm>
            <a:off x="323528" y="3645024"/>
            <a:ext cx="8604448" cy="3212976"/>
          </a:xfrm>
          <a:prstGeom prst="rect">
            <a:avLst/>
          </a:prstGeom>
          <a:noFill/>
          <a:ln w="9525">
            <a:noFill/>
            <a:miter lim="800000"/>
            <a:headEnd/>
            <a:tailEnd/>
          </a:ln>
        </p:spPr>
      </p:pic>
      <p:sp>
        <p:nvSpPr>
          <p:cNvPr id="5" name="フローチャート : カード 6"/>
          <p:cNvSpPr/>
          <p:nvPr/>
        </p:nvSpPr>
        <p:spPr>
          <a:xfrm>
            <a:off x="7956376" y="136525"/>
            <a:ext cx="1187624" cy="45943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ワークシート</a:t>
            </a:r>
            <a:endParaRPr kumimoji="1" lang="en-US" altLang="ja-JP" sz="1400" b="1" dirty="0">
              <a:solidFill>
                <a:srgbClr val="FF0000"/>
              </a:solidFill>
            </a:endParaRPr>
          </a:p>
          <a:p>
            <a:pPr algn="ctr"/>
            <a:r>
              <a:rPr kumimoji="1" lang="ja-JP" altLang="en-US" sz="1400" b="1" dirty="0">
                <a:solidFill>
                  <a:srgbClr val="FF0000"/>
                </a:solidFill>
              </a:rPr>
              <a:t>Ｐ１６</a:t>
            </a:r>
            <a:endParaRPr kumimoji="1" lang="en-US" altLang="ja-JP" sz="1400" b="1" dirty="0">
              <a:solidFill>
                <a:srgbClr val="FF0000"/>
              </a:solidFill>
            </a:endParaRPr>
          </a:p>
        </p:txBody>
      </p:sp>
      <p:sp>
        <p:nvSpPr>
          <p:cNvPr id="6" name="AutoShape 6"/>
          <p:cNvSpPr>
            <a:spLocks noChangeArrowheads="1"/>
          </p:cNvSpPr>
          <p:nvPr/>
        </p:nvSpPr>
        <p:spPr bwMode="auto">
          <a:xfrm>
            <a:off x="1187624" y="3284984"/>
            <a:ext cx="1152000" cy="864096"/>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1600" b="1" dirty="0">
                <a:solidFill>
                  <a:srgbClr val="FFFFFF"/>
                </a:solidFill>
                <a:latin typeface="ＭＳ Ｐゴシック" pitchFamily="50" charset="-128"/>
                <a:cs typeface="ＭＳ Ｐゴシック" pitchFamily="50" charset="-128"/>
              </a:rPr>
              <a:t>➂</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吹き出し: 角を丸めた四角形 2">
            <a:extLst>
              <a:ext uri="{FF2B5EF4-FFF2-40B4-BE49-F238E27FC236}">
                <a16:creationId xmlns:a16="http://schemas.microsoft.com/office/drawing/2014/main" id="{5567B1E8-E3D0-7580-4708-D53E1FE7C42A}"/>
              </a:ext>
            </a:extLst>
          </p:cNvPr>
          <p:cNvSpPr/>
          <p:nvPr/>
        </p:nvSpPr>
        <p:spPr>
          <a:xfrm>
            <a:off x="6034681" y="2510142"/>
            <a:ext cx="3096344" cy="1224136"/>
          </a:xfrm>
          <a:prstGeom prst="wedgeRoundRectCallout">
            <a:avLst>
              <a:gd name="adj1" fmla="val -68592"/>
              <a:gd name="adj2" fmla="val 21537"/>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　５分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全体ワーク：１０分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32657"/>
          <a:ext cx="4644009" cy="6568006"/>
        </p:xfrm>
        <a:graphic>
          <a:graphicData uri="http://schemas.openxmlformats.org/drawingml/2006/table">
            <a:tbl>
              <a:tblPr/>
              <a:tblGrid>
                <a:gridCol w="1008255">
                  <a:extLst>
                    <a:ext uri="{9D8B030D-6E8A-4147-A177-3AD203B41FA5}">
                      <a16:colId xmlns:a16="http://schemas.microsoft.com/office/drawing/2014/main" val="20000"/>
                    </a:ext>
                  </a:extLst>
                </a:gridCol>
                <a:gridCol w="1219082">
                  <a:extLst>
                    <a:ext uri="{9D8B030D-6E8A-4147-A177-3AD203B41FA5}">
                      <a16:colId xmlns:a16="http://schemas.microsoft.com/office/drawing/2014/main" val="20001"/>
                    </a:ext>
                  </a:extLst>
                </a:gridCol>
                <a:gridCol w="2416672">
                  <a:extLst>
                    <a:ext uri="{9D8B030D-6E8A-4147-A177-3AD203B41FA5}">
                      <a16:colId xmlns:a16="http://schemas.microsoft.com/office/drawing/2014/main" val="20002"/>
                    </a:ext>
                  </a:extLst>
                </a:gridCol>
              </a:tblGrid>
              <a:tr h="792087">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a:t>
                      </a:r>
                      <a:endParaRPr lang="en-US" altLang="ja-JP" sz="1400" b="1" kern="0" dirty="0">
                        <a:latin typeface="Century"/>
                        <a:ea typeface="ＭＳ 明朝"/>
                        <a:cs typeface="Times New Roman"/>
                      </a:endParaRPr>
                    </a:p>
                    <a:p>
                      <a:pPr indent="114935" algn="ctr">
                        <a:lnSpc>
                          <a:spcPct val="100000"/>
                        </a:lnSpc>
                        <a:spcAft>
                          <a:spcPts val="0"/>
                        </a:spcAft>
                      </a:pPr>
                      <a:r>
                        <a:rPr lang="ja-JP" sz="1400" b="1" kern="0" dirty="0">
                          <a:latin typeface="Century"/>
                          <a:ea typeface="ＭＳ 明朝"/>
                          <a:cs typeface="Times New Roman"/>
                        </a:rPr>
                        <a:t>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423119">
                <a:tc>
                  <a:txBody>
                    <a:bodyPr/>
                    <a:lstStyle/>
                    <a:p>
                      <a:pPr algn="ctr">
                        <a:lnSpc>
                          <a:spcPct val="100000"/>
                        </a:lnSpc>
                        <a:spcAft>
                          <a:spcPts val="0"/>
                        </a:spcAft>
                      </a:pPr>
                      <a:r>
                        <a:rPr lang="ja-JP" sz="1800" b="1" kern="100" dirty="0">
                          <a:latin typeface="+mj-ea"/>
                          <a:ea typeface="+mj-ea"/>
                          <a:cs typeface="Times New Roman"/>
                        </a:rPr>
                        <a:t>⑩　</a:t>
                      </a:r>
                      <a:r>
                        <a:rPr lang="ja-JP" sz="1800" b="1" kern="0" dirty="0">
                          <a:latin typeface="+mj-ea"/>
                          <a:ea typeface="+mj-ea"/>
                          <a:cs typeface="ＭＳ 明朝"/>
                        </a:rPr>
                        <a:t>健康状態</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病名</a:t>
                      </a:r>
                      <a:r>
                        <a:rPr lang="ja-JP" sz="600" kern="100" dirty="0">
                          <a:effectLst>
                            <a:outerShdw blurRad="38100" dist="38100" dir="2700000" algn="tl">
                              <a:srgbClr val="000000">
                                <a:alpha val="43137"/>
                              </a:srgbClr>
                            </a:outerShdw>
                          </a:effectLst>
                          <a:latin typeface="+mj-ea"/>
                          <a:ea typeface="+mj-ea"/>
                          <a:cs typeface="Times New Roman"/>
                        </a:rPr>
                        <a:t>　脊柱管狭窄症再発、座骨神経痛、変形性膝関節症、陳旧性脳梗塞、糖尿病・（神経障害）、高血圧症</a:t>
                      </a:r>
                    </a:p>
                    <a:p>
                      <a:pPr marL="306070" indent="-306070"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通院</a:t>
                      </a:r>
                      <a:r>
                        <a:rPr lang="ja-JP" sz="600" kern="100" dirty="0">
                          <a:effectLst>
                            <a:outerShdw blurRad="38100" dist="38100" dir="2700000" algn="tl">
                              <a:srgbClr val="000000">
                                <a:alpha val="43137"/>
                              </a:srgbClr>
                            </a:outerShdw>
                          </a:effectLst>
                          <a:latin typeface="+mj-ea"/>
                          <a:ea typeface="+mj-ea"/>
                          <a:cs typeface="Times New Roman"/>
                        </a:rPr>
                        <a:t>　長谷川内科クリニック：月１回通院、整形外科：月</a:t>
                      </a:r>
                      <a:r>
                        <a:rPr lang="en-US" sz="600" kern="100" dirty="0">
                          <a:effectLst>
                            <a:outerShdw blurRad="38100" dist="38100" dir="2700000" algn="tl">
                              <a:srgbClr val="000000">
                                <a:alpha val="43137"/>
                              </a:srgbClr>
                            </a:outerShdw>
                          </a:effectLst>
                          <a:latin typeface="+mj-ea"/>
                          <a:ea typeface="+mj-ea"/>
                          <a:cs typeface="Times New Roman"/>
                        </a:rPr>
                        <a:t>1</a:t>
                      </a:r>
                      <a:r>
                        <a:rPr lang="ja-JP" sz="600" kern="100" dirty="0">
                          <a:effectLst>
                            <a:outerShdw blurRad="38100" dist="38100" dir="2700000" algn="tl">
                              <a:srgbClr val="000000">
                                <a:alpha val="43137"/>
                              </a:srgbClr>
                            </a:outerShdw>
                          </a:effectLst>
                          <a:latin typeface="+mj-ea"/>
                          <a:ea typeface="+mj-ea"/>
                          <a:cs typeface="Times New Roman"/>
                        </a:rPr>
                        <a:t>回通院</a:t>
                      </a:r>
                      <a:r>
                        <a:rPr lang="en-US" sz="600" kern="100" dirty="0">
                          <a:effectLst>
                            <a:outerShdw blurRad="38100" dist="38100" dir="2700000" algn="tl">
                              <a:srgbClr val="000000">
                                <a:alpha val="43137"/>
                              </a:srgbClr>
                            </a:outerShdw>
                          </a:effectLst>
                          <a:latin typeface="+mj-ea"/>
                          <a:ea typeface="+mj-ea"/>
                          <a:cs typeface="Times New Roman"/>
                        </a:rPr>
                        <a:t>	</a:t>
                      </a:r>
                      <a:endParaRPr lang="ja-JP" sz="600" kern="100" dirty="0">
                        <a:effectLst>
                          <a:outerShdw blurRad="38100" dist="38100" dir="2700000" algn="tl">
                            <a:srgbClr val="000000">
                              <a:alpha val="43137"/>
                            </a:srgbClr>
                          </a:outerShdw>
                        </a:effectLst>
                        <a:latin typeface="+mj-ea"/>
                        <a:ea typeface="+mj-ea"/>
                        <a:cs typeface="Times New Roman"/>
                      </a:endParaRPr>
                    </a:p>
                    <a:p>
                      <a:pPr marL="306070" indent="-306070"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服薬</a:t>
                      </a:r>
                      <a:r>
                        <a:rPr lang="ja-JP" sz="600" kern="100" dirty="0">
                          <a:effectLst>
                            <a:outerShdw blurRad="38100" dist="38100" dir="2700000" algn="tl">
                              <a:srgbClr val="000000">
                                <a:alpha val="43137"/>
                              </a:srgbClr>
                            </a:outerShdw>
                          </a:effectLst>
                          <a:latin typeface="+mj-ea"/>
                          <a:ea typeface="+mj-ea"/>
                          <a:cs typeface="Times New Roman"/>
                        </a:rPr>
                        <a:t>　降圧剤、鎮痛剤　本人管理だが飲み忘れがある。長女が確認（土日）</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麻痺</a:t>
                      </a:r>
                      <a:r>
                        <a:rPr lang="ja-JP" sz="600" kern="100" dirty="0">
                          <a:effectLst>
                            <a:outerShdw blurRad="38100" dist="38100" dir="2700000" algn="tl">
                              <a:srgbClr val="000000">
                                <a:alpha val="43137"/>
                              </a:srgbClr>
                            </a:outerShdw>
                          </a:effectLst>
                          <a:latin typeface="+mj-ea"/>
                          <a:ea typeface="+mj-ea"/>
                          <a:cs typeface="Times New Roman"/>
                        </a:rPr>
                        <a:t>　左上下肢に軽いしびれ（利き腕は右）</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身長</a:t>
                      </a:r>
                      <a:r>
                        <a:rPr lang="ja-JP" sz="600" kern="100" dirty="0">
                          <a:effectLst>
                            <a:outerShdw blurRad="38100" dist="38100" dir="2700000" algn="tl">
                              <a:srgbClr val="000000">
                                <a:alpha val="43137"/>
                              </a:srgbClr>
                            </a:outerShdw>
                          </a:effectLst>
                          <a:latin typeface="+mj-ea"/>
                          <a:ea typeface="+mj-ea"/>
                          <a:cs typeface="Times New Roman"/>
                        </a:rPr>
                        <a:t>：</a:t>
                      </a:r>
                      <a:r>
                        <a:rPr lang="en-US" sz="600" kern="100" dirty="0">
                          <a:effectLst>
                            <a:outerShdw blurRad="38100" dist="38100" dir="2700000" algn="tl">
                              <a:srgbClr val="000000">
                                <a:alpha val="43137"/>
                              </a:srgbClr>
                            </a:outerShdw>
                          </a:effectLst>
                          <a:latin typeface="+mj-ea"/>
                          <a:ea typeface="+mj-ea"/>
                          <a:cs typeface="Times New Roman"/>
                        </a:rPr>
                        <a:t>155cm</a:t>
                      </a:r>
                      <a:r>
                        <a:rPr lang="ja-JP" sz="600" kern="100" dirty="0" err="1">
                          <a:effectLst>
                            <a:outerShdw blurRad="38100" dist="38100" dir="2700000" algn="tl">
                              <a:srgbClr val="000000">
                                <a:alpha val="43137"/>
                              </a:srgbClr>
                            </a:outerShdw>
                          </a:effectLst>
                          <a:latin typeface="+mj-ea"/>
                          <a:ea typeface="+mj-ea"/>
                          <a:cs typeface="Times New Roman"/>
                        </a:rPr>
                        <a:t>、</a:t>
                      </a:r>
                      <a:r>
                        <a:rPr lang="ja-JP" sz="600" b="1" kern="100" dirty="0">
                          <a:effectLst>
                            <a:outerShdw blurRad="38100" dist="38100" dir="2700000" algn="tl">
                              <a:srgbClr val="000000">
                                <a:alpha val="43137"/>
                              </a:srgbClr>
                            </a:outerShdw>
                          </a:effectLst>
                          <a:latin typeface="+mj-ea"/>
                          <a:ea typeface="+mj-ea"/>
                          <a:cs typeface="Times New Roman"/>
                        </a:rPr>
                        <a:t>体重</a:t>
                      </a:r>
                      <a:r>
                        <a:rPr lang="ja-JP" sz="600" kern="100" dirty="0">
                          <a:effectLst>
                            <a:outerShdw blurRad="38100" dist="38100" dir="2700000" algn="tl">
                              <a:srgbClr val="000000">
                                <a:alpha val="43137"/>
                              </a:srgbClr>
                            </a:outerShdw>
                          </a:effectLst>
                          <a:latin typeface="+mj-ea"/>
                          <a:ea typeface="+mj-ea"/>
                          <a:cs typeface="Times New Roman"/>
                        </a:rPr>
                        <a:t>：</a:t>
                      </a:r>
                      <a:r>
                        <a:rPr lang="en-US" sz="600" kern="100" dirty="0">
                          <a:effectLst>
                            <a:outerShdw blurRad="38100" dist="38100" dir="2700000" algn="tl">
                              <a:srgbClr val="000000">
                                <a:alpha val="43137"/>
                              </a:srgbClr>
                            </a:outerShdw>
                          </a:effectLst>
                          <a:latin typeface="+mj-ea"/>
                          <a:ea typeface="+mj-ea"/>
                          <a:cs typeface="Times New Roman"/>
                        </a:rPr>
                        <a:t>42.0kg</a:t>
                      </a:r>
                      <a:r>
                        <a:rPr lang="ja-JP" sz="600" kern="100" dirty="0" err="1">
                          <a:effectLst>
                            <a:outerShdw blurRad="38100" dist="38100" dir="2700000" algn="tl">
                              <a:srgbClr val="000000">
                                <a:alpha val="43137"/>
                              </a:srgbClr>
                            </a:outerShdw>
                          </a:effectLst>
                          <a:latin typeface="+mj-ea"/>
                          <a:ea typeface="+mj-ea"/>
                          <a:cs typeface="Times New Roman"/>
                        </a:rPr>
                        <a:t>、</a:t>
                      </a:r>
                      <a:r>
                        <a:rPr lang="en-US" sz="600" b="1" kern="100" dirty="0">
                          <a:effectLst>
                            <a:outerShdw blurRad="38100" dist="38100" dir="2700000" algn="tl">
                              <a:srgbClr val="000000">
                                <a:alpha val="43137"/>
                              </a:srgbClr>
                            </a:outerShdw>
                          </a:effectLst>
                          <a:latin typeface="+mj-ea"/>
                          <a:ea typeface="+mj-ea"/>
                          <a:cs typeface="Times New Roman"/>
                        </a:rPr>
                        <a:t>BMI</a:t>
                      </a:r>
                      <a:r>
                        <a:rPr lang="ja-JP" sz="600" kern="100" dirty="0">
                          <a:effectLst>
                            <a:outerShdw blurRad="38100" dist="38100" dir="2700000" algn="tl">
                              <a:srgbClr val="000000">
                                <a:alpha val="43137"/>
                              </a:srgbClr>
                            </a:outerShdw>
                          </a:effectLst>
                          <a:latin typeface="+mj-ea"/>
                          <a:ea typeface="+mj-ea"/>
                          <a:cs typeface="Times New Roman"/>
                        </a:rPr>
                        <a:t>：</a:t>
                      </a:r>
                      <a:r>
                        <a:rPr lang="en-US" sz="600" kern="100" dirty="0">
                          <a:effectLst>
                            <a:outerShdw blurRad="38100" dist="38100" dir="2700000" algn="tl">
                              <a:srgbClr val="000000">
                                <a:alpha val="43137"/>
                              </a:srgbClr>
                            </a:outerShdw>
                          </a:effectLst>
                          <a:latin typeface="+mj-ea"/>
                          <a:ea typeface="+mj-ea"/>
                          <a:cs typeface="Times New Roman"/>
                        </a:rPr>
                        <a:t>17.48	</a:t>
                      </a:r>
                      <a:endParaRPr lang="ja-JP" sz="600" kern="100" dirty="0">
                        <a:effectLst>
                          <a:outerShdw blurRad="38100" dist="38100" dir="2700000" algn="tl">
                            <a:srgbClr val="000000">
                              <a:alpha val="43137"/>
                            </a:srgbClr>
                          </a:outerShdw>
                        </a:effectLst>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chemeClr val="tx2">
                              <a:lumMod val="50000"/>
                            </a:schemeClr>
                          </a:solidFill>
                          <a:latin typeface="+mj-ea"/>
                          <a:ea typeface="+mj-ea"/>
                          <a:cs typeface="Times New Roman"/>
                        </a:rPr>
                        <a:t>疾患の治療</a:t>
                      </a:r>
                      <a:endParaRPr lang="ja-JP" sz="2000" b="1" kern="100" dirty="0">
                        <a:solidFill>
                          <a:schemeClr val="tx2">
                            <a:lumMod val="50000"/>
                          </a:schemeClr>
                        </a:solidFill>
                        <a:latin typeface="+mj-ea"/>
                        <a:ea typeface="+mj-ea"/>
                        <a:cs typeface="Times New Roman"/>
                      </a:endParaRPr>
                    </a:p>
                    <a:p>
                      <a:pPr algn="just">
                        <a:spcAft>
                          <a:spcPts val="0"/>
                        </a:spcAft>
                      </a:pPr>
                      <a:r>
                        <a:rPr lang="ja-JP" sz="2000" b="1" kern="0" dirty="0">
                          <a:solidFill>
                            <a:schemeClr val="tx2">
                              <a:lumMod val="50000"/>
                            </a:schemeClr>
                          </a:solidFill>
                          <a:latin typeface="+mj-ea"/>
                          <a:ea typeface="+mj-ea"/>
                          <a:cs typeface="Times New Roman"/>
                        </a:rPr>
                        <a:t>もの忘れ</a:t>
                      </a:r>
                      <a:endParaRPr lang="ja-JP" sz="2000" b="1" kern="100" dirty="0">
                        <a:solidFill>
                          <a:schemeClr val="tx2">
                            <a:lumMod val="50000"/>
                          </a:schemeClr>
                        </a:solidFill>
                        <a:latin typeface="+mj-ea"/>
                        <a:ea typeface="+mj-ea"/>
                        <a:cs typeface="Times New Roman"/>
                      </a:endParaRPr>
                    </a:p>
                    <a:p>
                      <a:pPr algn="just">
                        <a:spcAft>
                          <a:spcPts val="0"/>
                        </a:spcAft>
                      </a:pPr>
                      <a:r>
                        <a:rPr lang="ja-JP" sz="2000" b="1" kern="0" dirty="0">
                          <a:solidFill>
                            <a:schemeClr val="tx2">
                              <a:lumMod val="50000"/>
                            </a:schemeClr>
                          </a:solidFill>
                          <a:latin typeface="+mj-ea"/>
                          <a:ea typeface="+mj-ea"/>
                          <a:cs typeface="Times New Roman"/>
                        </a:rPr>
                        <a:t>陳旧性脳梗塞後遺症</a:t>
                      </a:r>
                      <a:endParaRPr lang="ja-JP" sz="2000" b="1" kern="100" dirty="0">
                        <a:solidFill>
                          <a:schemeClr val="tx2">
                            <a:lumMod val="50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802">
                <a:tc>
                  <a:txBody>
                    <a:bodyPr/>
                    <a:lstStyle/>
                    <a:p>
                      <a:pPr algn="ctr">
                        <a:lnSpc>
                          <a:spcPct val="100000"/>
                        </a:lnSpc>
                        <a:spcAft>
                          <a:spcPts val="0"/>
                        </a:spcAft>
                      </a:pPr>
                      <a:r>
                        <a:rPr lang="ja-JP" sz="1800" b="1" kern="100" dirty="0">
                          <a:latin typeface="+mj-ea"/>
                          <a:ea typeface="+mj-ea"/>
                          <a:cs typeface="Times New Roman"/>
                        </a:rPr>
                        <a:t>⑪　</a:t>
                      </a:r>
                      <a:r>
                        <a:rPr lang="ja-JP" sz="1800" b="1" kern="0" dirty="0">
                          <a:latin typeface="+mj-ea"/>
                          <a:ea typeface="+mj-ea"/>
                          <a:cs typeface="ＭＳ 明朝"/>
                        </a:rPr>
                        <a:t>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食事</a:t>
                      </a:r>
                      <a:r>
                        <a:rPr lang="ja-JP" sz="600" kern="100" dirty="0">
                          <a:effectLst>
                            <a:outerShdw blurRad="38100" dist="38100" dir="2700000" algn="tl">
                              <a:srgbClr val="000000">
                                <a:alpha val="43137"/>
                              </a:srgbClr>
                            </a:outerShdw>
                          </a:effectLst>
                          <a:latin typeface="+mj-ea"/>
                          <a:ea typeface="+mj-ea"/>
                          <a:cs typeface="Times New Roman"/>
                        </a:rPr>
                        <a:t>：自立。　</a:t>
                      </a:r>
                      <a:r>
                        <a:rPr lang="ja-JP" sz="600" b="1" kern="100" dirty="0">
                          <a:effectLst>
                            <a:outerShdw blurRad="38100" dist="38100" dir="2700000" algn="tl">
                              <a:srgbClr val="000000">
                                <a:alpha val="43137"/>
                              </a:srgbClr>
                            </a:outerShdw>
                          </a:effectLst>
                          <a:latin typeface="+mj-ea"/>
                          <a:ea typeface="+mj-ea"/>
                          <a:cs typeface="Times New Roman"/>
                        </a:rPr>
                        <a:t>排せつ</a:t>
                      </a:r>
                      <a:r>
                        <a:rPr lang="ja-JP" sz="600" kern="100" dirty="0">
                          <a:effectLst>
                            <a:outerShdw blurRad="38100" dist="38100" dir="2700000" algn="tl">
                              <a:srgbClr val="000000">
                                <a:alpha val="43137"/>
                              </a:srgbClr>
                            </a:outerShdw>
                          </a:effectLst>
                          <a:latin typeface="+mj-ea"/>
                          <a:ea typeface="+mj-ea"/>
                          <a:cs typeface="Times New Roman"/>
                        </a:rPr>
                        <a:t>：移動時に段差があるので一部介助（一度トイレに間に合わなかったことがある）。</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入浴</a:t>
                      </a:r>
                      <a:r>
                        <a:rPr lang="ja-JP" sz="600" kern="100" dirty="0">
                          <a:effectLst>
                            <a:outerShdw blurRad="38100" dist="38100" dir="2700000" algn="tl">
                              <a:srgbClr val="000000">
                                <a:alpha val="43137"/>
                              </a:srgbClr>
                            </a:outerShdw>
                          </a:effectLst>
                          <a:latin typeface="+mj-ea"/>
                          <a:ea typeface="+mj-ea"/>
                          <a:cs typeface="Times New Roman"/>
                        </a:rPr>
                        <a:t>：浴室までに段差が多数あり。浴槽への出入りのまたぎ時に介助（長女が土・日に１回入浴介助）。</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更衣</a:t>
                      </a:r>
                      <a:r>
                        <a:rPr lang="ja-JP" sz="600" kern="100" dirty="0">
                          <a:effectLst>
                            <a:outerShdw blurRad="38100" dist="38100" dir="2700000" algn="tl">
                              <a:srgbClr val="000000">
                                <a:alpha val="43137"/>
                              </a:srgbClr>
                            </a:outerShdw>
                          </a:effectLst>
                          <a:latin typeface="+mj-ea"/>
                          <a:ea typeface="+mj-ea"/>
                          <a:cs typeface="Times New Roman"/>
                        </a:rPr>
                        <a:t>：屈伸が不自由で靴下は介助。</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移乗</a:t>
                      </a:r>
                      <a:r>
                        <a:rPr lang="ja-JP" sz="600" kern="100" dirty="0">
                          <a:effectLst>
                            <a:outerShdw blurRad="38100" dist="38100" dir="2700000" algn="tl">
                              <a:srgbClr val="000000">
                                <a:alpha val="43137"/>
                              </a:srgbClr>
                            </a:outerShdw>
                          </a:effectLst>
                          <a:latin typeface="+mj-ea"/>
                          <a:ea typeface="+mj-ea"/>
                          <a:cs typeface="Times New Roman"/>
                        </a:rPr>
                        <a:t>：不安定なため時に介助が必要。</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移動</a:t>
                      </a:r>
                      <a:r>
                        <a:rPr lang="ja-JP" sz="600" kern="100" dirty="0">
                          <a:effectLst>
                            <a:outerShdw blurRad="38100" dist="38100" dir="2700000" algn="tl">
                              <a:srgbClr val="000000">
                                <a:alpha val="43137"/>
                              </a:srgbClr>
                            </a:outerShdw>
                          </a:effectLst>
                          <a:latin typeface="+mj-ea"/>
                          <a:ea typeface="+mj-ea"/>
                          <a:cs typeface="Times New Roman"/>
                        </a:rPr>
                        <a:t>：段差がなければつかまり歩行、見守り</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整容</a:t>
                      </a:r>
                      <a:r>
                        <a:rPr lang="ja-JP" sz="600" kern="100" dirty="0">
                          <a:effectLst>
                            <a:outerShdw blurRad="38100" dist="38100" dir="2700000" algn="tl">
                              <a:srgbClr val="000000">
                                <a:alpha val="43137"/>
                              </a:srgbClr>
                            </a:outerShdw>
                          </a:effectLst>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chemeClr val="tx2">
                              <a:lumMod val="50000"/>
                            </a:schemeClr>
                          </a:solidFill>
                          <a:latin typeface="+mj-ea"/>
                          <a:ea typeface="+mj-ea"/>
                          <a:cs typeface="Times New Roman"/>
                        </a:rPr>
                        <a:t>脊柱管狭窄症等による痛みがあり歩行が不自由自宅内は段差が多く、</a:t>
                      </a:r>
                      <a:r>
                        <a:rPr lang="en-US" sz="2000" b="1" kern="0" dirty="0">
                          <a:solidFill>
                            <a:schemeClr val="tx2">
                              <a:lumMod val="50000"/>
                            </a:schemeClr>
                          </a:solidFill>
                          <a:latin typeface="+mj-ea"/>
                          <a:ea typeface="+mj-ea"/>
                          <a:cs typeface="Times New Roman"/>
                        </a:rPr>
                        <a:t>1</a:t>
                      </a:r>
                      <a:r>
                        <a:rPr lang="ja-JP" sz="2000" b="1" kern="0" dirty="0">
                          <a:solidFill>
                            <a:schemeClr val="tx2">
                              <a:lumMod val="50000"/>
                            </a:schemeClr>
                          </a:solidFill>
                          <a:latin typeface="+mj-ea"/>
                          <a:ea typeface="+mj-ea"/>
                          <a:cs typeface="Times New Roman"/>
                        </a:rPr>
                        <a:t>人での動作が難しい</a:t>
                      </a:r>
                      <a:endParaRPr lang="ja-JP" sz="2000" b="1" kern="100" dirty="0">
                        <a:solidFill>
                          <a:schemeClr val="tx2">
                            <a:lumMod val="50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75">
                <a:tc>
                  <a:txBody>
                    <a:bodyPr/>
                    <a:lstStyle/>
                    <a:p>
                      <a:pPr algn="ctr">
                        <a:lnSpc>
                          <a:spcPct val="100000"/>
                        </a:lnSpc>
                        <a:spcAft>
                          <a:spcPts val="0"/>
                        </a:spcAft>
                      </a:pPr>
                      <a:r>
                        <a:rPr lang="ja-JP" sz="1800" b="1" kern="100" dirty="0">
                          <a:latin typeface="+mj-ea"/>
                          <a:ea typeface="+mj-ea"/>
                          <a:cs typeface="Times New Roman"/>
                        </a:rPr>
                        <a:t>⑫</a:t>
                      </a:r>
                      <a:r>
                        <a:rPr lang="ja-JP" sz="1800" b="1" kern="0" dirty="0">
                          <a:latin typeface="+mj-ea"/>
                          <a:ea typeface="+mj-ea"/>
                          <a:cs typeface="ＭＳ 明朝"/>
                        </a:rPr>
                        <a:t>ＩＡＤＬ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調理</a:t>
                      </a:r>
                      <a:r>
                        <a:rPr lang="ja-JP" sz="600" kern="100" dirty="0">
                          <a:effectLst>
                            <a:outerShdw blurRad="38100" dist="38100" dir="2700000" algn="tl">
                              <a:srgbClr val="000000">
                                <a:alpha val="43137"/>
                              </a:srgbClr>
                            </a:outerShdw>
                          </a:effectLst>
                          <a:latin typeface="+mj-ea"/>
                          <a:ea typeface="+mj-ea"/>
                          <a:cs typeface="Times New Roman"/>
                        </a:rPr>
                        <a:t>：数回したもののほとんど行っていない。</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買物</a:t>
                      </a:r>
                      <a:r>
                        <a:rPr lang="ja-JP" sz="600" kern="100" dirty="0">
                          <a:effectLst>
                            <a:outerShdw blurRad="38100" dist="38100" dir="2700000" algn="tl">
                              <a:srgbClr val="000000">
                                <a:alpha val="43137"/>
                              </a:srgbClr>
                            </a:outerShdw>
                          </a:effectLst>
                          <a:latin typeface="+mj-ea"/>
                          <a:ea typeface="+mj-ea"/>
                          <a:cs typeface="Times New Roman"/>
                        </a:rPr>
                        <a:t>：日用品は長女、惣菜などは夫が買ってくる。</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掃除</a:t>
                      </a:r>
                      <a:r>
                        <a:rPr lang="ja-JP" sz="600" kern="100" dirty="0">
                          <a:effectLst>
                            <a:outerShdw blurRad="38100" dist="38100" dir="2700000" algn="tl">
                              <a:srgbClr val="000000">
                                <a:alpha val="43137"/>
                              </a:srgbClr>
                            </a:outerShdw>
                          </a:effectLst>
                          <a:latin typeface="+mj-ea"/>
                          <a:ea typeface="+mj-ea"/>
                          <a:cs typeface="Times New Roman"/>
                        </a:rPr>
                        <a:t>・</a:t>
                      </a:r>
                      <a:r>
                        <a:rPr lang="ja-JP" sz="600" b="1" kern="100" dirty="0">
                          <a:effectLst>
                            <a:outerShdw blurRad="38100" dist="38100" dir="2700000" algn="tl">
                              <a:srgbClr val="000000">
                                <a:alpha val="43137"/>
                              </a:srgbClr>
                            </a:outerShdw>
                          </a:effectLst>
                          <a:latin typeface="+mj-ea"/>
                          <a:ea typeface="+mj-ea"/>
                          <a:cs typeface="Times New Roman"/>
                        </a:rPr>
                        <a:t>洗濯</a:t>
                      </a:r>
                      <a:r>
                        <a:rPr lang="ja-JP" sz="600" kern="100" dirty="0">
                          <a:effectLst>
                            <a:outerShdw blurRad="38100" dist="38100" dir="2700000" algn="tl">
                              <a:srgbClr val="000000">
                                <a:alpha val="43137"/>
                              </a:srgbClr>
                            </a:outerShdw>
                          </a:effectLst>
                          <a:latin typeface="+mj-ea"/>
                          <a:ea typeface="+mj-ea"/>
                          <a:cs typeface="Times New Roman"/>
                        </a:rPr>
                        <a:t>：日曜日に長女が訪問して行う。</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金銭管理</a:t>
                      </a:r>
                      <a:r>
                        <a:rPr lang="ja-JP" sz="600" kern="100" dirty="0">
                          <a:effectLst>
                            <a:outerShdw blurRad="38100" dist="38100" dir="2700000" algn="tl">
                              <a:srgbClr val="000000">
                                <a:alpha val="43137"/>
                              </a:srgbClr>
                            </a:outerShdw>
                          </a:effectLst>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chemeClr val="tx2">
                              <a:lumMod val="50000"/>
                            </a:schemeClr>
                          </a:solidFill>
                          <a:latin typeface="+mj-ea"/>
                          <a:ea typeface="+mj-ea"/>
                          <a:cs typeface="Times New Roman"/>
                        </a:rPr>
                        <a:t>もの忘れにより家事がうまくできず、意欲低下</a:t>
                      </a:r>
                      <a:endParaRPr lang="ja-JP" sz="2000" b="1" kern="100" dirty="0">
                        <a:solidFill>
                          <a:schemeClr val="tx2">
                            <a:lumMod val="50000"/>
                          </a:schemeClr>
                        </a:solidFill>
                        <a:latin typeface="+mj-ea"/>
                        <a:ea typeface="+mj-ea"/>
                        <a:cs typeface="Times New Roman"/>
                      </a:endParaRPr>
                    </a:p>
                    <a:p>
                      <a:pPr algn="just">
                        <a:spcAft>
                          <a:spcPts val="0"/>
                        </a:spcAft>
                      </a:pPr>
                      <a:r>
                        <a:rPr lang="ja-JP" sz="2000" b="1" kern="0" dirty="0">
                          <a:solidFill>
                            <a:schemeClr val="tx2">
                              <a:lumMod val="50000"/>
                            </a:schemeClr>
                          </a:solidFill>
                          <a:latin typeface="+mj-ea"/>
                          <a:ea typeface="+mj-ea"/>
                          <a:cs typeface="Times New Roman"/>
                        </a:rPr>
                        <a:t>脊柱管狭窄症等による痛みがあり歩行が不自由、意欲低下</a:t>
                      </a:r>
                      <a:endParaRPr lang="ja-JP" sz="2000" b="1" kern="100" dirty="0">
                        <a:solidFill>
                          <a:schemeClr val="tx2">
                            <a:lumMod val="50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4679504" y="317104"/>
          <a:ext cx="4464496" cy="6540896"/>
        </p:xfrm>
        <a:graphic>
          <a:graphicData uri="http://schemas.openxmlformats.org/drawingml/2006/table">
            <a:tbl>
              <a:tblPr/>
              <a:tblGrid>
                <a:gridCol w="4320480">
                  <a:extLst>
                    <a:ext uri="{9D8B030D-6E8A-4147-A177-3AD203B41FA5}">
                      <a16:colId xmlns:a16="http://schemas.microsoft.com/office/drawing/2014/main" val="20000"/>
                    </a:ext>
                  </a:extLst>
                </a:gridCol>
                <a:gridCol w="144016">
                  <a:extLst>
                    <a:ext uri="{9D8B030D-6E8A-4147-A177-3AD203B41FA5}">
                      <a16:colId xmlns:a16="http://schemas.microsoft.com/office/drawing/2014/main" val="20001"/>
                    </a:ext>
                  </a:extLst>
                </a:gridCol>
              </a:tblGrid>
              <a:tr h="447631">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47141">
                <a:tc>
                  <a:txBody>
                    <a:bodyPr/>
                    <a:lstStyle/>
                    <a:p>
                      <a:pPr algn="ctr">
                        <a:lnSpc>
                          <a:spcPts val="2400"/>
                        </a:lnSpc>
                        <a:spcAft>
                          <a:spcPts val="0"/>
                        </a:spcAft>
                      </a:pPr>
                      <a:r>
                        <a:rPr lang="ja-JP" sz="1800" b="1" kern="100" dirty="0">
                          <a:solidFill>
                            <a:srgbClr val="FFFFFF"/>
                          </a:solidFill>
                          <a:latin typeface="+mn-ea"/>
                          <a:ea typeface="+mn-ea"/>
                          <a:cs typeface="Times New Roman"/>
                        </a:rPr>
                        <a:t>“困りごと”としての課題</a:t>
                      </a:r>
                      <a:endParaRPr lang="ja-JP" sz="1800" b="1"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558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・各疾患と痛み、しびれ、日常生活の関連を確認し、改善できることを明らかにしていく必要あり。</a:t>
                      </a:r>
                      <a:endParaRPr lang="en-US" altLang="ja-JP" sz="2600" b="1" kern="0" dirty="0">
                        <a:effectLst>
                          <a:outerShdw blurRad="38100" dist="38100" dir="2700000" algn="tl">
                            <a:srgbClr val="000000">
                              <a:alpha val="43137"/>
                            </a:srgbClr>
                          </a:outerShdw>
                        </a:effectLst>
                        <a:latin typeface="+mn-ea"/>
                        <a:ea typeface="+mn-ea"/>
                        <a:cs typeface="Times New Roman"/>
                      </a:endParaRPr>
                    </a:p>
                    <a:p>
                      <a:pPr algn="just">
                        <a:lnSpc>
                          <a:spcPts val="3000"/>
                        </a:lnSpc>
                        <a:spcAft>
                          <a:spcPts val="0"/>
                        </a:spcAft>
                      </a:pPr>
                      <a:endParaRPr lang="ja-JP" sz="2600" b="1" kern="100" dirty="0">
                        <a:effectLst>
                          <a:outerShdw blurRad="38100" dist="38100" dir="2700000" algn="tl">
                            <a:srgbClr val="000000">
                              <a:alpha val="43137"/>
                            </a:srgbClr>
                          </a:outerShdw>
                        </a:effectLst>
                        <a:latin typeface="+mn-ea"/>
                        <a:ea typeface="+mn-ea"/>
                        <a:cs typeface="Times New Roman"/>
                      </a:endParaRPr>
                    </a:p>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・服薬管理も重要である。</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80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216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・このままだと、ますます動けなくなることが予想される</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80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8368">
                <a:tc>
                  <a:txBody>
                    <a:bodyPr/>
                    <a:lstStyle/>
                    <a:p>
                      <a:pPr algn="just">
                        <a:lnSpc>
                          <a:spcPts val="2400"/>
                        </a:lnSpc>
                        <a:spcAft>
                          <a:spcPts val="0"/>
                        </a:spcAft>
                      </a:pPr>
                      <a:endParaRPr lang="en-US" sz="2000" b="1" kern="0" dirty="0">
                        <a:solidFill>
                          <a:srgbClr val="FF0000"/>
                        </a:solidFill>
                        <a:latin typeface="+mn-ea"/>
                        <a:ea typeface="+mn-ea"/>
                        <a:cs typeface="Times New Roman"/>
                      </a:endParaRPr>
                    </a:p>
                  </a:txBody>
                  <a:tcPr marL="180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5716" name="AutoShape 4"/>
          <p:cNvSpPr>
            <a:spLocks noChangeArrowheads="1"/>
          </p:cNvSpPr>
          <p:nvPr/>
        </p:nvSpPr>
        <p:spPr bwMode="auto">
          <a:xfrm>
            <a:off x="5940152"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❸</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650" y="333375"/>
            <a:ext cx="7772400" cy="1470025"/>
          </a:xfrm>
          <a:solidFill>
            <a:schemeClr val="accent2">
              <a:lumMod val="40000"/>
              <a:lumOff val="60000"/>
            </a:schemeClr>
          </a:solidFill>
        </p:spPr>
        <p:txBody>
          <a:bodyPr/>
          <a:lstStyle/>
          <a:p>
            <a:pPr>
              <a:defRPr/>
            </a:pPr>
            <a:r>
              <a:rPr lang="ja-JP" altLang="en-US" dirty="0"/>
              <a:t>演習の初めに</a:t>
            </a:r>
          </a:p>
        </p:txBody>
      </p:sp>
      <p:sp>
        <p:nvSpPr>
          <p:cNvPr id="3" name="サブタイトル 2"/>
          <p:cNvSpPr>
            <a:spLocks noGrp="1"/>
          </p:cNvSpPr>
          <p:nvPr>
            <p:ph type="subTitle" idx="1"/>
          </p:nvPr>
        </p:nvSpPr>
        <p:spPr>
          <a:xfrm>
            <a:off x="648900" y="1988840"/>
            <a:ext cx="8064896" cy="1752600"/>
          </a:xfrm>
        </p:spPr>
        <p:txBody>
          <a:bodyPr/>
          <a:lstStyle/>
          <a:p>
            <a:pPr algn="l"/>
            <a:r>
              <a:rPr lang="ja-JP" altLang="ja-JP" sz="4400" dirty="0"/>
              <a:t>〇</a:t>
            </a:r>
            <a:r>
              <a:rPr lang="ja-JP" altLang="en-US" sz="4400" dirty="0"/>
              <a:t>研修を始めるにあたって</a:t>
            </a:r>
            <a:endParaRPr lang="en-US" altLang="ja-JP" sz="4400" dirty="0"/>
          </a:p>
          <a:p>
            <a:pPr algn="l"/>
            <a:endParaRPr lang="ja-JP" altLang="ja-JP" sz="4400" dirty="0"/>
          </a:p>
          <a:p>
            <a:pPr algn="l"/>
            <a:r>
              <a:rPr lang="ja-JP" altLang="ja-JP" sz="4400" dirty="0"/>
              <a:t>○本日の日程</a:t>
            </a:r>
            <a:r>
              <a:rPr lang="en-US" altLang="ja-JP" sz="4400" dirty="0"/>
              <a:t>(</a:t>
            </a:r>
            <a:r>
              <a:rPr lang="ja-JP" altLang="ja-JP" sz="4400" dirty="0"/>
              <a:t>研修内容</a:t>
            </a:r>
            <a:r>
              <a:rPr lang="en-US" altLang="ja-JP" sz="4400" dirty="0"/>
              <a:t>)</a:t>
            </a:r>
            <a:r>
              <a:rPr lang="ja-JP" altLang="ja-JP" sz="4400" dirty="0"/>
              <a:t>の確認</a:t>
            </a:r>
            <a:endParaRPr lang="en-US" altLang="ja-JP" sz="4400" dirty="0"/>
          </a:p>
          <a:p>
            <a:pPr algn="l"/>
            <a:endParaRPr lang="en-US" altLang="ja-JP" sz="4400" dirty="0">
              <a:solidFill>
                <a:schemeClr val="accent3">
                  <a:lumMod val="50000"/>
                </a:schemeClr>
              </a:solidFill>
            </a:endParaRPr>
          </a:p>
          <a:p>
            <a:pPr algn="l"/>
            <a:r>
              <a:rPr lang="ja-JP" altLang="en-US" sz="4400" dirty="0">
                <a:solidFill>
                  <a:schemeClr val="accent3">
                    <a:lumMod val="50000"/>
                  </a:schemeClr>
                </a:solidFill>
              </a:rPr>
              <a:t>〇自己紹介・司会の選定</a:t>
            </a:r>
          </a:p>
        </p:txBody>
      </p:sp>
      <p:sp>
        <p:nvSpPr>
          <p:cNvPr id="4" name="スライド番号プレースホルダー 3"/>
          <p:cNvSpPr>
            <a:spLocks noGrp="1"/>
          </p:cNvSpPr>
          <p:nvPr>
            <p:ph type="sldNum" sz="quarter" idx="12"/>
          </p:nvPr>
        </p:nvSpPr>
        <p:spPr/>
        <p:txBody>
          <a:bodyPr/>
          <a:lstStyle/>
          <a:p>
            <a:pPr>
              <a:defRPr/>
            </a:pPr>
            <a:fld id="{8FCA844E-0A43-4ACD-8D5A-F6382AD7957B}" type="slidenum">
              <a:rPr lang="ja-JP" altLang="en-US" smtClean="0"/>
              <a:pPr>
                <a:defRPr/>
              </a:pPr>
              <a:t>3</a:t>
            </a:fld>
            <a:endParaRPr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4644009" cy="6339970"/>
        </p:xfrm>
        <a:graphic>
          <a:graphicData uri="http://schemas.openxmlformats.org/drawingml/2006/table">
            <a:tbl>
              <a:tblPr/>
              <a:tblGrid>
                <a:gridCol w="1008255">
                  <a:extLst>
                    <a:ext uri="{9D8B030D-6E8A-4147-A177-3AD203B41FA5}">
                      <a16:colId xmlns:a16="http://schemas.microsoft.com/office/drawing/2014/main" val="20000"/>
                    </a:ext>
                  </a:extLst>
                </a:gridCol>
                <a:gridCol w="1219082">
                  <a:extLst>
                    <a:ext uri="{9D8B030D-6E8A-4147-A177-3AD203B41FA5}">
                      <a16:colId xmlns:a16="http://schemas.microsoft.com/office/drawing/2014/main" val="20001"/>
                    </a:ext>
                  </a:extLst>
                </a:gridCol>
                <a:gridCol w="2416672">
                  <a:extLst>
                    <a:ext uri="{9D8B030D-6E8A-4147-A177-3AD203B41FA5}">
                      <a16:colId xmlns:a16="http://schemas.microsoft.com/office/drawing/2014/main" val="20002"/>
                    </a:ext>
                  </a:extLst>
                </a:gridCol>
              </a:tblGrid>
              <a:tr h="64807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a:t>
                      </a:r>
                      <a:endParaRPr lang="en-US" altLang="ja-JP" sz="1400" b="1" kern="0" dirty="0">
                        <a:latin typeface="Century"/>
                        <a:ea typeface="ＭＳ 明朝"/>
                        <a:cs typeface="Times New Roman"/>
                      </a:endParaRPr>
                    </a:p>
                    <a:p>
                      <a:pPr indent="114935" algn="ctr">
                        <a:lnSpc>
                          <a:spcPct val="100000"/>
                        </a:lnSpc>
                        <a:spcAft>
                          <a:spcPts val="0"/>
                        </a:spcAft>
                      </a:pPr>
                      <a:r>
                        <a:rPr lang="ja-JP" sz="1400" b="1" kern="0" dirty="0">
                          <a:latin typeface="Century"/>
                          <a:ea typeface="ＭＳ 明朝"/>
                          <a:cs typeface="Times New Roman"/>
                        </a:rPr>
                        <a:t>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299411">
                <a:tc>
                  <a:txBody>
                    <a:bodyPr/>
                    <a:lstStyle/>
                    <a:p>
                      <a:pPr algn="l">
                        <a:lnSpc>
                          <a:spcPct val="100000"/>
                        </a:lnSpc>
                        <a:spcAft>
                          <a:spcPts val="0"/>
                        </a:spcAft>
                      </a:pPr>
                      <a:r>
                        <a:rPr lang="ja-JP" sz="1800" b="1" kern="100" dirty="0">
                          <a:latin typeface="+mj-ea"/>
                          <a:ea typeface="+mj-ea"/>
                          <a:cs typeface="Times New Roman"/>
                        </a:rPr>
                        <a:t>⑬</a:t>
                      </a:r>
                      <a:r>
                        <a:rPr lang="ja-JP" sz="1800" b="1" kern="0" dirty="0">
                          <a:latin typeface="+mj-ea"/>
                          <a:ea typeface="+mj-ea"/>
                          <a:cs typeface="ＭＳ 明朝"/>
                        </a:rPr>
                        <a:t>認　知</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600" kern="0" dirty="0">
                          <a:latin typeface="+mj-ea"/>
                          <a:ea typeface="+mj-ea"/>
                          <a:cs typeface="Times New Roman"/>
                        </a:rPr>
                        <a:t>調理の味つけが以前のものと違う。</a:t>
                      </a:r>
                      <a:endParaRPr lang="ja-JP" sz="600" kern="100" dirty="0">
                        <a:latin typeface="+mj-ea"/>
                        <a:ea typeface="+mj-ea"/>
                        <a:cs typeface="Times New Roman"/>
                      </a:endParaRPr>
                    </a:p>
                    <a:p>
                      <a:pPr marL="101600" indent="-101600" algn="just">
                        <a:spcAft>
                          <a:spcPts val="0"/>
                        </a:spcAft>
                      </a:pPr>
                      <a:r>
                        <a:rPr lang="ja-JP" sz="600" kern="0" dirty="0">
                          <a:latin typeface="+mj-ea"/>
                          <a:ea typeface="+mj-ea"/>
                          <a:cs typeface="Times New Roman"/>
                        </a:rPr>
                        <a:t>同じことを繰り返し聞くことがある。</a:t>
                      </a:r>
                      <a:endParaRPr lang="ja-JP" sz="600" kern="100" dirty="0">
                        <a:latin typeface="+mj-ea"/>
                        <a:ea typeface="+mj-ea"/>
                        <a:cs typeface="Times New Roman"/>
                      </a:endParaRPr>
                    </a:p>
                    <a:p>
                      <a:pPr marL="101600" indent="-101600" algn="just">
                        <a:spcAft>
                          <a:spcPts val="0"/>
                        </a:spcAft>
                      </a:pPr>
                      <a:r>
                        <a:rPr lang="ja-JP" sz="600" kern="0" dirty="0">
                          <a:latin typeface="+mj-ea"/>
                          <a:ea typeface="+mj-ea"/>
                          <a:cs typeface="Times New Roman"/>
                        </a:rPr>
                        <a:t>タンスに自分の持ち物を出し入れしたり、外出時に手提げ袋の中身を出したり入れ</a:t>
                      </a:r>
                      <a:endParaRPr lang="ja-JP" sz="600" kern="100" dirty="0">
                        <a:latin typeface="+mj-ea"/>
                        <a:ea typeface="+mj-ea"/>
                        <a:cs typeface="Times New Roman"/>
                      </a:endParaRPr>
                    </a:p>
                    <a:p>
                      <a:pPr marL="101600" indent="-101600" algn="just">
                        <a:spcAft>
                          <a:spcPts val="0"/>
                        </a:spcAft>
                      </a:pPr>
                      <a:r>
                        <a:rPr lang="ja-JP" sz="600" kern="0" dirty="0">
                          <a:latin typeface="+mj-ea"/>
                          <a:ea typeface="+mj-ea"/>
                          <a:cs typeface="Times New Roman"/>
                        </a:rPr>
                        <a:t>たりを繰り返す。</a:t>
                      </a:r>
                      <a:endParaRPr lang="ja-JP" sz="6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Times New Roman"/>
                        </a:rPr>
                        <a:t>もの忘れ</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Times New Roman"/>
                        </a:rPr>
                        <a:t>閉じこもり状態により機能低下</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marL="102235" indent="-102235" algn="l">
                        <a:lnSpc>
                          <a:spcPts val="1400"/>
                        </a:lnSpc>
                        <a:spcAft>
                          <a:spcPts val="0"/>
                        </a:spcAft>
                      </a:pPr>
                      <a:r>
                        <a:rPr lang="ja-JP" sz="1800" b="1" kern="100" dirty="0">
                          <a:latin typeface="+mj-ea"/>
                          <a:ea typeface="+mj-ea"/>
                          <a:cs typeface="Times New Roman"/>
                        </a:rPr>
                        <a:t>⑭</a:t>
                      </a:r>
                      <a:r>
                        <a:rPr lang="ja-JP" sz="1600" b="1" kern="0" dirty="0">
                          <a:latin typeface="+mj-ea"/>
                          <a:ea typeface="+mj-ea"/>
                          <a:cs typeface="ＭＳ 明朝"/>
                        </a:rPr>
                        <a:t>コミュニケーション能力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600" kern="100" dirty="0">
                          <a:latin typeface="+mj-ea"/>
                          <a:ea typeface="+mj-ea"/>
                          <a:cs typeface="Times New Roman"/>
                        </a:rPr>
                        <a:t>視力・聴力：問題なし</a:t>
                      </a:r>
                    </a:p>
                    <a:p>
                      <a:pPr marL="101600" indent="-101600" algn="just">
                        <a:spcAft>
                          <a:spcPts val="0"/>
                        </a:spcAft>
                      </a:pPr>
                      <a:r>
                        <a:rPr lang="ja-JP" sz="6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800" b="1" kern="100" dirty="0">
                          <a:latin typeface="+mj-ea"/>
                          <a:ea typeface="+mj-ea"/>
                          <a:cs typeface="Times New Roman"/>
                        </a:rPr>
                        <a:t>⑮　</a:t>
                      </a:r>
                      <a:r>
                        <a:rPr lang="ja-JP" sz="1800" b="1" kern="0" dirty="0">
                          <a:solidFill>
                            <a:srgbClr val="000000"/>
                          </a:solidFill>
                          <a:latin typeface="+mj-ea"/>
                          <a:ea typeface="+mj-ea"/>
                          <a:cs typeface="ＭＳ 明朝"/>
                        </a:rPr>
                        <a:t>社会との関わり</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600" kern="100" dirty="0">
                          <a:solidFill>
                            <a:srgbClr val="000000"/>
                          </a:solidFill>
                          <a:latin typeface="+mj-ea"/>
                          <a:ea typeface="+mj-ea"/>
                          <a:cs typeface="Times New Roman"/>
                        </a:rPr>
                        <a:t>今年の</a:t>
                      </a:r>
                      <a:r>
                        <a:rPr lang="en-US" sz="600" kern="100" dirty="0">
                          <a:solidFill>
                            <a:srgbClr val="000000"/>
                          </a:solidFill>
                          <a:latin typeface="+mj-ea"/>
                          <a:ea typeface="+mj-ea"/>
                          <a:cs typeface="Times New Roman"/>
                        </a:rPr>
                        <a:t>4</a:t>
                      </a:r>
                      <a:r>
                        <a:rPr lang="ja-JP" sz="600" kern="100" dirty="0">
                          <a:solidFill>
                            <a:srgbClr val="000000"/>
                          </a:solidFill>
                          <a:latin typeface="+mj-ea"/>
                          <a:ea typeface="+mj-ea"/>
                          <a:cs typeface="Times New Roman"/>
                        </a:rPr>
                        <a:t>月より閉じこもった生活をしている。</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長男の工務店で夫が働いているが、長男の訪問は不定期。</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長女は近所に住んでいるが、共働きのため土・日のみ訪問。</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ハイキング仲間がいる、町田さん。</a:t>
                      </a:r>
                      <a:r>
                        <a:rPr lang="en-US" sz="600" kern="100" dirty="0">
                          <a:solidFill>
                            <a:srgbClr val="000000"/>
                          </a:solidFill>
                          <a:latin typeface="+mj-ea"/>
                          <a:ea typeface="+mj-ea"/>
                          <a:cs typeface="Times New Roman"/>
                        </a:rPr>
                        <a:t>4</a:t>
                      </a:r>
                      <a:r>
                        <a:rPr lang="ja-JP" sz="600" kern="100" dirty="0">
                          <a:solidFill>
                            <a:srgbClr val="000000"/>
                          </a:solidFill>
                          <a:latin typeface="+mj-ea"/>
                          <a:ea typeface="+mj-ea"/>
                          <a:cs typeface="Times New Roman"/>
                        </a:rPr>
                        <a:t>月以降来てない。</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保育士をしていたときの教え子が年に何回か訪れる。</a:t>
                      </a:r>
                      <a:r>
                        <a:rPr lang="en-US" sz="600" kern="100" dirty="0">
                          <a:solidFill>
                            <a:srgbClr val="000000"/>
                          </a:solidFill>
                          <a:latin typeface="+mj-ea"/>
                          <a:ea typeface="+mj-ea"/>
                          <a:cs typeface="Times New Roman"/>
                        </a:rPr>
                        <a:t>2</a:t>
                      </a:r>
                      <a:r>
                        <a:rPr lang="ja-JP" sz="600" kern="100" dirty="0">
                          <a:solidFill>
                            <a:srgbClr val="000000"/>
                          </a:solidFill>
                          <a:latin typeface="+mj-ea"/>
                          <a:ea typeface="+mj-ea"/>
                          <a:cs typeface="Times New Roman"/>
                        </a:rPr>
                        <a:t>月以降来ていない。</a:t>
                      </a:r>
                      <a:endParaRPr lang="ja-JP" sz="6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Times New Roman"/>
                        </a:rPr>
                        <a:t>脊柱管狭窄症等による痛みがあり歩行が不自由のた</a:t>
                      </a:r>
                      <a:r>
                        <a:rPr lang="ja-JP" altLang="en-US" sz="2000" b="1" kern="0" dirty="0">
                          <a:solidFill>
                            <a:srgbClr val="2E74B5"/>
                          </a:solidFill>
                          <a:latin typeface="+mj-ea"/>
                          <a:ea typeface="+mj-ea"/>
                          <a:cs typeface="Times New Roman"/>
                        </a:rPr>
                        <a:t>め</a:t>
                      </a:r>
                      <a:r>
                        <a:rPr lang="ja-JP" sz="2000" b="1" kern="0" dirty="0">
                          <a:solidFill>
                            <a:srgbClr val="2E74B5"/>
                          </a:solidFill>
                          <a:latin typeface="+mj-ea"/>
                          <a:ea typeface="+mj-ea"/>
                          <a:cs typeface="Times New Roman"/>
                        </a:rPr>
                        <a:t>、閉じこもり</a:t>
                      </a:r>
                      <a:endParaRPr lang="ja-JP" sz="2000" b="1" kern="100" dirty="0">
                        <a:latin typeface="+mj-ea"/>
                        <a:ea typeface="+mj-ea"/>
                        <a:cs typeface="Times New Roman"/>
                      </a:endParaRPr>
                    </a:p>
                    <a:p>
                      <a:pPr algn="just">
                        <a:spcAft>
                          <a:spcPts val="0"/>
                        </a:spcAft>
                      </a:pPr>
                      <a:r>
                        <a:rPr lang="ja-JP" sz="2000" b="1" kern="0" dirty="0">
                          <a:solidFill>
                            <a:schemeClr val="tx1">
                              <a:lumMod val="65000"/>
                              <a:lumOff val="35000"/>
                            </a:schemeClr>
                          </a:solidFill>
                          <a:latin typeface="+mj-ea"/>
                          <a:ea typeface="+mj-ea"/>
                          <a:cs typeface="Times New Roman"/>
                        </a:rPr>
                        <a:t>本人の意欲低下により、社会交流が減少</a:t>
                      </a:r>
                      <a:endParaRPr lang="ja-JP" sz="2000" b="1" kern="100" dirty="0">
                        <a:solidFill>
                          <a:schemeClr val="tx1">
                            <a:lumMod val="65000"/>
                            <a:lumOff val="35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6802">
                <a:tc>
                  <a:txBody>
                    <a:bodyPr/>
                    <a:lstStyle/>
                    <a:p>
                      <a:pPr algn="l">
                        <a:lnSpc>
                          <a:spcPct val="100000"/>
                        </a:lnSpc>
                        <a:spcAft>
                          <a:spcPts val="0"/>
                        </a:spcAft>
                      </a:pPr>
                      <a:r>
                        <a:rPr lang="ja-JP" sz="1800" b="1" kern="100" dirty="0">
                          <a:latin typeface="+mj-ea"/>
                          <a:ea typeface="+mj-ea"/>
                          <a:cs typeface="Times New Roman"/>
                        </a:rPr>
                        <a:t>⑯</a:t>
                      </a:r>
                      <a:r>
                        <a:rPr lang="ja-JP" sz="1800" b="1" kern="0" dirty="0">
                          <a:latin typeface="+mj-ea"/>
                          <a:ea typeface="+mj-ea"/>
                          <a:cs typeface="ＭＳ 明朝"/>
                        </a:rPr>
                        <a:t>排尿・</a:t>
                      </a:r>
                      <a:endParaRPr lang="en-US" altLang="ja-JP" sz="1800" b="1" kern="0" dirty="0">
                        <a:latin typeface="+mj-ea"/>
                        <a:ea typeface="+mj-ea"/>
                        <a:cs typeface="ＭＳ 明朝"/>
                      </a:endParaRPr>
                    </a:p>
                    <a:p>
                      <a:pPr algn="l">
                        <a:lnSpc>
                          <a:spcPct val="100000"/>
                        </a:lnSpc>
                        <a:spcAft>
                          <a:spcPts val="0"/>
                        </a:spcAft>
                      </a:pPr>
                      <a:r>
                        <a:rPr lang="ja-JP" altLang="en-US" sz="1800" b="1" kern="0" dirty="0">
                          <a:latin typeface="+mj-ea"/>
                          <a:ea typeface="+mj-ea"/>
                          <a:cs typeface="ＭＳ 明朝"/>
                        </a:rPr>
                        <a:t>　</a:t>
                      </a:r>
                      <a:r>
                        <a:rPr lang="ja-JP" sz="1800" b="1" kern="0" dirty="0">
                          <a:latin typeface="+mj-ea"/>
                          <a:ea typeface="+mj-ea"/>
                          <a:cs typeface="ＭＳ 明朝"/>
                        </a:rPr>
                        <a:t>排便</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600" kern="100" dirty="0">
                          <a:solidFill>
                            <a:srgbClr val="000000"/>
                          </a:solidFill>
                          <a:latin typeface="+mj-ea"/>
                          <a:ea typeface="+mj-ea"/>
                          <a:cs typeface="Times New Roman"/>
                        </a:rPr>
                        <a:t>尿・便意はある。</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痛みのため歩行が思うようにできず、間に合わないことがあった。</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トイレは寝室の横。</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排便は4日に1回程度。</a:t>
                      </a:r>
                      <a:endParaRPr lang="ja-JP" sz="6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2E74B5"/>
                          </a:solidFill>
                          <a:latin typeface="+mj-ea"/>
                          <a:ea typeface="+mj-ea"/>
                          <a:cs typeface="Times New Roman"/>
                        </a:rPr>
                        <a:t>脊柱管狭窄症等による痛みがあり歩行が不自由</a:t>
                      </a:r>
                      <a:endParaRPr lang="ja-JP" sz="2000" b="1" kern="100" dirty="0">
                        <a:latin typeface="+mj-ea"/>
                        <a:ea typeface="+mj-ea"/>
                        <a:cs typeface="Times New Roman"/>
                      </a:endParaRPr>
                    </a:p>
                    <a:p>
                      <a:pPr algn="just">
                        <a:spcAft>
                          <a:spcPts val="0"/>
                        </a:spcAft>
                      </a:pPr>
                      <a:r>
                        <a:rPr lang="ja-JP" sz="2000" b="1" kern="100" dirty="0">
                          <a:solidFill>
                            <a:schemeClr val="tx1">
                              <a:lumMod val="65000"/>
                              <a:lumOff val="35000"/>
                            </a:schemeClr>
                          </a:solidFill>
                          <a:latin typeface="+mj-ea"/>
                          <a:ea typeface="+mj-ea"/>
                          <a:cs typeface="Times New Roman"/>
                        </a:rPr>
                        <a:t>水分摂取不足、運動不足</a:t>
                      </a: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6288">
                <a:tc>
                  <a:txBody>
                    <a:bodyPr/>
                    <a:lstStyle/>
                    <a:p>
                      <a:pPr algn="l">
                        <a:lnSpc>
                          <a:spcPct val="100000"/>
                        </a:lnSpc>
                        <a:spcAft>
                          <a:spcPts val="0"/>
                        </a:spcAft>
                      </a:pPr>
                      <a:r>
                        <a:rPr lang="ja-JP" sz="1600" b="1" kern="100" dirty="0">
                          <a:latin typeface="+mj-ea"/>
                          <a:ea typeface="+mj-ea"/>
                          <a:cs typeface="Times New Roman"/>
                        </a:rPr>
                        <a:t>⑰</a:t>
                      </a:r>
                      <a:r>
                        <a:rPr lang="ja-JP" sz="1400" b="1" kern="0" dirty="0" err="1">
                          <a:latin typeface="+mj-ea"/>
                          <a:ea typeface="+mj-ea"/>
                          <a:cs typeface="ＭＳ 明朝"/>
                        </a:rPr>
                        <a:t>じょく</a:t>
                      </a:r>
                      <a:r>
                        <a:rPr lang="ja-JP" sz="1400" b="1" kern="0" dirty="0">
                          <a:latin typeface="+mj-ea"/>
                          <a:ea typeface="+mj-ea"/>
                          <a:cs typeface="ＭＳ 明朝"/>
                        </a:rPr>
                        <a:t>そう・皮膚の問題</a:t>
                      </a:r>
                      <a:endParaRPr lang="ja-JP" sz="14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特に問題なし。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4644008" y="458669"/>
          <a:ext cx="4499992" cy="6337939"/>
        </p:xfrm>
        <a:graphic>
          <a:graphicData uri="http://schemas.openxmlformats.org/drawingml/2006/table">
            <a:tbl>
              <a:tblPr/>
              <a:tblGrid>
                <a:gridCol w="4427411">
                  <a:extLst>
                    <a:ext uri="{9D8B030D-6E8A-4147-A177-3AD203B41FA5}">
                      <a16:colId xmlns:a16="http://schemas.microsoft.com/office/drawing/2014/main" val="20000"/>
                    </a:ext>
                  </a:extLst>
                </a:gridCol>
                <a:gridCol w="72581">
                  <a:extLst>
                    <a:ext uri="{9D8B030D-6E8A-4147-A177-3AD203B41FA5}">
                      <a16:colId xmlns:a16="http://schemas.microsoft.com/office/drawing/2014/main" val="20001"/>
                    </a:ext>
                  </a:extLst>
                </a:gridCol>
              </a:tblGrid>
              <a:tr h="288032">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43272">
                <a:tc>
                  <a:txBody>
                    <a:bodyPr/>
                    <a:lstStyle/>
                    <a:p>
                      <a:pPr algn="ctr">
                        <a:lnSpc>
                          <a:spcPts val="2400"/>
                        </a:lnSpc>
                        <a:spcAft>
                          <a:spcPts val="0"/>
                        </a:spcAft>
                      </a:pPr>
                      <a:r>
                        <a:rPr lang="ja-JP" sz="1800" b="1" kern="100" dirty="0">
                          <a:solidFill>
                            <a:srgbClr val="FFFFFF"/>
                          </a:solidFill>
                          <a:latin typeface="+mn-ea"/>
                          <a:ea typeface="+mn-ea"/>
                          <a:cs typeface="Times New Roman"/>
                        </a:rPr>
                        <a:t>“困りごと”としての課題</a:t>
                      </a:r>
                      <a:endParaRPr lang="ja-JP" sz="1800" b="1"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endParaRPr kumimoji="1" lang="ja-JP" altLang="en-US" dirty="0"/>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5428">
                <a:tc>
                  <a:txBody>
                    <a:bodyPr/>
                    <a:lstStyle/>
                    <a:p>
                      <a:pPr algn="just">
                        <a:lnSpc>
                          <a:spcPts val="3000"/>
                        </a:lnSpc>
                        <a:spcAft>
                          <a:spcPts val="0"/>
                        </a:spcAft>
                      </a:pPr>
                      <a:r>
                        <a:rPr lang="ja-JP" sz="2600" b="1" kern="0" dirty="0">
                          <a:solidFill>
                            <a:srgbClr val="000000"/>
                          </a:solidFill>
                          <a:effectLst>
                            <a:outerShdw blurRad="38100" dist="38100" dir="2700000" algn="tl">
                              <a:srgbClr val="000000">
                                <a:alpha val="43137"/>
                              </a:srgbClr>
                            </a:outerShdw>
                          </a:effectLst>
                          <a:latin typeface="+mn-ea"/>
                          <a:ea typeface="+mn-ea"/>
                          <a:cs typeface="Times New Roman"/>
                        </a:rPr>
                        <a:t>普段の体調が整っても改善されない場合は、専門医の診断が必要かどうかを検討</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問題なし</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6040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友人や教え子との交流が途絶えて、ますます意欲が低下している</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09227">
                <a:tc>
                  <a:txBody>
                    <a:bodyPr/>
                    <a:lstStyle/>
                    <a:p>
                      <a:pPr algn="just">
                        <a:lnSpc>
                          <a:spcPts val="3000"/>
                        </a:lnSpc>
                        <a:spcAft>
                          <a:spcPts val="0"/>
                        </a:spcAft>
                      </a:pPr>
                      <a:r>
                        <a:rPr lang="ja-JP" sz="2600" b="1" kern="100" dirty="0">
                          <a:effectLst>
                            <a:outerShdw blurRad="38100" dist="38100" dir="2700000" algn="tl">
                              <a:srgbClr val="000000">
                                <a:alpha val="43137"/>
                              </a:srgbClr>
                            </a:outerShdw>
                          </a:effectLst>
                          <a:latin typeface="+mn-ea"/>
                          <a:ea typeface="+mn-ea"/>
                          <a:cs typeface="Times New Roman"/>
                        </a:rPr>
                        <a:t>トイレ動作を確認して、トイレを失敗しないように家屋環境や動作の改善を図る必要がある</a:t>
                      </a: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6997">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問題なし</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5717" name="AutoShape 5"/>
          <p:cNvSpPr>
            <a:spLocks noChangeArrowheads="1"/>
          </p:cNvSpPr>
          <p:nvPr/>
        </p:nvSpPr>
        <p:spPr bwMode="auto">
          <a:xfrm>
            <a:off x="5940152" y="0"/>
            <a:ext cx="1656032"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➂</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4427984" cy="6445514"/>
        </p:xfrm>
        <a:graphic>
          <a:graphicData uri="http://schemas.openxmlformats.org/drawingml/2006/table">
            <a:tbl>
              <a:tblPr/>
              <a:tblGrid>
                <a:gridCol w="961354">
                  <a:extLst>
                    <a:ext uri="{9D8B030D-6E8A-4147-A177-3AD203B41FA5}">
                      <a16:colId xmlns:a16="http://schemas.microsoft.com/office/drawing/2014/main" val="20000"/>
                    </a:ext>
                  </a:extLst>
                </a:gridCol>
                <a:gridCol w="116237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64807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a:t>
                      </a:r>
                      <a:endParaRPr lang="en-US" altLang="ja-JP" sz="1400" b="1" kern="0" dirty="0">
                        <a:latin typeface="Century"/>
                        <a:ea typeface="ＭＳ 明朝"/>
                        <a:cs typeface="Times New Roman"/>
                      </a:endParaRPr>
                    </a:p>
                    <a:p>
                      <a:pPr indent="114935" algn="ctr">
                        <a:lnSpc>
                          <a:spcPct val="100000"/>
                        </a:lnSpc>
                        <a:spcAft>
                          <a:spcPts val="0"/>
                        </a:spcAft>
                      </a:pPr>
                      <a:r>
                        <a:rPr lang="ja-JP" sz="1400" b="1" kern="0" dirty="0">
                          <a:latin typeface="Century"/>
                          <a:ea typeface="ＭＳ 明朝"/>
                          <a:cs typeface="Times New Roman"/>
                        </a:rPr>
                        <a:t>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800" b="1" kern="100" dirty="0">
                          <a:latin typeface="+mj-ea"/>
                          <a:ea typeface="+mj-ea"/>
                          <a:cs typeface="Times New Roman"/>
                        </a:rPr>
                        <a:t>⑱</a:t>
                      </a:r>
                      <a:r>
                        <a:rPr lang="ja-JP" sz="1800" b="1" kern="0" dirty="0">
                          <a:solidFill>
                            <a:srgbClr val="000000"/>
                          </a:solidFill>
                          <a:latin typeface="+mj-ea"/>
                          <a:ea typeface="+mj-ea"/>
                          <a:cs typeface="ＭＳ 明朝"/>
                        </a:rPr>
                        <a:t>口腔</a:t>
                      </a:r>
                      <a:endParaRPr lang="en-US" altLang="ja-JP" sz="1800" b="1" kern="0" dirty="0">
                        <a:solidFill>
                          <a:srgbClr val="000000"/>
                        </a:solidFill>
                        <a:latin typeface="+mj-ea"/>
                        <a:ea typeface="+mj-ea"/>
                        <a:cs typeface="ＭＳ 明朝"/>
                      </a:endParaRPr>
                    </a:p>
                    <a:p>
                      <a:pPr algn="l">
                        <a:lnSpc>
                          <a:spcPct val="100000"/>
                        </a:lnSpc>
                        <a:spcAft>
                          <a:spcPts val="0"/>
                        </a:spcAft>
                      </a:pPr>
                      <a:r>
                        <a:rPr lang="ja-JP" altLang="en-US" sz="1800" b="1" kern="0" dirty="0">
                          <a:solidFill>
                            <a:srgbClr val="000000"/>
                          </a:solidFill>
                          <a:latin typeface="+mj-ea"/>
                          <a:ea typeface="+mj-ea"/>
                          <a:cs typeface="ＭＳ 明朝"/>
                        </a:rPr>
                        <a:t>　</a:t>
                      </a:r>
                      <a:r>
                        <a:rPr lang="ja-JP" sz="1800" b="1" kern="0" dirty="0">
                          <a:solidFill>
                            <a:srgbClr val="000000"/>
                          </a:solidFill>
                          <a:latin typeface="+mj-ea"/>
                          <a:ea typeface="+mj-ea"/>
                          <a:cs typeface="ＭＳ 明朝"/>
                        </a:rPr>
                        <a:t>衛生</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部分義歯。</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歯みがきは自分でしている。</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口腔内に異常なし。</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800" b="1" kern="100" dirty="0">
                          <a:latin typeface="+mj-ea"/>
                          <a:ea typeface="+mj-ea"/>
                          <a:cs typeface="Times New Roman"/>
                        </a:rPr>
                        <a:t>⑲</a:t>
                      </a:r>
                      <a:r>
                        <a:rPr lang="ja-JP" sz="1800" b="1" kern="100" dirty="0">
                          <a:solidFill>
                            <a:srgbClr val="000000"/>
                          </a:solidFill>
                          <a:latin typeface="+mj-ea"/>
                          <a:ea typeface="+mj-ea"/>
                          <a:cs typeface="Times New Roman"/>
                        </a:rPr>
                        <a:t>食事</a:t>
                      </a:r>
                      <a:endParaRPr lang="en-US" altLang="ja-JP" sz="1800" b="1" kern="100" dirty="0">
                        <a:solidFill>
                          <a:srgbClr val="000000"/>
                        </a:solidFill>
                        <a:latin typeface="+mj-ea"/>
                        <a:ea typeface="+mj-ea"/>
                        <a:cs typeface="Times New Roman"/>
                      </a:endParaRPr>
                    </a:p>
                    <a:p>
                      <a:pPr algn="l">
                        <a:lnSpc>
                          <a:spcPct val="100000"/>
                        </a:lnSpc>
                        <a:spcAft>
                          <a:spcPts val="0"/>
                        </a:spcAft>
                      </a:pPr>
                      <a:r>
                        <a:rPr lang="ja-JP" altLang="en-US" sz="1800" b="1" kern="100" dirty="0">
                          <a:solidFill>
                            <a:srgbClr val="000000"/>
                          </a:solidFill>
                          <a:latin typeface="+mj-ea"/>
                          <a:ea typeface="+mj-ea"/>
                          <a:cs typeface="Times New Roman"/>
                        </a:rPr>
                        <a:t>　</a:t>
                      </a:r>
                      <a:r>
                        <a:rPr lang="ja-JP" sz="1800" b="1" kern="100" dirty="0">
                          <a:solidFill>
                            <a:srgbClr val="000000"/>
                          </a:solidFill>
                          <a:latin typeface="+mj-ea"/>
                          <a:ea typeface="+mj-ea"/>
                          <a:cs typeface="Times New Roman"/>
                        </a:rPr>
                        <a:t>摂取</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0" dirty="0">
                          <a:latin typeface="+mj-ea"/>
                          <a:ea typeface="+mj-ea"/>
                          <a:cs typeface="Times New Roman"/>
                        </a:rPr>
                        <a:t>普通食摂取。</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医師より、低体重なので糖尿病食は摂らないでバランスの取れた食事で栄養改善を</a:t>
                      </a:r>
                      <a:endParaRPr lang="ja-JP" sz="500" kern="100" dirty="0">
                        <a:latin typeface="+mj-ea"/>
                        <a:ea typeface="+mj-ea"/>
                        <a:cs typeface="Times New Roman"/>
                      </a:endParaRPr>
                    </a:p>
                    <a:p>
                      <a:pPr marL="101600" indent="-101600" algn="just">
                        <a:spcAft>
                          <a:spcPts val="0"/>
                        </a:spcAft>
                      </a:pPr>
                      <a:r>
                        <a:rPr lang="ja-JP" sz="500" kern="0" dirty="0" err="1">
                          <a:latin typeface="+mj-ea"/>
                          <a:ea typeface="+mj-ea"/>
                          <a:cs typeface="Times New Roman"/>
                        </a:rPr>
                        <a:t>るように</a:t>
                      </a:r>
                      <a:r>
                        <a:rPr lang="ja-JP" sz="500" kern="0" dirty="0">
                          <a:latin typeface="+mj-ea"/>
                          <a:ea typeface="+mj-ea"/>
                          <a:cs typeface="Times New Roman"/>
                        </a:rPr>
                        <a:t>いわれている。</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水分量</a:t>
                      </a:r>
                      <a:r>
                        <a:rPr lang="en-US" sz="500" kern="0" dirty="0">
                          <a:latin typeface="+mj-ea"/>
                          <a:ea typeface="+mj-ea"/>
                          <a:cs typeface="Times New Roman"/>
                        </a:rPr>
                        <a:t>700mL</a:t>
                      </a:r>
                      <a:r>
                        <a:rPr lang="ja-JP" sz="500" kern="0" dirty="0" err="1">
                          <a:latin typeface="+mj-ea"/>
                          <a:ea typeface="+mj-ea"/>
                          <a:cs typeface="Times New Roman"/>
                        </a:rPr>
                        <a:t>。</a:t>
                      </a:r>
                      <a:r>
                        <a:rPr lang="ja-JP" sz="500" kern="0" dirty="0">
                          <a:latin typeface="+mj-ea"/>
                          <a:ea typeface="+mj-ea"/>
                          <a:cs typeface="Times New Roman"/>
                        </a:rPr>
                        <a:t>水分を勧めてもトイレに行きたくないからと拒否がある。</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Times New Roman"/>
                        </a:rPr>
                        <a:t>歩行が不自由</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Times New Roman"/>
                        </a:rPr>
                        <a:t>日中は一人で食事するため、不規則で偏った食事</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8992">
                <a:tc>
                  <a:txBody>
                    <a:bodyPr/>
                    <a:lstStyle/>
                    <a:p>
                      <a:pPr algn="just">
                        <a:lnSpc>
                          <a:spcPct val="100000"/>
                        </a:lnSpc>
                        <a:spcAft>
                          <a:spcPts val="0"/>
                        </a:spcAft>
                      </a:pPr>
                      <a:r>
                        <a:rPr lang="ja-JP" sz="1200" b="1" kern="100" dirty="0">
                          <a:latin typeface="+mj-ea"/>
                          <a:ea typeface="+mj-ea"/>
                          <a:cs typeface="Times New Roman"/>
                        </a:rPr>
                        <a:t>⑳　</a:t>
                      </a:r>
                      <a:r>
                        <a:rPr lang="ja-JP" sz="1200" b="1" kern="0" dirty="0">
                          <a:solidFill>
                            <a:srgbClr val="000000"/>
                          </a:solidFill>
                          <a:latin typeface="+mj-ea"/>
                          <a:ea typeface="+mj-ea"/>
                          <a:cs typeface="ＭＳ 明朝"/>
                        </a:rPr>
                        <a:t>認知症の行動・心理症状</a:t>
                      </a:r>
                      <a:r>
                        <a:rPr lang="en-US" sz="1200" b="1" kern="0" dirty="0">
                          <a:solidFill>
                            <a:srgbClr val="000000"/>
                          </a:solidFill>
                          <a:latin typeface="+mj-ea"/>
                          <a:ea typeface="+mj-ea"/>
                          <a:cs typeface="ＭＳ 明朝"/>
                        </a:rPr>
                        <a:t>(BPSD)</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6179">
                <a:tc>
                  <a:txBody>
                    <a:bodyPr/>
                    <a:lstStyle/>
                    <a:p>
                      <a:pPr algn="l">
                        <a:lnSpc>
                          <a:spcPct val="100000"/>
                        </a:lnSpc>
                        <a:spcAft>
                          <a:spcPts val="0"/>
                        </a:spcAft>
                      </a:pPr>
                      <a:r>
                        <a:rPr lang="ja-JP" sz="1800" b="1" kern="100" dirty="0">
                          <a:latin typeface="+mj-ea"/>
                          <a:ea typeface="+mj-ea"/>
                          <a:cs typeface="Times New Roman"/>
                        </a:rPr>
                        <a:t>㉑介護力</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夫が介護しているが、家事は全くしたことがなく、頑固な性格、大工仕事はしているが健康というほどではない（虚弱）。</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長女は土・日のみ。</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2E74B5"/>
                          </a:solidFill>
                          <a:latin typeface="+mj-ea"/>
                          <a:ea typeface="+mj-ea"/>
                          <a:cs typeface="Times New Roman"/>
                        </a:rPr>
                        <a:t>夫が家事・介護未経験</a:t>
                      </a:r>
                      <a:endParaRPr lang="ja-JP" sz="2000" b="1" kern="100" dirty="0">
                        <a:latin typeface="+mj-ea"/>
                        <a:ea typeface="+mj-ea"/>
                        <a:cs typeface="Times New Roman"/>
                      </a:endParaRPr>
                    </a:p>
                    <a:p>
                      <a:pPr algn="just">
                        <a:spcAft>
                          <a:spcPts val="0"/>
                        </a:spcAft>
                      </a:pPr>
                      <a:r>
                        <a:rPr lang="ja-JP" sz="2000" b="1" kern="100" dirty="0">
                          <a:solidFill>
                            <a:srgbClr val="2E74B5"/>
                          </a:solidFill>
                          <a:latin typeface="+mj-ea"/>
                          <a:ea typeface="+mj-ea"/>
                          <a:cs typeface="Times New Roman"/>
                        </a:rPr>
                        <a:t>介護力のある娘は、常に支援ができない</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6144">
                <a:tc>
                  <a:txBody>
                    <a:bodyPr/>
                    <a:lstStyle/>
                    <a:p>
                      <a:pPr algn="l">
                        <a:lnSpc>
                          <a:spcPct val="100000"/>
                        </a:lnSpc>
                        <a:spcAft>
                          <a:spcPts val="0"/>
                        </a:spcAft>
                      </a:pPr>
                      <a:r>
                        <a:rPr lang="ja-JP" sz="1800" b="1" kern="100" dirty="0">
                          <a:latin typeface="+mj-ea"/>
                          <a:ea typeface="+mj-ea"/>
                          <a:cs typeface="Times New Roman"/>
                        </a:rPr>
                        <a:t>㉒　</a:t>
                      </a:r>
                      <a:r>
                        <a:rPr lang="ja-JP" sz="1800" b="1" kern="0" dirty="0">
                          <a:solidFill>
                            <a:srgbClr val="000000"/>
                          </a:solidFill>
                          <a:latin typeface="+mj-ea"/>
                          <a:ea typeface="+mj-ea"/>
                          <a:cs typeface="ＭＳ 明朝"/>
                        </a:rPr>
                        <a:t>居住</a:t>
                      </a:r>
                      <a:endParaRPr lang="en-US" altLang="ja-JP" sz="1800" b="1" kern="0" dirty="0">
                        <a:solidFill>
                          <a:srgbClr val="000000"/>
                        </a:solidFill>
                        <a:latin typeface="+mj-ea"/>
                        <a:ea typeface="+mj-ea"/>
                        <a:cs typeface="ＭＳ 明朝"/>
                      </a:endParaRPr>
                    </a:p>
                    <a:p>
                      <a:pPr algn="l">
                        <a:lnSpc>
                          <a:spcPct val="100000"/>
                        </a:lnSpc>
                        <a:spcAft>
                          <a:spcPts val="0"/>
                        </a:spcAft>
                      </a:pPr>
                      <a:r>
                        <a:rPr lang="ja-JP" altLang="en-US" sz="1800" b="1" kern="0" dirty="0">
                          <a:solidFill>
                            <a:srgbClr val="000000"/>
                          </a:solidFill>
                          <a:latin typeface="+mj-ea"/>
                          <a:ea typeface="+mj-ea"/>
                          <a:cs typeface="ＭＳ 明朝"/>
                        </a:rPr>
                        <a:t>　</a:t>
                      </a:r>
                      <a:r>
                        <a:rPr lang="ja-JP" sz="1800" b="1" kern="0" dirty="0">
                          <a:solidFill>
                            <a:srgbClr val="000000"/>
                          </a:solidFill>
                          <a:latin typeface="+mj-ea"/>
                          <a:ea typeface="+mj-ea"/>
                          <a:cs typeface="ＭＳ 明朝"/>
                        </a:rPr>
                        <a:t>環境</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ＭＳ 明朝"/>
                        </a:rPr>
                        <a:t>持ち家、２階建て、自室は１階にあり、１階部分で生活をしている。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布団で寝起きしている。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洗濯はしてないため、</a:t>
                      </a:r>
                      <a:r>
                        <a:rPr lang="en-US" sz="500" kern="0" dirty="0">
                          <a:latin typeface="+mj-ea"/>
                          <a:ea typeface="+mj-ea"/>
                          <a:cs typeface="ＭＳ 明朝"/>
                        </a:rPr>
                        <a:t>2</a:t>
                      </a:r>
                      <a:r>
                        <a:rPr lang="ja-JP" sz="500" kern="0" dirty="0">
                          <a:latin typeface="+mj-ea"/>
                          <a:ea typeface="+mj-ea"/>
                          <a:cs typeface="ＭＳ 明朝"/>
                        </a:rPr>
                        <a:t>階には上がらない。</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段差が多い。</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ＭＳ 明朝"/>
                        </a:rPr>
                        <a:t>段差がある</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ＭＳ 明朝"/>
                        </a:rPr>
                        <a:t>布団のため寝起きが困難</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56">
                <a:tc>
                  <a:txBody>
                    <a:bodyPr/>
                    <a:lstStyle/>
                    <a:p>
                      <a:pPr algn="l">
                        <a:lnSpc>
                          <a:spcPct val="100000"/>
                        </a:lnSpc>
                        <a:spcAft>
                          <a:spcPts val="0"/>
                        </a:spcAft>
                      </a:pPr>
                      <a:r>
                        <a:rPr lang="ja-JP" sz="1800" b="1" kern="100" dirty="0">
                          <a:latin typeface="+mj-ea"/>
                          <a:ea typeface="+mj-ea"/>
                          <a:cs typeface="Times New Roman"/>
                        </a:rPr>
                        <a:t>㉓　</a:t>
                      </a:r>
                      <a:r>
                        <a:rPr lang="ja-JP" sz="1800" b="1" kern="0" dirty="0">
                          <a:solidFill>
                            <a:srgbClr val="000000"/>
                          </a:solidFill>
                          <a:latin typeface="+mj-ea"/>
                          <a:ea typeface="+mj-ea"/>
                          <a:cs typeface="ＭＳ 明朝"/>
                        </a:rPr>
                        <a:t>特別</a:t>
                      </a:r>
                      <a:endParaRPr lang="en-US" altLang="ja-JP" sz="1800" b="1" kern="0" dirty="0">
                        <a:solidFill>
                          <a:srgbClr val="000000"/>
                        </a:solidFill>
                        <a:latin typeface="+mj-ea"/>
                        <a:ea typeface="+mj-ea"/>
                        <a:cs typeface="ＭＳ 明朝"/>
                      </a:endParaRPr>
                    </a:p>
                    <a:p>
                      <a:pPr algn="l">
                        <a:lnSpc>
                          <a:spcPct val="100000"/>
                        </a:lnSpc>
                        <a:spcAft>
                          <a:spcPts val="0"/>
                        </a:spcAft>
                      </a:pPr>
                      <a:r>
                        <a:rPr lang="ja-JP" altLang="en-US" sz="1800" b="1" kern="0" dirty="0">
                          <a:solidFill>
                            <a:srgbClr val="000000"/>
                          </a:solidFill>
                          <a:latin typeface="+mj-ea"/>
                          <a:ea typeface="+mj-ea"/>
                          <a:cs typeface="ＭＳ 明朝"/>
                        </a:rPr>
                        <a:t>　</a:t>
                      </a:r>
                      <a:r>
                        <a:rPr lang="ja-JP" sz="1800" b="1" kern="0" dirty="0">
                          <a:solidFill>
                            <a:srgbClr val="000000"/>
                          </a:solidFill>
                          <a:latin typeface="+mj-ea"/>
                          <a:ea typeface="+mj-ea"/>
                          <a:cs typeface="ＭＳ 明朝"/>
                        </a:rPr>
                        <a:t>な状況</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特になし。</a:t>
                      </a:r>
                      <a:endParaRPr lang="ja-JP" sz="5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4427984" y="449288"/>
          <a:ext cx="4716016" cy="6374352"/>
        </p:xfrm>
        <a:graphic>
          <a:graphicData uri="http://schemas.openxmlformats.org/drawingml/2006/table">
            <a:tbl>
              <a:tblPr/>
              <a:tblGrid>
                <a:gridCol w="4608512">
                  <a:extLst>
                    <a:ext uri="{9D8B030D-6E8A-4147-A177-3AD203B41FA5}">
                      <a16:colId xmlns:a16="http://schemas.microsoft.com/office/drawing/2014/main" val="20000"/>
                    </a:ext>
                  </a:extLst>
                </a:gridCol>
                <a:gridCol w="107504">
                  <a:extLst>
                    <a:ext uri="{9D8B030D-6E8A-4147-A177-3AD203B41FA5}">
                      <a16:colId xmlns:a16="http://schemas.microsoft.com/office/drawing/2014/main" val="20001"/>
                    </a:ext>
                  </a:extLst>
                </a:gridCol>
              </a:tblGrid>
              <a:tr h="288032">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87424">
                <a:tc>
                  <a:txBody>
                    <a:bodyPr/>
                    <a:lstStyle/>
                    <a:p>
                      <a:pPr algn="ctr">
                        <a:lnSpc>
                          <a:spcPts val="2400"/>
                        </a:lnSpc>
                        <a:spcAft>
                          <a:spcPts val="0"/>
                        </a:spcAft>
                      </a:pPr>
                      <a:r>
                        <a:rPr lang="ja-JP" sz="1800" b="1" kern="100" dirty="0">
                          <a:solidFill>
                            <a:srgbClr val="FFFFFF"/>
                          </a:solidFill>
                          <a:latin typeface="+mn-ea"/>
                          <a:ea typeface="+mn-ea"/>
                          <a:cs typeface="Times New Roman"/>
                        </a:rPr>
                        <a:t>“困りごと”としての課題</a:t>
                      </a:r>
                      <a:endParaRPr lang="ja-JP" sz="1800" b="1"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algn="just">
                        <a:lnSpc>
                          <a:spcPts val="3000"/>
                        </a:lnSpc>
                        <a:spcAft>
                          <a:spcPts val="0"/>
                        </a:spcAft>
                      </a:pPr>
                      <a:r>
                        <a:rPr lang="ja-JP" sz="2600" b="1" kern="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rPr>
                        <a:t>問題なし</a:t>
                      </a:r>
                      <a:endParaRPr lang="ja-JP" sz="2600" b="1" kern="10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9192">
                <a:tc>
                  <a:txBody>
                    <a:bodyPr/>
                    <a:lstStyle/>
                    <a:p>
                      <a:pPr algn="just">
                        <a:lnSpc>
                          <a:spcPts val="3000"/>
                        </a:lnSpc>
                        <a:spcAft>
                          <a:spcPts val="0"/>
                        </a:spcAft>
                      </a:pPr>
                      <a:r>
                        <a:rPr lang="en-US" sz="2600" b="1" kern="0" dirty="0">
                          <a:effectLst>
                            <a:outerShdw blurRad="38100" dist="38100" dir="2700000" algn="tl">
                              <a:srgbClr val="000000">
                                <a:alpha val="43137"/>
                              </a:srgbClr>
                            </a:outerShdw>
                          </a:effectLst>
                          <a:latin typeface="+mn-ea"/>
                          <a:ea typeface="+mn-ea"/>
                          <a:cs typeface="Times New Roman"/>
                        </a:rPr>
                        <a:t>BMI</a:t>
                      </a:r>
                      <a:r>
                        <a:rPr lang="ja-JP" sz="2600" b="1" kern="0" dirty="0">
                          <a:effectLst>
                            <a:outerShdw blurRad="38100" dist="38100" dir="2700000" algn="tl">
                              <a:srgbClr val="000000">
                                <a:alpha val="43137"/>
                              </a:srgbClr>
                            </a:outerShdw>
                          </a:effectLst>
                          <a:latin typeface="+mn-ea"/>
                          <a:ea typeface="+mn-ea"/>
                          <a:cs typeface="Times New Roman"/>
                        </a:rPr>
                        <a:t>からすると低栄養が心配。</a:t>
                      </a:r>
                      <a:endParaRPr lang="ja-JP" sz="2600" b="1" kern="100" dirty="0">
                        <a:effectLst>
                          <a:outerShdw blurRad="38100" dist="38100" dir="2700000" algn="tl">
                            <a:srgbClr val="000000">
                              <a:alpha val="43137"/>
                            </a:srgbClr>
                          </a:outerShdw>
                        </a:effectLst>
                        <a:latin typeface="+mn-ea"/>
                        <a:ea typeface="+mn-ea"/>
                        <a:cs typeface="Times New Roman"/>
                      </a:endParaRPr>
                    </a:p>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水分摂取が少ないことも心配</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lgn="just">
                        <a:lnSpc>
                          <a:spcPts val="3000"/>
                        </a:lnSpc>
                        <a:spcAft>
                          <a:spcPts val="0"/>
                        </a:spcAft>
                      </a:pPr>
                      <a:r>
                        <a:rPr lang="ja-JP" sz="2600" b="1" kern="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rPr>
                        <a:t>問題なし</a:t>
                      </a:r>
                      <a:endParaRPr lang="ja-JP" sz="2600" b="1" kern="10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4176">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家族の協力は必要だが、家族に過大の負担をかけては長続きしない</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0640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ＭＳ 明朝"/>
                        </a:rPr>
                        <a:t>段差があり、手すりがなく、歩行が不安定なので、転倒リスクが高い。</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0291">
                <a:tc>
                  <a:txBody>
                    <a:bodyPr/>
                    <a:lstStyle/>
                    <a:p>
                      <a:pPr algn="just">
                        <a:lnSpc>
                          <a:spcPts val="3000"/>
                        </a:lnSpc>
                        <a:spcAft>
                          <a:spcPts val="0"/>
                        </a:spcAft>
                      </a:pPr>
                      <a:r>
                        <a:rPr lang="ja-JP" sz="2600" b="1" kern="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rPr>
                        <a:t>問題なし</a:t>
                      </a:r>
                      <a:endParaRPr lang="ja-JP" sz="2600" b="1" kern="10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5716" name="AutoShape 4"/>
          <p:cNvSpPr>
            <a:spLocks noChangeArrowheads="1"/>
          </p:cNvSpPr>
          <p:nvPr/>
        </p:nvSpPr>
        <p:spPr bwMode="auto">
          <a:xfrm>
            <a:off x="5940152"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❸</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76672"/>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63713" y="549275"/>
            <a:ext cx="5929312"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④</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7170" name="Object 3"/>
          <p:cNvGraphicFramePr>
            <a:graphicFrameLocks noChangeAspect="1"/>
          </p:cNvGraphicFramePr>
          <p:nvPr/>
        </p:nvGraphicFramePr>
        <p:xfrm>
          <a:off x="354013" y="2349500"/>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42"/>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354013" y="2349500"/>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6588125" y="3357563"/>
            <a:ext cx="792187" cy="21590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73" name="AutoShape 4"/>
          <p:cNvSpPr>
            <a:spLocks noChangeArrowheads="1"/>
          </p:cNvSpPr>
          <p:nvPr/>
        </p:nvSpPr>
        <p:spPr bwMode="auto">
          <a:xfrm>
            <a:off x="5148263" y="5805488"/>
            <a:ext cx="3095625" cy="649287"/>
          </a:xfrm>
          <a:prstGeom prst="wedgeRoundRectCallout">
            <a:avLst>
              <a:gd name="adj1" fmla="val 8579"/>
              <a:gd name="adj2" fmla="val -172074"/>
              <a:gd name="adj3" fmla="val 16667"/>
            </a:avLst>
          </a:prstGeom>
          <a:solidFill>
            <a:srgbClr val="FBE4D5"/>
          </a:solidFill>
          <a:ln w="9525">
            <a:solidFill>
              <a:srgbClr val="000000"/>
            </a:solidFill>
            <a:miter lim="800000"/>
            <a:headEnd/>
            <a:tailEnd/>
          </a:ln>
        </p:spPr>
        <p:txBody>
          <a:bodyPr lIns="74295" tIns="8890" rIns="74295" bIns="8890"/>
          <a:lstStyle/>
          <a:p>
            <a:pPr algn="just"/>
            <a:r>
              <a:rPr lang="ja-JP" altLang="en-US" b="1" i="1">
                <a:latin typeface="HGPｺﾞｼｯｸM" pitchFamily="50" charset="-128"/>
              </a:rPr>
              <a:t>プラス面（ストレングス）を引き出し、意欲に転換する</a:t>
            </a:r>
            <a:endParaRPr lang="ja-JP" altLang="ja-JP"/>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32</a:t>
            </a:fld>
            <a:endParaRPr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33</a:t>
            </a:fld>
            <a:endParaRPr lang="ja-JP" altLang="en-US"/>
          </a:p>
        </p:txBody>
      </p:sp>
      <p:sp>
        <p:nvSpPr>
          <p:cNvPr id="74753" name="Rectangle 1"/>
          <p:cNvSpPr>
            <a:spLocks noChangeArrowheads="1"/>
          </p:cNvSpPr>
          <p:nvPr/>
        </p:nvSpPr>
        <p:spPr bwMode="auto">
          <a:xfrm>
            <a:off x="0" y="0"/>
            <a:ext cx="9144000" cy="3068960"/>
          </a:xfrm>
          <a:prstGeom prst="rect">
            <a:avLst/>
          </a:prstGeom>
          <a:solidFill>
            <a:srgbClr val="FFFFFF"/>
          </a:solidFill>
          <a:ln w="15875" cap="rnd">
            <a:solidFill>
              <a:srgbClr val="00B0F0"/>
            </a:solidFill>
            <a:prstDash val="sysDot"/>
            <a:miter lim="800000"/>
            <a:headEnd/>
            <a:tailEnd/>
          </a:ln>
        </p:spPr>
        <p:txBody>
          <a:bodyPr vert="horz" wrap="square" lIns="0" tIns="45000" rIns="23760" bIns="8890" numCol="1" anchor="ctr" anchorCtr="0" compatLnSpc="1">
            <a:prstTxWarp prst="textNoShape">
              <a:avLst/>
            </a:prstTxWarp>
          </a:bodyPr>
          <a:lstStyle/>
          <a:p>
            <a:pPr lvl="0" eaLnBrk="1" hangingPunct="1"/>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演習</a:t>
            </a:r>
            <a:r>
              <a:rPr lang="ja-JP" altLang="en-US" sz="2800" b="1" dirty="0">
                <a:solidFill>
                  <a:schemeClr val="bg1">
                    <a:lumMod val="50000"/>
                  </a:schemeClr>
                </a:solidFill>
                <a:latin typeface="ＭＳ ゴシック" pitchFamily="49" charset="-128"/>
                <a:ea typeface="ＭＳ ゴシック" pitchFamily="49" charset="-128"/>
                <a:cs typeface="ＭＳ Ｐゴシック" pitchFamily="50" charset="-128"/>
              </a:rPr>
              <a:t>❹</a:t>
            </a: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改善の見通し</a:t>
            </a:r>
            <a:r>
              <a:rPr kumimoji="1" lang="en-US" altLang="ja-JP"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可能性</a:t>
            </a:r>
            <a:r>
              <a:rPr kumimoji="1" lang="en-US" altLang="ja-JP"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a:t>
            </a:r>
            <a:r>
              <a:rPr lang="ja-JP" altLang="en-US" sz="3200" b="1" dirty="0">
                <a:solidFill>
                  <a:srgbClr val="0070C0"/>
                </a:solidFill>
                <a:latin typeface="ＭＳ ゴシック" pitchFamily="49" charset="-128"/>
                <a:ea typeface="ＭＳ ゴシック" pitchFamily="49" charset="-128"/>
                <a:cs typeface="ＭＳ Ｐゴシック" pitchFamily="50" charset="-128"/>
              </a:rPr>
              <a:t>を分析</a:t>
            </a:r>
            <a:endPar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500" b="0" i="0" u="none" strike="noStrike" cap="none" normalizeH="0" baseline="0" dirty="0">
              <a:ln>
                <a:noFill/>
              </a:ln>
              <a:solidFill>
                <a:srgbClr val="31849B"/>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effectLst/>
                <a:latin typeface="+mj-ea"/>
                <a:ea typeface="+mj-ea"/>
                <a:cs typeface="ＭＳ Ｐゴシック" pitchFamily="50" charset="-128"/>
              </a:rPr>
              <a:t>    〇　“</a:t>
            </a:r>
            <a:r>
              <a:rPr kumimoji="1" lang="ja-JP" altLang="en-US" sz="2400" b="1" i="0" u="none"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latin typeface="+mj-ea"/>
                <a:ea typeface="+mj-ea"/>
                <a:cs typeface="ＭＳ Ｐゴシック" pitchFamily="50" charset="-128"/>
              </a:rPr>
              <a:t>困りごと”としての課題</a:t>
            </a:r>
            <a:r>
              <a:rPr kumimoji="1" lang="ja-JP" altLang="en-US" sz="2400" b="1" i="0" u="none" strike="noStrike" cap="none" normalizeH="0" baseline="0" dirty="0">
                <a:ln>
                  <a:noFill/>
                </a:ln>
                <a:effectLst/>
                <a:latin typeface="+mj-ea"/>
                <a:ea typeface="+mj-ea"/>
                <a:cs typeface="ＭＳ Ｐゴシック" pitchFamily="50" charset="-128"/>
              </a:rPr>
              <a:t>“に対して、</a:t>
            </a:r>
            <a:r>
              <a:rPr kumimoji="1" lang="ja-JP" altLang="en-US"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改善の見通し</a:t>
            </a:r>
            <a:r>
              <a:rPr kumimoji="1" lang="en-US" altLang="ja-JP"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可能性</a:t>
            </a:r>
            <a:r>
              <a:rPr kumimoji="1" lang="en-US" altLang="ja-JP"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effectLst/>
                <a:latin typeface="+mj-ea"/>
                <a:ea typeface="+mj-ea"/>
                <a:cs typeface="ＭＳ Ｐゴシック" pitchFamily="50" charset="-128"/>
              </a:rPr>
              <a:t>を</a:t>
            </a:r>
            <a:endParaRPr kumimoji="1" lang="en-US" altLang="ja-JP" sz="2400" b="1" i="0" u="none" strike="noStrike" cap="none" normalizeH="0" baseline="0" dirty="0">
              <a:ln>
                <a:noFill/>
              </a:ln>
              <a:effectLst/>
              <a:latin typeface="+mj-ea"/>
              <a:ea typeface="+mj-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2400" b="1" dirty="0">
                <a:latin typeface="+mj-ea"/>
                <a:ea typeface="+mj-ea"/>
                <a:cs typeface="ＭＳ Ｐゴシック" pitchFamily="50" charset="-128"/>
              </a:rPr>
              <a:t>        </a:t>
            </a:r>
            <a:r>
              <a:rPr kumimoji="1" lang="ja-JP" altLang="en-US" sz="2400" b="1" i="0" u="none" strike="noStrike" cap="none" normalizeH="0" baseline="0" dirty="0">
                <a:ln>
                  <a:noFill/>
                </a:ln>
                <a:effectLst/>
                <a:latin typeface="+mj-ea"/>
                <a:ea typeface="+mj-ea"/>
                <a:cs typeface="ＭＳ Ｐゴシック" pitchFamily="50" charset="-128"/>
              </a:rPr>
              <a:t>引き出していく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effectLst/>
                <a:latin typeface="+mj-ea"/>
                <a:ea typeface="+mj-ea"/>
                <a:cs typeface="ＭＳ Ｐゴシック" pitchFamily="50" charset="-128"/>
              </a:rPr>
              <a:t>    〇　</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改善の見通し</a:t>
            </a:r>
            <a:r>
              <a:rPr kumimoji="1" lang="en-US" altLang="ja-JP"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可能性</a:t>
            </a:r>
            <a:r>
              <a:rPr kumimoji="1" lang="en-US" altLang="ja-JP"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を捉える視点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rPr>
              <a:t>       ▶　利用者の</a:t>
            </a:r>
            <a:r>
              <a:rPr kumimoji="1" lang="ja-JP" altLang="en-US" sz="2400" b="1" i="0"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mj-ea"/>
                <a:ea typeface="+mj-ea"/>
                <a:cs typeface="ＭＳ Ｐゴシック" pitchFamily="50" charset="-128"/>
              </a:rPr>
              <a:t>能力（潜在能力も含む）や希望（意欲）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rPr>
              <a:t>       ▶　家族、地域、環境、個人の特性などの</a:t>
            </a:r>
            <a:r>
              <a:rPr kumimoji="1" lang="ja-JP" altLang="en-US"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プラス面（生活改善に</a:t>
            </a:r>
            <a:endParaRPr kumimoji="1" lang="en-US" altLang="ja-JP"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rgbClr val="FF33CC"/>
                </a:solidFill>
                <a:effectLst>
                  <a:outerShdw blurRad="38100" dist="38100" dir="2700000" algn="tl">
                    <a:srgbClr val="000000">
                      <a:alpha val="43137"/>
                    </a:srgbClr>
                  </a:outerShdw>
                </a:effectLst>
                <a:latin typeface="+mj-ea"/>
                <a:ea typeface="+mj-ea"/>
                <a:cs typeface="ＭＳ Ｐゴシック" pitchFamily="50" charset="-128"/>
              </a:rPr>
              <a:t>          </a:t>
            </a:r>
            <a:r>
              <a:rPr kumimoji="1" lang="ja-JP" altLang="en-US"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影響する力、ストレングス</a:t>
            </a:r>
            <a:r>
              <a:rPr kumimoji="1" lang="en-US" altLang="ja-JP"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強み</a:t>
            </a:r>
            <a:r>
              <a:rPr kumimoji="1" lang="en-US" altLang="ja-JP"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rPr>
              <a:t>を捉える</a:t>
            </a:r>
            <a:endParaRPr kumimoji="1" lang="ja-JP"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endParaRPr>
          </a:p>
        </p:txBody>
      </p:sp>
      <p:pic>
        <p:nvPicPr>
          <p:cNvPr id="5" name="図 4"/>
          <p:cNvPicPr/>
          <p:nvPr/>
        </p:nvPicPr>
        <p:blipFill>
          <a:blip r:embed="rId2" cstate="print"/>
          <a:srcRect l="27676" t="40098" r="26067" b="33216"/>
          <a:stretch>
            <a:fillRect/>
          </a:stretch>
        </p:blipFill>
        <p:spPr bwMode="auto">
          <a:xfrm>
            <a:off x="351680" y="3429000"/>
            <a:ext cx="7992888" cy="3068960"/>
          </a:xfrm>
          <a:prstGeom prst="rect">
            <a:avLst/>
          </a:prstGeom>
          <a:noFill/>
          <a:ln w="9525">
            <a:noFill/>
            <a:miter lim="800000"/>
            <a:headEnd/>
            <a:tailEnd/>
          </a:ln>
        </p:spPr>
      </p:pic>
      <p:sp>
        <p:nvSpPr>
          <p:cNvPr id="6" name="フローチャート : カード 6"/>
          <p:cNvSpPr/>
          <p:nvPr/>
        </p:nvSpPr>
        <p:spPr>
          <a:xfrm>
            <a:off x="7524328" y="0"/>
            <a:ext cx="1619672"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ワークシート</a:t>
            </a:r>
            <a:endParaRPr kumimoji="1" lang="en-US" altLang="ja-JP" b="1" dirty="0">
              <a:solidFill>
                <a:srgbClr val="FF0000"/>
              </a:solidFill>
            </a:endParaRPr>
          </a:p>
          <a:p>
            <a:pPr algn="ctr"/>
            <a:r>
              <a:rPr kumimoji="1" lang="ja-JP" altLang="en-US" b="1" dirty="0">
                <a:solidFill>
                  <a:srgbClr val="FF0000"/>
                </a:solidFill>
              </a:rPr>
              <a:t>Ｐ</a:t>
            </a:r>
            <a:r>
              <a:rPr lang="ja-JP" altLang="en-US" b="1" dirty="0">
                <a:solidFill>
                  <a:srgbClr val="FF0000"/>
                </a:solidFill>
              </a:rPr>
              <a:t>１６</a:t>
            </a:r>
            <a:endParaRPr kumimoji="1" lang="en-US" altLang="ja-JP" b="1" dirty="0">
              <a:solidFill>
                <a:srgbClr val="FF0000"/>
              </a:solidFill>
            </a:endParaRPr>
          </a:p>
        </p:txBody>
      </p:sp>
      <p:sp>
        <p:nvSpPr>
          <p:cNvPr id="7" name="AutoShape 6"/>
          <p:cNvSpPr>
            <a:spLocks noChangeArrowheads="1"/>
          </p:cNvSpPr>
          <p:nvPr/>
        </p:nvSpPr>
        <p:spPr bwMode="auto">
          <a:xfrm>
            <a:off x="4644008" y="3068960"/>
            <a:ext cx="1152000" cy="864096"/>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1600" b="1" dirty="0">
                <a:solidFill>
                  <a:srgbClr val="FFFFFF"/>
                </a:solidFill>
                <a:latin typeface="ＭＳ Ｐゴシック" pitchFamily="50" charset="-128"/>
                <a:cs typeface="ＭＳ Ｐゴシック" pitchFamily="50" charset="-128"/>
              </a:rPr>
              <a:t>④</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吹き出し: 角を丸めた四角形 2">
            <a:extLst>
              <a:ext uri="{FF2B5EF4-FFF2-40B4-BE49-F238E27FC236}">
                <a16:creationId xmlns:a16="http://schemas.microsoft.com/office/drawing/2014/main" id="{1C6A5008-10E9-2B1B-FCFC-8B8B4FF53970}"/>
              </a:ext>
            </a:extLst>
          </p:cNvPr>
          <p:cNvSpPr/>
          <p:nvPr/>
        </p:nvSpPr>
        <p:spPr>
          <a:xfrm>
            <a:off x="6071828" y="4941168"/>
            <a:ext cx="3096344" cy="1174440"/>
          </a:xfrm>
          <a:prstGeom prst="wedgeRoundRectCallout">
            <a:avLst>
              <a:gd name="adj1" fmla="val -45094"/>
              <a:gd name="adj2" fmla="val -64252"/>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　５分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　５分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32657"/>
          <a:ext cx="2987824" cy="6336703"/>
        </p:xfrm>
        <a:graphic>
          <a:graphicData uri="http://schemas.openxmlformats.org/drawingml/2006/table">
            <a:tbl>
              <a:tblPr/>
              <a:tblGrid>
                <a:gridCol w="879577">
                  <a:extLst>
                    <a:ext uri="{9D8B030D-6E8A-4147-A177-3AD203B41FA5}">
                      <a16:colId xmlns:a16="http://schemas.microsoft.com/office/drawing/2014/main" val="20000"/>
                    </a:ext>
                  </a:extLst>
                </a:gridCol>
                <a:gridCol w="2108247">
                  <a:extLst>
                    <a:ext uri="{9D8B030D-6E8A-4147-A177-3AD203B41FA5}">
                      <a16:colId xmlns:a16="http://schemas.microsoft.com/office/drawing/2014/main" val="20001"/>
                    </a:ext>
                  </a:extLst>
                </a:gridCol>
              </a:tblGrid>
              <a:tr h="80119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185071">
                <a:tc>
                  <a:txBody>
                    <a:bodyPr/>
                    <a:lstStyle/>
                    <a:p>
                      <a:pPr algn="ctr">
                        <a:lnSpc>
                          <a:spcPct val="100000"/>
                        </a:lnSpc>
                        <a:spcAft>
                          <a:spcPts val="0"/>
                        </a:spcAft>
                      </a:pPr>
                      <a:r>
                        <a:rPr lang="ja-JP" sz="1800" b="1" kern="100" dirty="0">
                          <a:latin typeface="+mj-ea"/>
                          <a:ea typeface="+mj-ea"/>
                          <a:cs typeface="Times New Roman"/>
                        </a:rPr>
                        <a:t>⑩　</a:t>
                      </a:r>
                      <a:r>
                        <a:rPr lang="ja-JP" sz="1800" b="1" kern="0" dirty="0">
                          <a:latin typeface="+mj-ea"/>
                          <a:ea typeface="+mj-ea"/>
                          <a:cs typeface="ＭＳ 明朝"/>
                        </a:rPr>
                        <a:t>健康状態</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疾患の治療</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もの忘れ</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陳旧性脳梗塞後遺症</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2385">
                <a:tc>
                  <a:txBody>
                    <a:bodyPr/>
                    <a:lstStyle/>
                    <a:p>
                      <a:pPr algn="ctr">
                        <a:lnSpc>
                          <a:spcPct val="100000"/>
                        </a:lnSpc>
                        <a:spcAft>
                          <a:spcPts val="0"/>
                        </a:spcAft>
                      </a:pPr>
                      <a:r>
                        <a:rPr lang="ja-JP" sz="1800" b="1" kern="100" dirty="0">
                          <a:latin typeface="+mj-ea"/>
                          <a:ea typeface="+mj-ea"/>
                          <a:cs typeface="Times New Roman"/>
                        </a:rPr>
                        <a:t>⑪　</a:t>
                      </a:r>
                      <a:r>
                        <a:rPr lang="ja-JP" sz="1800" b="1" kern="0" dirty="0">
                          <a:latin typeface="+mj-ea"/>
                          <a:ea typeface="+mj-ea"/>
                          <a:cs typeface="ＭＳ 明朝"/>
                        </a:rPr>
                        <a:t>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脊柱管狭窄症等による痛みがあり歩行が不自由自宅内は段差が多く、</a:t>
                      </a:r>
                      <a:r>
                        <a:rPr lang="en-US" sz="1800" b="1" kern="0" dirty="0">
                          <a:solidFill>
                            <a:srgbClr val="2E74B5"/>
                          </a:solidFill>
                          <a:latin typeface="+mj-ea"/>
                          <a:ea typeface="+mj-ea"/>
                          <a:cs typeface="Times New Roman"/>
                        </a:rPr>
                        <a:t>1</a:t>
                      </a:r>
                      <a:r>
                        <a:rPr lang="ja-JP" sz="1800" b="1" kern="0" dirty="0">
                          <a:solidFill>
                            <a:srgbClr val="2E74B5"/>
                          </a:solidFill>
                          <a:latin typeface="+mj-ea"/>
                          <a:ea typeface="+mj-ea"/>
                          <a:cs typeface="Times New Roman"/>
                        </a:rPr>
                        <a:t>人での動作が難しい</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8056">
                <a:tc>
                  <a:txBody>
                    <a:bodyPr/>
                    <a:lstStyle/>
                    <a:p>
                      <a:pPr algn="ctr">
                        <a:lnSpc>
                          <a:spcPct val="100000"/>
                        </a:lnSpc>
                        <a:spcAft>
                          <a:spcPts val="0"/>
                        </a:spcAft>
                      </a:pPr>
                      <a:r>
                        <a:rPr lang="ja-JP" sz="1800" b="1" kern="100" dirty="0">
                          <a:latin typeface="+mj-ea"/>
                          <a:ea typeface="+mj-ea"/>
                          <a:cs typeface="Times New Roman"/>
                        </a:rPr>
                        <a:t>⑫</a:t>
                      </a:r>
                      <a:r>
                        <a:rPr lang="ja-JP" sz="1800" b="1" kern="0" dirty="0">
                          <a:latin typeface="+mj-ea"/>
                          <a:ea typeface="+mj-ea"/>
                          <a:cs typeface="ＭＳ 明朝"/>
                        </a:rPr>
                        <a:t>ＩＡＤＬ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もの忘れにより家事がうまくできず、意欲低下</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脊柱管狭窄症等による痛みがあり歩行が不自由、意欲低下</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2987824" y="332656"/>
          <a:ext cx="6156176" cy="6336704"/>
        </p:xfrm>
        <a:graphic>
          <a:graphicData uri="http://schemas.openxmlformats.org/drawingml/2006/table">
            <a:tbl>
              <a:tblPr/>
              <a:tblGrid>
                <a:gridCol w="2880320">
                  <a:extLst>
                    <a:ext uri="{9D8B030D-6E8A-4147-A177-3AD203B41FA5}">
                      <a16:colId xmlns:a16="http://schemas.microsoft.com/office/drawing/2014/main" val="20000"/>
                    </a:ext>
                  </a:extLst>
                </a:gridCol>
                <a:gridCol w="3275856">
                  <a:extLst>
                    <a:ext uri="{9D8B030D-6E8A-4147-A177-3AD203B41FA5}">
                      <a16:colId xmlns:a16="http://schemas.microsoft.com/office/drawing/2014/main" val="20001"/>
                    </a:ext>
                  </a:extLst>
                </a:gridCol>
              </a:tblGrid>
              <a:tr h="447631">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47141">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2000" b="1" kern="100" dirty="0">
                          <a:solidFill>
                            <a:srgbClr val="FF6699"/>
                          </a:solidFill>
                          <a:effectLst>
                            <a:outerShdw blurRad="38100" dist="38100" dir="2700000" algn="tl">
                              <a:srgbClr val="000000">
                                <a:alpha val="43137"/>
                              </a:srgbClr>
                            </a:outerShdw>
                          </a:effectLst>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7556">
                <a:tc>
                  <a:txBody>
                    <a:bodyPr/>
                    <a:lstStyle/>
                    <a:p>
                      <a:pPr algn="just">
                        <a:lnSpc>
                          <a:spcPts val="2900"/>
                        </a:lnSpc>
                        <a:spcAft>
                          <a:spcPts val="0"/>
                        </a:spcAft>
                      </a:pPr>
                      <a:r>
                        <a:rPr lang="ja-JP" sz="2000" b="1" kern="0" dirty="0">
                          <a:latin typeface="+mn-ea"/>
                          <a:ea typeface="+mn-ea"/>
                          <a:cs typeface="Times New Roman"/>
                        </a:rPr>
                        <a:t>・各疾患と痛み、しびれ、日常生活の関連を確認し、改善できることを明らかにしていく必要あり。</a:t>
                      </a:r>
                      <a:endParaRPr lang="ja-JP" sz="2000" b="1" kern="100" dirty="0">
                        <a:latin typeface="+mn-ea"/>
                        <a:ea typeface="+mn-ea"/>
                        <a:cs typeface="Times New Roman"/>
                      </a:endParaRPr>
                    </a:p>
                    <a:p>
                      <a:pPr algn="just">
                        <a:lnSpc>
                          <a:spcPts val="2900"/>
                        </a:lnSpc>
                        <a:spcAft>
                          <a:spcPts val="0"/>
                        </a:spcAft>
                      </a:pPr>
                      <a:r>
                        <a:rPr lang="ja-JP" sz="2000" b="1" kern="0" dirty="0">
                          <a:latin typeface="+mn-ea"/>
                          <a:ea typeface="+mn-ea"/>
                          <a:cs typeface="Times New Roman"/>
                        </a:rPr>
                        <a:t>・服薬管理も重要である。</a:t>
                      </a:r>
                      <a:endParaRPr lang="ja-JP" sz="2000" b="1" kern="100" dirty="0">
                        <a:latin typeface="+mn-ea"/>
                        <a:ea typeface="+mn-ea"/>
                        <a:cs typeface="Times New Roman"/>
                      </a:endParaRPr>
                    </a:p>
                  </a:txBody>
                  <a:tcPr marL="72000" marR="16957"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ja-JP" sz="2600" b="1" kern="0" dirty="0">
                          <a:solidFill>
                            <a:srgbClr val="FF0000"/>
                          </a:solidFill>
                          <a:latin typeface="+mn-ea"/>
                          <a:ea typeface="+mn-ea"/>
                          <a:cs typeface="Times New Roman"/>
                        </a:rPr>
                        <a:t>低栄養や脱水を防ぐことで、体調が改善し、活動的に過ごすことができる可能性がある。</a:t>
                      </a:r>
                      <a:endParaRPr lang="ja-JP" sz="2600" b="1" kern="100" dirty="0">
                        <a:latin typeface="+mn-ea"/>
                        <a:ea typeface="+mn-ea"/>
                        <a:cs typeface="Times New Roman"/>
                      </a:endParaRPr>
                    </a:p>
                  </a:txBody>
                  <a:tcPr marL="72000" marR="72000" marT="108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8192">
                <a:tc>
                  <a:txBody>
                    <a:bodyPr/>
                    <a:lstStyle/>
                    <a:p>
                      <a:pPr algn="just">
                        <a:lnSpc>
                          <a:spcPts val="2900"/>
                        </a:lnSpc>
                        <a:spcAft>
                          <a:spcPts val="0"/>
                        </a:spcAft>
                      </a:pPr>
                      <a:r>
                        <a:rPr lang="ja-JP" sz="2000" b="1" kern="0" dirty="0">
                          <a:latin typeface="+mn-ea"/>
                          <a:ea typeface="+mn-ea"/>
                          <a:cs typeface="Times New Roman"/>
                        </a:rPr>
                        <a:t>・このままだと、ますます動けなくなることが予想される</a:t>
                      </a:r>
                      <a:endParaRPr lang="ja-JP" sz="2000" b="1" kern="100" dirty="0">
                        <a:latin typeface="+mn-ea"/>
                        <a:ea typeface="+mn-ea"/>
                        <a:cs typeface="Times New Roman"/>
                      </a:endParaRPr>
                    </a:p>
                  </a:txBody>
                  <a:tcPr marL="72000" marR="16957"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ja-JP" sz="2600" b="1" kern="0" dirty="0">
                          <a:solidFill>
                            <a:srgbClr val="FF0000"/>
                          </a:solidFill>
                          <a:latin typeface="+mn-ea"/>
                          <a:ea typeface="+mn-ea"/>
                          <a:cs typeface="Times New Roman"/>
                        </a:rPr>
                        <a:t>痛みを軽減することで、以前のような移動や入浴、家事動作に戻る可能性がある。</a:t>
                      </a:r>
                      <a:endParaRPr lang="ja-JP" sz="2600" b="1" kern="100" dirty="0">
                        <a:latin typeface="+mn-ea"/>
                        <a:ea typeface="+mn-ea"/>
                        <a:cs typeface="Times New Roman"/>
                      </a:endParaRPr>
                    </a:p>
                  </a:txBody>
                  <a:tcPr marL="72000" marR="72000" marT="108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6184">
                <a:tc>
                  <a:txBody>
                    <a:bodyPr/>
                    <a:lstStyle/>
                    <a:p>
                      <a:pPr algn="just">
                        <a:lnSpc>
                          <a:spcPts val="2400"/>
                        </a:lnSpc>
                        <a:spcAft>
                          <a:spcPts val="0"/>
                        </a:spcAft>
                      </a:pPr>
                      <a:endParaRPr lang="en-US" sz="2000" b="1"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ja-JP" sz="2600" b="1" kern="0" dirty="0">
                          <a:solidFill>
                            <a:srgbClr val="FF0000"/>
                          </a:solidFill>
                          <a:latin typeface="+mn-ea"/>
                          <a:ea typeface="+mn-ea"/>
                          <a:cs typeface="Times New Roman"/>
                        </a:rPr>
                        <a:t>好きだったお菓子づくりができたら自信が取り戻せるかも知れない</a:t>
                      </a:r>
                      <a:endParaRPr lang="ja-JP" sz="2600" b="1" kern="100" dirty="0">
                        <a:latin typeface="+mn-ea"/>
                        <a:ea typeface="+mn-ea"/>
                        <a:cs typeface="Times New Roman"/>
                      </a:endParaRPr>
                    </a:p>
                  </a:txBody>
                  <a:tcPr marL="72000" marR="72000" marT="108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5716" name="AutoShape 4"/>
          <p:cNvSpPr>
            <a:spLocks noChangeArrowheads="1"/>
          </p:cNvSpPr>
          <p:nvPr/>
        </p:nvSpPr>
        <p:spPr bwMode="auto">
          <a:xfrm>
            <a:off x="7164288" y="0"/>
            <a:ext cx="1548000" cy="692696"/>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④</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2915816" cy="6292933"/>
        </p:xfrm>
        <a:graphic>
          <a:graphicData uri="http://schemas.openxmlformats.org/drawingml/2006/table">
            <a:tbl>
              <a:tblPr/>
              <a:tblGrid>
                <a:gridCol w="858380">
                  <a:extLst>
                    <a:ext uri="{9D8B030D-6E8A-4147-A177-3AD203B41FA5}">
                      <a16:colId xmlns:a16="http://schemas.microsoft.com/office/drawing/2014/main" val="20000"/>
                    </a:ext>
                  </a:extLst>
                </a:gridCol>
                <a:gridCol w="2057436">
                  <a:extLst>
                    <a:ext uri="{9D8B030D-6E8A-4147-A177-3AD203B41FA5}">
                      <a16:colId xmlns:a16="http://schemas.microsoft.com/office/drawing/2014/main" val="20001"/>
                    </a:ext>
                  </a:extLst>
                </a:gridCol>
              </a:tblGrid>
              <a:tr h="579330">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008112">
                <a:tc>
                  <a:txBody>
                    <a:bodyPr/>
                    <a:lstStyle/>
                    <a:p>
                      <a:pPr algn="l">
                        <a:lnSpc>
                          <a:spcPct val="100000"/>
                        </a:lnSpc>
                        <a:spcAft>
                          <a:spcPts val="0"/>
                        </a:spcAft>
                      </a:pPr>
                      <a:r>
                        <a:rPr lang="ja-JP" sz="1800" b="1" kern="100" dirty="0">
                          <a:latin typeface="+mj-ea"/>
                          <a:ea typeface="+mj-ea"/>
                          <a:cs typeface="Times New Roman"/>
                        </a:rPr>
                        <a:t>⑬</a:t>
                      </a:r>
                      <a:r>
                        <a:rPr lang="ja-JP" sz="1800" b="1" kern="0" dirty="0">
                          <a:latin typeface="+mj-ea"/>
                          <a:ea typeface="+mj-ea"/>
                          <a:cs typeface="ＭＳ 明朝"/>
                        </a:rPr>
                        <a:t>認　知</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2000" b="1" kern="0" dirty="0">
                          <a:solidFill>
                            <a:srgbClr val="2E74B5"/>
                          </a:solidFill>
                          <a:latin typeface="+mj-ea"/>
                          <a:ea typeface="+mj-ea"/>
                          <a:cs typeface="Times New Roman"/>
                        </a:rPr>
                        <a:t>もの忘れ</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Times New Roman"/>
                        </a:rPr>
                        <a:t>閉じこもり状態により機能低下</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7099">
                <a:tc>
                  <a:txBody>
                    <a:bodyPr/>
                    <a:lstStyle/>
                    <a:p>
                      <a:pPr marL="102235" indent="-102235" algn="l">
                        <a:lnSpc>
                          <a:spcPct val="100000"/>
                        </a:lnSpc>
                        <a:spcAft>
                          <a:spcPts val="0"/>
                        </a:spcAft>
                      </a:pPr>
                      <a:r>
                        <a:rPr lang="ja-JP" sz="1800" b="1" kern="100" dirty="0">
                          <a:latin typeface="+mj-ea"/>
                          <a:ea typeface="+mj-ea"/>
                          <a:cs typeface="Times New Roman"/>
                        </a:rPr>
                        <a:t>⑭　</a:t>
                      </a:r>
                      <a:r>
                        <a:rPr lang="ja-JP" sz="1600" b="1" kern="0" dirty="0">
                          <a:latin typeface="+mj-ea"/>
                          <a:ea typeface="+mj-ea"/>
                          <a:cs typeface="ＭＳ 明朝"/>
                        </a:rPr>
                        <a:t>コミュニケーション能力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800" b="1" kern="100" dirty="0">
                          <a:latin typeface="+mj-ea"/>
                          <a:ea typeface="+mj-ea"/>
                          <a:cs typeface="Times New Roman"/>
                        </a:rPr>
                        <a:t>⑮　</a:t>
                      </a:r>
                      <a:r>
                        <a:rPr lang="ja-JP" sz="1800" b="1" kern="0" dirty="0">
                          <a:solidFill>
                            <a:srgbClr val="000000"/>
                          </a:solidFill>
                          <a:latin typeface="+mj-ea"/>
                          <a:ea typeface="+mj-ea"/>
                          <a:cs typeface="ＭＳ 明朝"/>
                        </a:rPr>
                        <a:t>社会との関わり</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脊柱管狭窄症等による痛みがあり歩行が不自由のた</a:t>
                      </a:r>
                      <a:r>
                        <a:rPr lang="ja-JP" altLang="en-US" sz="1800" b="1" kern="0" dirty="0">
                          <a:solidFill>
                            <a:srgbClr val="2E74B5"/>
                          </a:solidFill>
                          <a:latin typeface="+mj-ea"/>
                          <a:ea typeface="+mj-ea"/>
                          <a:cs typeface="Times New Roman"/>
                        </a:rPr>
                        <a:t>め</a:t>
                      </a:r>
                      <a:r>
                        <a:rPr lang="ja-JP" sz="1800" b="1" kern="0" dirty="0">
                          <a:solidFill>
                            <a:srgbClr val="2E74B5"/>
                          </a:solidFill>
                          <a:latin typeface="+mj-ea"/>
                          <a:ea typeface="+mj-ea"/>
                          <a:cs typeface="Times New Roman"/>
                        </a:rPr>
                        <a:t>、閉じこもり</a:t>
                      </a:r>
                      <a:endParaRPr lang="ja-JP" sz="1800" b="1" kern="100" dirty="0">
                        <a:latin typeface="+mj-ea"/>
                        <a:ea typeface="+mj-ea"/>
                        <a:cs typeface="Times New Roman"/>
                      </a:endParaRPr>
                    </a:p>
                    <a:p>
                      <a:pPr algn="just">
                        <a:spcAft>
                          <a:spcPts val="0"/>
                        </a:spcAft>
                      </a:pPr>
                      <a:r>
                        <a:rPr lang="ja-JP" sz="1800" b="1" kern="0" dirty="0">
                          <a:solidFill>
                            <a:srgbClr val="767171"/>
                          </a:solidFill>
                          <a:latin typeface="+mj-ea"/>
                          <a:ea typeface="+mj-ea"/>
                          <a:cs typeface="Times New Roman"/>
                        </a:rPr>
                        <a:t>本人の意欲低下により、社会交流が減少</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6802">
                <a:tc>
                  <a:txBody>
                    <a:bodyPr/>
                    <a:lstStyle/>
                    <a:p>
                      <a:pPr algn="l">
                        <a:lnSpc>
                          <a:spcPct val="100000"/>
                        </a:lnSpc>
                        <a:spcAft>
                          <a:spcPts val="0"/>
                        </a:spcAft>
                      </a:pPr>
                      <a:r>
                        <a:rPr lang="ja-JP" sz="1800" b="1" kern="100" dirty="0">
                          <a:latin typeface="+mj-ea"/>
                          <a:ea typeface="+mj-ea"/>
                          <a:cs typeface="Times New Roman"/>
                        </a:rPr>
                        <a:t>⑯</a:t>
                      </a:r>
                      <a:r>
                        <a:rPr lang="ja-JP" sz="1800" b="1" kern="0" dirty="0">
                          <a:latin typeface="+mj-ea"/>
                          <a:ea typeface="+mj-ea"/>
                          <a:cs typeface="ＭＳ 明朝"/>
                        </a:rPr>
                        <a:t>排尿・排便</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600" b="1" kern="100" dirty="0">
                          <a:solidFill>
                            <a:srgbClr val="2E74B5"/>
                          </a:solidFill>
                          <a:latin typeface="+mj-ea"/>
                          <a:ea typeface="+mj-ea"/>
                          <a:cs typeface="Times New Roman"/>
                        </a:rPr>
                        <a:t>脊柱管狭窄症等による痛みがあり歩行が不自由</a:t>
                      </a:r>
                      <a:endParaRPr lang="ja-JP" sz="1600" b="1" kern="100" dirty="0">
                        <a:latin typeface="+mj-ea"/>
                        <a:ea typeface="+mj-ea"/>
                        <a:cs typeface="Times New Roman"/>
                      </a:endParaRPr>
                    </a:p>
                    <a:p>
                      <a:pPr algn="just">
                        <a:spcAft>
                          <a:spcPts val="0"/>
                        </a:spcAft>
                      </a:pPr>
                      <a:r>
                        <a:rPr lang="ja-JP" sz="1600" b="1" kern="100" dirty="0">
                          <a:solidFill>
                            <a:srgbClr val="767171"/>
                          </a:solidFill>
                          <a:latin typeface="+mj-ea"/>
                          <a:ea typeface="+mj-ea"/>
                          <a:cs typeface="Times New Roman"/>
                        </a:rPr>
                        <a:t>水分摂取不足、運動不足</a:t>
                      </a:r>
                      <a:endParaRPr lang="ja-JP" sz="16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8952">
                <a:tc>
                  <a:txBody>
                    <a:bodyPr/>
                    <a:lstStyle/>
                    <a:p>
                      <a:pPr algn="l">
                        <a:lnSpc>
                          <a:spcPct val="100000"/>
                        </a:lnSpc>
                        <a:spcAft>
                          <a:spcPts val="0"/>
                        </a:spcAft>
                      </a:pPr>
                      <a:r>
                        <a:rPr lang="ja-JP" sz="1200" b="1" kern="100" dirty="0">
                          <a:latin typeface="+mj-ea"/>
                          <a:ea typeface="+mj-ea"/>
                          <a:cs typeface="Times New Roman"/>
                        </a:rPr>
                        <a:t>⑰</a:t>
                      </a:r>
                      <a:r>
                        <a:rPr lang="ja-JP" sz="1200" b="1" kern="0" dirty="0" err="1">
                          <a:latin typeface="+mj-ea"/>
                          <a:ea typeface="+mj-ea"/>
                          <a:cs typeface="ＭＳ 明朝"/>
                        </a:rPr>
                        <a:t>じょく</a:t>
                      </a:r>
                      <a:r>
                        <a:rPr lang="ja-JP" sz="1200" b="1" kern="0" dirty="0">
                          <a:latin typeface="+mj-ea"/>
                          <a:ea typeface="+mj-ea"/>
                          <a:cs typeface="ＭＳ 明朝"/>
                        </a:rPr>
                        <a:t>そう・皮膚の問題</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3059833" y="404664"/>
          <a:ext cx="6084167" cy="6388592"/>
        </p:xfrm>
        <a:graphic>
          <a:graphicData uri="http://schemas.openxmlformats.org/drawingml/2006/table">
            <a:tbl>
              <a:tblPr/>
              <a:tblGrid>
                <a:gridCol w="2952328">
                  <a:extLst>
                    <a:ext uri="{9D8B030D-6E8A-4147-A177-3AD203B41FA5}">
                      <a16:colId xmlns:a16="http://schemas.microsoft.com/office/drawing/2014/main" val="20000"/>
                    </a:ext>
                  </a:extLst>
                </a:gridCol>
                <a:gridCol w="3131839">
                  <a:extLst>
                    <a:ext uri="{9D8B030D-6E8A-4147-A177-3AD203B41FA5}">
                      <a16:colId xmlns:a16="http://schemas.microsoft.com/office/drawing/2014/main" val="20001"/>
                    </a:ext>
                  </a:extLst>
                </a:gridCol>
              </a:tblGrid>
              <a:tr h="278693">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69379">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2000" b="1" kern="100" dirty="0">
                          <a:solidFill>
                            <a:srgbClr val="FF6699"/>
                          </a:solidFill>
                          <a:effectLst>
                            <a:outerShdw blurRad="38100" dist="38100" dir="2700000" algn="tl">
                              <a:srgbClr val="000000">
                                <a:alpha val="43137"/>
                              </a:srgbClr>
                            </a:outerShdw>
                          </a:effectLst>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just">
                        <a:lnSpc>
                          <a:spcPct val="100000"/>
                        </a:lnSpc>
                        <a:spcAft>
                          <a:spcPts val="0"/>
                        </a:spcAft>
                      </a:pPr>
                      <a:r>
                        <a:rPr lang="ja-JP" sz="1800" b="1" kern="0" dirty="0">
                          <a:solidFill>
                            <a:srgbClr val="000000"/>
                          </a:solidFill>
                          <a:latin typeface="+mn-ea"/>
                          <a:ea typeface="+mn-ea"/>
                          <a:cs typeface="Times New Roman"/>
                        </a:rPr>
                        <a:t>普段の体調が整っても改善されない場合は、専門医の診断が必要かどうかを検討</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52128">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800"/>
                        </a:lnSpc>
                        <a:spcAft>
                          <a:spcPts val="0"/>
                        </a:spcAft>
                      </a:pPr>
                      <a:r>
                        <a:rPr lang="ja-JP" sz="2600" b="1" kern="0" dirty="0">
                          <a:solidFill>
                            <a:srgbClr val="FF0000"/>
                          </a:solidFill>
                          <a:latin typeface="+mn-ea"/>
                          <a:ea typeface="+mn-ea"/>
                          <a:cs typeface="Times New Roman"/>
                        </a:rPr>
                        <a:t>痛みを軽減することで会話は支障がなくなると思われる</a:t>
                      </a:r>
                      <a:endParaRPr lang="ja-JP" sz="2600" b="1" kern="100" dirty="0">
                        <a:latin typeface="+mn-ea"/>
                        <a:ea typeface="+mn-ea"/>
                        <a:cs typeface="Times New Roman"/>
                      </a:endParaRPr>
                    </a:p>
                  </a:txBody>
                  <a:tcPr marL="72000" marR="7200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16224">
                <a:tc>
                  <a:txBody>
                    <a:bodyPr/>
                    <a:lstStyle/>
                    <a:p>
                      <a:pPr algn="just">
                        <a:lnSpc>
                          <a:spcPct val="100000"/>
                        </a:lnSpc>
                        <a:spcAft>
                          <a:spcPts val="0"/>
                        </a:spcAft>
                      </a:pPr>
                      <a:r>
                        <a:rPr lang="ja-JP" sz="1800" b="1" kern="0" dirty="0">
                          <a:latin typeface="+mn-ea"/>
                          <a:ea typeface="+mn-ea"/>
                          <a:cs typeface="Times New Roman"/>
                        </a:rPr>
                        <a:t>・友人や教え子との交流が途絶えて、ますます意欲が低下している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800"/>
                        </a:lnSpc>
                        <a:spcAft>
                          <a:spcPts val="0"/>
                        </a:spcAft>
                      </a:pPr>
                      <a:r>
                        <a:rPr lang="ja-JP" sz="2600" b="1" kern="0" dirty="0">
                          <a:solidFill>
                            <a:srgbClr val="FF0000"/>
                          </a:solidFill>
                          <a:latin typeface="+mn-ea"/>
                          <a:ea typeface="+mn-ea"/>
                          <a:cs typeface="Times New Roman"/>
                        </a:rPr>
                        <a:t>痛みの軽減、歩行の安定が図られれば、友人や教え子などとの交流の快復が見込まれる</a:t>
                      </a:r>
                      <a:endParaRPr lang="ja-JP" sz="2600" b="1" kern="100" dirty="0">
                        <a:latin typeface="+mn-ea"/>
                        <a:ea typeface="+mn-ea"/>
                        <a:cs typeface="Times New Roman"/>
                      </a:endParaRPr>
                    </a:p>
                  </a:txBody>
                  <a:tcPr marL="72000" marR="7200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0120">
                <a:tc>
                  <a:txBody>
                    <a:bodyPr/>
                    <a:lstStyle/>
                    <a:p>
                      <a:pPr algn="just">
                        <a:lnSpc>
                          <a:spcPct val="100000"/>
                        </a:lnSpc>
                        <a:spcAft>
                          <a:spcPts val="0"/>
                        </a:spcAft>
                      </a:pPr>
                      <a:r>
                        <a:rPr lang="ja-JP" sz="1800" b="1" kern="100" dirty="0">
                          <a:latin typeface="+mn-ea"/>
                          <a:ea typeface="+mn-ea"/>
                          <a:cs typeface="Times New Roman"/>
                        </a:rPr>
                        <a:t>トイレ動作を確認して、トイレを失敗しないように家屋環境や動作の改善を図る必要がある</a:t>
                      </a: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3936">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5716" name="AutoShape 4"/>
          <p:cNvSpPr>
            <a:spLocks noChangeArrowheads="1"/>
          </p:cNvSpPr>
          <p:nvPr/>
        </p:nvSpPr>
        <p:spPr bwMode="auto">
          <a:xfrm>
            <a:off x="6948264"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b="1" dirty="0">
                <a:solidFill>
                  <a:srgbClr val="FFFFFF"/>
                </a:solidFill>
                <a:latin typeface="ＭＳ Ｐゴシック" pitchFamily="50" charset="-128"/>
                <a:cs typeface="ＭＳ Ｐゴシック" pitchFamily="50" charset="-128"/>
              </a:rPr>
              <a:t>④</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45766"/>
          <a:ext cx="2843808" cy="6467610"/>
        </p:xfrm>
        <a:graphic>
          <a:graphicData uri="http://schemas.openxmlformats.org/drawingml/2006/table">
            <a:tbl>
              <a:tblPr/>
              <a:tblGrid>
                <a:gridCol w="961354">
                  <a:extLst>
                    <a:ext uri="{9D8B030D-6E8A-4147-A177-3AD203B41FA5}">
                      <a16:colId xmlns:a16="http://schemas.microsoft.com/office/drawing/2014/main" val="20000"/>
                    </a:ext>
                  </a:extLst>
                </a:gridCol>
                <a:gridCol w="1882454">
                  <a:extLst>
                    <a:ext uri="{9D8B030D-6E8A-4147-A177-3AD203B41FA5}">
                      <a16:colId xmlns:a16="http://schemas.microsoft.com/office/drawing/2014/main" val="20001"/>
                    </a:ext>
                  </a:extLst>
                </a:gridCol>
              </a:tblGrid>
              <a:tr h="64807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600" b="1" kern="100" dirty="0">
                          <a:latin typeface="+mj-ea"/>
                          <a:ea typeface="+mj-ea"/>
                          <a:cs typeface="Times New Roman"/>
                        </a:rPr>
                        <a:t>⑱　</a:t>
                      </a:r>
                      <a:r>
                        <a:rPr lang="ja-JP" sz="1600" b="1" kern="0" dirty="0">
                          <a:solidFill>
                            <a:srgbClr val="000000"/>
                          </a:solidFill>
                          <a:latin typeface="+mj-ea"/>
                          <a:ea typeface="+mj-ea"/>
                          <a:cs typeface="ＭＳ 明朝"/>
                        </a:rPr>
                        <a:t>口腔</a:t>
                      </a:r>
                      <a:r>
                        <a:rPr lang="ja-JP" altLang="en-US" sz="1600" b="1" kern="0" dirty="0">
                          <a:solidFill>
                            <a:srgbClr val="000000"/>
                          </a:solidFill>
                          <a:latin typeface="+mj-ea"/>
                          <a:ea typeface="+mj-ea"/>
                          <a:cs typeface="ＭＳ 明朝"/>
                        </a:rPr>
                        <a:t>　</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衛生</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600" b="1" kern="100" dirty="0">
                          <a:latin typeface="+mj-ea"/>
                          <a:ea typeface="+mj-ea"/>
                          <a:cs typeface="Times New Roman"/>
                        </a:rPr>
                        <a:t>⑲　</a:t>
                      </a:r>
                      <a:r>
                        <a:rPr lang="ja-JP" sz="1600" b="1" kern="100" dirty="0">
                          <a:solidFill>
                            <a:srgbClr val="000000"/>
                          </a:solidFill>
                          <a:latin typeface="+mj-ea"/>
                          <a:ea typeface="+mj-ea"/>
                          <a:cs typeface="Times New Roman"/>
                        </a:rPr>
                        <a:t>食事</a:t>
                      </a:r>
                      <a:endParaRPr lang="en-US" altLang="ja-JP" sz="1600" b="1" kern="100" dirty="0">
                        <a:solidFill>
                          <a:srgbClr val="000000"/>
                        </a:solidFill>
                        <a:latin typeface="+mj-ea"/>
                        <a:ea typeface="+mj-ea"/>
                        <a:cs typeface="Times New Roman"/>
                      </a:endParaRPr>
                    </a:p>
                    <a:p>
                      <a:pPr algn="l">
                        <a:lnSpc>
                          <a:spcPct val="100000"/>
                        </a:lnSpc>
                        <a:spcAft>
                          <a:spcPts val="0"/>
                        </a:spcAft>
                      </a:pPr>
                      <a:r>
                        <a:rPr lang="ja-JP" altLang="en-US" sz="1600" b="1" kern="100" dirty="0">
                          <a:solidFill>
                            <a:srgbClr val="000000"/>
                          </a:solidFill>
                          <a:latin typeface="+mj-ea"/>
                          <a:ea typeface="+mj-ea"/>
                          <a:cs typeface="Times New Roman"/>
                        </a:rPr>
                        <a:t>　　</a:t>
                      </a:r>
                      <a:r>
                        <a:rPr lang="ja-JP" sz="1600" b="1" kern="100" dirty="0">
                          <a:solidFill>
                            <a:srgbClr val="000000"/>
                          </a:solidFill>
                          <a:latin typeface="+mj-ea"/>
                          <a:ea typeface="+mj-ea"/>
                          <a:cs typeface="Times New Roman"/>
                        </a:rPr>
                        <a:t>摂取</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歩行が不自由</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日中は一人で食事するため、不規則で偏った食事</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539">
                <a:tc>
                  <a:txBody>
                    <a:bodyPr/>
                    <a:lstStyle/>
                    <a:p>
                      <a:pPr algn="just">
                        <a:lnSpc>
                          <a:spcPct val="100000"/>
                        </a:lnSpc>
                        <a:spcAft>
                          <a:spcPts val="0"/>
                        </a:spcAft>
                      </a:pPr>
                      <a:r>
                        <a:rPr lang="ja-JP" sz="1200" b="1" kern="100" dirty="0">
                          <a:latin typeface="+mj-ea"/>
                          <a:ea typeface="+mj-ea"/>
                          <a:cs typeface="Times New Roman"/>
                        </a:rPr>
                        <a:t>⑳</a:t>
                      </a:r>
                      <a:r>
                        <a:rPr lang="ja-JP" sz="1200" b="1" kern="0" dirty="0">
                          <a:solidFill>
                            <a:srgbClr val="000000"/>
                          </a:solidFill>
                          <a:latin typeface="+mj-ea"/>
                          <a:ea typeface="+mj-ea"/>
                          <a:cs typeface="ＭＳ 明朝"/>
                        </a:rPr>
                        <a:t>認知症の行動・心理症状</a:t>
                      </a:r>
                      <a:r>
                        <a:rPr lang="en-US" sz="1200" b="1" kern="0" dirty="0">
                          <a:solidFill>
                            <a:srgbClr val="000000"/>
                          </a:solidFill>
                          <a:latin typeface="+mj-ea"/>
                          <a:ea typeface="+mj-ea"/>
                          <a:cs typeface="ＭＳ 明朝"/>
                        </a:rPr>
                        <a:t>(</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18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4216">
                <a:tc>
                  <a:txBody>
                    <a:bodyPr/>
                    <a:lstStyle/>
                    <a:p>
                      <a:pPr algn="l">
                        <a:lnSpc>
                          <a:spcPct val="100000"/>
                        </a:lnSpc>
                        <a:spcAft>
                          <a:spcPts val="0"/>
                        </a:spcAft>
                      </a:pPr>
                      <a:r>
                        <a:rPr lang="ja-JP" sz="1600" b="1" kern="100" dirty="0">
                          <a:latin typeface="+mj-ea"/>
                          <a:ea typeface="+mj-ea"/>
                          <a:cs typeface="Times New Roman"/>
                        </a:rPr>
                        <a:t>㉑介護力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2E74B5"/>
                          </a:solidFill>
                          <a:latin typeface="+mj-ea"/>
                          <a:ea typeface="+mj-ea"/>
                          <a:cs typeface="Times New Roman"/>
                        </a:rPr>
                        <a:t>夫が家事・介護未経験</a:t>
                      </a:r>
                      <a:endParaRPr lang="ja-JP" sz="1800" b="1" kern="100" dirty="0">
                        <a:latin typeface="+mj-ea"/>
                        <a:ea typeface="+mj-ea"/>
                        <a:cs typeface="Times New Roman"/>
                      </a:endParaRPr>
                    </a:p>
                    <a:p>
                      <a:pPr algn="just">
                        <a:spcAft>
                          <a:spcPts val="0"/>
                        </a:spcAft>
                      </a:pPr>
                      <a:r>
                        <a:rPr lang="ja-JP" sz="1800" b="1" kern="100" dirty="0">
                          <a:solidFill>
                            <a:srgbClr val="2E74B5"/>
                          </a:solidFill>
                          <a:latin typeface="+mj-ea"/>
                          <a:ea typeface="+mj-ea"/>
                          <a:cs typeface="Times New Roman"/>
                        </a:rPr>
                        <a:t>介護力のある娘は、常に支援ができない</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6144">
                <a:tc>
                  <a:txBody>
                    <a:bodyPr/>
                    <a:lstStyle/>
                    <a:p>
                      <a:pPr algn="l">
                        <a:lnSpc>
                          <a:spcPct val="100000"/>
                        </a:lnSpc>
                        <a:spcAft>
                          <a:spcPts val="0"/>
                        </a:spcAft>
                      </a:pPr>
                      <a:r>
                        <a:rPr lang="ja-JP" sz="1600" b="1" kern="100" dirty="0">
                          <a:latin typeface="+mj-ea"/>
                          <a:ea typeface="+mj-ea"/>
                          <a:cs typeface="Times New Roman"/>
                        </a:rPr>
                        <a:t>㉒　</a:t>
                      </a:r>
                      <a:r>
                        <a:rPr lang="ja-JP" sz="1600" b="1" kern="0" dirty="0">
                          <a:solidFill>
                            <a:srgbClr val="000000"/>
                          </a:solidFill>
                          <a:latin typeface="+mj-ea"/>
                          <a:ea typeface="+mj-ea"/>
                          <a:cs typeface="ＭＳ 明朝"/>
                        </a:rPr>
                        <a:t>居住</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環境</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ＭＳ 明朝"/>
                        </a:rPr>
                        <a:t>段差がある</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ＭＳ 明朝"/>
                        </a:rPr>
                        <a:t>布団のため寝起きが困難</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40">
                <a:tc>
                  <a:txBody>
                    <a:bodyPr/>
                    <a:lstStyle/>
                    <a:p>
                      <a:pPr algn="l">
                        <a:lnSpc>
                          <a:spcPct val="100000"/>
                        </a:lnSpc>
                        <a:spcAft>
                          <a:spcPts val="0"/>
                        </a:spcAft>
                      </a:pPr>
                      <a:r>
                        <a:rPr lang="ja-JP" sz="1600" b="1" kern="100" dirty="0">
                          <a:latin typeface="+mj-ea"/>
                          <a:ea typeface="+mj-ea"/>
                          <a:cs typeface="Times New Roman"/>
                        </a:rPr>
                        <a:t>㉓　</a:t>
                      </a:r>
                      <a:r>
                        <a:rPr lang="ja-JP" sz="1600" b="1" kern="0" dirty="0">
                          <a:solidFill>
                            <a:srgbClr val="000000"/>
                          </a:solidFill>
                          <a:latin typeface="+mj-ea"/>
                          <a:ea typeface="+mj-ea"/>
                          <a:cs typeface="ＭＳ 明朝"/>
                        </a:rPr>
                        <a:t>特別</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な状況</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2843808" y="371085"/>
          <a:ext cx="6300192" cy="6437870"/>
        </p:xfrm>
        <a:graphic>
          <a:graphicData uri="http://schemas.openxmlformats.org/drawingml/2006/table">
            <a:tbl>
              <a:tblPr/>
              <a:tblGrid>
                <a:gridCol w="2448272">
                  <a:extLst>
                    <a:ext uri="{9D8B030D-6E8A-4147-A177-3AD203B41FA5}">
                      <a16:colId xmlns:a16="http://schemas.microsoft.com/office/drawing/2014/main" val="20000"/>
                    </a:ext>
                  </a:extLst>
                </a:gridCol>
                <a:gridCol w="3851920">
                  <a:extLst>
                    <a:ext uri="{9D8B030D-6E8A-4147-A177-3AD203B41FA5}">
                      <a16:colId xmlns:a16="http://schemas.microsoft.com/office/drawing/2014/main" val="20001"/>
                    </a:ext>
                  </a:extLst>
                </a:gridCol>
              </a:tblGrid>
              <a:tr h="288032">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87424">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2000" b="1" kern="100" dirty="0">
                          <a:solidFill>
                            <a:srgbClr val="FF6699"/>
                          </a:solidFill>
                          <a:effectLst>
                            <a:outerShdw blurRad="38100" dist="38100" dir="2700000" algn="tl">
                              <a:srgbClr val="000000">
                                <a:alpha val="43137"/>
                              </a:srgbClr>
                            </a:outerShdw>
                          </a:effectLst>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243">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6091">
                <a:tc>
                  <a:txBody>
                    <a:bodyPr/>
                    <a:lstStyle/>
                    <a:p>
                      <a:pPr algn="just">
                        <a:lnSpc>
                          <a:spcPct val="100000"/>
                        </a:lnSpc>
                        <a:spcAft>
                          <a:spcPts val="0"/>
                        </a:spcAft>
                      </a:pPr>
                      <a:r>
                        <a:rPr lang="en-US" sz="1800" b="1" kern="0" dirty="0">
                          <a:latin typeface="+mn-ea"/>
                          <a:ea typeface="+mn-ea"/>
                          <a:cs typeface="Times New Roman"/>
                        </a:rPr>
                        <a:t>BMI</a:t>
                      </a:r>
                      <a:r>
                        <a:rPr lang="ja-JP" sz="1800" b="1" kern="0" dirty="0">
                          <a:latin typeface="+mn-ea"/>
                          <a:ea typeface="+mn-ea"/>
                          <a:cs typeface="Times New Roman"/>
                        </a:rPr>
                        <a:t>からすると低栄養が心配。</a:t>
                      </a:r>
                      <a:endParaRPr lang="ja-JP" sz="1800" b="1" kern="100" dirty="0">
                        <a:latin typeface="+mn-ea"/>
                        <a:ea typeface="+mn-ea"/>
                        <a:cs typeface="Times New Roman"/>
                      </a:endParaRPr>
                    </a:p>
                    <a:p>
                      <a:pPr algn="just">
                        <a:lnSpc>
                          <a:spcPct val="100000"/>
                        </a:lnSpc>
                        <a:spcAft>
                          <a:spcPts val="0"/>
                        </a:spcAft>
                      </a:pPr>
                      <a:r>
                        <a:rPr lang="ja-JP" sz="1800" b="1" kern="0" dirty="0">
                          <a:latin typeface="+mn-ea"/>
                          <a:ea typeface="+mn-ea"/>
                          <a:cs typeface="Times New Roman"/>
                        </a:rPr>
                        <a:t>水分摂取が少ないことも心配</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2035">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9030">
                <a:tc>
                  <a:txBody>
                    <a:bodyPr/>
                    <a:lstStyle/>
                    <a:p>
                      <a:pPr algn="just">
                        <a:lnSpc>
                          <a:spcPct val="100000"/>
                        </a:lnSpc>
                        <a:spcAft>
                          <a:spcPts val="0"/>
                        </a:spcAft>
                      </a:pPr>
                      <a:r>
                        <a:rPr lang="ja-JP" sz="1800" b="1" kern="0" dirty="0">
                          <a:latin typeface="+mn-ea"/>
                          <a:ea typeface="+mn-ea"/>
                          <a:cs typeface="Times New Roman"/>
                        </a:rPr>
                        <a:t>・家族の協力は必要だが、家族に過大の負担をかけては長続きしない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600" b="1" kern="0" dirty="0">
                          <a:solidFill>
                            <a:srgbClr val="FF0000"/>
                          </a:solidFill>
                          <a:latin typeface="+mn-ea"/>
                          <a:ea typeface="+mn-ea"/>
                          <a:cs typeface="Times New Roman"/>
                        </a:rPr>
                        <a:t>・家事や介護が未経験な夫が方法などを理解し指導助言を受けることができれば、夫婦二人での生活もしやすくなる可能性が出てくる。</a:t>
                      </a:r>
                      <a:endParaRPr lang="ja-JP" sz="2600" b="1" kern="100" dirty="0">
                        <a:latin typeface="+mn-ea"/>
                        <a:ea typeface="+mn-ea"/>
                        <a:cs typeface="Times New Roman"/>
                      </a:endParaRPr>
                    </a:p>
                  </a:txBody>
                  <a:tcPr marL="36000"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06408">
                <a:tc>
                  <a:txBody>
                    <a:bodyPr/>
                    <a:lstStyle/>
                    <a:p>
                      <a:pPr algn="just">
                        <a:lnSpc>
                          <a:spcPct val="100000"/>
                        </a:lnSpc>
                        <a:spcAft>
                          <a:spcPts val="0"/>
                        </a:spcAft>
                      </a:pPr>
                      <a:r>
                        <a:rPr lang="ja-JP" sz="1800" b="1" kern="0" dirty="0">
                          <a:latin typeface="+mn-ea"/>
                          <a:ea typeface="+mn-ea"/>
                          <a:cs typeface="ＭＳ 明朝"/>
                        </a:rPr>
                        <a:t>・段差があり、手すりがなく、歩行が不安定なので、転倒リスクが高い。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600" b="1" kern="0" dirty="0">
                          <a:solidFill>
                            <a:srgbClr val="FF0000"/>
                          </a:solidFill>
                          <a:latin typeface="+mn-ea"/>
                          <a:ea typeface="+mn-ea"/>
                          <a:cs typeface="ＭＳ 明朝"/>
                        </a:rPr>
                        <a:t>・住宅の環境が移動しやすくなれば、自立できる部分も出てくる。</a:t>
                      </a:r>
                      <a:endParaRPr lang="ja-JP" sz="2600" b="1" kern="100" dirty="0">
                        <a:latin typeface="+mn-ea"/>
                        <a:ea typeface="+mn-ea"/>
                        <a:cs typeface="Times New Roman"/>
                      </a:endParaRPr>
                    </a:p>
                  </a:txBody>
                  <a:tcPr marL="36000"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0291">
                <a:tc>
                  <a:txBody>
                    <a:bodyPr/>
                    <a:lstStyle/>
                    <a:p>
                      <a:pPr algn="just">
                        <a:lnSpc>
                          <a:spcPct val="100000"/>
                        </a:lnSpc>
                        <a:spcAft>
                          <a:spcPts val="0"/>
                        </a:spcAft>
                      </a:pPr>
                      <a:r>
                        <a:rPr lang="ja-JP" sz="2000" b="0" kern="0" dirty="0">
                          <a:latin typeface="+mn-ea"/>
                          <a:ea typeface="+mn-ea"/>
                          <a:cs typeface="Times New Roman"/>
                        </a:rPr>
                        <a:t>問題なし</a:t>
                      </a:r>
                      <a:endParaRPr lang="ja-JP" sz="2000" b="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5716" name="AutoShape 4"/>
          <p:cNvSpPr>
            <a:spLocks noChangeArrowheads="1"/>
          </p:cNvSpPr>
          <p:nvPr/>
        </p:nvSpPr>
        <p:spPr bwMode="auto">
          <a:xfrm>
            <a:off x="6948264"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b="1" dirty="0">
                <a:solidFill>
                  <a:srgbClr val="FFFFFF"/>
                </a:solidFill>
                <a:latin typeface="ＭＳ Ｐゴシック" pitchFamily="50" charset="-128"/>
                <a:cs typeface="ＭＳ Ｐゴシック" pitchFamily="50" charset="-128"/>
              </a:rPr>
              <a:t>④</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37</a:t>
            </a:fld>
            <a:endParaRPr lang="ja-JP" altLang="en-US"/>
          </a:p>
        </p:txBody>
      </p:sp>
      <p:pic>
        <p:nvPicPr>
          <p:cNvPr id="133122" name="Picture 2" descr="C:\Users\hiratatomonori\Desktop\新しいフォルダー\イラスト\女子・物\コーヒーでほっと女性.jpg"/>
          <p:cNvPicPr>
            <a:picLocks noChangeAspect="1" noChangeArrowheads="1"/>
          </p:cNvPicPr>
          <p:nvPr/>
        </p:nvPicPr>
        <p:blipFill>
          <a:blip r:embed="rId2" cstate="print"/>
          <a:srcRect/>
          <a:stretch>
            <a:fillRect/>
          </a:stretch>
        </p:blipFill>
        <p:spPr bwMode="auto">
          <a:xfrm>
            <a:off x="5076056" y="3717032"/>
            <a:ext cx="1628378" cy="1628378"/>
          </a:xfrm>
          <a:prstGeom prst="rect">
            <a:avLst/>
          </a:prstGeom>
          <a:noFill/>
        </p:spPr>
      </p:pic>
      <p:sp>
        <p:nvSpPr>
          <p:cNvPr id="4" name="テキスト ボックス 3"/>
          <p:cNvSpPr txBox="1"/>
          <p:nvPr/>
        </p:nvSpPr>
        <p:spPr>
          <a:xfrm>
            <a:off x="3203848" y="2492896"/>
            <a:ext cx="4536504" cy="1015663"/>
          </a:xfrm>
          <a:prstGeom prst="rect">
            <a:avLst/>
          </a:prstGeom>
          <a:noFill/>
        </p:spPr>
        <p:txBody>
          <a:bodyPr wrap="square" rtlCol="0">
            <a:spAutoFit/>
          </a:bodyPr>
          <a:lstStyle/>
          <a:p>
            <a:r>
              <a:rPr kumimoji="1" lang="ja-JP" altLang="en-US" sz="6000" dirty="0">
                <a:solidFill>
                  <a:srgbClr val="FF0066"/>
                </a:solidFill>
                <a:latin typeface="HG創英角ﾎﾟｯﾌﾟ体" pitchFamily="49" charset="-128"/>
                <a:ea typeface="HG創英角ﾎﾟｯﾌﾟ体" pitchFamily="49" charset="-128"/>
              </a:rPr>
              <a:t>昼休憩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⑤</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189597992"/>
              </p:ext>
            </p:extLst>
          </p:nvPr>
        </p:nvGraphicFramePr>
        <p:xfrm>
          <a:off x="261937" y="2348880"/>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42"/>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261937" y="2348880"/>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7020272" y="3429000"/>
            <a:ext cx="2123728"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38</a:t>
            </a:fld>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39</a:t>
            </a:fld>
            <a:endParaRPr lang="ja-JP" altLang="en-US"/>
          </a:p>
        </p:txBody>
      </p:sp>
      <p:sp>
        <p:nvSpPr>
          <p:cNvPr id="73729" name="Rectangle 1"/>
          <p:cNvSpPr>
            <a:spLocks noChangeArrowheads="1"/>
          </p:cNvSpPr>
          <p:nvPr/>
        </p:nvSpPr>
        <p:spPr bwMode="auto">
          <a:xfrm>
            <a:off x="-251520" y="44113"/>
            <a:ext cx="9144000" cy="3312368"/>
          </a:xfrm>
          <a:prstGeom prst="rect">
            <a:avLst/>
          </a:prstGeom>
          <a:solidFill>
            <a:srgbClr val="FFFFFF"/>
          </a:solidFill>
          <a:ln w="12700" cap="rnd">
            <a:solidFill>
              <a:srgbClr val="FF0000"/>
            </a:solidFill>
            <a:prstDash val="sysDot"/>
            <a:miter lim="800000"/>
            <a:headEnd/>
            <a:tailEnd/>
          </a:ln>
        </p:spPr>
        <p:txBody>
          <a:bodyPr vert="horz" wrap="square" lIns="0" tIns="45000" rIns="0" bIns="889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演習</a:t>
            </a:r>
            <a:r>
              <a:rPr lang="ja-JP" altLang="en-US" sz="2800" b="1" dirty="0">
                <a:solidFill>
                  <a:schemeClr val="bg1">
                    <a:lumMod val="50000"/>
                  </a:schemeClr>
                </a:solidFill>
                <a:latin typeface="ＭＳ ゴシック" pitchFamily="49" charset="-128"/>
                <a:ea typeface="ＭＳ ゴシック" pitchFamily="49" charset="-128"/>
                <a:cs typeface="ＭＳ Ｐゴシック" pitchFamily="50" charset="-128"/>
              </a:rPr>
              <a:t>❺</a:t>
            </a: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28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意欲に転換したニーズ</a:t>
            </a:r>
            <a:r>
              <a:rPr kumimoji="1" lang="ja-JP" altLang="en-US" sz="28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28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を抽出する</a:t>
            </a:r>
          </a:p>
          <a:p>
            <a:pPr marL="457200" marR="0" lvl="1"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2400" dirty="0">
                <a:solidFill>
                  <a:srgbClr val="FF33CC"/>
                </a:solidFill>
                <a:latin typeface="HGPｺﾞｼｯｸM" pitchFamily="50" charset="-128"/>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chemeClr val="tx1"/>
                </a:solidFill>
                <a:effectLst/>
                <a:latin typeface="Arial"/>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困りごとのニーズ</a:t>
            </a:r>
            <a:r>
              <a:rPr kumimoji="1" lang="ja-JP" altLang="en-US" sz="2400" b="0" i="0" u="none" strike="noStrike" cap="none" normalizeH="0" baseline="0" dirty="0">
                <a:ln>
                  <a:noFill/>
                </a:ln>
                <a:solidFill>
                  <a:schemeClr val="tx1"/>
                </a:solidFill>
                <a:effectLst/>
                <a:latin typeface="Arial"/>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に対して、</a:t>
            </a:r>
            <a:r>
              <a:rPr kumimoji="1" lang="ja-JP" altLang="en-US" sz="2400" b="1" i="0" u="none" strike="noStrike" cap="none" normalizeH="0" baseline="0" dirty="0">
                <a:ln>
                  <a:noFill/>
                </a:ln>
                <a:solidFill>
                  <a:srgbClr val="CC0099"/>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「改善の見通し（可能性）」</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を捉え、　</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利用者に働きかけていくことで</a:t>
            </a:r>
            <a:r>
              <a:rPr lang="ja-JP" altLang="en-US" sz="2400" dirty="0">
                <a:latin typeface="HGPｺﾞｼｯｸM" pitchFamily="50" charset="-128"/>
                <a:ea typeface="HGPｺﾞｼｯｸM" pitchFamily="50" charset="-128"/>
                <a:cs typeface="ＭＳ Ｐゴシック" pitchFamily="50" charset="-128"/>
              </a:rPr>
              <a:t>、</a:t>
            </a:r>
            <a:r>
              <a:rPr kumimoji="1" lang="ja-JP" altLang="en-US" sz="2400" b="1" i="0" u="sng"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意欲に転換したニーズ</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を捉えて</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いくことができます。</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明朝" pitchFamily="17" charset="-128"/>
              <a:ea typeface="ＭＳ 明朝" pitchFamily="17" charset="-128"/>
              <a:cs typeface="ＭＳ Ｐゴシック" pitchFamily="50" charset="-128"/>
            </a:endParaRPr>
          </a:p>
          <a:p>
            <a:pPr lvl="1" eaLnBrk="1" hangingPunct="1"/>
            <a:r>
              <a:rPr lang="ja-JP" altLang="en-US" sz="2400" dirty="0">
                <a:solidFill>
                  <a:srgbClr val="FF33CC"/>
                </a:solidFill>
                <a:latin typeface="HGPｺﾞｼｯｸM" pitchFamily="50" charset="-128"/>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課題（ニーズ）の表記は、</a:t>
            </a:r>
            <a:r>
              <a:rPr kumimoji="1" lang="ja-JP" altLang="en-US" sz="2400" b="0" i="0" u="none" strike="noStrike" cap="none" normalizeH="0" baseline="0" dirty="0">
                <a:ln>
                  <a:noFill/>
                </a:ln>
                <a:solidFill>
                  <a:srgbClr val="000000"/>
                </a:solidFill>
                <a:effectLst/>
                <a:latin typeface="Arial"/>
                <a:ea typeface="HGPｺﾞｼｯｸM" pitchFamily="50" charset="-128"/>
                <a:cs typeface="ＭＳ Ｐゴシック" pitchFamily="50" charset="-128"/>
              </a:rPr>
              <a:t>“</a:t>
            </a: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意欲に転換したニーズ</a:t>
            </a:r>
            <a:r>
              <a:rPr kumimoji="1" lang="ja-JP" altLang="en-US" sz="2400" b="0" i="0" u="none" strike="noStrike" cap="none" normalizeH="0" baseline="0" dirty="0">
                <a:ln>
                  <a:noFill/>
                </a:ln>
                <a:solidFill>
                  <a:srgbClr val="000000"/>
                </a:solidFill>
                <a:effectLst/>
                <a:latin typeface="Arial"/>
                <a:ea typeface="HGPｺﾞｼｯｸM" pitchFamily="50" charset="-128"/>
                <a:cs typeface="ＭＳ Ｐゴシック" pitchFamily="50" charset="-128"/>
              </a:rPr>
              <a:t>”</a:t>
            </a:r>
            <a:endParaRPr kumimoji="1" lang="en-US" altLang="ja-JP" sz="2400" b="0" i="0" u="none" strike="noStrike" cap="none" normalizeH="0" baseline="0" dirty="0">
              <a:ln>
                <a:noFill/>
              </a:ln>
              <a:solidFill>
                <a:srgbClr val="000000"/>
              </a:solidFill>
              <a:effectLst/>
              <a:latin typeface="Arial"/>
              <a:ea typeface="HGPｺﾞｼｯｸM" pitchFamily="50" charset="-128"/>
              <a:cs typeface="ＭＳ Ｐゴシック" pitchFamily="50" charset="-128"/>
            </a:endParaRPr>
          </a:p>
          <a:p>
            <a:pPr lvl="1" eaLnBrk="1" hangingPunct="1"/>
            <a:r>
              <a:rPr lang="ja-JP" altLang="en-US" sz="2400" dirty="0">
                <a:solidFill>
                  <a:srgbClr val="000000"/>
                </a:solidFill>
                <a:latin typeface="Arial"/>
                <a:ea typeface="HGPｺﾞｼｯｸM" pitchFamily="50" charset="-128"/>
                <a:cs typeface="ＭＳ Ｐゴシック" pitchFamily="50" charset="-128"/>
              </a:rPr>
              <a:t>　　</a:t>
            </a: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として捉えたものであるため、</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endParaRPr kumimoji="1" lang="en-US" altLang="ja-JP" sz="2400" b="1"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endParaRPr>
          </a:p>
          <a:p>
            <a:pPr lvl="1" eaLnBrk="1" hangingPunct="1"/>
            <a:r>
              <a:rPr lang="ja-JP" altLang="en-US" sz="2400" b="1" dirty="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「～したい」　「～できるようになりたい」</a:t>
            </a:r>
            <a:r>
              <a:rPr kumimoji="1" lang="ja-JP" altLang="en-US" sz="2400" b="1"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rPr>
              <a:t>　</a:t>
            </a:r>
            <a:endParaRPr kumimoji="1" lang="en-US" altLang="ja-JP" sz="2400" b="1"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　　という表記になります。</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図 4"/>
          <p:cNvPicPr/>
          <p:nvPr/>
        </p:nvPicPr>
        <p:blipFill>
          <a:blip r:embed="rId2" cstate="print"/>
          <a:srcRect l="27372" t="43328" r="25791" b="28919"/>
          <a:stretch>
            <a:fillRect/>
          </a:stretch>
        </p:blipFill>
        <p:spPr bwMode="auto">
          <a:xfrm>
            <a:off x="467544" y="3573016"/>
            <a:ext cx="8424936" cy="3284984"/>
          </a:xfrm>
          <a:prstGeom prst="rect">
            <a:avLst/>
          </a:prstGeom>
          <a:noFill/>
          <a:ln w="9525">
            <a:noFill/>
            <a:miter lim="800000"/>
            <a:headEnd/>
            <a:tailEnd/>
          </a:ln>
        </p:spPr>
      </p:pic>
      <p:sp>
        <p:nvSpPr>
          <p:cNvPr id="6" name="フローチャート : カード 6"/>
          <p:cNvSpPr/>
          <p:nvPr/>
        </p:nvSpPr>
        <p:spPr>
          <a:xfrm>
            <a:off x="7992001" y="65807"/>
            <a:ext cx="1151999"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ワークシート</a:t>
            </a:r>
            <a:endParaRPr kumimoji="1" lang="en-US" altLang="ja-JP" sz="1400" b="1" dirty="0">
              <a:solidFill>
                <a:srgbClr val="FF0000"/>
              </a:solidFill>
            </a:endParaRPr>
          </a:p>
          <a:p>
            <a:pPr algn="ctr"/>
            <a:r>
              <a:rPr kumimoji="1" lang="ja-JP" altLang="en-US" sz="1400" b="1" dirty="0">
                <a:solidFill>
                  <a:srgbClr val="FF0000"/>
                </a:solidFill>
              </a:rPr>
              <a:t>Ｐ</a:t>
            </a:r>
            <a:r>
              <a:rPr lang="ja-JP" altLang="en-US" sz="1400" b="1" dirty="0">
                <a:solidFill>
                  <a:srgbClr val="FF0000"/>
                </a:solidFill>
              </a:rPr>
              <a:t>１６</a:t>
            </a:r>
            <a:endParaRPr kumimoji="1" lang="en-US" altLang="ja-JP" sz="1400" b="1" dirty="0">
              <a:solidFill>
                <a:srgbClr val="FF0000"/>
              </a:solidFill>
            </a:endParaRPr>
          </a:p>
        </p:txBody>
      </p:sp>
      <p:sp>
        <p:nvSpPr>
          <p:cNvPr id="7" name="AutoShape 6"/>
          <p:cNvSpPr>
            <a:spLocks noChangeArrowheads="1"/>
          </p:cNvSpPr>
          <p:nvPr/>
        </p:nvSpPr>
        <p:spPr bwMode="auto">
          <a:xfrm>
            <a:off x="5724192" y="3240360"/>
            <a:ext cx="1152000" cy="648072"/>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1600" b="1" dirty="0">
                <a:solidFill>
                  <a:srgbClr val="FFFFFF"/>
                </a:solidFill>
                <a:latin typeface="ＭＳ Ｐゴシック" pitchFamily="50" charset="-128"/>
                <a:cs typeface="ＭＳ Ｐゴシック" pitchFamily="50" charset="-128"/>
              </a:rPr>
              <a:t>⑤</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右矢印 7"/>
          <p:cNvSpPr/>
          <p:nvPr/>
        </p:nvSpPr>
        <p:spPr>
          <a:xfrm>
            <a:off x="1187624" y="4365104"/>
            <a:ext cx="4968552" cy="136815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各項目にまたがる課題と改善の可能性を</a:t>
            </a:r>
            <a:r>
              <a:rPr lang="ja-JP" altLang="en-US" sz="2000" b="1" dirty="0"/>
              <a:t>踏まえ</a:t>
            </a:r>
            <a:r>
              <a:rPr kumimoji="1" lang="ja-JP" altLang="en-US" sz="2000" b="1" dirty="0"/>
              <a:t>て、ニーズを抽出していく。</a:t>
            </a:r>
          </a:p>
        </p:txBody>
      </p:sp>
      <p:sp>
        <p:nvSpPr>
          <p:cNvPr id="3" name="吹き出し: 角を丸めた四角形 2">
            <a:extLst>
              <a:ext uri="{FF2B5EF4-FFF2-40B4-BE49-F238E27FC236}">
                <a16:creationId xmlns:a16="http://schemas.microsoft.com/office/drawing/2014/main" id="{CDEB7227-47B8-7001-26E1-85AED7A5E9FF}"/>
              </a:ext>
            </a:extLst>
          </p:cNvPr>
          <p:cNvSpPr/>
          <p:nvPr/>
        </p:nvSpPr>
        <p:spPr>
          <a:xfrm>
            <a:off x="6300192" y="2290564"/>
            <a:ext cx="2664296" cy="814400"/>
          </a:xfrm>
          <a:prstGeom prst="wedgeRoundRectCallout">
            <a:avLst>
              <a:gd name="adj1" fmla="val -66687"/>
              <a:gd name="adj2" fmla="val 11095"/>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F0000"/>
                </a:solidFill>
                <a:effectLst>
                  <a:outerShdw blurRad="38100" dist="38100" dir="2700000" algn="tl">
                    <a:srgbClr val="000000">
                      <a:alpha val="43137"/>
                    </a:srgbClr>
                  </a:outerShdw>
                </a:effectLst>
              </a:rPr>
              <a:t>個人ワーク：　５分</a:t>
            </a:r>
            <a:endParaRPr kumimoji="1" lang="en-US" altLang="ja-JP" sz="2400" b="1" dirty="0">
              <a:solidFill>
                <a:srgbClr val="FF0000"/>
              </a:solidFill>
              <a:effectLst>
                <a:outerShdw blurRad="38100" dist="38100" dir="2700000" algn="tl">
                  <a:srgbClr val="000000">
                    <a:alpha val="43137"/>
                  </a:srgbClr>
                </a:outerShdw>
              </a:effectLst>
            </a:endParaRPr>
          </a:p>
          <a:p>
            <a:r>
              <a:rPr lang="ja-JP" altLang="en-US" sz="2400" b="1" dirty="0">
                <a:solidFill>
                  <a:srgbClr val="0070C0"/>
                </a:solidFill>
                <a:effectLst>
                  <a:outerShdw blurRad="38100" dist="38100" dir="2700000" algn="tl">
                    <a:srgbClr val="000000">
                      <a:alpha val="43137"/>
                    </a:srgbClr>
                  </a:outerShdw>
                </a:effectLst>
              </a:rPr>
              <a:t>全体ワーク：１０分</a:t>
            </a:r>
            <a:endParaRPr kumimoji="1" lang="ja-JP" altLang="en-US" sz="24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290" name="タイトル 1"/>
          <p:cNvSpPr>
            <a:spLocks noGrp="1"/>
          </p:cNvSpPr>
          <p:nvPr>
            <p:ph type="title"/>
          </p:nvPr>
        </p:nvSpPr>
        <p:spPr>
          <a:xfrm>
            <a:off x="323850" y="2708275"/>
            <a:ext cx="8229600" cy="1143000"/>
          </a:xfrm>
        </p:spPr>
        <p:txBody>
          <a:bodyPr/>
          <a:lstStyle/>
          <a:p>
            <a:r>
              <a:rPr lang="ja-JP" altLang="ja-JP" b="1">
                <a:solidFill>
                  <a:schemeClr val="bg1"/>
                </a:solidFill>
              </a:rPr>
              <a:t>演習Ⅰ　</a:t>
            </a:r>
            <a:br>
              <a:rPr lang="en-US" altLang="ja-JP" b="1">
                <a:solidFill>
                  <a:schemeClr val="bg1"/>
                </a:solidFill>
              </a:rPr>
            </a:br>
            <a:r>
              <a:rPr lang="ja-JP" altLang="ja-JP" b="1">
                <a:solidFill>
                  <a:schemeClr val="bg1"/>
                </a:solidFill>
              </a:rPr>
              <a:t>　</a:t>
            </a:r>
            <a:br>
              <a:rPr lang="en-US" altLang="ja-JP" b="1">
                <a:solidFill>
                  <a:schemeClr val="bg1"/>
                </a:solidFill>
              </a:rPr>
            </a:br>
            <a:r>
              <a:rPr lang="ja-JP" altLang="ja-JP" b="1">
                <a:solidFill>
                  <a:schemeClr val="bg1"/>
                </a:solidFill>
              </a:rPr>
              <a:t>「受付及び相談並びに契約」</a:t>
            </a:r>
            <a:endParaRPr lang="ja-JP" altLang="en-US">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4</a:t>
            </a:fld>
            <a:endParaRPr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 y="476671"/>
          <a:ext cx="3203847" cy="6364119"/>
        </p:xfrm>
        <a:graphic>
          <a:graphicData uri="http://schemas.openxmlformats.org/drawingml/2006/table">
            <a:tbl>
              <a:tblPr/>
              <a:tblGrid>
                <a:gridCol w="608129">
                  <a:extLst>
                    <a:ext uri="{9D8B030D-6E8A-4147-A177-3AD203B41FA5}">
                      <a16:colId xmlns:a16="http://schemas.microsoft.com/office/drawing/2014/main" val="20000"/>
                    </a:ext>
                  </a:extLst>
                </a:gridCol>
                <a:gridCol w="1101165">
                  <a:extLst>
                    <a:ext uri="{9D8B030D-6E8A-4147-A177-3AD203B41FA5}">
                      <a16:colId xmlns:a16="http://schemas.microsoft.com/office/drawing/2014/main" val="20001"/>
                    </a:ext>
                  </a:extLst>
                </a:gridCol>
                <a:gridCol w="1494553">
                  <a:extLst>
                    <a:ext uri="{9D8B030D-6E8A-4147-A177-3AD203B41FA5}">
                      <a16:colId xmlns:a16="http://schemas.microsoft.com/office/drawing/2014/main" val="20002"/>
                    </a:ext>
                  </a:extLst>
                </a:gridCol>
              </a:tblGrid>
              <a:tr h="493400">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ts val="1400"/>
                        </a:lnSpc>
                        <a:spcAft>
                          <a:spcPts val="0"/>
                        </a:spcAft>
                      </a:pPr>
                      <a:r>
                        <a:rPr lang="ja-JP" sz="1200" b="1" kern="0" dirty="0">
                          <a:latin typeface="Century"/>
                          <a:ea typeface="ＭＳ 明朝"/>
                          <a:cs typeface="Times New Roman"/>
                        </a:rPr>
                        <a:t>アセスメント情報のまとめ</a:t>
                      </a:r>
                      <a:endParaRPr lang="ja-JP" sz="12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530937">
                <a:tc>
                  <a:txBody>
                    <a:bodyPr/>
                    <a:lstStyle/>
                    <a:p>
                      <a:pPr algn="ctr">
                        <a:lnSpc>
                          <a:spcPct val="100000"/>
                        </a:lnSpc>
                        <a:spcAft>
                          <a:spcPts val="0"/>
                        </a:spcAft>
                      </a:pPr>
                      <a:r>
                        <a:rPr lang="ja-JP" sz="1600" b="1" kern="100" dirty="0">
                          <a:latin typeface="+mj-ea"/>
                          <a:ea typeface="+mj-ea"/>
                          <a:cs typeface="Times New Roman"/>
                        </a:rPr>
                        <a:t>⑩</a:t>
                      </a:r>
                      <a:r>
                        <a:rPr lang="ja-JP" sz="1600" b="1" kern="0" dirty="0">
                          <a:latin typeface="+mj-ea"/>
                          <a:ea typeface="+mj-ea"/>
                          <a:cs typeface="ＭＳ 明朝"/>
                        </a:rPr>
                        <a:t>健康状態</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800" b="0" kern="100" dirty="0">
                          <a:effectLst/>
                          <a:latin typeface="+mj-ea"/>
                          <a:ea typeface="+mj-ea"/>
                          <a:cs typeface="Times New Roman"/>
                        </a:rPr>
                        <a:t>病名　脊柱管狭窄症再発、座骨神経痛、変形性膝関節症、陳旧性脳梗塞、糖尿病・（神経障害）、高血圧症</a:t>
                      </a:r>
                    </a:p>
                    <a:p>
                      <a:pPr marL="306070" indent="-306070" algn="just">
                        <a:spcAft>
                          <a:spcPts val="0"/>
                        </a:spcAft>
                      </a:pPr>
                      <a:r>
                        <a:rPr lang="ja-JP" sz="800" b="0" kern="100" dirty="0">
                          <a:effectLst/>
                          <a:latin typeface="+mj-ea"/>
                          <a:ea typeface="+mj-ea"/>
                          <a:cs typeface="Times New Roman"/>
                        </a:rPr>
                        <a:t>通院　長谷川内科クリニック：月１回通院、整形外科：月</a:t>
                      </a:r>
                      <a:r>
                        <a:rPr lang="en-US" sz="800" b="0" kern="100" dirty="0">
                          <a:effectLst/>
                          <a:latin typeface="+mj-ea"/>
                          <a:ea typeface="+mj-ea"/>
                          <a:cs typeface="Times New Roman"/>
                        </a:rPr>
                        <a:t>1</a:t>
                      </a:r>
                      <a:r>
                        <a:rPr lang="ja-JP" sz="800" b="0" kern="100" dirty="0">
                          <a:effectLst/>
                          <a:latin typeface="+mj-ea"/>
                          <a:ea typeface="+mj-ea"/>
                          <a:cs typeface="Times New Roman"/>
                        </a:rPr>
                        <a:t>回通院</a:t>
                      </a:r>
                      <a:r>
                        <a:rPr lang="en-US" sz="800" b="0" kern="100" dirty="0">
                          <a:effectLst/>
                          <a:latin typeface="+mj-ea"/>
                          <a:ea typeface="+mj-ea"/>
                          <a:cs typeface="Times New Roman"/>
                        </a:rPr>
                        <a:t>	</a:t>
                      </a:r>
                      <a:endParaRPr lang="ja-JP" sz="800" b="0" kern="100" dirty="0">
                        <a:effectLst/>
                        <a:latin typeface="+mj-ea"/>
                        <a:ea typeface="+mj-ea"/>
                        <a:cs typeface="Times New Roman"/>
                      </a:endParaRPr>
                    </a:p>
                    <a:p>
                      <a:pPr marL="306070" indent="-306070" algn="just">
                        <a:spcAft>
                          <a:spcPts val="0"/>
                        </a:spcAft>
                      </a:pPr>
                      <a:r>
                        <a:rPr lang="ja-JP" sz="800" b="0" kern="100" dirty="0">
                          <a:effectLst/>
                          <a:latin typeface="+mj-ea"/>
                          <a:ea typeface="+mj-ea"/>
                          <a:cs typeface="Times New Roman"/>
                        </a:rPr>
                        <a:t>服薬　降圧剤、鎮痛剤　本人管理だが飲み忘れがある。長女が確認（土日）</a:t>
                      </a:r>
                    </a:p>
                    <a:p>
                      <a:pPr marL="102235" indent="-102235" algn="just">
                        <a:spcAft>
                          <a:spcPts val="0"/>
                        </a:spcAft>
                      </a:pPr>
                      <a:r>
                        <a:rPr lang="ja-JP" sz="800" b="0" kern="100" dirty="0">
                          <a:effectLst/>
                          <a:latin typeface="+mj-ea"/>
                          <a:ea typeface="+mj-ea"/>
                          <a:cs typeface="Times New Roman"/>
                        </a:rPr>
                        <a:t>麻痺　左上下肢に軽いしびれ（利き腕は右）</a:t>
                      </a:r>
                    </a:p>
                    <a:p>
                      <a:pPr marL="102235" indent="-102235" algn="just">
                        <a:spcAft>
                          <a:spcPts val="0"/>
                        </a:spcAft>
                      </a:pPr>
                      <a:r>
                        <a:rPr lang="ja-JP" sz="800" b="0" kern="100" dirty="0">
                          <a:effectLst/>
                          <a:latin typeface="+mj-ea"/>
                          <a:ea typeface="+mj-ea"/>
                          <a:cs typeface="Times New Roman"/>
                        </a:rPr>
                        <a:t>身長：</a:t>
                      </a:r>
                      <a:r>
                        <a:rPr lang="en-US" sz="800" b="0" kern="100" dirty="0">
                          <a:effectLst/>
                          <a:latin typeface="+mj-ea"/>
                          <a:ea typeface="+mj-ea"/>
                          <a:cs typeface="Times New Roman"/>
                        </a:rPr>
                        <a:t>155cm</a:t>
                      </a:r>
                      <a:r>
                        <a:rPr lang="ja-JP" sz="800" b="0" kern="100" dirty="0" err="1">
                          <a:effectLst/>
                          <a:latin typeface="+mj-ea"/>
                          <a:ea typeface="+mj-ea"/>
                          <a:cs typeface="Times New Roman"/>
                        </a:rPr>
                        <a:t>、</a:t>
                      </a:r>
                      <a:r>
                        <a:rPr lang="ja-JP" sz="800" b="0" kern="100" dirty="0">
                          <a:effectLst/>
                          <a:latin typeface="+mj-ea"/>
                          <a:ea typeface="+mj-ea"/>
                          <a:cs typeface="Times New Roman"/>
                        </a:rPr>
                        <a:t>体重：</a:t>
                      </a:r>
                      <a:r>
                        <a:rPr lang="en-US" sz="800" b="0" kern="100" dirty="0">
                          <a:effectLst/>
                          <a:latin typeface="+mj-ea"/>
                          <a:ea typeface="+mj-ea"/>
                          <a:cs typeface="Times New Roman"/>
                        </a:rPr>
                        <a:t>42.0kg</a:t>
                      </a:r>
                      <a:r>
                        <a:rPr lang="ja-JP" sz="800" b="0" kern="100" dirty="0" err="1">
                          <a:effectLst/>
                          <a:latin typeface="+mj-ea"/>
                          <a:ea typeface="+mj-ea"/>
                          <a:cs typeface="Times New Roman"/>
                        </a:rPr>
                        <a:t>、</a:t>
                      </a:r>
                      <a:r>
                        <a:rPr lang="en-US" sz="800" b="0" kern="100" dirty="0">
                          <a:effectLst/>
                          <a:latin typeface="+mj-ea"/>
                          <a:ea typeface="+mj-ea"/>
                          <a:cs typeface="Times New Roman"/>
                        </a:rPr>
                        <a:t>BMI</a:t>
                      </a:r>
                      <a:r>
                        <a:rPr lang="ja-JP" sz="800" b="0" kern="100" dirty="0">
                          <a:effectLst/>
                          <a:latin typeface="+mj-ea"/>
                          <a:ea typeface="+mj-ea"/>
                          <a:cs typeface="Times New Roman"/>
                        </a:rPr>
                        <a:t>：</a:t>
                      </a:r>
                      <a:r>
                        <a:rPr lang="en-US" sz="800" b="0" kern="100" dirty="0">
                          <a:effectLst/>
                          <a:latin typeface="+mj-ea"/>
                          <a:ea typeface="+mj-ea"/>
                          <a:cs typeface="Times New Roman"/>
                        </a:rPr>
                        <a:t>17.48	</a:t>
                      </a:r>
                      <a:endParaRPr lang="ja-JP" sz="800" b="0" kern="100" dirty="0">
                        <a:effectLst/>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疾患の治療</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もの忘れ</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陳旧性脳梗塞後遺症</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0200">
                <a:tc>
                  <a:txBody>
                    <a:bodyPr/>
                    <a:lstStyle/>
                    <a:p>
                      <a:pPr algn="ctr">
                        <a:lnSpc>
                          <a:spcPct val="100000"/>
                        </a:lnSpc>
                        <a:spcAft>
                          <a:spcPts val="0"/>
                        </a:spcAft>
                      </a:pPr>
                      <a:r>
                        <a:rPr lang="ja-JP" sz="1600" b="1" kern="100" dirty="0">
                          <a:latin typeface="+mj-ea"/>
                          <a:ea typeface="+mj-ea"/>
                          <a:cs typeface="Times New Roman"/>
                        </a:rPr>
                        <a:t>⑪</a:t>
                      </a:r>
                      <a:r>
                        <a:rPr lang="ja-JP" sz="1600" b="1" kern="0" dirty="0">
                          <a:latin typeface="+mj-ea"/>
                          <a:ea typeface="+mj-ea"/>
                          <a:cs typeface="ＭＳ 明朝"/>
                        </a:rPr>
                        <a:t>ＡＤＬ</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800" b="0" kern="100" dirty="0">
                          <a:effectLst/>
                          <a:latin typeface="+mj-ea"/>
                          <a:ea typeface="+mj-ea"/>
                          <a:cs typeface="Times New Roman"/>
                        </a:rPr>
                        <a:t>食事：自立。　排せつ：移動時に段差があるので一部介助（一度トイレに間に合わなかったことがある）。</a:t>
                      </a:r>
                    </a:p>
                    <a:p>
                      <a:pPr marL="203835" indent="-203835" algn="just">
                        <a:spcAft>
                          <a:spcPts val="0"/>
                        </a:spcAft>
                      </a:pPr>
                      <a:r>
                        <a:rPr lang="ja-JP" sz="800" b="0" kern="100" dirty="0">
                          <a:effectLst/>
                          <a:latin typeface="+mj-ea"/>
                          <a:ea typeface="+mj-ea"/>
                          <a:cs typeface="Times New Roman"/>
                        </a:rPr>
                        <a:t>入浴：浴室までに段差が多数あり。浴槽への出入りのまたぎ時に介助（長女が土・日に１回入浴介助）。</a:t>
                      </a:r>
                    </a:p>
                    <a:p>
                      <a:pPr marL="203835" indent="-203835" algn="just">
                        <a:spcAft>
                          <a:spcPts val="0"/>
                        </a:spcAft>
                      </a:pPr>
                      <a:r>
                        <a:rPr lang="ja-JP" sz="800" b="0" kern="100" dirty="0">
                          <a:effectLst/>
                          <a:latin typeface="+mj-ea"/>
                          <a:ea typeface="+mj-ea"/>
                          <a:cs typeface="Times New Roman"/>
                        </a:rPr>
                        <a:t>更衣：屈伸が不自由で靴下は介助。</a:t>
                      </a:r>
                    </a:p>
                    <a:p>
                      <a:pPr marL="203835" indent="-203835" algn="just">
                        <a:spcAft>
                          <a:spcPts val="0"/>
                        </a:spcAft>
                      </a:pPr>
                      <a:r>
                        <a:rPr lang="ja-JP" sz="800" b="0" kern="100" dirty="0">
                          <a:effectLst/>
                          <a:latin typeface="+mj-ea"/>
                          <a:ea typeface="+mj-ea"/>
                          <a:cs typeface="Times New Roman"/>
                        </a:rPr>
                        <a:t>移乗：不安定なため時に介助が必要。</a:t>
                      </a:r>
                    </a:p>
                    <a:p>
                      <a:pPr marL="203835" indent="-203835" algn="just">
                        <a:spcAft>
                          <a:spcPts val="0"/>
                        </a:spcAft>
                      </a:pPr>
                      <a:r>
                        <a:rPr lang="ja-JP" sz="800" b="0" kern="100" dirty="0">
                          <a:effectLst/>
                          <a:latin typeface="+mj-ea"/>
                          <a:ea typeface="+mj-ea"/>
                          <a:cs typeface="Times New Roman"/>
                        </a:rPr>
                        <a:t>移動：段差がなければ</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脊柱管狭窄症等による痛みがあり歩行が不自由自宅内は段差が多く、</a:t>
                      </a:r>
                      <a:r>
                        <a:rPr lang="en-US" sz="1400" b="1" kern="0" dirty="0">
                          <a:solidFill>
                            <a:srgbClr val="2E74B5"/>
                          </a:solidFill>
                          <a:latin typeface="+mj-ea"/>
                          <a:ea typeface="+mj-ea"/>
                          <a:cs typeface="Times New Roman"/>
                        </a:rPr>
                        <a:t>1</a:t>
                      </a:r>
                      <a:r>
                        <a:rPr lang="ja-JP" sz="1400" b="1" kern="0" dirty="0">
                          <a:solidFill>
                            <a:srgbClr val="2E74B5"/>
                          </a:solidFill>
                          <a:latin typeface="+mj-ea"/>
                          <a:ea typeface="+mj-ea"/>
                          <a:cs typeface="Times New Roman"/>
                        </a:rPr>
                        <a:t>人での動作が難しい</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3236">
                <a:tc>
                  <a:txBody>
                    <a:bodyPr/>
                    <a:lstStyle/>
                    <a:p>
                      <a:pPr algn="ctr">
                        <a:lnSpc>
                          <a:spcPct val="100000"/>
                        </a:lnSpc>
                        <a:spcAft>
                          <a:spcPts val="0"/>
                        </a:spcAft>
                      </a:pPr>
                      <a:r>
                        <a:rPr lang="ja-JP" sz="1600" b="1" kern="100" dirty="0">
                          <a:latin typeface="+mj-ea"/>
                          <a:ea typeface="+mj-ea"/>
                          <a:cs typeface="Times New Roman"/>
                        </a:rPr>
                        <a:t>⑫</a:t>
                      </a:r>
                      <a:r>
                        <a:rPr lang="ja-JP" sz="1600" b="1" kern="0" dirty="0">
                          <a:latin typeface="+mj-ea"/>
                          <a:ea typeface="+mj-ea"/>
                          <a:cs typeface="ＭＳ 明朝"/>
                        </a:rPr>
                        <a:t>ＩＡＤＬ</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800" b="0" kern="100" dirty="0">
                          <a:effectLst/>
                          <a:latin typeface="+mj-ea"/>
                          <a:ea typeface="+mj-ea"/>
                          <a:cs typeface="Times New Roman"/>
                        </a:rPr>
                        <a:t>調理：数回したもののほとんど行っていない。</a:t>
                      </a:r>
                    </a:p>
                    <a:p>
                      <a:pPr marL="102235" indent="-102235" algn="just">
                        <a:spcAft>
                          <a:spcPts val="0"/>
                        </a:spcAft>
                      </a:pPr>
                      <a:r>
                        <a:rPr lang="ja-JP" sz="800" b="0" kern="100" dirty="0">
                          <a:effectLst/>
                          <a:latin typeface="+mj-ea"/>
                          <a:ea typeface="+mj-ea"/>
                          <a:cs typeface="Times New Roman"/>
                        </a:rPr>
                        <a:t>買物：日用品は長女、惣菜などは夫が買ってくる。</a:t>
                      </a:r>
                    </a:p>
                    <a:p>
                      <a:pPr marL="102235" indent="-102235" algn="just">
                        <a:spcAft>
                          <a:spcPts val="0"/>
                        </a:spcAft>
                      </a:pPr>
                      <a:r>
                        <a:rPr lang="ja-JP" sz="800" b="0" kern="100" dirty="0">
                          <a:effectLst/>
                          <a:latin typeface="+mj-ea"/>
                          <a:ea typeface="+mj-ea"/>
                          <a:cs typeface="Times New Roman"/>
                        </a:rPr>
                        <a:t>掃除・洗濯：日曜日に長女が訪問して行う。</a:t>
                      </a:r>
                    </a:p>
                    <a:p>
                      <a:pPr marL="102235" indent="-102235" algn="just">
                        <a:spcAft>
                          <a:spcPts val="0"/>
                        </a:spcAft>
                      </a:pPr>
                      <a:r>
                        <a:rPr lang="ja-JP" sz="800" b="0" kern="100" dirty="0">
                          <a:effectLst/>
                          <a:latin typeface="+mj-ea"/>
                          <a:ea typeface="+mj-ea"/>
                          <a:cs typeface="Times New Roman"/>
                        </a:rPr>
                        <a:t>金銭管理：夫が行う。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もの忘れにより家事がうまくできず、意欲低下</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脊柱管狭窄症等による痛みがあり歩行が不自由、意欲低下</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3203848" y="466528"/>
          <a:ext cx="3600400" cy="6216865"/>
        </p:xfrm>
        <a:graphic>
          <a:graphicData uri="http://schemas.openxmlformats.org/drawingml/2006/table">
            <a:tbl>
              <a:tblPr/>
              <a:tblGrid>
                <a:gridCol w="1795587">
                  <a:extLst>
                    <a:ext uri="{9D8B030D-6E8A-4147-A177-3AD203B41FA5}">
                      <a16:colId xmlns:a16="http://schemas.microsoft.com/office/drawing/2014/main" val="20000"/>
                    </a:ext>
                  </a:extLst>
                </a:gridCol>
                <a:gridCol w="1804813">
                  <a:extLst>
                    <a:ext uri="{9D8B030D-6E8A-4147-A177-3AD203B41FA5}">
                      <a16:colId xmlns:a16="http://schemas.microsoft.com/office/drawing/2014/main" val="20001"/>
                    </a:ext>
                  </a:extLst>
                </a:gridCol>
              </a:tblGrid>
              <a:tr h="154160">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209400">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1400" kern="100" dirty="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1131">
                <a:tc>
                  <a:txBody>
                    <a:bodyPr/>
                    <a:lstStyle/>
                    <a:p>
                      <a:pPr algn="just">
                        <a:lnSpc>
                          <a:spcPts val="2400"/>
                        </a:lnSpc>
                        <a:spcAft>
                          <a:spcPts val="0"/>
                        </a:spcAft>
                      </a:pPr>
                      <a:r>
                        <a:rPr lang="ja-JP" sz="1800" b="1" kern="0" dirty="0">
                          <a:latin typeface="+mn-ea"/>
                          <a:ea typeface="+mn-ea"/>
                          <a:cs typeface="Times New Roman"/>
                        </a:rPr>
                        <a:t>・各疾患と痛み、しびれ、日常生活の関連を確認し、改善できることを明らかにしていく必要あり。</a:t>
                      </a:r>
                      <a:endParaRPr lang="ja-JP" sz="1800" b="1" kern="100" dirty="0">
                        <a:latin typeface="+mn-ea"/>
                        <a:ea typeface="+mn-ea"/>
                        <a:cs typeface="Times New Roman"/>
                      </a:endParaRPr>
                    </a:p>
                    <a:p>
                      <a:pPr algn="just">
                        <a:lnSpc>
                          <a:spcPts val="2400"/>
                        </a:lnSpc>
                        <a:spcAft>
                          <a:spcPts val="0"/>
                        </a:spcAft>
                      </a:pPr>
                      <a:r>
                        <a:rPr lang="ja-JP" sz="1800" b="1" kern="0" dirty="0">
                          <a:latin typeface="+mn-ea"/>
                          <a:ea typeface="+mn-ea"/>
                          <a:cs typeface="Times New Roman"/>
                        </a:rPr>
                        <a:t>・服薬管理も重要である。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ja-JP" sz="1800" b="1" kern="0" dirty="0">
                          <a:solidFill>
                            <a:srgbClr val="FF0000"/>
                          </a:solidFill>
                          <a:latin typeface="+mn-ea"/>
                          <a:ea typeface="+mn-ea"/>
                          <a:cs typeface="Times New Roman"/>
                        </a:rPr>
                        <a:t>・低栄養や脱水を防ぐことで、</a:t>
                      </a:r>
                      <a:r>
                        <a:rPr lang="ja-JP" sz="1800" b="1" u="sng" kern="0" dirty="0">
                          <a:solidFill>
                            <a:srgbClr val="FF3399"/>
                          </a:solidFill>
                          <a:effectLst/>
                          <a:latin typeface="+mn-ea"/>
                          <a:ea typeface="+mn-ea"/>
                          <a:cs typeface="Times New Roman"/>
                        </a:rPr>
                        <a:t>体調が改善</a:t>
                      </a:r>
                      <a:r>
                        <a:rPr lang="ja-JP" sz="1800" b="1" kern="0" dirty="0">
                          <a:solidFill>
                            <a:srgbClr val="FF0000"/>
                          </a:solidFill>
                          <a:latin typeface="+mn-ea"/>
                          <a:ea typeface="+mn-ea"/>
                          <a:cs typeface="Times New Roman"/>
                        </a:rPr>
                        <a:t>し、活動的に過ごすことができる可能性がある。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1731">
                <a:tc>
                  <a:txBody>
                    <a:bodyPr/>
                    <a:lstStyle/>
                    <a:p>
                      <a:pPr algn="just">
                        <a:lnSpc>
                          <a:spcPts val="2400"/>
                        </a:lnSpc>
                        <a:spcAft>
                          <a:spcPts val="0"/>
                        </a:spcAft>
                      </a:pPr>
                      <a:r>
                        <a:rPr lang="ja-JP" sz="1800" b="1" kern="0" dirty="0">
                          <a:latin typeface="+mn-ea"/>
                          <a:ea typeface="+mn-ea"/>
                          <a:cs typeface="Times New Roman"/>
                        </a:rPr>
                        <a:t>・このままだと、ますます動けなくなることが予想される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ja-JP" sz="1800" b="1" kern="0" dirty="0">
                          <a:solidFill>
                            <a:srgbClr val="FF0000"/>
                          </a:solidFill>
                          <a:latin typeface="+mn-ea"/>
                          <a:ea typeface="+mn-ea"/>
                          <a:cs typeface="Times New Roman"/>
                        </a:rPr>
                        <a:t>・痛みを軽減することで、以前のような</a:t>
                      </a:r>
                      <a:r>
                        <a:rPr lang="ja-JP" sz="1800" b="1" u="sng" kern="0" dirty="0">
                          <a:solidFill>
                            <a:srgbClr val="7030A0"/>
                          </a:solidFill>
                          <a:latin typeface="+mn-ea"/>
                          <a:ea typeface="+mn-ea"/>
                          <a:cs typeface="Times New Roman"/>
                        </a:rPr>
                        <a:t>移動</a:t>
                      </a:r>
                      <a:r>
                        <a:rPr lang="ja-JP" sz="1800" b="1" kern="0" dirty="0">
                          <a:solidFill>
                            <a:srgbClr val="FF0000"/>
                          </a:solidFill>
                          <a:latin typeface="+mn-ea"/>
                          <a:ea typeface="+mn-ea"/>
                          <a:cs typeface="Times New Roman"/>
                        </a:rPr>
                        <a:t>や</a:t>
                      </a:r>
                      <a:r>
                        <a:rPr lang="ja-JP" sz="1800" b="1" u="sng" kern="0" dirty="0">
                          <a:solidFill>
                            <a:srgbClr val="FF3399"/>
                          </a:solidFill>
                          <a:effectLst/>
                          <a:latin typeface="+mn-ea"/>
                          <a:ea typeface="+mn-ea"/>
                          <a:cs typeface="Times New Roman"/>
                        </a:rPr>
                        <a:t>入浴</a:t>
                      </a:r>
                      <a:r>
                        <a:rPr lang="ja-JP" sz="1800" b="1" kern="0" dirty="0">
                          <a:solidFill>
                            <a:srgbClr val="FF0000"/>
                          </a:solidFill>
                          <a:latin typeface="+mn-ea"/>
                          <a:ea typeface="+mn-ea"/>
                          <a:cs typeface="Times New Roman"/>
                        </a:rPr>
                        <a:t>、家事動作に戻る可能性がある。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160">
                <a:tc>
                  <a:txBody>
                    <a:bodyPr/>
                    <a:lstStyle/>
                    <a:p>
                      <a:pPr algn="just">
                        <a:lnSpc>
                          <a:spcPts val="2400"/>
                        </a:lnSpc>
                        <a:spcAft>
                          <a:spcPts val="0"/>
                        </a:spcAft>
                      </a:pPr>
                      <a:endParaRPr lang="en-US" sz="1800" b="1"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ja-JP" sz="1800" b="1" kern="0" dirty="0">
                          <a:solidFill>
                            <a:srgbClr val="FF0000"/>
                          </a:solidFill>
                          <a:latin typeface="+mn-ea"/>
                          <a:ea typeface="+mn-ea"/>
                          <a:cs typeface="Times New Roman"/>
                        </a:rPr>
                        <a:t>好きだった</a:t>
                      </a:r>
                      <a:r>
                        <a:rPr lang="ja-JP" sz="1800" b="1" kern="0" dirty="0">
                          <a:solidFill>
                            <a:srgbClr val="FF3399"/>
                          </a:solidFill>
                          <a:effectLst/>
                          <a:latin typeface="+mn-ea"/>
                          <a:ea typeface="+mn-ea"/>
                          <a:cs typeface="Times New Roman"/>
                        </a:rPr>
                        <a:t>お菓子づくり</a:t>
                      </a:r>
                      <a:r>
                        <a:rPr lang="ja-JP" sz="1800" b="1" kern="0" dirty="0">
                          <a:solidFill>
                            <a:srgbClr val="FF0000"/>
                          </a:solidFill>
                          <a:latin typeface="+mn-ea"/>
                          <a:ea typeface="+mn-ea"/>
                          <a:cs typeface="Times New Roman"/>
                        </a:rPr>
                        <a:t>ができたら自信が取り戻せるかも知れない</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5716" name="AutoShape 4"/>
          <p:cNvSpPr>
            <a:spLocks noChangeArrowheads="1"/>
          </p:cNvSpPr>
          <p:nvPr/>
        </p:nvSpPr>
        <p:spPr bwMode="auto">
          <a:xfrm>
            <a:off x="683568"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演習①</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0" y="0"/>
            <a:ext cx="611560"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記載例</a:t>
            </a:r>
            <a:endParaRPr kumimoji="1" 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AutoShape 4"/>
          <p:cNvSpPr>
            <a:spLocks noChangeArrowheads="1"/>
          </p:cNvSpPr>
          <p:nvPr/>
        </p:nvSpPr>
        <p:spPr bwMode="auto">
          <a:xfrm>
            <a:off x="1979712"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②</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AutoShape 4"/>
          <p:cNvSpPr>
            <a:spLocks noChangeArrowheads="1"/>
          </p:cNvSpPr>
          <p:nvPr/>
        </p:nvSpPr>
        <p:spPr bwMode="auto">
          <a:xfrm>
            <a:off x="3635896"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➂</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AutoShape 4"/>
          <p:cNvSpPr>
            <a:spLocks noChangeArrowheads="1"/>
          </p:cNvSpPr>
          <p:nvPr/>
        </p:nvSpPr>
        <p:spPr bwMode="auto">
          <a:xfrm>
            <a:off x="5508104"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④</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AutoShape 4"/>
          <p:cNvSpPr>
            <a:spLocks noChangeArrowheads="1"/>
          </p:cNvSpPr>
          <p:nvPr/>
        </p:nvSpPr>
        <p:spPr bwMode="auto">
          <a:xfrm>
            <a:off x="7740352" y="0"/>
            <a:ext cx="1044000" cy="432000"/>
          </a:xfrm>
          <a:prstGeom prst="downArrowCallout">
            <a:avLst>
              <a:gd name="adj1" fmla="val 127206"/>
              <a:gd name="adj2" fmla="val 127206"/>
              <a:gd name="adj3" fmla="val 16667"/>
              <a:gd name="adj4" fmla="val 72551"/>
            </a:avLst>
          </a:prstGeom>
          <a:solidFill>
            <a:srgbClr val="FF0000"/>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⑤</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6"/>
          <p:cNvSpPr txBox="1">
            <a:spLocks noChangeArrowheads="1"/>
          </p:cNvSpPr>
          <p:nvPr/>
        </p:nvSpPr>
        <p:spPr bwMode="auto">
          <a:xfrm>
            <a:off x="7208837" y="980728"/>
            <a:ext cx="1935163" cy="5832000"/>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ニーズ❶</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病状が安定し、健康に生活ができる</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ニーズ➋</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ニーズ❸</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自宅で好きなお風呂に入りたい</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ニーズ❺</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再び楽しみのある生活がしたい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12" name="Text Box 2"/>
          <p:cNvSpPr txBox="1">
            <a:spLocks noChangeArrowheads="1"/>
          </p:cNvSpPr>
          <p:nvPr/>
        </p:nvSpPr>
        <p:spPr bwMode="auto">
          <a:xfrm>
            <a:off x="7236296" y="476672"/>
            <a:ext cx="1907704" cy="504056"/>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右矢印 12"/>
          <p:cNvSpPr/>
          <p:nvPr/>
        </p:nvSpPr>
        <p:spPr>
          <a:xfrm>
            <a:off x="6948264" y="1700808"/>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740000">
            <a:off x="6908377" y="3467221"/>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6948264" y="5517232"/>
            <a:ext cx="21602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260000">
            <a:off x="6885001" y="4255960"/>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3275856" cy="6346786"/>
        </p:xfrm>
        <a:graphic>
          <a:graphicData uri="http://schemas.openxmlformats.org/drawingml/2006/table">
            <a:tbl>
              <a:tblPr/>
              <a:tblGrid>
                <a:gridCol w="6835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579330">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200" b="1" kern="0" dirty="0">
                          <a:latin typeface="Century"/>
                          <a:ea typeface="ＭＳ 明朝"/>
                          <a:cs typeface="Times New Roman"/>
                        </a:rPr>
                        <a:t>アセスメント情報のまとめ</a:t>
                      </a:r>
                      <a:endParaRPr lang="ja-JP" sz="12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368152">
                <a:tc>
                  <a:txBody>
                    <a:bodyPr/>
                    <a:lstStyle/>
                    <a:p>
                      <a:pPr algn="l">
                        <a:lnSpc>
                          <a:spcPct val="100000"/>
                        </a:lnSpc>
                        <a:spcAft>
                          <a:spcPts val="0"/>
                        </a:spcAft>
                      </a:pPr>
                      <a:r>
                        <a:rPr lang="ja-JP" sz="1600" b="1" kern="100" dirty="0">
                          <a:latin typeface="+mj-ea"/>
                          <a:ea typeface="+mj-ea"/>
                          <a:cs typeface="Times New Roman"/>
                        </a:rPr>
                        <a:t>⑬</a:t>
                      </a:r>
                      <a:r>
                        <a:rPr lang="ja-JP" sz="1600" b="1" kern="0" dirty="0">
                          <a:latin typeface="+mj-ea"/>
                          <a:ea typeface="+mj-ea"/>
                          <a:cs typeface="ＭＳ 明朝"/>
                        </a:rPr>
                        <a:t>認知</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800" kern="0" dirty="0">
                          <a:latin typeface="+mj-ea"/>
                          <a:ea typeface="+mj-ea"/>
                          <a:cs typeface="Times New Roman"/>
                        </a:rPr>
                        <a:t>調理の味つけが以前のものと違う。</a:t>
                      </a:r>
                      <a:endParaRPr lang="ja-JP" sz="800" kern="100" dirty="0">
                        <a:latin typeface="+mj-ea"/>
                        <a:ea typeface="+mj-ea"/>
                        <a:cs typeface="Times New Roman"/>
                      </a:endParaRPr>
                    </a:p>
                    <a:p>
                      <a:pPr marL="101600" indent="-101600" algn="just">
                        <a:spcAft>
                          <a:spcPts val="0"/>
                        </a:spcAft>
                      </a:pPr>
                      <a:r>
                        <a:rPr lang="ja-JP" sz="800" kern="0" dirty="0">
                          <a:latin typeface="+mj-ea"/>
                          <a:ea typeface="+mj-ea"/>
                          <a:cs typeface="Times New Roman"/>
                        </a:rPr>
                        <a:t>同じことを繰り返し聞くことがある。</a:t>
                      </a:r>
                      <a:endParaRPr lang="ja-JP" sz="800" kern="100" dirty="0">
                        <a:latin typeface="+mj-ea"/>
                        <a:ea typeface="+mj-ea"/>
                        <a:cs typeface="Times New Roman"/>
                      </a:endParaRPr>
                    </a:p>
                    <a:p>
                      <a:pPr marL="101600" indent="-101600" algn="just">
                        <a:spcAft>
                          <a:spcPts val="0"/>
                        </a:spcAft>
                      </a:pPr>
                      <a:r>
                        <a:rPr lang="ja-JP" sz="800" kern="0" dirty="0">
                          <a:latin typeface="+mj-ea"/>
                          <a:ea typeface="+mj-ea"/>
                          <a:cs typeface="Times New Roman"/>
                        </a:rPr>
                        <a:t>タンスに自分の持ち物を出し入れしたり、外出時に手提げ袋の中身を出したり入れ</a:t>
                      </a:r>
                      <a:endParaRPr lang="ja-JP" sz="800" kern="100" dirty="0">
                        <a:latin typeface="+mj-ea"/>
                        <a:ea typeface="+mj-ea"/>
                        <a:cs typeface="Times New Roman"/>
                      </a:endParaRPr>
                    </a:p>
                    <a:p>
                      <a:pPr marL="101600" indent="-101600" algn="just">
                        <a:spcAft>
                          <a:spcPts val="0"/>
                        </a:spcAft>
                      </a:pPr>
                      <a:r>
                        <a:rPr lang="ja-JP" sz="800" kern="0" dirty="0">
                          <a:latin typeface="+mj-ea"/>
                          <a:ea typeface="+mj-ea"/>
                          <a:cs typeface="Times New Roman"/>
                        </a:rPr>
                        <a:t>たりを繰り返す。</a:t>
                      </a:r>
                      <a:endParaRPr lang="ja-JP" sz="8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もの忘れ</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閉じこもり状態により機能低下</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marL="102235" indent="-102235" algn="l">
                        <a:lnSpc>
                          <a:spcPts val="1300"/>
                        </a:lnSpc>
                        <a:spcAft>
                          <a:spcPts val="0"/>
                        </a:spcAft>
                      </a:pPr>
                      <a:r>
                        <a:rPr lang="ja-JP" sz="1600" b="1" kern="100" dirty="0">
                          <a:latin typeface="+mj-ea"/>
                          <a:ea typeface="+mj-ea"/>
                          <a:cs typeface="Times New Roman"/>
                        </a:rPr>
                        <a:t>⑭</a:t>
                      </a:r>
                      <a:r>
                        <a:rPr lang="ja-JP" altLang="en-US" sz="1600" b="1" kern="100" dirty="0">
                          <a:latin typeface="+mj-ea"/>
                          <a:ea typeface="+mj-ea"/>
                          <a:cs typeface="Times New Roman"/>
                        </a:rPr>
                        <a:t>コ</a:t>
                      </a:r>
                      <a:r>
                        <a:rPr lang="ja-JP" sz="1600" b="1" kern="0" dirty="0">
                          <a:latin typeface="+mj-ea"/>
                          <a:ea typeface="+mj-ea"/>
                          <a:cs typeface="ＭＳ 明朝"/>
                        </a:rPr>
                        <a:t>ミュケーション能力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800" kern="100" dirty="0">
                          <a:latin typeface="+mj-ea"/>
                          <a:ea typeface="+mj-ea"/>
                          <a:cs typeface="Times New Roman"/>
                        </a:rPr>
                        <a:t>視力・聴力：問題なし</a:t>
                      </a:r>
                    </a:p>
                    <a:p>
                      <a:pPr marL="101600" indent="-101600" algn="just">
                        <a:spcAft>
                          <a:spcPts val="0"/>
                        </a:spcAft>
                      </a:pPr>
                      <a:r>
                        <a:rPr lang="ja-JP" sz="8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600" b="1" kern="100" dirty="0">
                          <a:latin typeface="+mj-ea"/>
                          <a:ea typeface="+mj-ea"/>
                          <a:cs typeface="Times New Roman"/>
                        </a:rPr>
                        <a:t>⑮</a:t>
                      </a:r>
                      <a:r>
                        <a:rPr lang="ja-JP" sz="1600" b="1" kern="0" dirty="0">
                          <a:solidFill>
                            <a:srgbClr val="000000"/>
                          </a:solidFill>
                          <a:latin typeface="+mj-ea"/>
                          <a:ea typeface="+mj-ea"/>
                          <a:cs typeface="ＭＳ 明朝"/>
                        </a:rPr>
                        <a:t>社会との関わり</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800" kern="100" dirty="0">
                          <a:solidFill>
                            <a:srgbClr val="000000"/>
                          </a:solidFill>
                          <a:latin typeface="+mj-ea"/>
                          <a:ea typeface="+mj-ea"/>
                          <a:cs typeface="Times New Roman"/>
                        </a:rPr>
                        <a:t>今年の</a:t>
                      </a:r>
                      <a:r>
                        <a:rPr lang="en-US" sz="800" kern="100" dirty="0">
                          <a:solidFill>
                            <a:srgbClr val="000000"/>
                          </a:solidFill>
                          <a:latin typeface="+mj-ea"/>
                          <a:ea typeface="+mj-ea"/>
                          <a:cs typeface="Times New Roman"/>
                        </a:rPr>
                        <a:t>4</a:t>
                      </a:r>
                      <a:r>
                        <a:rPr lang="ja-JP" sz="800" kern="100" dirty="0">
                          <a:solidFill>
                            <a:srgbClr val="000000"/>
                          </a:solidFill>
                          <a:latin typeface="+mj-ea"/>
                          <a:ea typeface="+mj-ea"/>
                          <a:cs typeface="Times New Roman"/>
                        </a:rPr>
                        <a:t>月より閉じこもった生活をしている。</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長男の工務店で夫が働いているが、長男の訪問は不定期。</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長女は近所に住んでいるが、共働きのため土・日のみ訪問。</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ハイキング仲間がいる、町田さん。</a:t>
                      </a:r>
                      <a:r>
                        <a:rPr lang="en-US" sz="800" kern="100" dirty="0">
                          <a:solidFill>
                            <a:srgbClr val="000000"/>
                          </a:solidFill>
                          <a:latin typeface="+mj-ea"/>
                          <a:ea typeface="+mj-ea"/>
                          <a:cs typeface="Times New Roman"/>
                        </a:rPr>
                        <a:t>4</a:t>
                      </a:r>
                      <a:r>
                        <a:rPr lang="ja-JP" sz="800" kern="100" dirty="0">
                          <a:solidFill>
                            <a:srgbClr val="000000"/>
                          </a:solidFill>
                          <a:latin typeface="+mj-ea"/>
                          <a:ea typeface="+mj-ea"/>
                          <a:cs typeface="Times New Roman"/>
                        </a:rPr>
                        <a:t>月以降来てない。</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保育士をしていたときの</a:t>
                      </a:r>
                      <a:endParaRPr lang="ja-JP" sz="8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脊柱管狭窄症等による痛みがあり歩行が不自由のた</a:t>
                      </a:r>
                      <a:r>
                        <a:rPr lang="ja-JP" altLang="en-US" sz="1400" b="1" kern="0" dirty="0">
                          <a:solidFill>
                            <a:srgbClr val="2E74B5"/>
                          </a:solidFill>
                          <a:latin typeface="+mj-ea"/>
                          <a:ea typeface="+mj-ea"/>
                          <a:cs typeface="Times New Roman"/>
                        </a:rPr>
                        <a:t>め</a:t>
                      </a:r>
                      <a:r>
                        <a:rPr lang="ja-JP" sz="1400" b="1" kern="0" dirty="0">
                          <a:solidFill>
                            <a:srgbClr val="2E74B5"/>
                          </a:solidFill>
                          <a:latin typeface="+mj-ea"/>
                          <a:ea typeface="+mj-ea"/>
                          <a:cs typeface="Times New Roman"/>
                        </a:rPr>
                        <a:t>、閉じこもり</a:t>
                      </a:r>
                      <a:endParaRPr lang="ja-JP" sz="1400" b="1" kern="100" dirty="0">
                        <a:latin typeface="+mj-ea"/>
                        <a:ea typeface="+mj-ea"/>
                        <a:cs typeface="Times New Roman"/>
                      </a:endParaRPr>
                    </a:p>
                    <a:p>
                      <a:pPr algn="just">
                        <a:spcAft>
                          <a:spcPts val="0"/>
                        </a:spcAft>
                      </a:pPr>
                      <a:r>
                        <a:rPr lang="ja-JP" sz="1400" b="1" kern="0" dirty="0">
                          <a:solidFill>
                            <a:srgbClr val="767171"/>
                          </a:solidFill>
                          <a:latin typeface="+mj-ea"/>
                          <a:ea typeface="+mj-ea"/>
                          <a:cs typeface="Times New Roman"/>
                        </a:rPr>
                        <a:t>本人の意欲低下により、社会交流が減少</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58808">
                <a:tc>
                  <a:txBody>
                    <a:bodyPr/>
                    <a:lstStyle/>
                    <a:p>
                      <a:pPr algn="l">
                        <a:lnSpc>
                          <a:spcPct val="100000"/>
                        </a:lnSpc>
                        <a:spcAft>
                          <a:spcPts val="0"/>
                        </a:spcAft>
                      </a:pPr>
                      <a:r>
                        <a:rPr lang="ja-JP" sz="1600" b="1" kern="100" dirty="0">
                          <a:latin typeface="+mj-ea"/>
                          <a:ea typeface="+mj-ea"/>
                          <a:cs typeface="Times New Roman"/>
                        </a:rPr>
                        <a:t>⑯</a:t>
                      </a:r>
                      <a:endParaRPr lang="en-US" altLang="ja-JP" sz="1600" b="1" kern="100" dirty="0">
                        <a:latin typeface="+mj-ea"/>
                        <a:ea typeface="+mj-ea"/>
                        <a:cs typeface="Times New Roman"/>
                      </a:endParaRPr>
                    </a:p>
                    <a:p>
                      <a:pPr algn="l">
                        <a:lnSpc>
                          <a:spcPct val="100000"/>
                        </a:lnSpc>
                        <a:spcAft>
                          <a:spcPts val="0"/>
                        </a:spcAft>
                      </a:pPr>
                      <a:r>
                        <a:rPr lang="ja-JP" sz="1600" b="1" kern="0" dirty="0">
                          <a:latin typeface="+mj-ea"/>
                          <a:ea typeface="+mj-ea"/>
                          <a:cs typeface="ＭＳ 明朝"/>
                        </a:rPr>
                        <a:t>排尿・排便</a:t>
                      </a:r>
                      <a:endParaRPr lang="ja-JP" sz="1600" kern="100" dirty="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800" kern="100" dirty="0">
                          <a:solidFill>
                            <a:srgbClr val="000000"/>
                          </a:solidFill>
                          <a:latin typeface="+mj-ea"/>
                          <a:ea typeface="+mj-ea"/>
                          <a:cs typeface="Times New Roman"/>
                        </a:rPr>
                        <a:t>尿・便意はある。</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痛みのため歩行が思うようにできず、間に合わないことがあった。</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トイレは寝室の横。</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排便は4日に1回程度。</a:t>
                      </a:r>
                      <a:endParaRPr lang="ja-JP" sz="8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100" dirty="0">
                          <a:solidFill>
                            <a:srgbClr val="2E74B5"/>
                          </a:solidFill>
                          <a:latin typeface="+mj-ea"/>
                          <a:ea typeface="+mj-ea"/>
                          <a:cs typeface="Times New Roman"/>
                        </a:rPr>
                        <a:t>脊柱管狭窄症等による痛みがあり歩行が不自由</a:t>
                      </a:r>
                      <a:endParaRPr lang="ja-JP" sz="1400" b="1" kern="100" dirty="0">
                        <a:latin typeface="+mj-ea"/>
                        <a:ea typeface="+mj-ea"/>
                        <a:cs typeface="Times New Roman"/>
                      </a:endParaRPr>
                    </a:p>
                    <a:p>
                      <a:pPr algn="just">
                        <a:spcAft>
                          <a:spcPts val="0"/>
                        </a:spcAft>
                      </a:pPr>
                      <a:r>
                        <a:rPr lang="ja-JP" sz="1400" b="1" kern="100" dirty="0">
                          <a:solidFill>
                            <a:srgbClr val="767171"/>
                          </a:solidFill>
                          <a:latin typeface="+mj-ea"/>
                          <a:ea typeface="+mj-ea"/>
                          <a:cs typeface="Times New Roman"/>
                        </a:rPr>
                        <a:t>水分摂取不足、運動不足</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864">
                <a:tc>
                  <a:txBody>
                    <a:bodyPr/>
                    <a:lstStyle/>
                    <a:p>
                      <a:pPr algn="l">
                        <a:lnSpc>
                          <a:spcPts val="900"/>
                        </a:lnSpc>
                        <a:spcAft>
                          <a:spcPts val="0"/>
                        </a:spcAft>
                      </a:pPr>
                      <a:r>
                        <a:rPr lang="ja-JP" sz="1200" b="1" kern="100" dirty="0">
                          <a:latin typeface="+mj-ea"/>
                          <a:ea typeface="+mj-ea"/>
                          <a:cs typeface="Times New Roman"/>
                        </a:rPr>
                        <a:t>⑰　</a:t>
                      </a:r>
                      <a:r>
                        <a:rPr lang="ja-JP" sz="1200" b="1" kern="0" dirty="0" err="1">
                          <a:latin typeface="+mj-ea"/>
                          <a:ea typeface="+mj-ea"/>
                          <a:cs typeface="ＭＳ 明朝"/>
                        </a:rPr>
                        <a:t>じょく</a:t>
                      </a:r>
                      <a:r>
                        <a:rPr lang="ja-JP" sz="1200" b="1" kern="0" dirty="0">
                          <a:latin typeface="+mj-ea"/>
                          <a:ea typeface="+mj-ea"/>
                          <a:cs typeface="ＭＳ 明朝"/>
                        </a:rPr>
                        <a:t>そう・皮膚の問題</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特に問題なし。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3275856" y="476673"/>
          <a:ext cx="3744416" cy="6290539"/>
        </p:xfrm>
        <a:graphic>
          <a:graphicData uri="http://schemas.openxmlformats.org/drawingml/2006/table">
            <a:tbl>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16023">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226640">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1400" kern="100" dirty="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17984">
                <a:tc>
                  <a:txBody>
                    <a:bodyPr/>
                    <a:lstStyle/>
                    <a:p>
                      <a:pPr algn="just">
                        <a:lnSpc>
                          <a:spcPct val="100000"/>
                        </a:lnSpc>
                        <a:spcAft>
                          <a:spcPts val="0"/>
                        </a:spcAft>
                      </a:pPr>
                      <a:r>
                        <a:rPr lang="ja-JP" sz="1800" b="1" kern="0" dirty="0">
                          <a:solidFill>
                            <a:srgbClr val="000000"/>
                          </a:solidFill>
                          <a:latin typeface="+mn-ea"/>
                          <a:ea typeface="+mn-ea"/>
                          <a:cs typeface="Times New Roman"/>
                        </a:rPr>
                        <a:t>普段の体調が整っても改善されない場合は、専門医の診断が必要かどうかを検討</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6091">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Times New Roman"/>
                        </a:rPr>
                        <a:t>・痛みを軽減することで会話は支障がなくなると思われる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16411">
                <a:tc>
                  <a:txBody>
                    <a:bodyPr/>
                    <a:lstStyle/>
                    <a:p>
                      <a:pPr algn="just">
                        <a:lnSpc>
                          <a:spcPct val="100000"/>
                        </a:lnSpc>
                        <a:spcAft>
                          <a:spcPts val="0"/>
                        </a:spcAft>
                      </a:pPr>
                      <a:r>
                        <a:rPr lang="ja-JP" sz="1800" b="1" kern="0" dirty="0">
                          <a:latin typeface="+mn-ea"/>
                          <a:ea typeface="+mn-ea"/>
                          <a:cs typeface="Times New Roman"/>
                        </a:rPr>
                        <a:t>・友人や教え子との交流が途絶えて、ますます意欲が低下している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Times New Roman"/>
                        </a:rPr>
                        <a:t>・痛みの軽減、</a:t>
                      </a:r>
                      <a:r>
                        <a:rPr lang="ja-JP" sz="1800" b="1" kern="0" dirty="0">
                          <a:solidFill>
                            <a:srgbClr val="FF3399"/>
                          </a:solidFill>
                          <a:effectLst/>
                          <a:latin typeface="+mn-ea"/>
                          <a:ea typeface="+mn-ea"/>
                          <a:cs typeface="Times New Roman"/>
                        </a:rPr>
                        <a:t>歩行の安定が図られれば</a:t>
                      </a:r>
                      <a:r>
                        <a:rPr lang="ja-JP" sz="1800" b="1" kern="0" dirty="0">
                          <a:solidFill>
                            <a:srgbClr val="FF0000"/>
                          </a:solidFill>
                          <a:effectLst/>
                          <a:latin typeface="+mn-ea"/>
                          <a:ea typeface="+mn-ea"/>
                          <a:cs typeface="Times New Roman"/>
                        </a:rPr>
                        <a:t>、</a:t>
                      </a:r>
                      <a:r>
                        <a:rPr lang="ja-JP" sz="1800" b="1" kern="0" dirty="0">
                          <a:solidFill>
                            <a:srgbClr val="7030A0"/>
                          </a:solidFill>
                          <a:latin typeface="+mn-ea"/>
                          <a:ea typeface="+mn-ea"/>
                          <a:cs typeface="Times New Roman"/>
                        </a:rPr>
                        <a:t>友人や教え子などとの交流の快復が見込まれる</a:t>
                      </a:r>
                      <a:endParaRPr lang="ja-JP" sz="1800" b="1" kern="100" dirty="0">
                        <a:solidFill>
                          <a:srgbClr val="7030A0"/>
                        </a:solidFill>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160">
                <a:tc>
                  <a:txBody>
                    <a:bodyPr/>
                    <a:lstStyle/>
                    <a:p>
                      <a:pPr algn="just">
                        <a:lnSpc>
                          <a:spcPct val="100000"/>
                        </a:lnSpc>
                        <a:spcAft>
                          <a:spcPts val="0"/>
                        </a:spcAft>
                      </a:pPr>
                      <a:r>
                        <a:rPr lang="ja-JP" sz="1800" b="1" kern="100" dirty="0">
                          <a:latin typeface="+mn-ea"/>
                          <a:ea typeface="+mn-ea"/>
                          <a:cs typeface="Times New Roman"/>
                        </a:rPr>
                        <a:t>トイレ動作を確認して、トイレを失敗しないように家屋環境や動作の改善を図る必要がある</a:t>
                      </a: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48">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AutoShape 4"/>
          <p:cNvSpPr>
            <a:spLocks noChangeArrowheads="1"/>
          </p:cNvSpPr>
          <p:nvPr/>
        </p:nvSpPr>
        <p:spPr bwMode="auto">
          <a:xfrm>
            <a:off x="683568"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演習①</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AutoShape 7"/>
          <p:cNvSpPr>
            <a:spLocks noChangeArrowheads="1"/>
          </p:cNvSpPr>
          <p:nvPr/>
        </p:nvSpPr>
        <p:spPr bwMode="auto">
          <a:xfrm flipH="1">
            <a:off x="0" y="0"/>
            <a:ext cx="611560"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記載例</a:t>
            </a:r>
            <a:endParaRPr kumimoji="1" 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AutoShape 4"/>
          <p:cNvSpPr>
            <a:spLocks noChangeArrowheads="1"/>
          </p:cNvSpPr>
          <p:nvPr/>
        </p:nvSpPr>
        <p:spPr bwMode="auto">
          <a:xfrm>
            <a:off x="1979712"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②</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4"/>
          <p:cNvSpPr>
            <a:spLocks noChangeArrowheads="1"/>
          </p:cNvSpPr>
          <p:nvPr/>
        </p:nvSpPr>
        <p:spPr bwMode="auto">
          <a:xfrm>
            <a:off x="3635896"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➂</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4"/>
          <p:cNvSpPr>
            <a:spLocks noChangeArrowheads="1"/>
          </p:cNvSpPr>
          <p:nvPr/>
        </p:nvSpPr>
        <p:spPr bwMode="auto">
          <a:xfrm>
            <a:off x="5508104"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④</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4"/>
          <p:cNvSpPr>
            <a:spLocks noChangeArrowheads="1"/>
          </p:cNvSpPr>
          <p:nvPr/>
        </p:nvSpPr>
        <p:spPr bwMode="auto">
          <a:xfrm>
            <a:off x="7740352" y="0"/>
            <a:ext cx="1044000" cy="432000"/>
          </a:xfrm>
          <a:prstGeom prst="downArrowCallout">
            <a:avLst>
              <a:gd name="adj1" fmla="val 127206"/>
              <a:gd name="adj2" fmla="val 127206"/>
              <a:gd name="adj3" fmla="val 16667"/>
              <a:gd name="adj4" fmla="val 72551"/>
            </a:avLst>
          </a:prstGeom>
          <a:solidFill>
            <a:srgbClr val="FF0000"/>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⑤</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6"/>
          <p:cNvSpPr txBox="1">
            <a:spLocks noChangeArrowheads="1"/>
          </p:cNvSpPr>
          <p:nvPr/>
        </p:nvSpPr>
        <p:spPr bwMode="auto">
          <a:xfrm>
            <a:off x="7308304" y="980728"/>
            <a:ext cx="1835696" cy="5832000"/>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ニーズ❶</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病状が安定し、健康に生活ができる</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ニーズ➋</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ニーズ❺</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再び楽しみのある生活がしたい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20" name="Text Box 2"/>
          <p:cNvSpPr txBox="1">
            <a:spLocks noChangeArrowheads="1"/>
          </p:cNvSpPr>
          <p:nvPr/>
        </p:nvSpPr>
        <p:spPr bwMode="auto">
          <a:xfrm>
            <a:off x="7308304" y="476672"/>
            <a:ext cx="1835696" cy="504056"/>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右矢印 21"/>
          <p:cNvSpPr/>
          <p:nvPr/>
        </p:nvSpPr>
        <p:spPr>
          <a:xfrm rot="-1740000">
            <a:off x="7052394" y="2243085"/>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260000">
            <a:off x="7101025" y="4543991"/>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740000">
            <a:off x="7052393" y="3467221"/>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3275856" cy="6339970"/>
        </p:xfrm>
        <a:graphic>
          <a:graphicData uri="http://schemas.openxmlformats.org/drawingml/2006/table">
            <a:tbl>
              <a:tblPr/>
              <a:tblGrid>
                <a:gridCol w="668865">
                  <a:extLst>
                    <a:ext uri="{9D8B030D-6E8A-4147-A177-3AD203B41FA5}">
                      <a16:colId xmlns:a16="http://schemas.microsoft.com/office/drawing/2014/main" val="20000"/>
                    </a:ext>
                  </a:extLst>
                </a:gridCol>
                <a:gridCol w="1056888">
                  <a:extLst>
                    <a:ext uri="{9D8B030D-6E8A-4147-A177-3AD203B41FA5}">
                      <a16:colId xmlns:a16="http://schemas.microsoft.com/office/drawing/2014/main" val="20001"/>
                    </a:ext>
                  </a:extLst>
                </a:gridCol>
                <a:gridCol w="1550103">
                  <a:extLst>
                    <a:ext uri="{9D8B030D-6E8A-4147-A177-3AD203B41FA5}">
                      <a16:colId xmlns:a16="http://schemas.microsoft.com/office/drawing/2014/main" val="20002"/>
                    </a:ext>
                  </a:extLst>
                </a:gridCol>
              </a:tblGrid>
              <a:tr h="507322">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200" b="1" kern="0" dirty="0">
                          <a:latin typeface="Century"/>
                          <a:ea typeface="ＭＳ 明朝"/>
                          <a:cs typeface="Times New Roman"/>
                        </a:rPr>
                        <a:t>アセスメント情報まとめ</a:t>
                      </a:r>
                      <a:endParaRPr lang="ja-JP" sz="12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600" b="1" kern="100" dirty="0">
                          <a:latin typeface="+mj-ea"/>
                          <a:ea typeface="+mj-ea"/>
                          <a:cs typeface="Times New Roman"/>
                        </a:rPr>
                        <a:t>⑱</a:t>
                      </a:r>
                      <a:r>
                        <a:rPr lang="ja-JP" sz="1600" b="1" kern="0" dirty="0">
                          <a:solidFill>
                            <a:srgbClr val="000000"/>
                          </a:solidFill>
                          <a:latin typeface="+mj-ea"/>
                          <a:ea typeface="+mj-ea"/>
                          <a:cs typeface="ＭＳ 明朝"/>
                        </a:rPr>
                        <a:t>口腔衛生</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900" kern="0" dirty="0">
                          <a:latin typeface="+mj-ea"/>
                          <a:ea typeface="+mj-ea"/>
                          <a:cs typeface="Times New Roman"/>
                        </a:rPr>
                        <a:t>部分義歯。</a:t>
                      </a:r>
                      <a:endParaRPr lang="ja-JP" sz="900" kern="100" dirty="0">
                        <a:latin typeface="+mj-ea"/>
                        <a:ea typeface="+mj-ea"/>
                        <a:cs typeface="Times New Roman"/>
                      </a:endParaRPr>
                    </a:p>
                    <a:p>
                      <a:pPr algn="just">
                        <a:spcAft>
                          <a:spcPts val="0"/>
                        </a:spcAft>
                      </a:pPr>
                      <a:r>
                        <a:rPr lang="ja-JP" sz="900" kern="0" dirty="0">
                          <a:latin typeface="+mj-ea"/>
                          <a:ea typeface="+mj-ea"/>
                          <a:cs typeface="Times New Roman"/>
                        </a:rPr>
                        <a:t>歯みがきは自分でしている。</a:t>
                      </a:r>
                      <a:endParaRPr lang="ja-JP" sz="900" kern="100" dirty="0">
                        <a:latin typeface="+mj-ea"/>
                        <a:ea typeface="+mj-ea"/>
                        <a:cs typeface="Times New Roman"/>
                      </a:endParaRPr>
                    </a:p>
                    <a:p>
                      <a:pPr algn="just">
                        <a:spcAft>
                          <a:spcPts val="0"/>
                        </a:spcAft>
                      </a:pPr>
                      <a:r>
                        <a:rPr lang="ja-JP" sz="900" kern="0" dirty="0">
                          <a:latin typeface="+mj-ea"/>
                          <a:ea typeface="+mj-ea"/>
                          <a:cs typeface="Times New Roman"/>
                        </a:rPr>
                        <a:t>口腔内に異常なし。</a:t>
                      </a: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600" b="1" kern="100" dirty="0">
                          <a:latin typeface="+mj-ea"/>
                          <a:ea typeface="+mj-ea"/>
                          <a:cs typeface="Times New Roman"/>
                        </a:rPr>
                        <a:t>⑲</a:t>
                      </a:r>
                      <a:r>
                        <a:rPr lang="ja-JP" sz="1600" b="1" kern="100" dirty="0">
                          <a:solidFill>
                            <a:srgbClr val="000000"/>
                          </a:solidFill>
                          <a:latin typeface="+mj-ea"/>
                          <a:ea typeface="+mj-ea"/>
                          <a:cs typeface="Times New Roman"/>
                        </a:rPr>
                        <a:t>食事</a:t>
                      </a:r>
                      <a:endParaRPr lang="en-US" altLang="ja-JP" sz="1600" b="1" kern="100" dirty="0">
                        <a:solidFill>
                          <a:srgbClr val="000000"/>
                        </a:solidFill>
                        <a:latin typeface="+mj-ea"/>
                        <a:ea typeface="+mj-ea"/>
                        <a:cs typeface="Times New Roman"/>
                      </a:endParaRPr>
                    </a:p>
                    <a:p>
                      <a:pPr algn="l">
                        <a:lnSpc>
                          <a:spcPct val="100000"/>
                        </a:lnSpc>
                        <a:spcAft>
                          <a:spcPts val="0"/>
                        </a:spcAft>
                      </a:pPr>
                      <a:r>
                        <a:rPr lang="ja-JP" altLang="en-US" sz="1600" b="1" kern="100" dirty="0">
                          <a:solidFill>
                            <a:srgbClr val="000000"/>
                          </a:solidFill>
                          <a:latin typeface="+mj-ea"/>
                          <a:ea typeface="+mj-ea"/>
                          <a:cs typeface="Times New Roman"/>
                        </a:rPr>
                        <a:t>　</a:t>
                      </a:r>
                      <a:r>
                        <a:rPr lang="ja-JP" sz="1600" b="1" kern="100" dirty="0">
                          <a:solidFill>
                            <a:srgbClr val="000000"/>
                          </a:solidFill>
                          <a:latin typeface="+mj-ea"/>
                          <a:ea typeface="+mj-ea"/>
                          <a:cs typeface="Times New Roman"/>
                        </a:rPr>
                        <a:t>摂取</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900" kern="0" dirty="0">
                          <a:latin typeface="+mj-ea"/>
                          <a:ea typeface="+mj-ea"/>
                          <a:cs typeface="Times New Roman"/>
                        </a:rPr>
                        <a:t>普通食摂取。</a:t>
                      </a:r>
                      <a:endParaRPr lang="ja-JP" sz="900" kern="100" dirty="0">
                        <a:latin typeface="+mj-ea"/>
                        <a:ea typeface="+mj-ea"/>
                        <a:cs typeface="Times New Roman"/>
                      </a:endParaRPr>
                    </a:p>
                    <a:p>
                      <a:pPr marL="101600" indent="-101600" algn="just">
                        <a:spcAft>
                          <a:spcPts val="0"/>
                        </a:spcAft>
                      </a:pPr>
                      <a:r>
                        <a:rPr lang="ja-JP" sz="900" kern="0" dirty="0">
                          <a:latin typeface="+mj-ea"/>
                          <a:ea typeface="+mj-ea"/>
                          <a:cs typeface="Times New Roman"/>
                        </a:rPr>
                        <a:t>医師より、低体重なので糖尿病食は摂らないでバランスの取れた食事で栄養改善を</a:t>
                      </a:r>
                      <a:r>
                        <a:rPr lang="ja-JP" sz="900" kern="0" dirty="0" err="1">
                          <a:latin typeface="+mj-ea"/>
                          <a:ea typeface="+mj-ea"/>
                          <a:cs typeface="Times New Roman"/>
                        </a:rPr>
                        <a:t>るように</a:t>
                      </a:r>
                      <a:r>
                        <a:rPr lang="ja-JP" sz="900" kern="0" dirty="0">
                          <a:latin typeface="+mj-ea"/>
                          <a:ea typeface="+mj-ea"/>
                          <a:cs typeface="Times New Roman"/>
                        </a:rPr>
                        <a:t>いわれている。</a:t>
                      </a: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歩行が不自由</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日中は一人で食事するため、不規則で偏った食事</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8992">
                <a:tc>
                  <a:txBody>
                    <a:bodyPr/>
                    <a:lstStyle/>
                    <a:p>
                      <a:pPr algn="just">
                        <a:lnSpc>
                          <a:spcPct val="100000"/>
                        </a:lnSpc>
                        <a:spcAft>
                          <a:spcPts val="0"/>
                        </a:spcAft>
                      </a:pPr>
                      <a:r>
                        <a:rPr lang="ja-JP" sz="1200" b="1" kern="100" dirty="0">
                          <a:latin typeface="+mj-ea"/>
                          <a:ea typeface="+mj-ea"/>
                          <a:cs typeface="Times New Roman"/>
                        </a:rPr>
                        <a:t>⑳</a:t>
                      </a:r>
                      <a:r>
                        <a:rPr lang="ja-JP" sz="1200" b="1" kern="0" dirty="0">
                          <a:solidFill>
                            <a:srgbClr val="000000"/>
                          </a:solidFill>
                          <a:latin typeface="+mj-ea"/>
                          <a:ea typeface="+mj-ea"/>
                          <a:cs typeface="ＭＳ 明朝"/>
                        </a:rPr>
                        <a:t>認知症の行動・心理症状</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900" kern="0" dirty="0">
                          <a:latin typeface="+mj-ea"/>
                          <a:ea typeface="+mj-ea"/>
                          <a:cs typeface="Times New Roman"/>
                        </a:rPr>
                        <a:t>なし</a:t>
                      </a:r>
                      <a:endParaRPr lang="ja-JP" sz="9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7626">
                <a:tc>
                  <a:txBody>
                    <a:bodyPr/>
                    <a:lstStyle/>
                    <a:p>
                      <a:pPr algn="l">
                        <a:lnSpc>
                          <a:spcPct val="100000"/>
                        </a:lnSpc>
                        <a:spcAft>
                          <a:spcPts val="0"/>
                        </a:spcAft>
                      </a:pPr>
                      <a:r>
                        <a:rPr lang="ja-JP" sz="1600" b="1" kern="100" dirty="0">
                          <a:latin typeface="+mj-ea"/>
                          <a:ea typeface="+mj-ea"/>
                          <a:cs typeface="Times New Roman"/>
                        </a:rPr>
                        <a:t>㉑介護力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900" kern="0" dirty="0">
                          <a:latin typeface="+mj-ea"/>
                          <a:ea typeface="+mj-ea"/>
                          <a:cs typeface="Times New Roman"/>
                        </a:rPr>
                        <a:t>夫が介護しているが、家事は全くしたことがなく、頑固な性格、大工仕事はしているが健康というほどではない（虚弱）。</a:t>
                      </a:r>
                      <a:endParaRPr lang="ja-JP" sz="900" kern="100" dirty="0">
                        <a:latin typeface="+mj-ea"/>
                        <a:ea typeface="+mj-ea"/>
                        <a:cs typeface="Times New Roman"/>
                      </a:endParaRPr>
                    </a:p>
                    <a:p>
                      <a:pPr algn="just">
                        <a:spcAft>
                          <a:spcPts val="0"/>
                        </a:spcAft>
                      </a:pPr>
                      <a:r>
                        <a:rPr lang="ja-JP" sz="900" kern="0" dirty="0">
                          <a:latin typeface="+mj-ea"/>
                          <a:ea typeface="+mj-ea"/>
                          <a:cs typeface="Times New Roman"/>
                        </a:rPr>
                        <a:t>長女は土・日のみ。</a:t>
                      </a: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100" dirty="0">
                          <a:solidFill>
                            <a:srgbClr val="2E74B5"/>
                          </a:solidFill>
                          <a:latin typeface="+mj-ea"/>
                          <a:ea typeface="+mj-ea"/>
                          <a:cs typeface="Times New Roman"/>
                        </a:rPr>
                        <a:t>夫が家事・介護未経験</a:t>
                      </a:r>
                      <a:endParaRPr lang="ja-JP" sz="1400" b="1" kern="100" dirty="0">
                        <a:latin typeface="+mj-ea"/>
                        <a:ea typeface="+mj-ea"/>
                        <a:cs typeface="Times New Roman"/>
                      </a:endParaRPr>
                    </a:p>
                    <a:p>
                      <a:pPr algn="just">
                        <a:spcAft>
                          <a:spcPts val="0"/>
                        </a:spcAft>
                      </a:pPr>
                      <a:r>
                        <a:rPr lang="ja-JP" sz="1400" b="1" kern="100" dirty="0">
                          <a:solidFill>
                            <a:srgbClr val="2E74B5"/>
                          </a:solidFill>
                          <a:latin typeface="+mj-ea"/>
                          <a:ea typeface="+mj-ea"/>
                          <a:cs typeface="Times New Roman"/>
                        </a:rPr>
                        <a:t>介護力のある娘は、常に支援ができない</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0120">
                <a:tc>
                  <a:txBody>
                    <a:bodyPr/>
                    <a:lstStyle/>
                    <a:p>
                      <a:pPr algn="l">
                        <a:lnSpc>
                          <a:spcPct val="100000"/>
                        </a:lnSpc>
                        <a:spcAft>
                          <a:spcPts val="0"/>
                        </a:spcAft>
                      </a:pPr>
                      <a:r>
                        <a:rPr lang="ja-JP" sz="1600" b="1" kern="100" dirty="0">
                          <a:latin typeface="+mj-ea"/>
                          <a:ea typeface="+mj-ea"/>
                          <a:cs typeface="Times New Roman"/>
                        </a:rPr>
                        <a:t>㉒</a:t>
                      </a:r>
                      <a:r>
                        <a:rPr lang="ja-JP" sz="1600" b="1" kern="0" dirty="0">
                          <a:solidFill>
                            <a:srgbClr val="000000"/>
                          </a:solidFill>
                          <a:latin typeface="+mj-ea"/>
                          <a:ea typeface="+mj-ea"/>
                          <a:cs typeface="ＭＳ 明朝"/>
                        </a:rPr>
                        <a:t>居住環境</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900" kern="0" dirty="0">
                          <a:latin typeface="+mj-ea"/>
                          <a:ea typeface="+mj-ea"/>
                          <a:cs typeface="ＭＳ 明朝"/>
                        </a:rPr>
                        <a:t>持ち家、２階建て、自室は１階にあり、１階部分で生活をしている。</a:t>
                      </a:r>
                      <a:endParaRPr lang="ja-JP" sz="900" kern="100" dirty="0">
                        <a:latin typeface="+mj-ea"/>
                        <a:ea typeface="+mj-ea"/>
                        <a:cs typeface="Times New Roman"/>
                      </a:endParaRPr>
                    </a:p>
                    <a:p>
                      <a:pPr algn="just">
                        <a:spcAft>
                          <a:spcPts val="0"/>
                        </a:spcAft>
                      </a:pPr>
                      <a:r>
                        <a:rPr lang="ja-JP" sz="900" kern="0" dirty="0">
                          <a:latin typeface="+mj-ea"/>
                          <a:ea typeface="+mj-ea"/>
                          <a:cs typeface="ＭＳ 明朝"/>
                        </a:rPr>
                        <a:t>布団で寝起きしている。</a:t>
                      </a:r>
                      <a:endParaRPr lang="ja-JP" sz="900" kern="100" dirty="0">
                        <a:latin typeface="+mj-ea"/>
                        <a:ea typeface="+mj-ea"/>
                        <a:cs typeface="Times New Roman"/>
                      </a:endParaRPr>
                    </a:p>
                    <a:p>
                      <a:pPr algn="just">
                        <a:spcAft>
                          <a:spcPts val="0"/>
                        </a:spcAft>
                      </a:pP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ＭＳ 明朝"/>
                        </a:rPr>
                        <a:t>段差がある</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ＭＳ 明朝"/>
                        </a:rPr>
                        <a:t>布団のため寝起きが困難</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48">
                <a:tc>
                  <a:txBody>
                    <a:bodyPr/>
                    <a:lstStyle/>
                    <a:p>
                      <a:pPr algn="l">
                        <a:lnSpc>
                          <a:spcPts val="1700"/>
                        </a:lnSpc>
                        <a:spcAft>
                          <a:spcPts val="0"/>
                        </a:spcAft>
                      </a:pPr>
                      <a:r>
                        <a:rPr lang="ja-JP" sz="1600" b="1" kern="100" dirty="0">
                          <a:latin typeface="+mj-ea"/>
                          <a:ea typeface="+mj-ea"/>
                          <a:cs typeface="Times New Roman"/>
                        </a:rPr>
                        <a:t>㉓</a:t>
                      </a:r>
                      <a:r>
                        <a:rPr lang="ja-JP" sz="1600" b="1" kern="0" dirty="0">
                          <a:solidFill>
                            <a:srgbClr val="000000"/>
                          </a:solidFill>
                          <a:latin typeface="+mj-ea"/>
                          <a:ea typeface="+mj-ea"/>
                          <a:cs typeface="ＭＳ 明朝"/>
                        </a:rPr>
                        <a:t>特別な状況</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900" kern="0" dirty="0">
                          <a:latin typeface="+mj-ea"/>
                          <a:ea typeface="+mj-ea"/>
                          <a:cs typeface="Times New Roman"/>
                        </a:rPr>
                        <a:t>特になし。</a:t>
                      </a:r>
                      <a:endParaRPr lang="ja-JP" sz="9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3275856" y="476672"/>
          <a:ext cx="3744416" cy="6268267"/>
        </p:xfrm>
        <a:graphic>
          <a:graphicData uri="http://schemas.openxmlformats.org/drawingml/2006/table">
            <a:tbl>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16024">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199256">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1400" kern="100" dirty="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2060">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6892">
                <a:tc>
                  <a:txBody>
                    <a:bodyPr/>
                    <a:lstStyle/>
                    <a:p>
                      <a:pPr algn="just">
                        <a:lnSpc>
                          <a:spcPct val="100000"/>
                        </a:lnSpc>
                        <a:spcAft>
                          <a:spcPts val="0"/>
                        </a:spcAft>
                      </a:pPr>
                      <a:r>
                        <a:rPr lang="en-US" sz="1800" b="1" kern="0" dirty="0">
                          <a:latin typeface="+mn-ea"/>
                          <a:ea typeface="+mn-ea"/>
                          <a:cs typeface="Times New Roman"/>
                        </a:rPr>
                        <a:t>BMI</a:t>
                      </a:r>
                      <a:r>
                        <a:rPr lang="ja-JP" sz="1800" b="1" kern="0" dirty="0">
                          <a:latin typeface="+mn-ea"/>
                          <a:ea typeface="+mn-ea"/>
                          <a:cs typeface="Times New Roman"/>
                        </a:rPr>
                        <a:t>からすると低栄養が心配。</a:t>
                      </a:r>
                      <a:endParaRPr lang="ja-JP" sz="1800" b="1" kern="100" dirty="0">
                        <a:latin typeface="+mn-ea"/>
                        <a:ea typeface="+mn-ea"/>
                        <a:cs typeface="Times New Roman"/>
                      </a:endParaRPr>
                    </a:p>
                    <a:p>
                      <a:pPr algn="just">
                        <a:lnSpc>
                          <a:spcPct val="100000"/>
                        </a:lnSpc>
                        <a:spcAft>
                          <a:spcPts val="0"/>
                        </a:spcAft>
                      </a:pPr>
                      <a:r>
                        <a:rPr lang="ja-JP" sz="1800" b="1" kern="0" dirty="0">
                          <a:latin typeface="+mn-ea"/>
                          <a:ea typeface="+mn-ea"/>
                          <a:cs typeface="Times New Roman"/>
                        </a:rPr>
                        <a:t>水分摂取が少ないことも心配</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0727">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9030">
                <a:tc>
                  <a:txBody>
                    <a:bodyPr/>
                    <a:lstStyle/>
                    <a:p>
                      <a:pPr algn="just">
                        <a:lnSpc>
                          <a:spcPct val="100000"/>
                        </a:lnSpc>
                        <a:spcAft>
                          <a:spcPts val="0"/>
                        </a:spcAft>
                      </a:pPr>
                      <a:r>
                        <a:rPr lang="ja-JP" sz="1800" b="1" kern="0" dirty="0">
                          <a:latin typeface="+mn-ea"/>
                          <a:ea typeface="+mn-ea"/>
                          <a:cs typeface="Times New Roman"/>
                        </a:rPr>
                        <a:t>・家族の協力は必要だが、家族に過大の負担をかけては長続きしない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Times New Roman"/>
                        </a:rPr>
                        <a:t>・家事や介護が未経験な夫が方法などを理解し指導助言を受けることができれば、</a:t>
                      </a:r>
                      <a:r>
                        <a:rPr lang="ja-JP" sz="1800" b="1" kern="0" dirty="0">
                          <a:solidFill>
                            <a:srgbClr val="7030A0"/>
                          </a:solidFill>
                          <a:latin typeface="+mn-ea"/>
                          <a:ea typeface="+mn-ea"/>
                          <a:cs typeface="Times New Roman"/>
                        </a:rPr>
                        <a:t>夫婦二人での生活もしやすくなる可能性</a:t>
                      </a:r>
                      <a:r>
                        <a:rPr lang="ja-JP" sz="1800" b="1" kern="0" dirty="0">
                          <a:solidFill>
                            <a:srgbClr val="FF0000"/>
                          </a:solidFill>
                          <a:latin typeface="+mn-ea"/>
                          <a:ea typeface="+mn-ea"/>
                          <a:cs typeface="Times New Roman"/>
                        </a:rPr>
                        <a:t>が出てくる。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17808">
                <a:tc>
                  <a:txBody>
                    <a:bodyPr/>
                    <a:lstStyle/>
                    <a:p>
                      <a:pPr algn="just">
                        <a:lnSpc>
                          <a:spcPct val="100000"/>
                        </a:lnSpc>
                        <a:spcAft>
                          <a:spcPts val="0"/>
                        </a:spcAft>
                      </a:pPr>
                      <a:r>
                        <a:rPr lang="ja-JP" sz="1800" b="1" kern="0" dirty="0">
                          <a:latin typeface="+mn-ea"/>
                          <a:ea typeface="+mn-ea"/>
                          <a:cs typeface="ＭＳ 明朝"/>
                        </a:rPr>
                        <a:t>・段差があり、手すりがなく、歩行が不安定なので、転倒リスクが高い。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ＭＳ 明朝"/>
                        </a:rPr>
                        <a:t>・住宅の環境が</a:t>
                      </a:r>
                      <a:r>
                        <a:rPr lang="ja-JP" sz="1800" b="1" kern="0" dirty="0">
                          <a:solidFill>
                            <a:srgbClr val="7030A0"/>
                          </a:solidFill>
                          <a:latin typeface="+mn-ea"/>
                          <a:ea typeface="+mn-ea"/>
                          <a:cs typeface="ＭＳ 明朝"/>
                        </a:rPr>
                        <a:t>移動しやすくなれば</a:t>
                      </a:r>
                      <a:r>
                        <a:rPr lang="ja-JP" sz="1800" b="1" kern="0" dirty="0">
                          <a:solidFill>
                            <a:srgbClr val="FF0000"/>
                          </a:solidFill>
                          <a:latin typeface="+mn-ea"/>
                          <a:ea typeface="+mn-ea"/>
                          <a:cs typeface="ＭＳ 明朝"/>
                        </a:rPr>
                        <a:t>、自立できる部分も出てくる。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1603">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3" name="AutoShape 4"/>
          <p:cNvSpPr>
            <a:spLocks noChangeArrowheads="1"/>
          </p:cNvSpPr>
          <p:nvPr/>
        </p:nvSpPr>
        <p:spPr bwMode="auto">
          <a:xfrm>
            <a:off x="683568"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演習①</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AutoShape 7"/>
          <p:cNvSpPr>
            <a:spLocks noChangeArrowheads="1"/>
          </p:cNvSpPr>
          <p:nvPr/>
        </p:nvSpPr>
        <p:spPr bwMode="auto">
          <a:xfrm flipH="1">
            <a:off x="0" y="0"/>
            <a:ext cx="611560"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記載例</a:t>
            </a:r>
            <a:endParaRPr kumimoji="1" 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AutoShape 4"/>
          <p:cNvSpPr>
            <a:spLocks noChangeArrowheads="1"/>
          </p:cNvSpPr>
          <p:nvPr/>
        </p:nvSpPr>
        <p:spPr bwMode="auto">
          <a:xfrm>
            <a:off x="1979712"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②</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4"/>
          <p:cNvSpPr>
            <a:spLocks noChangeArrowheads="1"/>
          </p:cNvSpPr>
          <p:nvPr/>
        </p:nvSpPr>
        <p:spPr bwMode="auto">
          <a:xfrm>
            <a:off x="3635896"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➂</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4"/>
          <p:cNvSpPr>
            <a:spLocks noChangeArrowheads="1"/>
          </p:cNvSpPr>
          <p:nvPr/>
        </p:nvSpPr>
        <p:spPr bwMode="auto">
          <a:xfrm>
            <a:off x="5508104"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④</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4"/>
          <p:cNvSpPr>
            <a:spLocks noChangeArrowheads="1"/>
          </p:cNvSpPr>
          <p:nvPr/>
        </p:nvSpPr>
        <p:spPr bwMode="auto">
          <a:xfrm>
            <a:off x="7740352" y="0"/>
            <a:ext cx="1044000" cy="432000"/>
          </a:xfrm>
          <a:prstGeom prst="downArrowCallout">
            <a:avLst>
              <a:gd name="adj1" fmla="val 127206"/>
              <a:gd name="adj2" fmla="val 127206"/>
              <a:gd name="adj3" fmla="val 16667"/>
              <a:gd name="adj4" fmla="val 72551"/>
            </a:avLst>
          </a:prstGeom>
          <a:solidFill>
            <a:srgbClr val="FF0000"/>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⑤</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6"/>
          <p:cNvSpPr txBox="1">
            <a:spLocks noChangeArrowheads="1"/>
          </p:cNvSpPr>
          <p:nvPr/>
        </p:nvSpPr>
        <p:spPr bwMode="auto">
          <a:xfrm>
            <a:off x="7308304" y="980728"/>
            <a:ext cx="1835696" cy="5832000"/>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en-US" altLang="ja-JP" sz="14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lang="en-US" altLang="ja-JP" sz="14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en-US" altLang="ja-JP" sz="14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lang="en-US" altLang="ja-JP" sz="14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en-US" altLang="ja-JP" sz="14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lang="en-US" altLang="ja-JP" sz="14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lvl="0" eaLnBrk="1" hangingPunct="1"/>
            <a:r>
              <a:rPr lang="ja-JP" altLang="en-US" sz="2000" dirty="0">
                <a:latin typeface="+mj-ea"/>
                <a:cs typeface="ＭＳ Ｐゴシック" pitchFamily="50" charset="-128"/>
              </a:rPr>
              <a:t>ニーズ❹</a:t>
            </a:r>
          </a:p>
          <a:p>
            <a:pPr lvl="0" eaLnBrk="1" hangingPunct="1"/>
            <a:r>
              <a:rPr lang="ja-JP" altLang="en-US" sz="2000" b="1" dirty="0">
                <a:solidFill>
                  <a:srgbClr val="FF0000"/>
                </a:solidFill>
                <a:latin typeface="+mj-ea"/>
                <a:cs typeface="ＭＳ Ｐゴシック" pitchFamily="50" charset="-128"/>
              </a:rPr>
              <a:t>食事作りができるようにしたい</a:t>
            </a:r>
            <a:endParaRPr lang="en-US" altLang="ja-JP" sz="2000" b="1" dirty="0">
              <a:solidFill>
                <a:srgbClr val="FF0000"/>
              </a:solidFill>
              <a:latin typeface="+mj-ea"/>
              <a:cs typeface="ＭＳ Ｐゴシック" pitchFamily="50" charset="-128"/>
            </a:endParaRPr>
          </a:p>
          <a:p>
            <a:pPr lvl="0" eaLnBrk="1" hangingPunct="1"/>
            <a:endParaRPr lang="en-US" altLang="ja-JP" sz="2000" b="1" dirty="0">
              <a:solidFill>
                <a:srgbClr val="FF0000"/>
              </a:solidFill>
              <a:latin typeface="+mj-ea"/>
              <a:ea typeface="+mj-ea"/>
              <a:cs typeface="ＭＳ Ｐゴシック" pitchFamily="50" charset="-128"/>
            </a:endParaRPr>
          </a:p>
          <a:p>
            <a:pPr lvl="0" eaLnBrk="1" hangingPunct="1"/>
            <a:endParaRPr lang="en-US" altLang="ja-JP" sz="2000" b="1" dirty="0">
              <a:solidFill>
                <a:srgbClr val="FF0000"/>
              </a:solidFill>
              <a:latin typeface="+mj-ea"/>
              <a:ea typeface="+mj-ea"/>
              <a:cs typeface="ＭＳ Ｐゴシック" pitchFamily="50" charset="-128"/>
            </a:endParaRPr>
          </a:p>
          <a:p>
            <a:pPr eaLnBrk="1" hangingPunct="1"/>
            <a:endParaRPr lang="en-US" altLang="ja-JP" sz="2000" b="1" dirty="0">
              <a:solidFill>
                <a:srgbClr val="FF0000"/>
              </a:solidFill>
              <a:latin typeface="+mj-ea"/>
              <a:ea typeface="+mj-ea"/>
              <a:cs typeface="ＭＳ Ｐゴシック" pitchFamily="50" charset="-128"/>
            </a:endParaRPr>
          </a:p>
          <a:p>
            <a:pPr eaLnBrk="1" hangingPunct="1"/>
            <a:r>
              <a:rPr lang="ja-JP" altLang="en-US" sz="2000" dirty="0">
                <a:latin typeface="+mj-ea"/>
                <a:ea typeface="+mj-ea"/>
                <a:cs typeface="ＭＳ Ｐゴシック" pitchFamily="50" charset="-128"/>
              </a:rPr>
              <a:t>ニーズ➋</a:t>
            </a:r>
            <a:endParaRPr lang="en-US" altLang="ja-JP" sz="2000" dirty="0">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20" name="Text Box 2"/>
          <p:cNvSpPr txBox="1">
            <a:spLocks noChangeArrowheads="1"/>
          </p:cNvSpPr>
          <p:nvPr/>
        </p:nvSpPr>
        <p:spPr bwMode="auto">
          <a:xfrm>
            <a:off x="7308304" y="476672"/>
            <a:ext cx="1835696" cy="504056"/>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右矢印 20"/>
          <p:cNvSpPr/>
          <p:nvPr/>
        </p:nvSpPr>
        <p:spPr>
          <a:xfrm>
            <a:off x="7092280" y="3789040"/>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7092280" y="5589240"/>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32657"/>
          <a:ext cx="4139953" cy="6484975"/>
        </p:xfrm>
        <a:graphic>
          <a:graphicData uri="http://schemas.openxmlformats.org/drawingml/2006/table">
            <a:tbl>
              <a:tblPr/>
              <a:tblGrid>
                <a:gridCol w="961354">
                  <a:extLst>
                    <a:ext uri="{9D8B030D-6E8A-4147-A177-3AD203B41FA5}">
                      <a16:colId xmlns:a16="http://schemas.microsoft.com/office/drawing/2014/main" val="20000"/>
                    </a:ext>
                  </a:extLst>
                </a:gridCol>
                <a:gridCol w="2060578">
                  <a:extLst>
                    <a:ext uri="{9D8B030D-6E8A-4147-A177-3AD203B41FA5}">
                      <a16:colId xmlns:a16="http://schemas.microsoft.com/office/drawing/2014/main" val="20001"/>
                    </a:ext>
                  </a:extLst>
                </a:gridCol>
                <a:gridCol w="1118021">
                  <a:extLst>
                    <a:ext uri="{9D8B030D-6E8A-4147-A177-3AD203B41FA5}">
                      <a16:colId xmlns:a16="http://schemas.microsoft.com/office/drawing/2014/main" val="20002"/>
                    </a:ext>
                  </a:extLst>
                </a:gridCol>
              </a:tblGrid>
              <a:tr h="127314">
                <a:tc>
                  <a:txBody>
                    <a:bodyPr/>
                    <a:lstStyle/>
                    <a:p>
                      <a:pPr algn="ctr">
                        <a:lnSpc>
                          <a:spcPts val="1200"/>
                        </a:lnSpc>
                        <a:spcAft>
                          <a:spcPts val="0"/>
                        </a:spcAft>
                      </a:pPr>
                      <a:r>
                        <a:rPr lang="ja-JP" sz="400" b="1" kern="0" dirty="0">
                          <a:latin typeface="Century"/>
                          <a:ea typeface="ＭＳ 明朝"/>
                          <a:cs typeface="Times New Roman"/>
                        </a:rPr>
                        <a:t>項　目</a:t>
                      </a:r>
                      <a:endParaRPr lang="ja-JP" sz="5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ts val="1200"/>
                        </a:lnSpc>
                        <a:spcAft>
                          <a:spcPts val="0"/>
                        </a:spcAft>
                      </a:pPr>
                      <a:r>
                        <a:rPr lang="ja-JP" sz="400" b="1" kern="0">
                          <a:latin typeface="Century"/>
                          <a:ea typeface="ＭＳ 明朝"/>
                          <a:cs typeface="Times New Roman"/>
                        </a:rPr>
                        <a:t>　アセスメント情報のまとめ</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500" b="1" kern="0">
                          <a:solidFill>
                            <a:srgbClr val="000000"/>
                          </a:solidFill>
                          <a:latin typeface="Century"/>
                          <a:ea typeface="HGPｺﾞｼｯｸM"/>
                          <a:cs typeface="Times New Roman"/>
                        </a:rPr>
                        <a:t>原　因</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726802">
                <a:tc>
                  <a:txBody>
                    <a:bodyPr/>
                    <a:lstStyle/>
                    <a:p>
                      <a:pPr algn="l">
                        <a:lnSpc>
                          <a:spcPts val="1200"/>
                        </a:lnSpc>
                        <a:spcAft>
                          <a:spcPts val="0"/>
                        </a:spcAft>
                      </a:pPr>
                      <a:r>
                        <a:rPr lang="ja-JP" sz="800" b="1" kern="100" dirty="0">
                          <a:latin typeface="+mj-ea"/>
                          <a:ea typeface="+mj-ea"/>
                          <a:cs typeface="Times New Roman"/>
                        </a:rPr>
                        <a:t>⑩　</a:t>
                      </a:r>
                      <a:r>
                        <a:rPr lang="ja-JP" sz="800" b="1" kern="0" dirty="0">
                          <a:latin typeface="+mj-ea"/>
                          <a:ea typeface="+mj-ea"/>
                          <a:cs typeface="ＭＳ 明朝"/>
                        </a:rPr>
                        <a:t>健康状態</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500" b="1" kern="100" dirty="0">
                          <a:latin typeface="+mj-ea"/>
                          <a:ea typeface="+mj-ea"/>
                          <a:cs typeface="Times New Roman"/>
                        </a:rPr>
                        <a:t>病名</a:t>
                      </a:r>
                      <a:r>
                        <a:rPr lang="ja-JP" sz="500" kern="100" dirty="0">
                          <a:latin typeface="+mj-ea"/>
                          <a:ea typeface="+mj-ea"/>
                          <a:cs typeface="Times New Roman"/>
                        </a:rPr>
                        <a:t>　脊柱管狭窄症再発、座骨神経痛、変形性膝関節症、陳旧性脳梗塞、糖尿病・（神経障害）、高血圧症</a:t>
                      </a:r>
                    </a:p>
                    <a:p>
                      <a:pPr marL="306070" indent="-306070" algn="just">
                        <a:spcAft>
                          <a:spcPts val="0"/>
                        </a:spcAft>
                      </a:pPr>
                      <a:r>
                        <a:rPr lang="ja-JP" sz="500" b="1" kern="100" dirty="0">
                          <a:latin typeface="+mj-ea"/>
                          <a:ea typeface="+mj-ea"/>
                          <a:cs typeface="Times New Roman"/>
                        </a:rPr>
                        <a:t>通院</a:t>
                      </a:r>
                      <a:r>
                        <a:rPr lang="ja-JP" sz="500" kern="100" dirty="0">
                          <a:latin typeface="+mj-ea"/>
                          <a:ea typeface="+mj-ea"/>
                          <a:cs typeface="Times New Roman"/>
                        </a:rPr>
                        <a:t>　長谷川内科クリニック：月１回通院、整形外科：月</a:t>
                      </a:r>
                      <a:r>
                        <a:rPr lang="en-US" sz="500" kern="100" dirty="0">
                          <a:latin typeface="+mj-ea"/>
                          <a:ea typeface="+mj-ea"/>
                          <a:cs typeface="Times New Roman"/>
                        </a:rPr>
                        <a:t>1</a:t>
                      </a:r>
                      <a:r>
                        <a:rPr lang="ja-JP" sz="500" kern="100" dirty="0">
                          <a:latin typeface="+mj-ea"/>
                          <a:ea typeface="+mj-ea"/>
                          <a:cs typeface="Times New Roman"/>
                        </a:rPr>
                        <a:t>回通院</a:t>
                      </a:r>
                      <a:r>
                        <a:rPr lang="en-US" sz="500" kern="100" dirty="0">
                          <a:latin typeface="+mj-ea"/>
                          <a:ea typeface="+mj-ea"/>
                          <a:cs typeface="Times New Roman"/>
                        </a:rPr>
                        <a:t>	</a:t>
                      </a:r>
                      <a:endParaRPr lang="ja-JP" sz="500" kern="100" dirty="0">
                        <a:latin typeface="+mj-ea"/>
                        <a:ea typeface="+mj-ea"/>
                        <a:cs typeface="Times New Roman"/>
                      </a:endParaRPr>
                    </a:p>
                    <a:p>
                      <a:pPr marL="306070" indent="-306070" algn="just">
                        <a:spcAft>
                          <a:spcPts val="0"/>
                        </a:spcAft>
                      </a:pPr>
                      <a:r>
                        <a:rPr lang="ja-JP" sz="500" b="1" kern="100" dirty="0">
                          <a:latin typeface="+mj-ea"/>
                          <a:ea typeface="+mj-ea"/>
                          <a:cs typeface="Times New Roman"/>
                        </a:rPr>
                        <a:t>服薬</a:t>
                      </a:r>
                      <a:r>
                        <a:rPr lang="ja-JP" sz="500" kern="100" dirty="0">
                          <a:latin typeface="+mj-ea"/>
                          <a:ea typeface="+mj-ea"/>
                          <a:cs typeface="Times New Roman"/>
                        </a:rPr>
                        <a:t>　降圧剤、鎮痛剤　本人管理だが飲み忘れがある。長女が確認（土日）</a:t>
                      </a:r>
                    </a:p>
                    <a:p>
                      <a:pPr marL="102235" indent="-102235" algn="just">
                        <a:spcAft>
                          <a:spcPts val="0"/>
                        </a:spcAft>
                      </a:pPr>
                      <a:r>
                        <a:rPr lang="ja-JP" sz="500" b="1" kern="100" dirty="0">
                          <a:latin typeface="+mj-ea"/>
                          <a:ea typeface="+mj-ea"/>
                          <a:cs typeface="Times New Roman"/>
                        </a:rPr>
                        <a:t>麻痺</a:t>
                      </a:r>
                      <a:r>
                        <a:rPr lang="ja-JP" sz="500" kern="100" dirty="0">
                          <a:latin typeface="+mj-ea"/>
                          <a:ea typeface="+mj-ea"/>
                          <a:cs typeface="Times New Roman"/>
                        </a:rPr>
                        <a:t>　左上下肢に軽いしびれ（利き腕は右）</a:t>
                      </a:r>
                    </a:p>
                    <a:p>
                      <a:pPr marL="102235" indent="-102235" algn="just">
                        <a:spcAft>
                          <a:spcPts val="0"/>
                        </a:spcAft>
                      </a:pPr>
                      <a:r>
                        <a:rPr lang="ja-JP" sz="500" b="1" kern="100" dirty="0">
                          <a:latin typeface="+mj-ea"/>
                          <a:ea typeface="+mj-ea"/>
                          <a:cs typeface="Times New Roman"/>
                        </a:rPr>
                        <a:t>身長</a:t>
                      </a:r>
                      <a:r>
                        <a:rPr lang="ja-JP" sz="500" kern="100" dirty="0">
                          <a:latin typeface="+mj-ea"/>
                          <a:ea typeface="+mj-ea"/>
                          <a:cs typeface="Times New Roman"/>
                        </a:rPr>
                        <a:t>：</a:t>
                      </a:r>
                      <a:r>
                        <a:rPr lang="en-US" sz="500" kern="100" dirty="0">
                          <a:latin typeface="+mj-ea"/>
                          <a:ea typeface="+mj-ea"/>
                          <a:cs typeface="Times New Roman"/>
                        </a:rPr>
                        <a:t>155cm</a:t>
                      </a:r>
                      <a:r>
                        <a:rPr lang="ja-JP" sz="500" kern="100" dirty="0" err="1">
                          <a:latin typeface="+mj-ea"/>
                          <a:ea typeface="+mj-ea"/>
                          <a:cs typeface="Times New Roman"/>
                        </a:rPr>
                        <a:t>、</a:t>
                      </a:r>
                      <a:r>
                        <a:rPr lang="ja-JP" sz="500" b="1" kern="100" dirty="0">
                          <a:latin typeface="+mj-ea"/>
                          <a:ea typeface="+mj-ea"/>
                          <a:cs typeface="Times New Roman"/>
                        </a:rPr>
                        <a:t>体重</a:t>
                      </a:r>
                      <a:r>
                        <a:rPr lang="ja-JP" sz="500" kern="100" dirty="0">
                          <a:latin typeface="+mj-ea"/>
                          <a:ea typeface="+mj-ea"/>
                          <a:cs typeface="Times New Roman"/>
                        </a:rPr>
                        <a:t>：</a:t>
                      </a:r>
                      <a:r>
                        <a:rPr lang="en-US" sz="500" kern="100" dirty="0">
                          <a:latin typeface="+mj-ea"/>
                          <a:ea typeface="+mj-ea"/>
                          <a:cs typeface="Times New Roman"/>
                        </a:rPr>
                        <a:t>42.0kg</a:t>
                      </a:r>
                      <a:r>
                        <a:rPr lang="ja-JP" sz="500" kern="100" dirty="0" err="1">
                          <a:latin typeface="+mj-ea"/>
                          <a:ea typeface="+mj-ea"/>
                          <a:cs typeface="Times New Roman"/>
                        </a:rPr>
                        <a:t>、</a:t>
                      </a:r>
                      <a:r>
                        <a:rPr lang="en-US" sz="500" b="1" kern="100" dirty="0">
                          <a:latin typeface="+mj-ea"/>
                          <a:ea typeface="+mj-ea"/>
                          <a:cs typeface="Times New Roman"/>
                        </a:rPr>
                        <a:t>BMI</a:t>
                      </a:r>
                      <a:r>
                        <a:rPr lang="ja-JP" sz="500" kern="100" dirty="0">
                          <a:latin typeface="+mj-ea"/>
                          <a:ea typeface="+mj-ea"/>
                          <a:cs typeface="Times New Roman"/>
                        </a:rPr>
                        <a:t>：</a:t>
                      </a:r>
                      <a:r>
                        <a:rPr lang="en-US" sz="500" kern="100" dirty="0">
                          <a:latin typeface="+mj-ea"/>
                          <a:ea typeface="+mj-ea"/>
                          <a:cs typeface="Times New Roman"/>
                        </a:rPr>
                        <a:t>17.48	</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疾患の治療</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もの忘れ</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陳旧性脳梗塞後遺症</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802">
                <a:tc>
                  <a:txBody>
                    <a:bodyPr/>
                    <a:lstStyle/>
                    <a:p>
                      <a:pPr algn="l">
                        <a:lnSpc>
                          <a:spcPts val="1200"/>
                        </a:lnSpc>
                        <a:spcAft>
                          <a:spcPts val="0"/>
                        </a:spcAft>
                      </a:pPr>
                      <a:r>
                        <a:rPr lang="ja-JP" sz="800" b="1" kern="100">
                          <a:latin typeface="+mj-ea"/>
                          <a:ea typeface="+mj-ea"/>
                          <a:cs typeface="Times New Roman"/>
                        </a:rPr>
                        <a:t>⑪　</a:t>
                      </a:r>
                      <a:r>
                        <a:rPr lang="ja-JP" sz="800" b="1" kern="0">
                          <a:latin typeface="+mj-ea"/>
                          <a:ea typeface="+mj-ea"/>
                          <a:cs typeface="ＭＳ 明朝"/>
                        </a:rPr>
                        <a:t>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500" b="1" kern="100" dirty="0">
                          <a:latin typeface="+mj-ea"/>
                          <a:ea typeface="+mj-ea"/>
                          <a:cs typeface="Times New Roman"/>
                        </a:rPr>
                        <a:t>食事</a:t>
                      </a:r>
                      <a:r>
                        <a:rPr lang="ja-JP" sz="500" kern="100" dirty="0">
                          <a:latin typeface="+mj-ea"/>
                          <a:ea typeface="+mj-ea"/>
                          <a:cs typeface="Times New Roman"/>
                        </a:rPr>
                        <a:t>：自立。　</a:t>
                      </a:r>
                      <a:r>
                        <a:rPr lang="ja-JP" sz="500" b="1" kern="100" dirty="0">
                          <a:latin typeface="+mj-ea"/>
                          <a:ea typeface="+mj-ea"/>
                          <a:cs typeface="Times New Roman"/>
                        </a:rPr>
                        <a:t>排せつ</a:t>
                      </a:r>
                      <a:r>
                        <a:rPr lang="ja-JP" sz="500" kern="100" dirty="0">
                          <a:latin typeface="+mj-ea"/>
                          <a:ea typeface="+mj-ea"/>
                          <a:cs typeface="Times New Roman"/>
                        </a:rPr>
                        <a:t>：移動時に段差があるので一部介助（一度トイレに間に合わなかったことがある）。</a:t>
                      </a:r>
                    </a:p>
                    <a:p>
                      <a:pPr marL="203835" indent="-203835" algn="just">
                        <a:spcAft>
                          <a:spcPts val="0"/>
                        </a:spcAft>
                      </a:pPr>
                      <a:r>
                        <a:rPr lang="ja-JP" sz="500" b="1" kern="100" dirty="0">
                          <a:latin typeface="+mj-ea"/>
                          <a:ea typeface="+mj-ea"/>
                          <a:cs typeface="Times New Roman"/>
                        </a:rPr>
                        <a:t>入浴</a:t>
                      </a:r>
                      <a:r>
                        <a:rPr lang="ja-JP" sz="500" kern="100" dirty="0">
                          <a:latin typeface="+mj-ea"/>
                          <a:ea typeface="+mj-ea"/>
                          <a:cs typeface="Times New Roman"/>
                        </a:rPr>
                        <a:t>：浴室までに段差が多数あり。浴槽への出入りのまたぎ時に介助（長女が土・日に１回入浴介助）。</a:t>
                      </a:r>
                    </a:p>
                    <a:p>
                      <a:pPr marL="203835" indent="-203835" algn="just">
                        <a:spcAft>
                          <a:spcPts val="0"/>
                        </a:spcAft>
                      </a:pPr>
                      <a:r>
                        <a:rPr lang="ja-JP" sz="500" b="1" kern="100" dirty="0">
                          <a:latin typeface="+mj-ea"/>
                          <a:ea typeface="+mj-ea"/>
                          <a:cs typeface="Times New Roman"/>
                        </a:rPr>
                        <a:t>更衣</a:t>
                      </a:r>
                      <a:r>
                        <a:rPr lang="ja-JP" sz="500" kern="100" dirty="0">
                          <a:latin typeface="+mj-ea"/>
                          <a:ea typeface="+mj-ea"/>
                          <a:cs typeface="Times New Roman"/>
                        </a:rPr>
                        <a:t>：屈伸が不自由で靴下は介助。</a:t>
                      </a:r>
                    </a:p>
                    <a:p>
                      <a:pPr marL="203835" indent="-203835" algn="just">
                        <a:spcAft>
                          <a:spcPts val="0"/>
                        </a:spcAft>
                      </a:pPr>
                      <a:r>
                        <a:rPr lang="ja-JP" sz="500" b="1" kern="100" dirty="0">
                          <a:latin typeface="+mj-ea"/>
                          <a:ea typeface="+mj-ea"/>
                          <a:cs typeface="Times New Roman"/>
                        </a:rPr>
                        <a:t>移乗</a:t>
                      </a:r>
                      <a:r>
                        <a:rPr lang="ja-JP" sz="500" kern="100" dirty="0">
                          <a:latin typeface="+mj-ea"/>
                          <a:ea typeface="+mj-ea"/>
                          <a:cs typeface="Times New Roman"/>
                        </a:rPr>
                        <a:t>：不安定なため時に介助が必要。</a:t>
                      </a:r>
                    </a:p>
                    <a:p>
                      <a:pPr marL="203835" indent="-203835" algn="just">
                        <a:spcAft>
                          <a:spcPts val="0"/>
                        </a:spcAft>
                      </a:pPr>
                      <a:r>
                        <a:rPr lang="ja-JP" sz="500" b="1" kern="100" dirty="0">
                          <a:latin typeface="+mj-ea"/>
                          <a:ea typeface="+mj-ea"/>
                          <a:cs typeface="Times New Roman"/>
                        </a:rPr>
                        <a:t>移動</a:t>
                      </a:r>
                      <a:r>
                        <a:rPr lang="ja-JP" sz="500" kern="100" dirty="0">
                          <a:latin typeface="+mj-ea"/>
                          <a:ea typeface="+mj-ea"/>
                          <a:cs typeface="Times New Roman"/>
                        </a:rPr>
                        <a:t>：段差がなければつかまり歩行、見守り</a:t>
                      </a:r>
                    </a:p>
                    <a:p>
                      <a:pPr marL="203835" indent="-203835" algn="just">
                        <a:spcAft>
                          <a:spcPts val="0"/>
                        </a:spcAft>
                      </a:pPr>
                      <a:r>
                        <a:rPr lang="ja-JP" sz="500" b="1" kern="100" dirty="0">
                          <a:latin typeface="+mj-ea"/>
                          <a:ea typeface="+mj-ea"/>
                          <a:cs typeface="Times New Roman"/>
                        </a:rPr>
                        <a:t>整容</a:t>
                      </a:r>
                      <a:r>
                        <a:rPr lang="ja-JP" sz="500" kern="100" dirty="0">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脊柱管狭窄症等による痛みがあり歩行が不自由</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自宅内は段差が多く、</a:t>
                      </a:r>
                      <a:r>
                        <a:rPr lang="en-US" sz="800" kern="0">
                          <a:solidFill>
                            <a:srgbClr val="2E74B5"/>
                          </a:solidFill>
                          <a:latin typeface="+mj-ea"/>
                          <a:ea typeface="+mj-ea"/>
                          <a:cs typeface="Times New Roman"/>
                        </a:rPr>
                        <a:t>1</a:t>
                      </a:r>
                      <a:r>
                        <a:rPr lang="ja-JP" sz="800" kern="0">
                          <a:solidFill>
                            <a:srgbClr val="2E74B5"/>
                          </a:solidFill>
                          <a:latin typeface="+mj-ea"/>
                          <a:ea typeface="+mj-ea"/>
                          <a:cs typeface="Times New Roman"/>
                        </a:rPr>
                        <a:t>人での動作が難しい</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75">
                <a:tc>
                  <a:txBody>
                    <a:bodyPr/>
                    <a:lstStyle/>
                    <a:p>
                      <a:pPr algn="l">
                        <a:lnSpc>
                          <a:spcPts val="1200"/>
                        </a:lnSpc>
                        <a:spcAft>
                          <a:spcPts val="0"/>
                        </a:spcAft>
                      </a:pPr>
                      <a:r>
                        <a:rPr lang="ja-JP" sz="800" b="1" kern="100">
                          <a:latin typeface="+mj-ea"/>
                          <a:ea typeface="+mj-ea"/>
                          <a:cs typeface="Times New Roman"/>
                        </a:rPr>
                        <a:t>⑫</a:t>
                      </a:r>
                      <a:r>
                        <a:rPr lang="ja-JP" sz="800" b="1" kern="0">
                          <a:latin typeface="+mj-ea"/>
                          <a:ea typeface="+mj-ea"/>
                          <a:cs typeface="ＭＳ 明朝"/>
                        </a:rPr>
                        <a:t>Ｉ　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500" b="1" kern="100" dirty="0">
                          <a:latin typeface="+mj-ea"/>
                          <a:ea typeface="+mj-ea"/>
                          <a:cs typeface="Times New Roman"/>
                        </a:rPr>
                        <a:t>調理</a:t>
                      </a:r>
                      <a:r>
                        <a:rPr lang="ja-JP" sz="500" kern="100" dirty="0">
                          <a:latin typeface="+mj-ea"/>
                          <a:ea typeface="+mj-ea"/>
                          <a:cs typeface="Times New Roman"/>
                        </a:rPr>
                        <a:t>：数回したもののほとんど行っていない。</a:t>
                      </a:r>
                    </a:p>
                    <a:p>
                      <a:pPr marL="102235" indent="-102235" algn="just">
                        <a:spcAft>
                          <a:spcPts val="0"/>
                        </a:spcAft>
                      </a:pPr>
                      <a:r>
                        <a:rPr lang="ja-JP" sz="500" b="1" kern="100" dirty="0">
                          <a:latin typeface="+mj-ea"/>
                          <a:ea typeface="+mj-ea"/>
                          <a:cs typeface="Times New Roman"/>
                        </a:rPr>
                        <a:t>買物</a:t>
                      </a:r>
                      <a:r>
                        <a:rPr lang="ja-JP" sz="500" kern="100" dirty="0">
                          <a:latin typeface="+mj-ea"/>
                          <a:ea typeface="+mj-ea"/>
                          <a:cs typeface="Times New Roman"/>
                        </a:rPr>
                        <a:t>：日用品は長女、惣菜などは夫が買ってくる。</a:t>
                      </a:r>
                    </a:p>
                    <a:p>
                      <a:pPr marL="102235" indent="-102235" algn="just">
                        <a:spcAft>
                          <a:spcPts val="0"/>
                        </a:spcAft>
                      </a:pPr>
                      <a:r>
                        <a:rPr lang="ja-JP" sz="500" b="1" kern="100" dirty="0">
                          <a:latin typeface="+mj-ea"/>
                          <a:ea typeface="+mj-ea"/>
                          <a:cs typeface="Times New Roman"/>
                        </a:rPr>
                        <a:t>掃除</a:t>
                      </a:r>
                      <a:r>
                        <a:rPr lang="ja-JP" sz="500" kern="100" dirty="0">
                          <a:latin typeface="+mj-ea"/>
                          <a:ea typeface="+mj-ea"/>
                          <a:cs typeface="Times New Roman"/>
                        </a:rPr>
                        <a:t>・</a:t>
                      </a:r>
                      <a:r>
                        <a:rPr lang="ja-JP" sz="500" b="1" kern="100" dirty="0">
                          <a:latin typeface="+mj-ea"/>
                          <a:ea typeface="+mj-ea"/>
                          <a:cs typeface="Times New Roman"/>
                        </a:rPr>
                        <a:t>洗濯</a:t>
                      </a:r>
                      <a:r>
                        <a:rPr lang="ja-JP" sz="500" kern="100" dirty="0">
                          <a:latin typeface="+mj-ea"/>
                          <a:ea typeface="+mj-ea"/>
                          <a:cs typeface="Times New Roman"/>
                        </a:rPr>
                        <a:t>：日曜日に長女が訪問して行う。</a:t>
                      </a:r>
                    </a:p>
                    <a:p>
                      <a:pPr marL="102235" indent="-102235" algn="just">
                        <a:spcAft>
                          <a:spcPts val="0"/>
                        </a:spcAft>
                      </a:pPr>
                      <a:r>
                        <a:rPr lang="ja-JP" sz="500" b="1" kern="100" dirty="0">
                          <a:latin typeface="+mj-ea"/>
                          <a:ea typeface="+mj-ea"/>
                          <a:cs typeface="Times New Roman"/>
                        </a:rPr>
                        <a:t>金銭管理</a:t>
                      </a:r>
                      <a:r>
                        <a:rPr lang="ja-JP" sz="500" kern="100" dirty="0">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もの忘れにより家事がうまくできず、意欲低下</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脊柱管狭窄症等による痛みがあり歩行が不自由、意欲低下</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0606">
                <a:tc>
                  <a:txBody>
                    <a:bodyPr/>
                    <a:lstStyle/>
                    <a:p>
                      <a:pPr algn="l">
                        <a:lnSpc>
                          <a:spcPts val="1200"/>
                        </a:lnSpc>
                        <a:spcAft>
                          <a:spcPts val="0"/>
                        </a:spcAft>
                      </a:pPr>
                      <a:r>
                        <a:rPr lang="ja-JP" sz="800" b="1" kern="100" dirty="0">
                          <a:latin typeface="+mj-ea"/>
                          <a:ea typeface="+mj-ea"/>
                          <a:cs typeface="Times New Roman"/>
                        </a:rPr>
                        <a:t>⑬　</a:t>
                      </a:r>
                      <a:r>
                        <a:rPr lang="ja-JP" sz="800" b="1" kern="0" dirty="0">
                          <a:latin typeface="+mj-ea"/>
                          <a:ea typeface="+mj-ea"/>
                          <a:cs typeface="ＭＳ 明朝"/>
                        </a:rPr>
                        <a:t>認　知</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0" dirty="0">
                          <a:latin typeface="+mj-ea"/>
                          <a:ea typeface="+mj-ea"/>
                          <a:cs typeface="Times New Roman"/>
                        </a:rPr>
                        <a:t>調理の味つけが以前のものと違う。</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同じことを繰り返し聞くことがある。</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タンスに自分の持ち物を出し入れしたり、外出時に手提げ袋の中身を出したり入れ</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たりを繰り返す。</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もの忘れ</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閉じこもり状態により機能低下</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414">
                <a:tc>
                  <a:txBody>
                    <a:bodyPr/>
                    <a:lstStyle/>
                    <a:p>
                      <a:pPr marL="102235" indent="-102235" algn="l">
                        <a:lnSpc>
                          <a:spcPts val="1200"/>
                        </a:lnSpc>
                        <a:spcAft>
                          <a:spcPts val="0"/>
                        </a:spcAft>
                      </a:pPr>
                      <a:r>
                        <a:rPr lang="ja-JP" sz="800" b="1" kern="100" dirty="0">
                          <a:latin typeface="+mj-ea"/>
                          <a:ea typeface="+mj-ea"/>
                          <a:cs typeface="Times New Roman"/>
                        </a:rPr>
                        <a:t>⑭　</a:t>
                      </a:r>
                      <a:r>
                        <a:rPr lang="ja-JP" sz="800" b="1" kern="0" dirty="0">
                          <a:latin typeface="+mj-ea"/>
                          <a:ea typeface="+mj-ea"/>
                          <a:cs typeface="ＭＳ 明朝"/>
                        </a:rPr>
                        <a:t>コミュニケーション能力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100" dirty="0">
                          <a:latin typeface="+mj-ea"/>
                          <a:ea typeface="+mj-ea"/>
                          <a:cs typeface="Times New Roman"/>
                        </a:rPr>
                        <a:t>視力・聴力：問題なし</a:t>
                      </a:r>
                    </a:p>
                    <a:p>
                      <a:pPr marL="101600" indent="-101600" algn="just">
                        <a:spcAft>
                          <a:spcPts val="0"/>
                        </a:spcAft>
                      </a:pPr>
                      <a:r>
                        <a:rPr lang="ja-JP" sz="5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8675">
                <a:tc>
                  <a:txBody>
                    <a:bodyPr/>
                    <a:lstStyle/>
                    <a:p>
                      <a:pPr algn="l">
                        <a:lnSpc>
                          <a:spcPts val="1200"/>
                        </a:lnSpc>
                        <a:spcAft>
                          <a:spcPts val="0"/>
                        </a:spcAft>
                      </a:pPr>
                      <a:r>
                        <a:rPr lang="ja-JP" sz="800" b="1" kern="100" dirty="0">
                          <a:latin typeface="+mj-ea"/>
                          <a:ea typeface="+mj-ea"/>
                          <a:cs typeface="Times New Roman"/>
                        </a:rPr>
                        <a:t>⑮　</a:t>
                      </a:r>
                      <a:r>
                        <a:rPr lang="ja-JP" sz="800" b="1" kern="0" dirty="0">
                          <a:solidFill>
                            <a:srgbClr val="000000"/>
                          </a:solidFill>
                          <a:latin typeface="+mj-ea"/>
                          <a:ea typeface="+mj-ea"/>
                          <a:cs typeface="ＭＳ 明朝"/>
                        </a:rPr>
                        <a:t>社会との関</a:t>
                      </a:r>
                      <a:endParaRPr lang="ja-JP" sz="800" kern="100" dirty="0">
                        <a:latin typeface="+mj-ea"/>
                        <a:ea typeface="+mj-ea"/>
                        <a:cs typeface="Times New Roman"/>
                      </a:endParaRPr>
                    </a:p>
                    <a:p>
                      <a:pPr indent="102235" algn="l">
                        <a:lnSpc>
                          <a:spcPts val="1200"/>
                        </a:lnSpc>
                        <a:spcAft>
                          <a:spcPts val="0"/>
                        </a:spcAft>
                      </a:pPr>
                      <a:r>
                        <a:rPr lang="ja-JP" sz="800" b="1" kern="0" dirty="0">
                          <a:solidFill>
                            <a:srgbClr val="000000"/>
                          </a:solidFill>
                          <a:latin typeface="+mj-ea"/>
                          <a:ea typeface="+mj-ea"/>
                          <a:cs typeface="ＭＳ 明朝"/>
                        </a:rPr>
                        <a:t>わり</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100" dirty="0">
                          <a:solidFill>
                            <a:srgbClr val="000000"/>
                          </a:solidFill>
                          <a:latin typeface="+mj-ea"/>
                          <a:ea typeface="+mj-ea"/>
                          <a:cs typeface="Times New Roman"/>
                        </a:rPr>
                        <a:t>今年の</a:t>
                      </a:r>
                      <a:r>
                        <a:rPr lang="en-US" sz="500" kern="100" dirty="0">
                          <a:solidFill>
                            <a:srgbClr val="000000"/>
                          </a:solidFill>
                          <a:latin typeface="+mj-ea"/>
                          <a:ea typeface="+mj-ea"/>
                          <a:cs typeface="Times New Roman"/>
                        </a:rPr>
                        <a:t>4</a:t>
                      </a:r>
                      <a:r>
                        <a:rPr lang="ja-JP" sz="500" kern="100" dirty="0">
                          <a:solidFill>
                            <a:srgbClr val="000000"/>
                          </a:solidFill>
                          <a:latin typeface="+mj-ea"/>
                          <a:ea typeface="+mj-ea"/>
                          <a:cs typeface="Times New Roman"/>
                        </a:rPr>
                        <a:t>月より閉じこもった生活をしている。</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長男の工務店で夫が働いているが、長男の訪問は不定期。</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長女は近所に住んでいるが、共働きのため土・日のみ訪問。</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ハイキング仲間がいる、町田さん。</a:t>
                      </a:r>
                      <a:r>
                        <a:rPr lang="en-US" sz="500" kern="100" dirty="0">
                          <a:solidFill>
                            <a:srgbClr val="000000"/>
                          </a:solidFill>
                          <a:latin typeface="+mj-ea"/>
                          <a:ea typeface="+mj-ea"/>
                          <a:cs typeface="Times New Roman"/>
                        </a:rPr>
                        <a:t>4</a:t>
                      </a:r>
                      <a:r>
                        <a:rPr lang="ja-JP" sz="500" kern="100" dirty="0">
                          <a:solidFill>
                            <a:srgbClr val="000000"/>
                          </a:solidFill>
                          <a:latin typeface="+mj-ea"/>
                          <a:ea typeface="+mj-ea"/>
                          <a:cs typeface="Times New Roman"/>
                        </a:rPr>
                        <a:t>月以降来てない。</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保育士をしていたときの教え子が年に何回か訪れる。</a:t>
                      </a:r>
                      <a:r>
                        <a:rPr lang="en-US" sz="500" kern="100" dirty="0">
                          <a:solidFill>
                            <a:srgbClr val="000000"/>
                          </a:solidFill>
                          <a:latin typeface="+mj-ea"/>
                          <a:ea typeface="+mj-ea"/>
                          <a:cs typeface="Times New Roman"/>
                        </a:rPr>
                        <a:t>2</a:t>
                      </a:r>
                      <a:r>
                        <a:rPr lang="ja-JP" sz="500" kern="100" dirty="0">
                          <a:solidFill>
                            <a:srgbClr val="000000"/>
                          </a:solidFill>
                          <a:latin typeface="+mj-ea"/>
                          <a:ea typeface="+mj-ea"/>
                          <a:cs typeface="Times New Roman"/>
                        </a:rPr>
                        <a:t>月以降来ていない。</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dirty="0">
                          <a:solidFill>
                            <a:srgbClr val="2E74B5"/>
                          </a:solidFill>
                          <a:latin typeface="+mj-ea"/>
                          <a:ea typeface="+mj-ea"/>
                          <a:cs typeface="Times New Roman"/>
                        </a:rPr>
                        <a:t>脊柱管狭窄症等による痛みがあり歩行が不自由の</a:t>
                      </a:r>
                      <a:r>
                        <a:rPr lang="ja-JP" sz="800" kern="0" dirty="0" err="1">
                          <a:solidFill>
                            <a:srgbClr val="2E74B5"/>
                          </a:solidFill>
                          <a:latin typeface="+mj-ea"/>
                          <a:ea typeface="+mj-ea"/>
                          <a:cs typeface="Times New Roman"/>
                        </a:rPr>
                        <a:t>た、</a:t>
                      </a:r>
                      <a:r>
                        <a:rPr lang="ja-JP" sz="800" kern="0" dirty="0">
                          <a:solidFill>
                            <a:srgbClr val="2E74B5"/>
                          </a:solidFill>
                          <a:latin typeface="+mj-ea"/>
                          <a:ea typeface="+mj-ea"/>
                          <a:cs typeface="Times New Roman"/>
                        </a:rPr>
                        <a:t>閉じこもり</a:t>
                      </a:r>
                      <a:endParaRPr lang="ja-JP" sz="800" kern="100" dirty="0">
                        <a:latin typeface="+mj-ea"/>
                        <a:ea typeface="+mj-ea"/>
                        <a:cs typeface="Times New Roman"/>
                      </a:endParaRPr>
                    </a:p>
                    <a:p>
                      <a:pPr algn="just">
                        <a:spcAft>
                          <a:spcPts val="0"/>
                        </a:spcAft>
                      </a:pPr>
                      <a:r>
                        <a:rPr lang="ja-JP" sz="800" kern="0" dirty="0">
                          <a:solidFill>
                            <a:srgbClr val="767171"/>
                          </a:solidFill>
                          <a:latin typeface="+mj-ea"/>
                          <a:ea typeface="+mj-ea"/>
                          <a:cs typeface="Times New Roman"/>
                        </a:rPr>
                        <a:t>本人の意欲低下により、社会交流が減少</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6940">
                <a:tc>
                  <a:txBody>
                    <a:bodyPr/>
                    <a:lstStyle/>
                    <a:p>
                      <a:pPr algn="l">
                        <a:lnSpc>
                          <a:spcPts val="1200"/>
                        </a:lnSpc>
                        <a:spcAft>
                          <a:spcPts val="0"/>
                        </a:spcAft>
                      </a:pPr>
                      <a:r>
                        <a:rPr lang="ja-JP" sz="800" b="1" kern="100" dirty="0">
                          <a:latin typeface="+mj-ea"/>
                          <a:ea typeface="+mj-ea"/>
                          <a:cs typeface="Times New Roman"/>
                        </a:rPr>
                        <a:t>⑯　</a:t>
                      </a:r>
                      <a:r>
                        <a:rPr lang="ja-JP" sz="800" b="1" kern="0" dirty="0">
                          <a:latin typeface="+mj-ea"/>
                          <a:ea typeface="+mj-ea"/>
                          <a:cs typeface="ＭＳ 明朝"/>
                        </a:rPr>
                        <a:t>排尿・排便</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100" dirty="0">
                          <a:solidFill>
                            <a:srgbClr val="000000"/>
                          </a:solidFill>
                          <a:latin typeface="+mj-ea"/>
                          <a:ea typeface="+mj-ea"/>
                          <a:cs typeface="Times New Roman"/>
                        </a:rPr>
                        <a:t>尿・便意はある。</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痛みのため歩行が思うようにできず、間に合わないことがあった。</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トイレは寝室の横。</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排便は4日に1回程度。</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100" dirty="0">
                          <a:solidFill>
                            <a:srgbClr val="2E74B5"/>
                          </a:solidFill>
                          <a:latin typeface="+mj-ea"/>
                          <a:ea typeface="+mj-ea"/>
                          <a:cs typeface="Times New Roman"/>
                        </a:rPr>
                        <a:t>脊柱管狭窄症等による痛みがあり歩行が不自由</a:t>
                      </a:r>
                      <a:endParaRPr lang="ja-JP" sz="800" kern="100" dirty="0">
                        <a:latin typeface="+mj-ea"/>
                        <a:ea typeface="+mj-ea"/>
                        <a:cs typeface="Times New Roman"/>
                      </a:endParaRPr>
                    </a:p>
                    <a:p>
                      <a:pPr algn="just">
                        <a:spcAft>
                          <a:spcPts val="0"/>
                        </a:spcAft>
                      </a:pPr>
                      <a:r>
                        <a:rPr lang="ja-JP" sz="800" kern="100" dirty="0">
                          <a:solidFill>
                            <a:srgbClr val="767171"/>
                          </a:solidFill>
                          <a:latin typeface="+mj-ea"/>
                          <a:ea typeface="+mj-ea"/>
                          <a:cs typeface="Times New Roman"/>
                        </a:rPr>
                        <a:t>水分摂取不足、運動不足</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3414">
                <a:tc>
                  <a:txBody>
                    <a:bodyPr/>
                    <a:lstStyle/>
                    <a:p>
                      <a:pPr algn="l">
                        <a:lnSpc>
                          <a:spcPts val="1200"/>
                        </a:lnSpc>
                        <a:spcAft>
                          <a:spcPts val="0"/>
                        </a:spcAft>
                      </a:pPr>
                      <a:r>
                        <a:rPr lang="ja-JP" sz="800" b="1" kern="100" dirty="0">
                          <a:latin typeface="+mj-ea"/>
                          <a:ea typeface="+mj-ea"/>
                          <a:cs typeface="Times New Roman"/>
                        </a:rPr>
                        <a:t>⑰　</a:t>
                      </a:r>
                      <a:r>
                        <a:rPr lang="ja-JP" sz="800" b="1" kern="0" dirty="0" err="1">
                          <a:latin typeface="+mj-ea"/>
                          <a:ea typeface="+mj-ea"/>
                          <a:cs typeface="ＭＳ 明朝"/>
                        </a:rPr>
                        <a:t>じょく</a:t>
                      </a:r>
                      <a:r>
                        <a:rPr lang="ja-JP" sz="800" b="1" kern="0" dirty="0">
                          <a:latin typeface="+mj-ea"/>
                          <a:ea typeface="+mj-ea"/>
                          <a:cs typeface="ＭＳ 明朝"/>
                        </a:rPr>
                        <a:t>そう・</a:t>
                      </a:r>
                      <a:endParaRPr lang="ja-JP" sz="800" kern="100" dirty="0">
                        <a:latin typeface="+mj-ea"/>
                        <a:ea typeface="+mj-ea"/>
                        <a:cs typeface="Times New Roman"/>
                      </a:endParaRPr>
                    </a:p>
                    <a:p>
                      <a:pPr indent="81915" algn="l">
                        <a:lnSpc>
                          <a:spcPts val="1200"/>
                        </a:lnSpc>
                        <a:spcAft>
                          <a:spcPts val="0"/>
                        </a:spcAft>
                      </a:pPr>
                      <a:r>
                        <a:rPr lang="ja-JP" sz="800" b="1" kern="0" dirty="0">
                          <a:latin typeface="+mj-ea"/>
                          <a:ea typeface="+mj-ea"/>
                          <a:cs typeface="ＭＳ 明朝"/>
                        </a:rPr>
                        <a:t>皮膚の問題</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特に問題なし。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3141">
                <a:tc>
                  <a:txBody>
                    <a:bodyPr/>
                    <a:lstStyle/>
                    <a:p>
                      <a:pPr algn="l">
                        <a:lnSpc>
                          <a:spcPts val="1200"/>
                        </a:lnSpc>
                        <a:spcAft>
                          <a:spcPts val="0"/>
                        </a:spcAft>
                      </a:pPr>
                      <a:r>
                        <a:rPr lang="ja-JP" sz="800" b="1" kern="100" dirty="0">
                          <a:latin typeface="+mj-ea"/>
                          <a:ea typeface="+mj-ea"/>
                          <a:cs typeface="Times New Roman"/>
                        </a:rPr>
                        <a:t>⑱　</a:t>
                      </a:r>
                      <a:r>
                        <a:rPr lang="ja-JP" sz="800" b="1" kern="0" dirty="0">
                          <a:solidFill>
                            <a:srgbClr val="000000"/>
                          </a:solidFill>
                          <a:latin typeface="+mj-ea"/>
                          <a:ea typeface="+mj-ea"/>
                          <a:cs typeface="ＭＳ 明朝"/>
                        </a:rPr>
                        <a:t>口腔衛生</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部分義歯。</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歯みがきは自分でしている。</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口腔内に異常なし。</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9338">
                <a:tc>
                  <a:txBody>
                    <a:bodyPr/>
                    <a:lstStyle/>
                    <a:p>
                      <a:pPr algn="l">
                        <a:lnSpc>
                          <a:spcPts val="1200"/>
                        </a:lnSpc>
                        <a:spcAft>
                          <a:spcPts val="0"/>
                        </a:spcAft>
                      </a:pPr>
                      <a:r>
                        <a:rPr lang="ja-JP" sz="800" b="1" kern="100">
                          <a:latin typeface="+mj-ea"/>
                          <a:ea typeface="+mj-ea"/>
                          <a:cs typeface="Times New Roman"/>
                        </a:rPr>
                        <a:t>⑲　</a:t>
                      </a:r>
                      <a:r>
                        <a:rPr lang="ja-JP" sz="800" b="1" kern="100">
                          <a:solidFill>
                            <a:srgbClr val="000000"/>
                          </a:solidFill>
                          <a:latin typeface="+mj-ea"/>
                          <a:ea typeface="+mj-ea"/>
                          <a:cs typeface="Times New Roman"/>
                        </a:rPr>
                        <a:t>食事摂取</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0" dirty="0">
                          <a:latin typeface="+mj-ea"/>
                          <a:ea typeface="+mj-ea"/>
                          <a:cs typeface="Times New Roman"/>
                        </a:rPr>
                        <a:t>普通食摂取。</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医師より、低体重なので糖尿病食は摂らないでバランスの取れた食事で栄養改善を</a:t>
                      </a:r>
                      <a:endParaRPr lang="ja-JP" sz="500" kern="100" dirty="0">
                        <a:latin typeface="+mj-ea"/>
                        <a:ea typeface="+mj-ea"/>
                        <a:cs typeface="Times New Roman"/>
                      </a:endParaRPr>
                    </a:p>
                    <a:p>
                      <a:pPr marL="101600" indent="-101600" algn="just">
                        <a:spcAft>
                          <a:spcPts val="0"/>
                        </a:spcAft>
                      </a:pPr>
                      <a:r>
                        <a:rPr lang="ja-JP" sz="500" kern="0" dirty="0" err="1">
                          <a:latin typeface="+mj-ea"/>
                          <a:ea typeface="+mj-ea"/>
                          <a:cs typeface="Times New Roman"/>
                        </a:rPr>
                        <a:t>るように</a:t>
                      </a:r>
                      <a:r>
                        <a:rPr lang="ja-JP" sz="500" kern="0" dirty="0">
                          <a:latin typeface="+mj-ea"/>
                          <a:ea typeface="+mj-ea"/>
                          <a:cs typeface="Times New Roman"/>
                        </a:rPr>
                        <a:t>いわれている。</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水分量</a:t>
                      </a:r>
                      <a:r>
                        <a:rPr lang="en-US" sz="500" kern="0" dirty="0">
                          <a:latin typeface="+mj-ea"/>
                          <a:ea typeface="+mj-ea"/>
                          <a:cs typeface="Times New Roman"/>
                        </a:rPr>
                        <a:t>700mL</a:t>
                      </a:r>
                      <a:r>
                        <a:rPr lang="ja-JP" sz="500" kern="0" dirty="0" err="1">
                          <a:latin typeface="+mj-ea"/>
                          <a:ea typeface="+mj-ea"/>
                          <a:cs typeface="Times New Roman"/>
                        </a:rPr>
                        <a:t>。</a:t>
                      </a:r>
                      <a:r>
                        <a:rPr lang="ja-JP" sz="500" kern="0" dirty="0">
                          <a:latin typeface="+mj-ea"/>
                          <a:ea typeface="+mj-ea"/>
                          <a:cs typeface="Times New Roman"/>
                        </a:rPr>
                        <a:t>水分を勧めてもトイレに行きたくないからと拒否がある。</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dirty="0">
                          <a:solidFill>
                            <a:srgbClr val="2E74B5"/>
                          </a:solidFill>
                          <a:latin typeface="+mj-ea"/>
                          <a:ea typeface="+mj-ea"/>
                          <a:cs typeface="Times New Roman"/>
                        </a:rPr>
                        <a:t>歩行が不自由</a:t>
                      </a:r>
                      <a:endParaRPr lang="ja-JP" sz="800" kern="100" dirty="0">
                        <a:latin typeface="+mj-ea"/>
                        <a:ea typeface="+mj-ea"/>
                        <a:cs typeface="Times New Roman"/>
                      </a:endParaRPr>
                    </a:p>
                    <a:p>
                      <a:pPr algn="just">
                        <a:spcAft>
                          <a:spcPts val="0"/>
                        </a:spcAft>
                      </a:pPr>
                      <a:r>
                        <a:rPr lang="ja-JP" sz="800" kern="0" dirty="0">
                          <a:solidFill>
                            <a:srgbClr val="2E74B5"/>
                          </a:solidFill>
                          <a:latin typeface="+mj-ea"/>
                          <a:ea typeface="+mj-ea"/>
                          <a:cs typeface="Times New Roman"/>
                        </a:rPr>
                        <a:t>日中は一人で食事するため、不規則で偏った食事</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5205">
                <a:tc>
                  <a:txBody>
                    <a:bodyPr/>
                    <a:lstStyle/>
                    <a:p>
                      <a:pPr algn="just">
                        <a:spcAft>
                          <a:spcPts val="0"/>
                        </a:spcAft>
                      </a:pPr>
                      <a:r>
                        <a:rPr lang="ja-JP" sz="800" b="1" kern="100" dirty="0">
                          <a:latin typeface="+mj-ea"/>
                          <a:ea typeface="+mj-ea"/>
                          <a:cs typeface="Times New Roman"/>
                        </a:rPr>
                        <a:t>⑳　</a:t>
                      </a:r>
                      <a:r>
                        <a:rPr lang="ja-JP" sz="800" b="1" kern="0" dirty="0">
                          <a:solidFill>
                            <a:srgbClr val="000000"/>
                          </a:solidFill>
                          <a:latin typeface="+mj-ea"/>
                          <a:ea typeface="+mj-ea"/>
                          <a:cs typeface="ＭＳ 明朝"/>
                        </a:rPr>
                        <a:t>認知症の行</a:t>
                      </a:r>
                      <a:endParaRPr lang="ja-JP" sz="800" kern="100" dirty="0">
                        <a:latin typeface="+mj-ea"/>
                        <a:ea typeface="+mj-ea"/>
                        <a:cs typeface="Times New Roman"/>
                      </a:endParaRPr>
                    </a:p>
                    <a:p>
                      <a:pPr marL="133350" algn="just">
                        <a:spcAft>
                          <a:spcPts val="0"/>
                        </a:spcAft>
                      </a:pPr>
                      <a:r>
                        <a:rPr lang="ja-JP" sz="800" b="1" kern="0" dirty="0">
                          <a:solidFill>
                            <a:srgbClr val="000000"/>
                          </a:solidFill>
                          <a:latin typeface="+mj-ea"/>
                          <a:ea typeface="+mj-ea"/>
                          <a:cs typeface="ＭＳ 明朝"/>
                        </a:rPr>
                        <a:t>動・心理症状　</a:t>
                      </a:r>
                      <a:r>
                        <a:rPr lang="en-US" sz="800" b="1" kern="0" dirty="0">
                          <a:solidFill>
                            <a:srgbClr val="000000"/>
                          </a:solidFill>
                          <a:latin typeface="+mj-ea"/>
                          <a:ea typeface="+mj-ea"/>
                          <a:cs typeface="ＭＳ 明朝"/>
                        </a:rPr>
                        <a:t>(BPSD)</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5205">
                <a:tc>
                  <a:txBody>
                    <a:bodyPr/>
                    <a:lstStyle/>
                    <a:p>
                      <a:pPr algn="l">
                        <a:lnSpc>
                          <a:spcPts val="1200"/>
                        </a:lnSpc>
                        <a:spcAft>
                          <a:spcPts val="0"/>
                        </a:spcAft>
                      </a:pPr>
                      <a:r>
                        <a:rPr lang="ja-JP" sz="800" b="1" kern="100" dirty="0">
                          <a:latin typeface="+mj-ea"/>
                          <a:ea typeface="+mj-ea"/>
                          <a:cs typeface="Times New Roman"/>
                        </a:rPr>
                        <a:t>㉑　介護力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夫が介護しているが、家事は全くしたことがなく、頑固な性格、大工仕事はしているが健康というほどではない（虚弱）。</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長女は土・日のみ。</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100" dirty="0">
                          <a:solidFill>
                            <a:srgbClr val="2E74B5"/>
                          </a:solidFill>
                          <a:latin typeface="+mj-ea"/>
                          <a:ea typeface="+mj-ea"/>
                          <a:cs typeface="Times New Roman"/>
                        </a:rPr>
                        <a:t>夫が家事・介護未経験</a:t>
                      </a:r>
                      <a:endParaRPr lang="ja-JP" sz="800" kern="100" dirty="0">
                        <a:latin typeface="+mj-ea"/>
                        <a:ea typeface="+mj-ea"/>
                        <a:cs typeface="Times New Roman"/>
                      </a:endParaRPr>
                    </a:p>
                    <a:p>
                      <a:pPr algn="just">
                        <a:spcAft>
                          <a:spcPts val="0"/>
                        </a:spcAft>
                      </a:pPr>
                      <a:r>
                        <a:rPr lang="ja-JP" sz="800" kern="100" dirty="0">
                          <a:solidFill>
                            <a:srgbClr val="2E74B5"/>
                          </a:solidFill>
                          <a:latin typeface="+mj-ea"/>
                          <a:ea typeface="+mj-ea"/>
                          <a:cs typeface="Times New Roman"/>
                        </a:rPr>
                        <a:t>介護力のある娘は、常に支援ができない</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60606">
                <a:tc>
                  <a:txBody>
                    <a:bodyPr/>
                    <a:lstStyle/>
                    <a:p>
                      <a:pPr algn="l">
                        <a:lnSpc>
                          <a:spcPts val="1200"/>
                        </a:lnSpc>
                        <a:spcAft>
                          <a:spcPts val="0"/>
                        </a:spcAft>
                      </a:pPr>
                      <a:r>
                        <a:rPr lang="ja-JP" sz="800" b="1" kern="100">
                          <a:latin typeface="+mj-ea"/>
                          <a:ea typeface="+mj-ea"/>
                          <a:cs typeface="Times New Roman"/>
                        </a:rPr>
                        <a:t>㉒　</a:t>
                      </a:r>
                      <a:r>
                        <a:rPr lang="ja-JP" sz="800" b="1" kern="0">
                          <a:solidFill>
                            <a:srgbClr val="000000"/>
                          </a:solidFill>
                          <a:latin typeface="+mj-ea"/>
                          <a:ea typeface="+mj-ea"/>
                          <a:cs typeface="ＭＳ 明朝"/>
                        </a:rPr>
                        <a:t>居住環境</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ＭＳ 明朝"/>
                        </a:rPr>
                        <a:t>持ち家、２階建て、自室は１階にあり、１階部分で生活をしている。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布団で寝起きしている。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洗濯はしてないため、</a:t>
                      </a:r>
                      <a:r>
                        <a:rPr lang="en-US" sz="500" kern="0" dirty="0">
                          <a:latin typeface="+mj-ea"/>
                          <a:ea typeface="+mj-ea"/>
                          <a:cs typeface="ＭＳ 明朝"/>
                        </a:rPr>
                        <a:t>2</a:t>
                      </a:r>
                      <a:r>
                        <a:rPr lang="ja-JP" sz="500" kern="0" dirty="0">
                          <a:latin typeface="+mj-ea"/>
                          <a:ea typeface="+mj-ea"/>
                          <a:cs typeface="ＭＳ 明朝"/>
                        </a:rPr>
                        <a:t>階には上がらない。</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段差が多い。</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dirty="0">
                          <a:solidFill>
                            <a:srgbClr val="2E74B5"/>
                          </a:solidFill>
                          <a:latin typeface="+mj-ea"/>
                          <a:ea typeface="+mj-ea"/>
                          <a:cs typeface="ＭＳ 明朝"/>
                        </a:rPr>
                        <a:t>段差がある</a:t>
                      </a:r>
                      <a:endParaRPr lang="ja-JP" sz="800" kern="100" dirty="0">
                        <a:latin typeface="+mj-ea"/>
                        <a:ea typeface="+mj-ea"/>
                        <a:cs typeface="Times New Roman"/>
                      </a:endParaRPr>
                    </a:p>
                    <a:p>
                      <a:pPr algn="just">
                        <a:spcAft>
                          <a:spcPts val="0"/>
                        </a:spcAft>
                      </a:pPr>
                      <a:r>
                        <a:rPr lang="ja-JP" sz="800" kern="0" dirty="0">
                          <a:solidFill>
                            <a:srgbClr val="2E74B5"/>
                          </a:solidFill>
                          <a:latin typeface="+mj-ea"/>
                          <a:ea typeface="+mj-ea"/>
                          <a:cs typeface="ＭＳ 明朝"/>
                        </a:rPr>
                        <a:t>布団のため寝起きが困難</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3863">
                <a:tc>
                  <a:txBody>
                    <a:bodyPr/>
                    <a:lstStyle/>
                    <a:p>
                      <a:pPr algn="l">
                        <a:lnSpc>
                          <a:spcPts val="1200"/>
                        </a:lnSpc>
                        <a:spcAft>
                          <a:spcPts val="0"/>
                        </a:spcAft>
                      </a:pPr>
                      <a:r>
                        <a:rPr lang="ja-JP" sz="800" b="1" kern="100">
                          <a:latin typeface="+mj-ea"/>
                          <a:ea typeface="+mj-ea"/>
                          <a:cs typeface="Times New Roman"/>
                        </a:rPr>
                        <a:t>㉓　</a:t>
                      </a:r>
                      <a:r>
                        <a:rPr lang="ja-JP" sz="800" b="1" kern="0">
                          <a:solidFill>
                            <a:srgbClr val="000000"/>
                          </a:solidFill>
                          <a:latin typeface="+mj-ea"/>
                          <a:ea typeface="+mj-ea"/>
                          <a:cs typeface="ＭＳ 明朝"/>
                        </a:rPr>
                        <a:t>特別な状況</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特になし。</a:t>
                      </a:r>
                      <a:endParaRPr lang="ja-JP" sz="5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6" name="表 5"/>
          <p:cNvGraphicFramePr>
            <a:graphicFrameLocks noGrp="1"/>
          </p:cNvGraphicFramePr>
          <p:nvPr/>
        </p:nvGraphicFramePr>
        <p:xfrm>
          <a:off x="4211960" y="332657"/>
          <a:ext cx="2882317" cy="6525343"/>
        </p:xfrm>
        <a:graphic>
          <a:graphicData uri="http://schemas.openxmlformats.org/drawingml/2006/table">
            <a:tbl>
              <a:tblPr/>
              <a:tblGrid>
                <a:gridCol w="1478975">
                  <a:extLst>
                    <a:ext uri="{9D8B030D-6E8A-4147-A177-3AD203B41FA5}">
                      <a16:colId xmlns:a16="http://schemas.microsoft.com/office/drawing/2014/main" val="20000"/>
                    </a:ext>
                  </a:extLst>
                </a:gridCol>
                <a:gridCol w="1403342">
                  <a:extLst>
                    <a:ext uri="{9D8B030D-6E8A-4147-A177-3AD203B41FA5}">
                      <a16:colId xmlns:a16="http://schemas.microsoft.com/office/drawing/2014/main" val="20001"/>
                    </a:ext>
                  </a:extLst>
                </a:gridCol>
              </a:tblGrid>
              <a:tr h="126718">
                <a:tc gridSpan="2">
                  <a:txBody>
                    <a:bodyPr/>
                    <a:lstStyle/>
                    <a:p>
                      <a:pPr algn="ctr">
                        <a:spcAft>
                          <a:spcPts val="0"/>
                        </a:spcAft>
                      </a:pPr>
                      <a:r>
                        <a:rPr lang="ja-JP" sz="800" b="1" kern="100" dirty="0">
                          <a:latin typeface="+mn-ea"/>
                          <a:ea typeface="+mn-ea"/>
                          <a:cs typeface="Times New Roman"/>
                        </a:rPr>
                        <a:t>介護支援専門員が把握した課題</a:t>
                      </a:r>
                      <a:endParaRPr lang="ja-JP" sz="8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126718">
                <a:tc>
                  <a:txBody>
                    <a:bodyPr/>
                    <a:lstStyle/>
                    <a:p>
                      <a:pPr algn="ctr">
                        <a:spcAft>
                          <a:spcPts val="0"/>
                        </a:spcAft>
                      </a:pPr>
                      <a:r>
                        <a:rPr lang="ja-JP" sz="800" kern="100">
                          <a:solidFill>
                            <a:srgbClr val="FFFFFF"/>
                          </a:solidFill>
                          <a:latin typeface="+mn-ea"/>
                          <a:ea typeface="+mn-ea"/>
                          <a:cs typeface="Times New Roman"/>
                        </a:rPr>
                        <a:t>“困りごと”としての課題</a:t>
                      </a:r>
                      <a:endParaRPr lang="ja-JP" sz="800" kern="10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800" kern="10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867">
                <a:tc>
                  <a:txBody>
                    <a:bodyPr/>
                    <a:lstStyle/>
                    <a:p>
                      <a:pPr algn="just">
                        <a:lnSpc>
                          <a:spcPts val="900"/>
                        </a:lnSpc>
                        <a:spcAft>
                          <a:spcPts val="0"/>
                        </a:spcAft>
                      </a:pPr>
                      <a:r>
                        <a:rPr lang="ja-JP" sz="800" kern="0" dirty="0">
                          <a:latin typeface="+mn-ea"/>
                          <a:ea typeface="+mn-ea"/>
                          <a:cs typeface="Times New Roman"/>
                        </a:rPr>
                        <a:t>・各疾患と痛み、しびれ、日常生活の関連を確認し、改善できることを明らかにしていく必要あり。</a:t>
                      </a:r>
                      <a:endParaRPr lang="ja-JP" sz="800" kern="100" dirty="0">
                        <a:latin typeface="+mn-ea"/>
                        <a:ea typeface="+mn-ea"/>
                        <a:cs typeface="Times New Roman"/>
                      </a:endParaRPr>
                    </a:p>
                    <a:p>
                      <a:pPr algn="just">
                        <a:lnSpc>
                          <a:spcPts val="900"/>
                        </a:lnSpc>
                        <a:spcAft>
                          <a:spcPts val="0"/>
                        </a:spcAft>
                      </a:pPr>
                      <a:r>
                        <a:rPr lang="ja-JP" sz="800" kern="0" dirty="0">
                          <a:latin typeface="+mn-ea"/>
                          <a:ea typeface="+mn-ea"/>
                          <a:cs typeface="Times New Roman"/>
                        </a:rPr>
                        <a:t>・服薬管理も重要である。</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・低栄養や脱水を防ぐことで、体調が改善し、活動的に過ごすことができる可能性がある。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6154">
                <a:tc>
                  <a:txBody>
                    <a:bodyPr/>
                    <a:lstStyle/>
                    <a:p>
                      <a:pPr algn="just">
                        <a:lnSpc>
                          <a:spcPts val="900"/>
                        </a:lnSpc>
                        <a:spcAft>
                          <a:spcPts val="0"/>
                        </a:spcAft>
                      </a:pPr>
                      <a:r>
                        <a:rPr lang="ja-JP" sz="800" kern="0" dirty="0">
                          <a:latin typeface="+mn-ea"/>
                          <a:ea typeface="+mn-ea"/>
                          <a:cs typeface="Times New Roman"/>
                        </a:rPr>
                        <a:t>・このままだと、ますます動けなくなることが予想される</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a:solidFill>
                            <a:srgbClr val="FF0000"/>
                          </a:solidFill>
                          <a:latin typeface="+mn-ea"/>
                          <a:ea typeface="+mn-ea"/>
                          <a:cs typeface="Times New Roman"/>
                        </a:rPr>
                        <a:t>・痛みを軽減することで、以前のような移動や入浴、家事動作に戻る可能性がある。</a:t>
                      </a:r>
                      <a:endParaRPr lang="ja-JP" sz="800" kern="10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6718">
                <a:tc>
                  <a:txBody>
                    <a:bodyPr/>
                    <a:lstStyle/>
                    <a:p>
                      <a:pPr algn="just">
                        <a:lnSpc>
                          <a:spcPts val="900"/>
                        </a:lnSpc>
                        <a:spcAft>
                          <a:spcPts val="0"/>
                        </a:spcAft>
                      </a:pPr>
                      <a:endParaRPr lang="en-US" sz="800"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好きだったお菓子づくりができたら自信が取り戻せるかも知れない</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3361">
                <a:tc>
                  <a:txBody>
                    <a:bodyPr/>
                    <a:lstStyle/>
                    <a:p>
                      <a:pPr algn="just">
                        <a:lnSpc>
                          <a:spcPts val="900"/>
                        </a:lnSpc>
                        <a:spcAft>
                          <a:spcPts val="0"/>
                        </a:spcAft>
                      </a:pPr>
                      <a:r>
                        <a:rPr lang="ja-JP" sz="800" kern="0" dirty="0">
                          <a:solidFill>
                            <a:srgbClr val="000000"/>
                          </a:solidFill>
                          <a:latin typeface="+mn-ea"/>
                          <a:ea typeface="+mn-ea"/>
                          <a:cs typeface="Times New Roman"/>
                        </a:rPr>
                        <a:t>普段の体調が整っても改善されない場合は、専門医の診断が必要かどうかを検討</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146">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・痛みを軽減することで会話は支障がなくなると思われる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8162">
                <a:tc>
                  <a:txBody>
                    <a:bodyPr/>
                    <a:lstStyle/>
                    <a:p>
                      <a:pPr algn="just">
                        <a:lnSpc>
                          <a:spcPts val="900"/>
                        </a:lnSpc>
                        <a:spcAft>
                          <a:spcPts val="0"/>
                        </a:spcAft>
                      </a:pPr>
                      <a:r>
                        <a:rPr lang="ja-JP" sz="800" kern="0" dirty="0">
                          <a:latin typeface="+mn-ea"/>
                          <a:ea typeface="+mn-ea"/>
                          <a:cs typeface="Times New Roman"/>
                        </a:rPr>
                        <a:t>・友人や教え子との交流が途絶えて、ますます意欲が低下している</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・痛みの軽減、歩行の安定が図られれば、友人や教え子などとの交流の快復が見込まれる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3361">
                <a:tc>
                  <a:txBody>
                    <a:bodyPr/>
                    <a:lstStyle/>
                    <a:p>
                      <a:pPr algn="just">
                        <a:lnSpc>
                          <a:spcPts val="900"/>
                        </a:lnSpc>
                        <a:spcAft>
                          <a:spcPts val="0"/>
                        </a:spcAft>
                      </a:pPr>
                      <a:r>
                        <a:rPr lang="ja-JP" sz="800" kern="100" dirty="0">
                          <a:latin typeface="+mn-ea"/>
                          <a:ea typeface="+mn-ea"/>
                          <a:cs typeface="Times New Roman"/>
                        </a:rPr>
                        <a:t>トイレ動作を確認して、トイレを失敗しないように家屋環境や動作の改善を図る必要がある</a:t>
                      </a: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726">
                <a:tc>
                  <a:txBody>
                    <a:bodyPr/>
                    <a:lstStyle/>
                    <a:p>
                      <a:pPr algn="just">
                        <a:lnSpc>
                          <a:spcPts val="900"/>
                        </a:lnSpc>
                        <a:spcAft>
                          <a:spcPts val="0"/>
                        </a:spcAft>
                      </a:pPr>
                      <a:r>
                        <a:rPr lang="ja-JP" sz="800" kern="0">
                          <a:latin typeface="+mn-ea"/>
                          <a:ea typeface="+mn-ea"/>
                          <a:cs typeface="Times New Roman"/>
                        </a:rPr>
                        <a:t>問題なし</a:t>
                      </a:r>
                      <a:endParaRPr lang="ja-JP" sz="800" kern="10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726">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1798">
                <a:tc>
                  <a:txBody>
                    <a:bodyPr/>
                    <a:lstStyle/>
                    <a:p>
                      <a:pPr algn="just">
                        <a:lnSpc>
                          <a:spcPts val="900"/>
                        </a:lnSpc>
                        <a:spcAft>
                          <a:spcPts val="0"/>
                        </a:spcAft>
                      </a:pPr>
                      <a:r>
                        <a:rPr lang="en-US" sz="800" kern="0" dirty="0">
                          <a:latin typeface="+mn-ea"/>
                          <a:ea typeface="+mn-ea"/>
                          <a:cs typeface="Times New Roman"/>
                        </a:rPr>
                        <a:t>BMI</a:t>
                      </a:r>
                      <a:r>
                        <a:rPr lang="ja-JP" sz="800" kern="0" dirty="0">
                          <a:latin typeface="+mn-ea"/>
                          <a:ea typeface="+mn-ea"/>
                          <a:cs typeface="Times New Roman"/>
                        </a:rPr>
                        <a:t>からすると低栄養が心配。</a:t>
                      </a:r>
                      <a:endParaRPr lang="ja-JP" sz="800" kern="100" dirty="0">
                        <a:latin typeface="+mn-ea"/>
                        <a:ea typeface="+mn-ea"/>
                        <a:cs typeface="Times New Roman"/>
                      </a:endParaRPr>
                    </a:p>
                    <a:p>
                      <a:pPr algn="just">
                        <a:lnSpc>
                          <a:spcPts val="900"/>
                        </a:lnSpc>
                        <a:spcAft>
                          <a:spcPts val="0"/>
                        </a:spcAft>
                      </a:pPr>
                      <a:r>
                        <a:rPr lang="ja-JP" sz="800" kern="0" dirty="0">
                          <a:latin typeface="+mn-ea"/>
                          <a:ea typeface="+mn-ea"/>
                          <a:cs typeface="Times New Roman"/>
                        </a:rPr>
                        <a:t>水分摂取が少ないことも心配</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726">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845730">
                <a:tc>
                  <a:txBody>
                    <a:bodyPr/>
                    <a:lstStyle/>
                    <a:p>
                      <a:pPr algn="just">
                        <a:lnSpc>
                          <a:spcPts val="900"/>
                        </a:lnSpc>
                        <a:spcAft>
                          <a:spcPts val="0"/>
                        </a:spcAft>
                      </a:pPr>
                      <a:r>
                        <a:rPr lang="ja-JP" sz="800" kern="0" dirty="0">
                          <a:latin typeface="+mn-ea"/>
                          <a:ea typeface="+mn-ea"/>
                          <a:cs typeface="Times New Roman"/>
                        </a:rPr>
                        <a:t>・家族の協力は必要だが、家族に過大の負担をかけては長続きしない</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・家事や介護が未経験な夫が方法などを理解し指導助言を受けることができれば、夫婦二人での生活もしやすくなる可能性が出てくる。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13361">
                <a:tc>
                  <a:txBody>
                    <a:bodyPr/>
                    <a:lstStyle/>
                    <a:p>
                      <a:pPr algn="just">
                        <a:lnSpc>
                          <a:spcPts val="900"/>
                        </a:lnSpc>
                        <a:spcAft>
                          <a:spcPts val="0"/>
                        </a:spcAft>
                      </a:pPr>
                      <a:r>
                        <a:rPr lang="ja-JP" sz="800" kern="0" dirty="0">
                          <a:latin typeface="+mn-ea"/>
                          <a:ea typeface="+mn-ea"/>
                          <a:cs typeface="ＭＳ 明朝"/>
                        </a:rPr>
                        <a:t>・段差があり、手すりがなく、歩行が不安定なので、転倒リスクが高い。</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ＭＳ 明朝"/>
                        </a:rPr>
                        <a:t>・住宅の環境が移動しやすくなれば、自立できる部分も出てくる。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6071">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7" name="Text Box 6"/>
          <p:cNvSpPr txBox="1">
            <a:spLocks noChangeArrowheads="1"/>
          </p:cNvSpPr>
          <p:nvPr/>
        </p:nvSpPr>
        <p:spPr bwMode="auto">
          <a:xfrm>
            <a:off x="7208837" y="620688"/>
            <a:ext cx="1935163" cy="6237312"/>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ニーズ❶</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病状が安定し、健康に生活ができる</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ニーズ➋</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ニーズ❸</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自宅で好きなお風呂に入りたい</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ニーズ❹</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食事作りができるようにしたい</a:t>
            </a: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ニーズ❺</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再び楽しみのある生活がしたい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115714" name="Text Box 2"/>
          <p:cNvSpPr txBox="1">
            <a:spLocks noChangeArrowheads="1"/>
          </p:cNvSpPr>
          <p:nvPr/>
        </p:nvSpPr>
        <p:spPr bwMode="auto">
          <a:xfrm>
            <a:off x="7236296" y="260648"/>
            <a:ext cx="1907704" cy="360040"/>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5" name="AutoShape 3"/>
          <p:cNvSpPr>
            <a:spLocks noChangeArrowheads="1"/>
          </p:cNvSpPr>
          <p:nvPr/>
        </p:nvSpPr>
        <p:spPr bwMode="auto">
          <a:xfrm>
            <a:off x="7380312" y="0"/>
            <a:ext cx="1504950" cy="323850"/>
          </a:xfrm>
          <a:prstGeom prst="downArrowCallout">
            <a:avLst>
              <a:gd name="adj1" fmla="val 116176"/>
              <a:gd name="adj2" fmla="val 11617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lang="ja-JP" altLang="en-US" sz="1200" b="1" dirty="0">
                <a:solidFill>
                  <a:srgbClr val="FFFFFF"/>
                </a:solidFill>
                <a:latin typeface="ＭＳ Ｐゴシック" pitchFamily="50" charset="-128"/>
                <a:cs typeface="ＭＳ Ｐゴシック" pitchFamily="50" charset="-128"/>
              </a:rPr>
              <a:t>⑤</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6" name="AutoShape 4"/>
          <p:cNvSpPr>
            <a:spLocks noChangeArrowheads="1"/>
          </p:cNvSpPr>
          <p:nvPr/>
        </p:nvSpPr>
        <p:spPr bwMode="auto">
          <a:xfrm>
            <a:off x="5868144" y="0"/>
            <a:ext cx="1260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lang="ja-JP" altLang="en-US" sz="1200" b="1" dirty="0">
                <a:solidFill>
                  <a:srgbClr val="FFFFFF"/>
                </a:solidFill>
                <a:latin typeface="ＭＳ Ｐゴシック" pitchFamily="50" charset="-128"/>
                <a:cs typeface="ＭＳ Ｐゴシック" pitchFamily="50" charset="-128"/>
              </a:rPr>
              <a:t>④</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7" name="AutoShape 5"/>
          <p:cNvSpPr>
            <a:spLocks noChangeArrowheads="1"/>
          </p:cNvSpPr>
          <p:nvPr/>
        </p:nvSpPr>
        <p:spPr bwMode="auto">
          <a:xfrm>
            <a:off x="2987824" y="0"/>
            <a:ext cx="1368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❷</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8" name="AutoShape 6"/>
          <p:cNvSpPr>
            <a:spLocks noChangeArrowheads="1"/>
          </p:cNvSpPr>
          <p:nvPr/>
        </p:nvSpPr>
        <p:spPr bwMode="auto">
          <a:xfrm>
            <a:off x="1547664" y="0"/>
            <a:ext cx="1152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❶</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0" y="0"/>
            <a:ext cx="1209675" cy="342900"/>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AutoShape 4"/>
          <p:cNvSpPr>
            <a:spLocks noChangeArrowheads="1"/>
          </p:cNvSpPr>
          <p:nvPr/>
        </p:nvSpPr>
        <p:spPr bwMode="auto">
          <a:xfrm>
            <a:off x="4499992" y="0"/>
            <a:ext cx="1260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❸</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44</a:t>
            </a:fld>
            <a:endParaRPr lang="ja-JP" altLang="en-US"/>
          </a:p>
        </p:txBody>
      </p:sp>
      <p:sp>
        <p:nvSpPr>
          <p:cNvPr id="121857" name="Rectangle 1"/>
          <p:cNvSpPr>
            <a:spLocks noChangeArrowheads="1"/>
          </p:cNvSpPr>
          <p:nvPr/>
        </p:nvSpPr>
        <p:spPr bwMode="auto">
          <a:xfrm>
            <a:off x="362429" y="86435"/>
            <a:ext cx="87815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b="1" dirty="0">
                <a:latin typeface="Century" pitchFamily="18" charset="0"/>
                <a:ea typeface="HGPｺﾞｼｯｸM" pitchFamily="50" charset="-128"/>
                <a:cs typeface="Times New Roman" pitchFamily="18" charset="0"/>
              </a:rPr>
              <a:t>演習</a:t>
            </a:r>
            <a:r>
              <a:rPr lang="en-US" altLang="ja-JP" sz="3200" b="1" dirty="0">
                <a:latin typeface="Century" pitchFamily="18" charset="0"/>
                <a:ea typeface="HGPｺﾞｼｯｸM" pitchFamily="50" charset="-128"/>
                <a:cs typeface="Times New Roman" pitchFamily="18" charset="0"/>
              </a:rPr>
              <a:t>Ⅱ</a:t>
            </a:r>
            <a:r>
              <a:rPr lang="ja-JP" altLang="en-US" sz="3200" b="1" dirty="0">
                <a:latin typeface="Century" pitchFamily="18" charset="0"/>
                <a:ea typeface="HGPｺﾞｼｯｸM" pitchFamily="50" charset="-128"/>
                <a:cs typeface="Times New Roman" pitchFamily="18" charset="0"/>
              </a:rPr>
              <a:t>「</a:t>
            </a:r>
            <a:r>
              <a:rPr kumimoji="1" lang="ja-JP" sz="32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アセスメント</a:t>
            </a:r>
            <a:r>
              <a:rPr kumimoji="1" lang="ja-JP" altLang="en-US" sz="32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及びニーズの把握の方法」の</a:t>
            </a:r>
            <a:r>
              <a:rPr kumimoji="1" lang="ja-JP" sz="32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演習における修得目標の確認</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1858" name="AutoShape 2"/>
          <p:cNvSpPr>
            <a:spLocks noChangeArrowheads="1"/>
          </p:cNvSpPr>
          <p:nvPr/>
        </p:nvSpPr>
        <p:spPr bwMode="auto">
          <a:xfrm>
            <a:off x="0" y="1196752"/>
            <a:ext cx="9144000" cy="2664296"/>
          </a:xfrm>
          <a:prstGeom prst="roundRect">
            <a:avLst>
              <a:gd name="adj" fmla="val -2708"/>
            </a:avLst>
          </a:prstGeom>
          <a:solidFill>
            <a:srgbClr val="E7E6E6"/>
          </a:solidFill>
          <a:ln w="9525">
            <a:noFill/>
            <a:round/>
            <a:headEnd/>
            <a:tailEnd/>
          </a:ln>
        </p:spPr>
        <p:txBody>
          <a:bodyPr vert="horz" wrap="square" lIns="0" tIns="19800" rIns="30960" bIns="16200" numCol="1" anchor="t" anchorCtr="0" compatLnSpc="1">
            <a:prstTxWarp prst="textNoShape">
              <a:avLst/>
            </a:prstTxWarp>
          </a:bodyPr>
          <a:lstStyle/>
          <a:p>
            <a:pPr marL="457200" marR="0" lvl="1" indent="0" algn="just" defTabSz="914400" rtl="0" eaLnBrk="1" fontAlgn="base" latinLnBrk="0" hangingPunct="1">
              <a:lnSpc>
                <a:spcPct val="150000"/>
              </a:lnSpc>
              <a:spcBef>
                <a:spcPct val="0"/>
              </a:spcBef>
              <a:spcAft>
                <a:spcPct val="0"/>
              </a:spcAft>
              <a:buClrTx/>
              <a:buSzTx/>
              <a:buFontTx/>
              <a:buNone/>
              <a:tabLst/>
            </a:pPr>
            <a:r>
              <a:rPr kumimoji="1" lang="en-US"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2000" b="1"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50000"/>
              </a:lnSpc>
              <a:spcBef>
                <a:spcPct val="0"/>
              </a:spcBef>
              <a:spcAft>
                <a:spcPct val="0"/>
              </a:spcAft>
              <a:buClrTx/>
              <a:buSzTx/>
              <a:buFontTx/>
              <a:buNone/>
              <a:tabLst/>
            </a:pPr>
            <a:r>
              <a:rPr kumimoji="1" lang="en-US" altLang="ja-JP"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②</a:t>
            </a:r>
            <a:r>
              <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アセスメントにおける情報収集の項目や目的を説明できる</a:t>
            </a:r>
            <a:r>
              <a:rPr kumimoji="1" lang="ja-JP" altLang="en-US" sz="2000" b="1"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a:t>
            </a:r>
            <a:endPar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endParaRPr>
          </a:p>
          <a:p>
            <a:pPr lvl="0" algn="just" eaLnBrk="1" hangingPunct="1">
              <a:lnSpc>
                <a:spcPct val="150000"/>
              </a:lnSpc>
            </a:pPr>
            <a:r>
              <a:rPr kumimoji="1" lang="ja-JP" altLang="en-US" sz="2000" b="1"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　　　</a:t>
            </a:r>
            <a:r>
              <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④利用者・家族の意向の確認を実施できる。</a:t>
            </a:r>
          </a:p>
          <a:p>
            <a:pPr marL="1371600" marR="0" lvl="3" indent="0" algn="just" defTabSz="914400" rtl="0" eaLnBrk="1" fontAlgn="base" latinLnBrk="0" hangingPunct="1">
              <a:lnSpc>
                <a:spcPct val="150000"/>
              </a:lnSpc>
              <a:spcBef>
                <a:spcPct val="0"/>
              </a:spcBef>
              <a:spcAft>
                <a:spcPct val="0"/>
              </a:spcAft>
              <a:buClrTx/>
              <a:buSzTx/>
              <a:buFontTx/>
              <a:buNone/>
              <a:tabLst/>
            </a:pPr>
            <a:r>
              <a:rPr kumimoji="1" lang="ja-JP" altLang="en-US" sz="2000" b="1"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　　</a:t>
            </a:r>
            <a:r>
              <a:rPr kumimoji="1" lang="ja-JP" altLang="en-US" sz="2000" b="1" i="0" u="none" strike="noStrike" cap="none" normalizeH="0" baseline="0" dirty="0">
                <a:ln>
                  <a:noFill/>
                </a:ln>
                <a:solidFill>
                  <a:schemeClr val="accent5">
                    <a:lumMod val="50000"/>
                  </a:schemeClr>
                </a:solidFill>
                <a:effectLst/>
                <a:latin typeface="ＭＳ ゴシック" pitchFamily="49" charset="-128"/>
                <a:ea typeface="ＭＳ ゴシック" pitchFamily="49" charset="-128"/>
                <a:cs typeface="ＭＳ Ｐゴシック" pitchFamily="50" charset="-128"/>
              </a:rPr>
              <a:t>⑤状態の維持・改善・悪化の可能性を予測できる</a:t>
            </a:r>
          </a:p>
          <a:p>
            <a:pPr marL="0" marR="0" lvl="0" indent="0" algn="just" defTabSz="914400" rtl="0" eaLnBrk="1" fontAlgn="base" latinLnBrk="0" hangingPunct="1">
              <a:lnSpc>
                <a:spcPct val="150000"/>
              </a:lnSpc>
              <a:spcBef>
                <a:spcPct val="0"/>
              </a:spcBef>
              <a:spcAft>
                <a:spcPct val="0"/>
              </a:spcAft>
              <a:buClrTx/>
              <a:buSzTx/>
              <a:buFontTx/>
              <a:buNone/>
              <a:tabLst/>
            </a:pPr>
            <a:r>
              <a:rPr kumimoji="1" lang="ja-JP" altLang="en-US" sz="2000" b="1" i="0" u="none" strike="noStrike" cap="none" normalizeH="0" baseline="0" dirty="0">
                <a:ln>
                  <a:noFill/>
                </a:ln>
                <a:solidFill>
                  <a:schemeClr val="accent5">
                    <a:lumMod val="50000"/>
                  </a:schemeClr>
                </a:solidFill>
                <a:effectLst/>
                <a:latin typeface="ＭＳ ゴシック" pitchFamily="49" charset="-128"/>
                <a:ea typeface="ＭＳ ゴシック" pitchFamily="49" charset="-128"/>
                <a:cs typeface="ＭＳ Ｐゴシック" pitchFamily="50" charset="-128"/>
              </a:rPr>
              <a:t>　　　　　　　　　⑦利用者、家族の持っている力を把握できる</a:t>
            </a:r>
          </a:p>
          <a:p>
            <a:pPr marL="1828800" marR="0" lvl="4" indent="0" algn="just" defTabSz="914400" rtl="0" eaLnBrk="1" fontAlgn="base" latinLnBrk="0" hangingPunct="1">
              <a:lnSpc>
                <a:spcPct val="150000"/>
              </a:lnSpc>
              <a:spcBef>
                <a:spcPct val="0"/>
              </a:spcBef>
              <a:spcAft>
                <a:spcPct val="0"/>
              </a:spcAft>
              <a:buClrTx/>
              <a:buSzTx/>
              <a:buFontTx/>
              <a:buNone/>
              <a:tabLst/>
            </a:pPr>
            <a:r>
              <a:rPr kumimoji="1" lang="ja-JP" altLang="en-US" sz="2000" b="1"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　　　　　</a:t>
            </a:r>
            <a:r>
              <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⑧多職種による情報を関連づけたアセスメント</a:t>
            </a:r>
            <a:endParaRPr kumimoji="1" lang="ja-JP" sz="2000" b="1"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p:txBody>
      </p:sp>
      <p:cxnSp>
        <p:nvCxnSpPr>
          <p:cNvPr id="121859" name="AutoShape 3"/>
          <p:cNvCxnSpPr>
            <a:cxnSpLocks noChangeShapeType="1"/>
          </p:cNvCxnSpPr>
          <p:nvPr/>
        </p:nvCxnSpPr>
        <p:spPr bwMode="auto">
          <a:xfrm>
            <a:off x="2123728" y="4077072"/>
            <a:ext cx="4212000" cy="1728000"/>
          </a:xfrm>
          <a:prstGeom prst="bentConnector3">
            <a:avLst>
              <a:gd name="adj1" fmla="val 108306"/>
            </a:avLst>
          </a:prstGeom>
          <a:noFill/>
          <a:ln w="38100">
            <a:solidFill>
              <a:srgbClr val="0070C0"/>
            </a:solidFill>
            <a:prstDash val="sysDot"/>
            <a:miter lim="800000"/>
            <a:headEnd/>
            <a:tailEnd type="triangle" w="med" len="med"/>
          </a:ln>
        </p:spPr>
      </p:cxnSp>
      <p:cxnSp>
        <p:nvCxnSpPr>
          <p:cNvPr id="121860" name="AutoShape 4"/>
          <p:cNvCxnSpPr>
            <a:cxnSpLocks noChangeShapeType="1"/>
          </p:cNvCxnSpPr>
          <p:nvPr/>
        </p:nvCxnSpPr>
        <p:spPr bwMode="auto">
          <a:xfrm>
            <a:off x="2051720" y="2996952"/>
            <a:ext cx="0" cy="1080120"/>
          </a:xfrm>
          <a:prstGeom prst="straightConnector1">
            <a:avLst/>
          </a:prstGeom>
          <a:noFill/>
          <a:ln w="38100">
            <a:solidFill>
              <a:srgbClr val="0070C0"/>
            </a:solidFill>
            <a:prstDash val="sysDot"/>
            <a:round/>
            <a:headEnd/>
            <a:tailEnd/>
          </a:ln>
        </p:spPr>
      </p:cxnSp>
      <p:cxnSp>
        <p:nvCxnSpPr>
          <p:cNvPr id="121861" name="AutoShape 5"/>
          <p:cNvCxnSpPr>
            <a:cxnSpLocks noChangeShapeType="1"/>
          </p:cNvCxnSpPr>
          <p:nvPr/>
        </p:nvCxnSpPr>
        <p:spPr bwMode="auto">
          <a:xfrm>
            <a:off x="5220072" y="4149080"/>
            <a:ext cx="0" cy="216024"/>
          </a:xfrm>
          <a:prstGeom prst="straightConnector1">
            <a:avLst/>
          </a:prstGeom>
          <a:noFill/>
          <a:ln w="38100">
            <a:solidFill>
              <a:schemeClr val="accent5">
                <a:lumMod val="50000"/>
              </a:schemeClr>
            </a:solidFill>
            <a:prstDash val="sysDot"/>
            <a:round/>
            <a:headEnd/>
            <a:tailEnd type="triangle" w="med" len="med"/>
          </a:ln>
        </p:spPr>
      </p:cxnSp>
      <p:cxnSp>
        <p:nvCxnSpPr>
          <p:cNvPr id="121862" name="AutoShape 6"/>
          <p:cNvCxnSpPr>
            <a:cxnSpLocks noChangeShapeType="1"/>
          </p:cNvCxnSpPr>
          <p:nvPr/>
        </p:nvCxnSpPr>
        <p:spPr bwMode="auto">
          <a:xfrm>
            <a:off x="3203848" y="3861048"/>
            <a:ext cx="0" cy="540000"/>
          </a:xfrm>
          <a:prstGeom prst="straightConnector1">
            <a:avLst/>
          </a:prstGeom>
          <a:noFill/>
          <a:ln w="38100">
            <a:solidFill>
              <a:srgbClr val="FF0000"/>
            </a:solidFill>
            <a:prstDash val="sysDot"/>
            <a:round/>
            <a:headEnd/>
            <a:tailEnd type="triangle" w="med" len="med"/>
          </a:ln>
        </p:spPr>
      </p:cxnSp>
      <p:cxnSp>
        <p:nvCxnSpPr>
          <p:cNvPr id="121863" name="AutoShape 7"/>
          <p:cNvCxnSpPr>
            <a:cxnSpLocks noChangeShapeType="1"/>
          </p:cNvCxnSpPr>
          <p:nvPr/>
        </p:nvCxnSpPr>
        <p:spPr bwMode="auto">
          <a:xfrm rot="16200000" flipH="1">
            <a:off x="-126448" y="2762864"/>
            <a:ext cx="2304000" cy="972000"/>
          </a:xfrm>
          <a:prstGeom prst="bentConnector3">
            <a:avLst>
              <a:gd name="adj1" fmla="val 37297"/>
            </a:avLst>
          </a:prstGeom>
          <a:noFill/>
          <a:ln w="38100">
            <a:solidFill>
              <a:srgbClr val="FF0000"/>
            </a:solidFill>
            <a:prstDash val="sysDot"/>
            <a:miter lim="800000"/>
            <a:headEnd/>
            <a:tailEnd type="triangle" w="med" len="med"/>
          </a:ln>
        </p:spPr>
      </p:cxnSp>
      <p:cxnSp>
        <p:nvCxnSpPr>
          <p:cNvPr id="121864" name="AutoShape 8"/>
          <p:cNvCxnSpPr>
            <a:cxnSpLocks noChangeShapeType="1"/>
          </p:cNvCxnSpPr>
          <p:nvPr/>
        </p:nvCxnSpPr>
        <p:spPr bwMode="auto">
          <a:xfrm>
            <a:off x="899592" y="2564904"/>
            <a:ext cx="0" cy="432000"/>
          </a:xfrm>
          <a:prstGeom prst="straightConnector1">
            <a:avLst/>
          </a:prstGeom>
          <a:noFill/>
          <a:ln w="38100">
            <a:solidFill>
              <a:srgbClr val="FF0000"/>
            </a:solidFill>
            <a:prstDash val="sysDot"/>
            <a:round/>
            <a:headEnd/>
            <a:tailEnd/>
          </a:ln>
        </p:spPr>
      </p:cxnSp>
      <p:pic>
        <p:nvPicPr>
          <p:cNvPr id="17" name="図 16"/>
          <p:cNvPicPr/>
          <p:nvPr/>
        </p:nvPicPr>
        <p:blipFill>
          <a:blip r:embed="rId2" cstate="print"/>
          <a:srcRect l="25044" t="26019" r="23810" b="35651"/>
          <a:stretch>
            <a:fillRect/>
          </a:stretch>
        </p:blipFill>
        <p:spPr bwMode="auto">
          <a:xfrm>
            <a:off x="251520" y="4365104"/>
            <a:ext cx="4032448" cy="2232248"/>
          </a:xfrm>
          <a:prstGeom prst="rect">
            <a:avLst/>
          </a:prstGeom>
          <a:noFill/>
          <a:ln w="9525">
            <a:noFill/>
            <a:miter lim="800000"/>
            <a:headEnd/>
            <a:tailEnd/>
          </a:ln>
        </p:spPr>
      </p:pic>
      <p:pic>
        <p:nvPicPr>
          <p:cNvPr id="18" name="図 17"/>
          <p:cNvPicPr/>
          <p:nvPr/>
        </p:nvPicPr>
        <p:blipFill>
          <a:blip r:embed="rId3" cstate="print"/>
          <a:srcRect l="25044" t="36364" r="24515" b="31581"/>
          <a:stretch>
            <a:fillRect/>
          </a:stretch>
        </p:blipFill>
        <p:spPr bwMode="auto">
          <a:xfrm>
            <a:off x="4499992" y="4365104"/>
            <a:ext cx="4320480" cy="2232248"/>
          </a:xfrm>
          <a:prstGeom prst="rect">
            <a:avLst/>
          </a:prstGeom>
          <a:noFill/>
          <a:ln w="9525">
            <a:noFill/>
            <a:miter lim="800000"/>
            <a:headEnd/>
            <a:tailEnd/>
          </a:ln>
        </p:spPr>
      </p:pic>
      <p:cxnSp>
        <p:nvCxnSpPr>
          <p:cNvPr id="25" name="AutoShape 5"/>
          <p:cNvCxnSpPr>
            <a:cxnSpLocks noChangeShapeType="1"/>
            <a:endCxn id="18" idx="0"/>
          </p:cNvCxnSpPr>
          <p:nvPr/>
        </p:nvCxnSpPr>
        <p:spPr bwMode="auto">
          <a:xfrm>
            <a:off x="6660232" y="4077072"/>
            <a:ext cx="0" cy="288032"/>
          </a:xfrm>
          <a:prstGeom prst="straightConnector1">
            <a:avLst/>
          </a:prstGeom>
          <a:noFill/>
          <a:ln w="38100">
            <a:solidFill>
              <a:schemeClr val="accent5">
                <a:lumMod val="50000"/>
              </a:schemeClr>
            </a:solidFill>
            <a:prstDash val="sysDot"/>
            <a:round/>
            <a:headEnd/>
            <a:tailEnd type="triangle" w="med" len="med"/>
          </a:ln>
        </p:spPr>
      </p:cxnSp>
      <p:sp>
        <p:nvSpPr>
          <p:cNvPr id="27" name="正方形/長方形 26"/>
          <p:cNvSpPr/>
          <p:nvPr/>
        </p:nvSpPr>
        <p:spPr>
          <a:xfrm>
            <a:off x="7308304" y="3861048"/>
            <a:ext cx="1579278" cy="369332"/>
          </a:xfrm>
          <a:prstGeom prst="rect">
            <a:avLst/>
          </a:prstGeom>
        </p:spPr>
        <p:txBody>
          <a:bodyPr wrap="none">
            <a:spAutoFit/>
          </a:bodyPr>
          <a:lstStyle/>
          <a:p>
            <a:r>
              <a:rPr lang="ja-JP" altLang="en-US" b="1" dirty="0">
                <a:solidFill>
                  <a:srgbClr val="FF0000"/>
                </a:solidFill>
                <a:latin typeface="ＭＳ ゴシック" pitchFamily="49" charset="-128"/>
                <a:ea typeface="ＭＳ ゴシック" pitchFamily="49" charset="-128"/>
                <a:cs typeface="ＭＳ Ｐゴシック" pitchFamily="50" charset="-128"/>
              </a:rPr>
              <a:t>を実施できる</a:t>
            </a:r>
            <a:endParaRPr lang="ja-JP" altLang="en-US" dirty="0">
              <a:solidFill>
                <a:srgbClr val="FF0000"/>
              </a:solidFill>
            </a:endParaRPr>
          </a:p>
        </p:txBody>
      </p:sp>
      <p:cxnSp>
        <p:nvCxnSpPr>
          <p:cNvPr id="28" name="AutoShape 8"/>
          <p:cNvCxnSpPr>
            <a:cxnSpLocks noChangeShapeType="1"/>
          </p:cNvCxnSpPr>
          <p:nvPr/>
        </p:nvCxnSpPr>
        <p:spPr bwMode="auto">
          <a:xfrm>
            <a:off x="2483768" y="3429000"/>
            <a:ext cx="0" cy="648072"/>
          </a:xfrm>
          <a:prstGeom prst="straightConnector1">
            <a:avLst/>
          </a:prstGeom>
          <a:noFill/>
          <a:ln w="38100">
            <a:solidFill>
              <a:srgbClr val="0070C0"/>
            </a:solidFill>
            <a:prstDash val="sysDot"/>
            <a:round/>
            <a:headEnd/>
            <a:tailEnd/>
          </a:ln>
        </p:spPr>
      </p:cxnSp>
      <p:sp>
        <p:nvSpPr>
          <p:cNvPr id="3" name="AutoShape 2">
            <a:extLst>
              <a:ext uri="{FF2B5EF4-FFF2-40B4-BE49-F238E27FC236}">
                <a16:creationId xmlns:a16="http://schemas.microsoft.com/office/drawing/2014/main" id="{198C3E8D-8FF7-74B3-2874-669BA0850C54}"/>
              </a:ext>
            </a:extLst>
          </p:cNvPr>
          <p:cNvSpPr>
            <a:spLocks noChangeArrowheads="1"/>
          </p:cNvSpPr>
          <p:nvPr/>
        </p:nvSpPr>
        <p:spPr bwMode="auto">
          <a:xfrm>
            <a:off x="2915306" y="5445224"/>
            <a:ext cx="5905166" cy="1349885"/>
          </a:xfrm>
          <a:prstGeom prst="wedgeRoundRectCallout">
            <a:avLst>
              <a:gd name="adj1" fmla="val -31736"/>
              <a:gd name="adj2" fmla="val 47787"/>
              <a:gd name="adj3" fmla="val 16667"/>
            </a:avLst>
          </a:prstGeom>
          <a:solidFill>
            <a:srgbClr val="FF000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この「課題分析総括表」は、実習で居宅の利用者のアセスメント作成時に使用するため、記載の仕方を理解しましょう。</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　</a:t>
            </a:r>
            <a:r>
              <a:rPr kumimoji="0" lang="en-US" altLang="ja-JP"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a:t>
            </a: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「実習の手引」</a:t>
            </a:r>
            <a:r>
              <a:rPr kumimoji="0" lang="en-US" altLang="ja-JP"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P72</a:t>
            </a: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a:t>
            </a:r>
            <a:r>
              <a:rPr kumimoji="0" lang="en-US" altLang="ja-JP"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73</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5842" name="タイトル 1"/>
          <p:cNvSpPr>
            <a:spLocks noGrp="1"/>
          </p:cNvSpPr>
          <p:nvPr>
            <p:ph type="title"/>
          </p:nvPr>
        </p:nvSpPr>
        <p:spPr>
          <a:xfrm>
            <a:off x="323850" y="2708275"/>
            <a:ext cx="8229600" cy="1143000"/>
          </a:xfrm>
        </p:spPr>
        <p:txBody>
          <a:bodyPr/>
          <a:lstStyle/>
          <a:p>
            <a:r>
              <a:rPr lang="ja-JP" altLang="ja-JP" b="1">
                <a:solidFill>
                  <a:schemeClr val="bg1"/>
                </a:solidFill>
              </a:rPr>
              <a:t>演習</a:t>
            </a:r>
            <a:r>
              <a:rPr lang="en-US" altLang="ja-JP" b="1">
                <a:solidFill>
                  <a:schemeClr val="bg1"/>
                </a:solidFill>
              </a:rPr>
              <a:t>Ⅲ</a:t>
            </a:r>
            <a:r>
              <a:rPr lang="ja-JP" altLang="ja-JP" b="1">
                <a:solidFill>
                  <a:schemeClr val="bg1"/>
                </a:solidFill>
              </a:rPr>
              <a:t>　</a:t>
            </a:r>
            <a:br>
              <a:rPr lang="en-US" altLang="ja-JP" b="1">
                <a:solidFill>
                  <a:schemeClr val="bg1"/>
                </a:solidFill>
              </a:rPr>
            </a:br>
            <a:r>
              <a:rPr lang="ja-JP" altLang="ja-JP" b="1">
                <a:solidFill>
                  <a:schemeClr val="bg1"/>
                </a:solidFill>
              </a:rPr>
              <a:t>　</a:t>
            </a:r>
            <a:br>
              <a:rPr lang="en-US" altLang="ja-JP" b="1">
                <a:solidFill>
                  <a:schemeClr val="bg1"/>
                </a:solidFill>
              </a:rPr>
            </a:br>
            <a:r>
              <a:rPr lang="ja-JP" altLang="en-US">
                <a:solidFill>
                  <a:schemeClr val="bg1"/>
                </a:solidFill>
              </a:rPr>
              <a:t>　「居宅サービス計画（ケアプラン）の作成</a:t>
            </a:r>
            <a:r>
              <a:rPr lang="ja-JP" altLang="en-US" b="1">
                <a:solidFill>
                  <a:schemeClr val="bg1"/>
                </a:solidFill>
              </a:rPr>
              <a:t>」</a:t>
            </a:r>
            <a:endParaRPr lang="ja-JP" altLang="en-US">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45</a:t>
            </a:fld>
            <a:endParaRPr lang="ja-JP"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0" y="0"/>
            <a:ext cx="9144000" cy="775564"/>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t>修得目標　「</a:t>
            </a:r>
            <a:r>
              <a:rPr lang="ja-JP" altLang="ja-JP" sz="2800" b="1" dirty="0"/>
              <a:t>居宅サービス計画（ケアプラン）の作成</a:t>
            </a:r>
            <a:r>
              <a:rPr lang="ja-JP" altLang="en-US" sz="2800" b="1" dirty="0"/>
              <a:t>」</a:t>
            </a:r>
            <a:endParaRPr lang="ja-JP" altLang="ja-JP" sz="2800" dirty="0"/>
          </a:p>
        </p:txBody>
      </p:sp>
      <p:sp>
        <p:nvSpPr>
          <p:cNvPr id="36867" name="正方形/長方形 2"/>
          <p:cNvSpPr>
            <a:spLocks noChangeArrowheads="1"/>
          </p:cNvSpPr>
          <p:nvPr/>
        </p:nvSpPr>
        <p:spPr bwMode="auto">
          <a:xfrm>
            <a:off x="19819" y="775564"/>
            <a:ext cx="9144000" cy="6047809"/>
          </a:xfrm>
          <a:prstGeom prst="rect">
            <a:avLst/>
          </a:prstGeom>
          <a:solidFill>
            <a:srgbClr val="FF3399"/>
          </a:solidFill>
          <a:ln w="9525">
            <a:solidFill>
              <a:schemeClr val="bg1"/>
            </a:solidFill>
            <a:miter lim="800000"/>
            <a:headEnd/>
            <a:tailEnd/>
          </a:ln>
        </p:spPr>
        <p:txBody>
          <a:bodyPr tIns="0" bIns="0">
            <a:spAutoFit/>
          </a:bodyPr>
          <a:lstStyle/>
          <a:p>
            <a:r>
              <a:rPr lang="ja-JP" altLang="ja-JP" sz="2500" dirty="0">
                <a:solidFill>
                  <a:schemeClr val="bg1"/>
                </a:solidFill>
              </a:rPr>
              <a:t>①　居宅サービス計画の目的と意義について説明できる。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②　居宅サービス計画等の様式における記載の目的について説明</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③　利用者、家族の意向を踏まえた課題の解決に向けた目標の</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設定を実施できる。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④　居宅サービス計画実施後の生活の変化を予測できる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⑤　居宅サービス計画等に必要な社会資源（インフォーマルサービ</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ス等）を位置付けることができる。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⑥　生活目標に応じた必要なサービスを判断できる。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⑦　生活目標を達成するための期間の設定を判断できる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⑧　本人、家族が合意できる居宅サービス計画書の作成を実施で</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⑨　居宅サービス計画等と個別サービス計画の連動の重要性に</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ついて説明できる</a:t>
            </a:r>
            <a:endParaRPr lang="ja-JP" altLang="en-US" sz="2500" dirty="0">
              <a:solidFill>
                <a:schemeClr val="bg1"/>
              </a:solidFill>
              <a:latin typeface="HGPｺﾞｼｯｸM" pitchFamily="50" charset="-128"/>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46</a:t>
            </a:fld>
            <a:endParaRPr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正方形/長方形 4"/>
          <p:cNvSpPr>
            <a:spLocks noChangeArrowheads="1"/>
          </p:cNvSpPr>
          <p:nvPr/>
        </p:nvSpPr>
        <p:spPr bwMode="auto">
          <a:xfrm>
            <a:off x="467544" y="548680"/>
            <a:ext cx="8208963" cy="646113"/>
          </a:xfrm>
          <a:prstGeom prst="rect">
            <a:avLst/>
          </a:prstGeom>
          <a:noFill/>
          <a:ln w="9525">
            <a:noFill/>
            <a:miter lim="800000"/>
            <a:headEnd/>
            <a:tailEnd/>
          </a:ln>
        </p:spPr>
        <p:txBody>
          <a:bodyPr>
            <a:spAutoFit/>
          </a:bodyPr>
          <a:lstStyle/>
          <a:p>
            <a:r>
              <a:rPr lang="ja-JP" altLang="ja-JP" sz="3600" b="1" dirty="0"/>
              <a:t>「居宅サービス計画（ケアプラン）の作成」</a:t>
            </a:r>
            <a:endParaRPr lang="ja-JP" altLang="en-US" sz="3600" dirty="0"/>
          </a:p>
        </p:txBody>
      </p:sp>
      <p:sp>
        <p:nvSpPr>
          <p:cNvPr id="6" name="テキスト ボックス 5"/>
          <p:cNvSpPr txBox="1"/>
          <p:nvPr/>
        </p:nvSpPr>
        <p:spPr>
          <a:xfrm>
            <a:off x="611560" y="2610683"/>
            <a:ext cx="7920038" cy="4247317"/>
          </a:xfrm>
          <a:prstGeom prst="rect">
            <a:avLst/>
          </a:prstGeom>
          <a:noFill/>
        </p:spPr>
        <p:txBody>
          <a:bodyPr>
            <a:spAutoFit/>
          </a:bodyPr>
          <a:lstStyle/>
          <a:p>
            <a:pPr>
              <a:lnSpc>
                <a:spcPct val="150000"/>
              </a:lnSpc>
              <a:defRPr/>
            </a:pPr>
            <a:r>
              <a:rPr lang="ja-JP" altLang="ja-JP" sz="2800" dirty="0">
                <a:latin typeface="Arial" charset="0"/>
              </a:rPr>
              <a:t>⑴長期･短期目標の設定</a:t>
            </a:r>
            <a:r>
              <a:rPr lang="ja-JP" altLang="en-US" sz="2800" dirty="0">
                <a:latin typeface="Arial" charset="0"/>
              </a:rPr>
              <a:t>　　　　　　</a:t>
            </a:r>
            <a:r>
              <a:rPr lang="ja-JP" altLang="ja-JP" sz="2800" dirty="0">
                <a:solidFill>
                  <a:schemeClr val="accent5">
                    <a:lumMod val="75000"/>
                  </a:schemeClr>
                </a:solidFill>
                <a:latin typeface="Arial" charset="0"/>
              </a:rPr>
              <a:t>（第</a:t>
            </a:r>
            <a:r>
              <a:rPr lang="en-US" altLang="ja-JP" sz="2800" dirty="0">
                <a:solidFill>
                  <a:schemeClr val="accent5">
                    <a:lumMod val="75000"/>
                  </a:schemeClr>
                </a:solidFill>
                <a:latin typeface="Arial" charset="0"/>
              </a:rPr>
              <a:t>2</a:t>
            </a:r>
            <a:r>
              <a:rPr lang="ja-JP" altLang="ja-JP" sz="2800" dirty="0">
                <a:solidFill>
                  <a:schemeClr val="accent5">
                    <a:lumMod val="75000"/>
                  </a:schemeClr>
                </a:solidFill>
                <a:latin typeface="Arial" charset="0"/>
              </a:rPr>
              <a:t>表の作成） </a:t>
            </a:r>
          </a:p>
          <a:p>
            <a:pPr>
              <a:lnSpc>
                <a:spcPct val="150000"/>
              </a:lnSpc>
              <a:defRPr/>
            </a:pPr>
            <a:r>
              <a:rPr lang="ja-JP" altLang="ja-JP" sz="2800" dirty="0">
                <a:latin typeface="Arial" charset="0"/>
              </a:rPr>
              <a:t>⑵援助内容（サービス内容、種別、頻度、期間）</a:t>
            </a:r>
            <a:endParaRPr lang="en-US" altLang="ja-JP" sz="2800" dirty="0">
              <a:latin typeface="Arial" charset="0"/>
            </a:endParaRPr>
          </a:p>
          <a:p>
            <a:pPr>
              <a:lnSpc>
                <a:spcPct val="150000"/>
              </a:lnSpc>
              <a:defRPr/>
            </a:pPr>
            <a:r>
              <a:rPr lang="ja-JP" altLang="en-US" sz="2800" dirty="0">
                <a:solidFill>
                  <a:schemeClr val="accent5">
                    <a:lumMod val="75000"/>
                  </a:schemeClr>
                </a:solidFill>
                <a:latin typeface="Arial" charset="0"/>
              </a:rPr>
              <a:t>　　　　　　　　　　　　　　　　　　　　　　</a:t>
            </a:r>
            <a:r>
              <a:rPr lang="ja-JP" altLang="ja-JP" sz="2800" dirty="0">
                <a:solidFill>
                  <a:schemeClr val="accent5">
                    <a:lumMod val="75000"/>
                  </a:schemeClr>
                </a:solidFill>
                <a:latin typeface="Arial" charset="0"/>
              </a:rPr>
              <a:t>（第</a:t>
            </a:r>
            <a:r>
              <a:rPr lang="en-US" altLang="ja-JP" sz="2800" dirty="0">
                <a:solidFill>
                  <a:schemeClr val="accent5">
                    <a:lumMod val="75000"/>
                  </a:schemeClr>
                </a:solidFill>
                <a:latin typeface="Arial" charset="0"/>
              </a:rPr>
              <a:t>2</a:t>
            </a:r>
            <a:r>
              <a:rPr lang="ja-JP" altLang="ja-JP" sz="2800" dirty="0">
                <a:solidFill>
                  <a:schemeClr val="accent5">
                    <a:lumMod val="75000"/>
                  </a:schemeClr>
                </a:solidFill>
                <a:latin typeface="Arial" charset="0"/>
              </a:rPr>
              <a:t>表の作成）</a:t>
            </a:r>
          </a:p>
          <a:p>
            <a:pPr>
              <a:lnSpc>
                <a:spcPct val="150000"/>
              </a:lnSpc>
              <a:defRPr/>
            </a:pPr>
            <a:r>
              <a:rPr lang="ja-JP" altLang="ja-JP" sz="2800" dirty="0">
                <a:latin typeface="Arial" charset="0"/>
              </a:rPr>
              <a:t>⑶総合的な援助の方針</a:t>
            </a:r>
            <a:r>
              <a:rPr lang="ja-JP" altLang="en-US" sz="2800" dirty="0">
                <a:latin typeface="Arial" charset="0"/>
              </a:rPr>
              <a:t>　　　　　　　</a:t>
            </a:r>
            <a:r>
              <a:rPr lang="ja-JP" altLang="ja-JP" sz="2800" dirty="0">
                <a:solidFill>
                  <a:schemeClr val="accent5">
                    <a:lumMod val="75000"/>
                  </a:schemeClr>
                </a:solidFill>
                <a:latin typeface="Arial" charset="0"/>
              </a:rPr>
              <a:t>（第１表の作成）</a:t>
            </a:r>
          </a:p>
          <a:p>
            <a:pPr>
              <a:lnSpc>
                <a:spcPct val="150000"/>
              </a:lnSpc>
              <a:defRPr/>
            </a:pPr>
            <a:r>
              <a:rPr lang="ja-JP" altLang="ja-JP" sz="2800" dirty="0">
                <a:latin typeface="Arial" charset="0"/>
              </a:rPr>
              <a:t>⑷週間サービス計画</a:t>
            </a:r>
            <a:r>
              <a:rPr lang="ja-JP" altLang="en-US" sz="2800" dirty="0">
                <a:latin typeface="Arial" charset="0"/>
              </a:rPr>
              <a:t>　　　　　　　</a:t>
            </a:r>
            <a:r>
              <a:rPr lang="ja-JP" altLang="en-US" sz="2400" dirty="0">
                <a:latin typeface="Arial" charset="0"/>
              </a:rPr>
              <a:t>　</a:t>
            </a:r>
            <a:r>
              <a:rPr lang="ja-JP" altLang="en-US" sz="2800" dirty="0">
                <a:latin typeface="Arial" charset="0"/>
              </a:rPr>
              <a:t>　</a:t>
            </a:r>
            <a:r>
              <a:rPr lang="ja-JP" altLang="ja-JP" sz="2800" dirty="0">
                <a:solidFill>
                  <a:schemeClr val="accent5">
                    <a:lumMod val="75000"/>
                  </a:schemeClr>
                </a:solidFill>
                <a:latin typeface="Arial" charset="0"/>
              </a:rPr>
              <a:t>（第</a:t>
            </a:r>
            <a:r>
              <a:rPr lang="en-US" altLang="ja-JP" sz="2800" dirty="0">
                <a:solidFill>
                  <a:schemeClr val="accent5">
                    <a:lumMod val="75000"/>
                  </a:schemeClr>
                </a:solidFill>
                <a:latin typeface="Arial" charset="0"/>
              </a:rPr>
              <a:t>3</a:t>
            </a:r>
            <a:r>
              <a:rPr lang="ja-JP" altLang="ja-JP" sz="2800" dirty="0">
                <a:solidFill>
                  <a:schemeClr val="accent5">
                    <a:lumMod val="75000"/>
                  </a:schemeClr>
                </a:solidFill>
                <a:latin typeface="Arial" charset="0"/>
              </a:rPr>
              <a:t>表の作成）</a:t>
            </a:r>
          </a:p>
          <a:p>
            <a:pPr>
              <a:lnSpc>
                <a:spcPct val="150000"/>
              </a:lnSpc>
              <a:defRPr/>
            </a:pPr>
            <a:r>
              <a:rPr lang="ja-JP" altLang="ja-JP" sz="2800" dirty="0">
                <a:latin typeface="Arial" charset="0"/>
              </a:rPr>
              <a:t>⑸サービス利用票簡易版</a:t>
            </a:r>
            <a:r>
              <a:rPr lang="ja-JP" altLang="en-US" sz="2800" dirty="0">
                <a:latin typeface="Arial" charset="0"/>
              </a:rPr>
              <a:t>　　　　</a:t>
            </a:r>
            <a:r>
              <a:rPr lang="ja-JP" altLang="en-US" sz="2400" dirty="0">
                <a:latin typeface="Arial" charset="0"/>
              </a:rPr>
              <a:t>　</a:t>
            </a:r>
            <a:r>
              <a:rPr lang="ja-JP" altLang="en-US" sz="2800" dirty="0">
                <a:latin typeface="Arial" charset="0"/>
              </a:rPr>
              <a:t>　</a:t>
            </a:r>
            <a:r>
              <a:rPr lang="ja-JP" altLang="ja-JP" sz="2800" dirty="0">
                <a:solidFill>
                  <a:schemeClr val="accent5">
                    <a:lumMod val="75000"/>
                  </a:schemeClr>
                </a:solidFill>
                <a:latin typeface="Arial" charset="0"/>
              </a:rPr>
              <a:t>（実習版の作成）</a:t>
            </a:r>
            <a:endParaRPr lang="en-US" altLang="ja-JP" sz="2800" dirty="0">
              <a:solidFill>
                <a:schemeClr val="accent5">
                  <a:lumMod val="75000"/>
                </a:schemeClr>
              </a:solidFill>
              <a:latin typeface="Arial" charset="0"/>
            </a:endParaRPr>
          </a:p>
          <a:p>
            <a:pPr>
              <a:defRPr/>
            </a:pPr>
            <a:endParaRPr lang="ja-JP" altLang="en-US" dirty="0">
              <a:latin typeface="Arial" charset="0"/>
            </a:endParaRP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47</a:t>
            </a:fld>
            <a:endParaRPr lang="ja-JP" altLang="en-US"/>
          </a:p>
        </p:txBody>
      </p:sp>
      <p:sp>
        <p:nvSpPr>
          <p:cNvPr id="5" name="フローチャート : カード 4"/>
          <p:cNvSpPr/>
          <p:nvPr/>
        </p:nvSpPr>
        <p:spPr>
          <a:xfrm>
            <a:off x="6012160" y="1484784"/>
            <a:ext cx="2448272"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Ｐ２１－２３</a:t>
            </a:r>
            <a:endParaRPr kumimoji="1" lang="en-US" altLang="ja-JP" sz="20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48</a:t>
            </a:fld>
            <a:endParaRPr lang="ja-JP" altLang="en-US"/>
          </a:p>
        </p:txBody>
      </p:sp>
      <p:sp>
        <p:nvSpPr>
          <p:cNvPr id="3" name="正方形/長方形 2"/>
          <p:cNvSpPr/>
          <p:nvPr/>
        </p:nvSpPr>
        <p:spPr>
          <a:xfrm>
            <a:off x="755576" y="3549280"/>
            <a:ext cx="7920880" cy="1569660"/>
          </a:xfrm>
          <a:prstGeom prst="rect">
            <a:avLst/>
          </a:prstGeom>
          <a:solidFill>
            <a:schemeClr val="bg1">
              <a:lumMod val="9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3200" kern="0" dirty="0">
                <a:solidFill>
                  <a:srgbClr val="CC0099"/>
                </a:solidFill>
                <a:latin typeface="Century" panose="02040604050505020304" pitchFamily="18" charset="0"/>
                <a:ea typeface="ＭＳ ゴシック" panose="020B0609070205080204" pitchFamily="49" charset="-128"/>
                <a:cs typeface="MS-Mincho"/>
              </a:rPr>
              <a:t>➂</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利用者、家族の意向を踏まえた課題の</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解決に向けた目標の設定を実施できる。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1763688" y="1480874"/>
            <a:ext cx="6923112" cy="1323439"/>
          </a:xfrm>
          <a:prstGeom prst="rect">
            <a:avLst/>
          </a:prstGeom>
        </p:spPr>
        <p:txBody>
          <a:bodyPr wrap="square">
            <a:spAutoFit/>
          </a:bodyPr>
          <a:lstStyle/>
          <a:p>
            <a:r>
              <a:rPr lang="ja-JP" altLang="ja-JP" sz="4000" b="1" dirty="0">
                <a:effectLst>
                  <a:outerShdw blurRad="38100" dist="38100" dir="2700000" algn="tl">
                    <a:srgbClr val="000000">
                      <a:alpha val="43137"/>
                    </a:srgbClr>
                  </a:outerShdw>
                </a:effectLst>
                <a:ea typeface="ＭＳ ゴシック" panose="020B0609070205080204" pitchFamily="49" charset="-128"/>
                <a:cs typeface="Times New Roman" panose="02020603050405020304" pitchFamily="18" charset="0"/>
              </a:rPr>
              <a:t>長期･短期目標の設定</a:t>
            </a:r>
            <a:endParaRPr lang="en-US" altLang="ja-JP" sz="4000" b="1" dirty="0">
              <a:effectLst>
                <a:outerShdw blurRad="38100" dist="38100" dir="2700000" algn="tl">
                  <a:srgbClr val="000000">
                    <a:alpha val="43137"/>
                  </a:srgbClr>
                </a:outerShdw>
              </a:effectLst>
              <a:ea typeface="ＭＳ ゴシック" panose="020B0609070205080204" pitchFamily="49" charset="-128"/>
              <a:cs typeface="Times New Roman" panose="02020603050405020304" pitchFamily="18" charset="0"/>
            </a:endParaRPr>
          </a:p>
          <a:p>
            <a:r>
              <a:rPr lang="ja-JP" altLang="en-US" sz="4000" b="1" dirty="0">
                <a:ea typeface="ＭＳ ゴシック" panose="020B0609070205080204" pitchFamily="49" charset="-128"/>
                <a:cs typeface="Times New Roman" panose="02020603050405020304" pitchFamily="18" charset="0"/>
              </a:rPr>
              <a:t>　</a:t>
            </a:r>
            <a:r>
              <a:rPr lang="ja-JP" altLang="ja-JP" sz="4000" b="1" dirty="0">
                <a:ea typeface="ＭＳ ゴシック" panose="020B0609070205080204" pitchFamily="49" charset="-128"/>
                <a:cs typeface="Times New Roman" panose="02020603050405020304" pitchFamily="18" charset="0"/>
              </a:rPr>
              <a:t>（第</a:t>
            </a:r>
            <a:r>
              <a:rPr lang="en-US" altLang="ja-JP" sz="4000" b="1" dirty="0">
                <a:ea typeface="ＭＳ ゴシック" panose="020B0609070205080204" pitchFamily="49" charset="-128"/>
                <a:cs typeface="Times New Roman" panose="02020603050405020304" pitchFamily="18" charset="0"/>
              </a:rPr>
              <a:t>2</a:t>
            </a:r>
            <a:r>
              <a:rPr lang="ja-JP" altLang="ja-JP" sz="4000" b="1" dirty="0">
                <a:ea typeface="ＭＳ ゴシック" panose="020B0609070205080204" pitchFamily="49" charset="-128"/>
                <a:cs typeface="Times New Roman" panose="02020603050405020304" pitchFamily="18" charset="0"/>
              </a:rPr>
              <a:t>表の作成）</a:t>
            </a:r>
            <a:endParaRPr lang="ja-JP" altLang="en-US" sz="4000" dirty="0"/>
          </a:p>
        </p:txBody>
      </p:sp>
      <p:sp>
        <p:nvSpPr>
          <p:cNvPr id="5" name="正方形/長方形 4"/>
          <p:cNvSpPr/>
          <p:nvPr/>
        </p:nvSpPr>
        <p:spPr>
          <a:xfrm>
            <a:off x="1547664" y="206133"/>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⑥</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6" name="フローチャート : カード 5"/>
          <p:cNvSpPr/>
          <p:nvPr/>
        </p:nvSpPr>
        <p:spPr>
          <a:xfrm>
            <a:off x="6804248" y="2132856"/>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Ｐ２２</a:t>
            </a:r>
            <a:endParaRPr kumimoji="1" lang="en-US" altLang="ja-JP" sz="2000" b="1" dirty="0">
              <a:solidFill>
                <a:srgbClr val="FF0000"/>
              </a:solidFill>
            </a:endParaRPr>
          </a:p>
        </p:txBody>
      </p:sp>
    </p:spTree>
    <p:extLst>
      <p:ext uri="{BB962C8B-B14F-4D97-AF65-F5344CB8AC3E}">
        <p14:creationId xmlns:p14="http://schemas.microsoft.com/office/powerpoint/2010/main" val="13824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0"/>
            <a:ext cx="7560071" cy="850900"/>
          </a:xfrm>
        </p:spPr>
        <p:txBody>
          <a:bodyPr/>
          <a:lstStyle/>
          <a:p>
            <a:pPr eaLnBrk="1" hangingPunct="1">
              <a:defRPr/>
            </a:pPr>
            <a:r>
              <a:rPr lang="ja-JP" altLang="en-US" b="1" dirty="0">
                <a:solidFill>
                  <a:schemeClr val="hlink"/>
                </a:solidFill>
                <a:effectLst>
                  <a:outerShdw blurRad="38100" dist="38100" dir="2700000" algn="tl">
                    <a:srgbClr val="C0C0C0"/>
                  </a:outerShdw>
                </a:effectLst>
              </a:rPr>
              <a:t>「目標（長期目標・短期目標）」　　　</a:t>
            </a:r>
            <a:r>
              <a:rPr lang="ja-JP" altLang="en-US" dirty="0"/>
              <a:t> </a:t>
            </a:r>
          </a:p>
        </p:txBody>
      </p:sp>
      <p:sp>
        <p:nvSpPr>
          <p:cNvPr id="222211" name="Rectangle 3"/>
          <p:cNvSpPr>
            <a:spLocks noGrp="1" noChangeArrowheads="1"/>
          </p:cNvSpPr>
          <p:nvPr>
            <p:ph type="body" idx="1"/>
          </p:nvPr>
        </p:nvSpPr>
        <p:spPr>
          <a:xfrm>
            <a:off x="0" y="1125538"/>
            <a:ext cx="9144000" cy="5543550"/>
          </a:xfrm>
        </p:spPr>
        <p:txBody>
          <a:bodyPr/>
          <a:lstStyle/>
          <a:p>
            <a:pPr eaLnBrk="1" hangingPunct="1">
              <a:lnSpc>
                <a:spcPct val="80000"/>
              </a:lnSpc>
              <a:buFontTx/>
              <a:buNone/>
              <a:defRPr/>
            </a:pPr>
            <a:r>
              <a:rPr lang="en-US" altLang="ja-JP" sz="2800" dirty="0"/>
              <a:t>○</a:t>
            </a:r>
            <a:r>
              <a:rPr lang="ja-JP" altLang="en-US" sz="2800" b="1" dirty="0"/>
              <a:t>　</a:t>
            </a:r>
            <a:r>
              <a:rPr lang="ja-JP" altLang="en-US" sz="2800" b="1" dirty="0">
                <a:solidFill>
                  <a:schemeClr val="accent2"/>
                </a:solidFill>
              </a:rPr>
              <a:t>「長期目標」</a:t>
            </a:r>
            <a:r>
              <a:rPr lang="ja-JP" altLang="en-US" sz="2800" dirty="0">
                <a:solidFill>
                  <a:schemeClr val="accent2"/>
                </a:solidFill>
              </a:rPr>
              <a:t>は、基本的には個々の解決すべき課題に対応して設定するものである。</a:t>
            </a:r>
          </a:p>
          <a:p>
            <a:pPr eaLnBrk="1" hangingPunct="1">
              <a:lnSpc>
                <a:spcPct val="80000"/>
              </a:lnSpc>
              <a:buFontTx/>
              <a:buNone/>
              <a:defRPr/>
            </a:pPr>
            <a:r>
              <a:rPr lang="ja-JP" altLang="en-US" sz="2800" dirty="0"/>
              <a:t>　　ただし、解決すべき課題が短期的に解決される場合やいくつかの課題が解決されて初めて達成可能な場合には、複数の長期目標が設定されることもある。</a:t>
            </a:r>
          </a:p>
          <a:p>
            <a:pPr eaLnBrk="1" hangingPunct="1">
              <a:lnSpc>
                <a:spcPct val="80000"/>
              </a:lnSpc>
              <a:buFontTx/>
              <a:buNone/>
              <a:defRPr/>
            </a:pPr>
            <a:r>
              <a:rPr lang="ja-JP" altLang="en-US" sz="2800" dirty="0"/>
              <a:t>○</a:t>
            </a:r>
            <a:r>
              <a:rPr lang="ja-JP" altLang="en-US" sz="2800" dirty="0">
                <a:solidFill>
                  <a:schemeClr val="accent2"/>
                </a:solidFill>
              </a:rPr>
              <a:t>　</a:t>
            </a:r>
            <a:r>
              <a:rPr lang="ja-JP" altLang="en-US" sz="2800" b="1" dirty="0">
                <a:solidFill>
                  <a:schemeClr val="accent2"/>
                </a:solidFill>
              </a:rPr>
              <a:t>「短期目標」</a:t>
            </a:r>
            <a:r>
              <a:rPr lang="ja-JP" altLang="en-US" sz="2800" dirty="0">
                <a:solidFill>
                  <a:schemeClr val="accent2"/>
                </a:solidFill>
              </a:rPr>
              <a:t>は、解決すべき課題及び長期目標に段階的に対応し解決に結びつけるものである。</a:t>
            </a:r>
          </a:p>
          <a:p>
            <a:pPr eaLnBrk="1" hangingPunct="1">
              <a:lnSpc>
                <a:spcPct val="80000"/>
              </a:lnSpc>
              <a:buFontTx/>
              <a:buNone/>
              <a:defRPr/>
            </a:pPr>
            <a:r>
              <a:rPr lang="ja-JP" altLang="en-US" sz="2800" dirty="0"/>
              <a:t>○</a:t>
            </a:r>
            <a:r>
              <a:rPr lang="ja-JP" altLang="en-US" sz="2800" dirty="0">
                <a:solidFill>
                  <a:schemeClr val="bg2"/>
                </a:solidFill>
              </a:rPr>
              <a:t>　</a:t>
            </a:r>
            <a:r>
              <a:rPr lang="ja-JP" altLang="en-US" sz="2800" dirty="0">
                <a:solidFill>
                  <a:schemeClr val="accent5">
                    <a:lumMod val="75000"/>
                  </a:schemeClr>
                </a:solidFill>
              </a:rPr>
              <a:t>緊急対応が必要となった場合には、一時的にサービスは大きく変動するが、目標として確定せず、緊急対応が落ち着いた段階で、再度「長期目標」・「短期目標」の見直しを行い記載する。</a:t>
            </a:r>
          </a:p>
          <a:p>
            <a:pPr eaLnBrk="1" hangingPunct="1">
              <a:buFontTx/>
              <a:buNone/>
              <a:defRPr/>
            </a:pPr>
            <a:r>
              <a:rPr lang="ja-JP" altLang="en-US" sz="2800" dirty="0"/>
              <a:t>○</a:t>
            </a:r>
            <a:r>
              <a:rPr lang="ja-JP" altLang="en-US" sz="2800" dirty="0">
                <a:solidFill>
                  <a:srgbClr val="FF0000"/>
                </a:solidFill>
                <a:effectLst>
                  <a:outerShdw blurRad="38100" dist="38100" dir="2700000" algn="tl">
                    <a:srgbClr val="C0C0C0"/>
                  </a:outerShdw>
                </a:effectLst>
              </a:rPr>
              <a:t>　</a:t>
            </a:r>
            <a:r>
              <a:rPr lang="ja-JP" altLang="en-US" sz="2800" u="sng" dirty="0">
                <a:solidFill>
                  <a:srgbClr val="FF0000"/>
                </a:solidFill>
                <a:effectLst>
                  <a:outerShdw blurRad="38100" dist="38100" dir="2700000" algn="tl">
                    <a:srgbClr val="C0C0C0"/>
                  </a:outerShdw>
                </a:effectLst>
              </a:rPr>
              <a:t>なお、抽象的な言葉ではなく誰にもわかりやすい具体的な内容で記載することとし、かつ目標は、実際に解決が可能と見込まれるものでなくてはいけない。</a:t>
            </a:r>
          </a:p>
        </p:txBody>
      </p:sp>
      <p:sp>
        <p:nvSpPr>
          <p:cNvPr id="4" name="正方形/長方形 3"/>
          <p:cNvSpPr/>
          <p:nvPr/>
        </p:nvSpPr>
        <p:spPr>
          <a:xfrm>
            <a:off x="7380288" y="692150"/>
            <a:ext cx="1724025" cy="461963"/>
          </a:xfrm>
          <a:prstGeom prst="rect">
            <a:avLst/>
          </a:prstGeom>
        </p:spPr>
        <p:txBody>
          <a:bodyPr wrap="none">
            <a:spAutoFit/>
          </a:bodyPr>
          <a:lstStyle/>
          <a:p>
            <a:pPr>
              <a:buFont typeface="Arial" pitchFamily="34" charset="0"/>
              <a:buNone/>
              <a:defRPr/>
            </a:pPr>
            <a:r>
              <a:rPr lang="ja-JP" altLang="en-US" sz="2400" b="1" dirty="0">
                <a:solidFill>
                  <a:schemeClr val="accent4">
                    <a:lumMod val="50000"/>
                  </a:schemeClr>
                </a:solidFill>
                <a:latin typeface="Arial" charset="0"/>
              </a:rPr>
              <a:t>（記載要領）</a:t>
            </a:r>
            <a:endParaRPr lang="en-US" altLang="ja-JP" sz="2400" b="1" dirty="0">
              <a:solidFill>
                <a:schemeClr val="accent4">
                  <a:lumMod val="50000"/>
                </a:schemeClr>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7021EC4D-92C6-43E2-BCB2-6722DD824A66}" type="slidenum">
              <a:rPr lang="ja-JP" altLang="en-US" smtClean="0"/>
              <a:pPr>
                <a:defRPr/>
              </a:pPr>
              <a:t>49</a:t>
            </a:fld>
            <a:endParaRPr lang="ja-JP" altLang="en-US"/>
          </a:p>
        </p:txBody>
      </p:sp>
      <p:sp>
        <p:nvSpPr>
          <p:cNvPr id="6" name="フローチャート : カード 5"/>
          <p:cNvSpPr/>
          <p:nvPr/>
        </p:nvSpPr>
        <p:spPr>
          <a:xfrm>
            <a:off x="7631832" y="0"/>
            <a:ext cx="1512168" cy="692696"/>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Ｐ１７</a:t>
            </a:r>
            <a:endParaRPr kumimoji="1" lang="en-US" altLang="ja-JP" sz="20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79512" y="116632"/>
            <a:ext cx="8784976" cy="1008112"/>
          </a:xfrm>
          <a:prstGeom prst="roundRect">
            <a:avLst>
              <a:gd name="adj" fmla="val 5046"/>
            </a:avLst>
          </a:prstGeom>
          <a:solidFill>
            <a:srgbClr val="FFFF99"/>
          </a:solidFill>
          <a:ln w="9525">
            <a:solidFill>
              <a:schemeClr val="bg1"/>
            </a:solidFill>
            <a:round/>
            <a:headEnd/>
            <a:tailEnd/>
          </a:ln>
        </p:spPr>
        <p:txBody>
          <a:bodyPr lIns="74295" tIns="48600" rIns="74295" bIns="8890" anchor="ctr" anchorCtr="0"/>
          <a:lstStyle/>
          <a:p>
            <a:pPr algn="ctr"/>
            <a:r>
              <a:rPr lang="ja-JP" altLang="en-US" sz="3200" dirty="0"/>
              <a:t>修得目標　</a:t>
            </a:r>
            <a:r>
              <a:rPr lang="ja-JP" altLang="ja-JP" sz="3200" b="1" dirty="0"/>
              <a:t>「受付及び相談並びに契約」</a:t>
            </a:r>
            <a:endParaRPr lang="ja-JP" altLang="ja-JP" sz="3200" dirty="0"/>
          </a:p>
        </p:txBody>
      </p:sp>
      <p:sp>
        <p:nvSpPr>
          <p:cNvPr id="87041" name="Rectangle 1"/>
          <p:cNvSpPr>
            <a:spLocks noChangeArrowheads="1"/>
          </p:cNvSpPr>
          <p:nvPr/>
        </p:nvSpPr>
        <p:spPr bwMode="auto">
          <a:xfrm>
            <a:off x="179512" y="1135586"/>
            <a:ext cx="8784976" cy="5601533"/>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800" dirty="0">
                <a:solidFill>
                  <a:schemeClr val="bg1"/>
                </a:solidFill>
                <a:latin typeface="+mj-ea"/>
                <a:ea typeface="+mj-ea"/>
                <a:cs typeface="MS-Mincho"/>
              </a:rPr>
              <a:t>①</a:t>
            </a:r>
            <a:r>
              <a:rPr lang="ja-JP" sz="2800" dirty="0">
                <a:solidFill>
                  <a:schemeClr val="bg1"/>
                </a:solidFill>
                <a:latin typeface="+mj-ea"/>
                <a:ea typeface="+mj-ea"/>
                <a:cs typeface="MS-Mincho"/>
              </a:rPr>
              <a:t>インテークの目的と意義について説明できる。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②受付及び相談と面接の場面における援助の留</a:t>
            </a:r>
            <a:r>
              <a:rPr lang="ja-JP" altLang="ja-JP" sz="2800" dirty="0">
                <a:solidFill>
                  <a:schemeClr val="bg1"/>
                </a:solidFill>
                <a:latin typeface="+mj-ea"/>
                <a:ea typeface="+mj-ea"/>
                <a:cs typeface="MS-Mincho"/>
              </a:rPr>
              <a:t>意点に</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③利用者及び家族との信頼関係の構築の重要性</a:t>
            </a:r>
            <a:r>
              <a:rPr lang="ja-JP" altLang="ja-JP" sz="2800" dirty="0">
                <a:solidFill>
                  <a:schemeClr val="bg1"/>
                </a:solidFill>
                <a:latin typeface="+mj-ea"/>
                <a:ea typeface="+mj-ea"/>
                <a:cs typeface="MS-Mincho"/>
              </a:rPr>
              <a:t>につい</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altLang="ja-JP" sz="2800" dirty="0">
                <a:solidFill>
                  <a:schemeClr val="bg1"/>
                </a:solidFill>
                <a:latin typeface="+mj-ea"/>
                <a:ea typeface="+mj-ea"/>
                <a:cs typeface="MS-Mincho"/>
              </a:rPr>
              <a:t>て</a:t>
            </a:r>
            <a:r>
              <a:rPr lang="ja-JP" sz="2800" dirty="0">
                <a:solidFill>
                  <a:schemeClr val="bg1"/>
                </a:solidFill>
                <a:latin typeface="+mj-ea"/>
                <a:ea typeface="+mj-ea"/>
                <a:cs typeface="MS-Mincho"/>
              </a:rPr>
              <a:t>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④契約行為を行うにあたっての留意事項につい</a:t>
            </a:r>
            <a:r>
              <a:rPr lang="ja-JP" altLang="ja-JP" sz="2800" dirty="0">
                <a:solidFill>
                  <a:schemeClr val="bg1"/>
                </a:solidFill>
                <a:latin typeface="+mj-ea"/>
                <a:ea typeface="+mj-ea"/>
                <a:cs typeface="MS-Mincho"/>
              </a:rPr>
              <a:t>て説明</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⑤契約の仕組みが利用者主体であることの意義</a:t>
            </a:r>
            <a:r>
              <a:rPr lang="ja-JP" altLang="ja-JP" sz="2800" dirty="0">
                <a:solidFill>
                  <a:schemeClr val="bg1"/>
                </a:solidFill>
                <a:latin typeface="+mj-ea"/>
                <a:ea typeface="+mj-ea"/>
                <a:cs typeface="MS-Mincho"/>
              </a:rPr>
              <a:t>と仕組み</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について説明できる。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⑥利用者の状況に合った面接に必要な情報や書類の</a:t>
            </a:r>
            <a:endParaRPr lang="en-US" altLang="ja-JP" sz="2800" dirty="0">
              <a:solidFill>
                <a:schemeClr val="bg1"/>
              </a:solidFill>
              <a:latin typeface="+mj-ea"/>
              <a:ea typeface="+mj-ea"/>
              <a:cs typeface="MS-Mincho"/>
            </a:endParaRPr>
          </a:p>
          <a:p>
            <a:r>
              <a:rPr lang="en-US" altLang="ja-JP" sz="2800" dirty="0">
                <a:solidFill>
                  <a:schemeClr val="bg1"/>
                </a:solidFill>
                <a:latin typeface="+mj-ea"/>
                <a:ea typeface="+mj-ea"/>
                <a:cs typeface="MS-Mincho"/>
              </a:rPr>
              <a:t>   </a:t>
            </a:r>
            <a:r>
              <a:rPr lang="ja-JP" sz="2800" dirty="0">
                <a:solidFill>
                  <a:schemeClr val="bg1"/>
                </a:solidFill>
                <a:latin typeface="+mj-ea"/>
                <a:ea typeface="+mj-ea"/>
                <a:cs typeface="MS-Mincho"/>
              </a:rPr>
              <a:t>準備を実施できる。</a:t>
            </a:r>
            <a:endParaRPr lang="ja-JP" sz="2800" dirty="0">
              <a:solidFill>
                <a:schemeClr val="bg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a:t>
            </a:fld>
            <a:endParaRPr lang="ja-JP"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395288" y="0"/>
            <a:ext cx="8280400" cy="7100888"/>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50</a:t>
            </a:fld>
            <a:endParaRPr lang="ja-JP" altLang="en-US"/>
          </a:p>
        </p:txBody>
      </p:sp>
      <p:sp>
        <p:nvSpPr>
          <p:cNvPr id="4" name="フローチャート : カード 3"/>
          <p:cNvSpPr/>
          <p:nvPr/>
        </p:nvSpPr>
        <p:spPr>
          <a:xfrm>
            <a:off x="7631832" y="0"/>
            <a:ext cx="1512168" cy="620688"/>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Ｐ１７</a:t>
            </a:r>
            <a:endParaRPr kumimoji="1" lang="en-US" altLang="ja-JP" sz="20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51</a:t>
            </a:fld>
            <a:endParaRPr lang="ja-JP" altLang="en-US"/>
          </a:p>
        </p:txBody>
      </p:sp>
      <p:sp>
        <p:nvSpPr>
          <p:cNvPr id="4" name="正方形/長方形 3"/>
          <p:cNvSpPr/>
          <p:nvPr/>
        </p:nvSpPr>
        <p:spPr>
          <a:xfrm>
            <a:off x="611560" y="1484784"/>
            <a:ext cx="8075240" cy="1323439"/>
          </a:xfrm>
          <a:prstGeom prst="rect">
            <a:avLst/>
          </a:prstGeom>
        </p:spPr>
        <p:txBody>
          <a:bodyPr wrap="square">
            <a:spAutoFit/>
          </a:bodyPr>
          <a:lstStyle/>
          <a:p>
            <a:r>
              <a:rPr lang="ja-JP" altLang="ja-JP" sz="4000" b="1" dirty="0"/>
              <a:t>目標を実現するサービス内容を作成　</a:t>
            </a:r>
            <a:r>
              <a:rPr lang="ja-JP" altLang="en-US" sz="4000" b="1" dirty="0">
                <a:ea typeface="ＭＳ ゴシック" panose="020B0609070205080204" pitchFamily="49" charset="-128"/>
                <a:cs typeface="Times New Roman" panose="02020603050405020304" pitchFamily="18" charset="0"/>
              </a:rPr>
              <a:t>　</a:t>
            </a:r>
            <a:r>
              <a:rPr lang="ja-JP" altLang="ja-JP" sz="4000" b="1" dirty="0">
                <a:ea typeface="ＭＳ ゴシック" panose="020B0609070205080204" pitchFamily="49" charset="-128"/>
                <a:cs typeface="Times New Roman" panose="02020603050405020304" pitchFamily="18" charset="0"/>
              </a:rPr>
              <a:t>（第</a:t>
            </a:r>
            <a:r>
              <a:rPr lang="en-US" altLang="ja-JP" sz="4000" b="1" dirty="0">
                <a:ea typeface="ＭＳ ゴシック" panose="020B0609070205080204" pitchFamily="49" charset="-128"/>
                <a:cs typeface="Times New Roman" panose="02020603050405020304" pitchFamily="18" charset="0"/>
              </a:rPr>
              <a:t>2</a:t>
            </a:r>
            <a:r>
              <a:rPr lang="ja-JP" altLang="ja-JP" sz="4000" b="1" dirty="0">
                <a:ea typeface="ＭＳ ゴシック" panose="020B0609070205080204" pitchFamily="49" charset="-128"/>
                <a:cs typeface="Times New Roman" panose="02020603050405020304" pitchFamily="18" charset="0"/>
              </a:rPr>
              <a:t>表の作成）</a:t>
            </a:r>
            <a:endParaRPr lang="ja-JP" altLang="en-US" sz="4000" dirty="0"/>
          </a:p>
        </p:txBody>
      </p:sp>
      <p:sp>
        <p:nvSpPr>
          <p:cNvPr id="5" name="正方形/長方形 4"/>
          <p:cNvSpPr/>
          <p:nvPr/>
        </p:nvSpPr>
        <p:spPr>
          <a:xfrm>
            <a:off x="1547664" y="206133"/>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⑦</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6" name="正方形/長方形 5"/>
          <p:cNvSpPr/>
          <p:nvPr/>
        </p:nvSpPr>
        <p:spPr>
          <a:xfrm>
            <a:off x="107504" y="3402767"/>
            <a:ext cx="9036496" cy="347787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00100" indent="-800100" algn="just">
              <a:spcAft>
                <a:spcPts val="0"/>
              </a:spcAft>
            </a:pPr>
            <a:r>
              <a:rPr lang="ja-JP" altLang="en-US" sz="1000" kern="0" dirty="0">
                <a:solidFill>
                  <a:srgbClr val="808080"/>
                </a:solidFill>
                <a:latin typeface="Century" panose="02040604050505020304" pitchFamily="18" charset="0"/>
                <a:ea typeface="ＭＳ ゴシック" panose="020B0609070205080204" pitchFamily="49" charset="-128"/>
                <a:cs typeface="MS-Mincho"/>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⑤居宅サービス計画等に必要な社会資源（インフォー</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r>
              <a:rPr lang="ja-JP" altLang="en-US"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マルサービス等）を位置付けることができる</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endParaRPr lang="en-US" altLang="ja-JP" sz="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⑥</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生活目標に応じた必要なサービスを判断できる。</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228600" indent="-228600" algn="just">
              <a:spcAft>
                <a:spcPts val="0"/>
              </a:spcAft>
            </a:pPr>
            <a:r>
              <a:rPr lang="ja-JP" altLang="en-US" sz="1000" kern="0" dirty="0">
                <a:solidFill>
                  <a:srgbClr val="808080"/>
                </a:solidFill>
                <a:latin typeface="Century" panose="02040604050505020304" pitchFamily="18" charset="0"/>
                <a:ea typeface="ＭＳ ゴシック" panose="020B0609070205080204" pitchFamily="49" charset="-128"/>
                <a:cs typeface="MS-Mincho"/>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⑦生活目標を達成するための期間の設定を判断できる</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228600" indent="-228600" algn="just">
              <a:spcAft>
                <a:spcPts val="0"/>
              </a:spcAft>
            </a:pP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228600" indent="-228600" algn="just">
              <a:spcAft>
                <a:spcPts val="0"/>
              </a:spcAft>
            </a:pPr>
            <a:r>
              <a:rPr lang="ja-JP" altLang="en-US" sz="1000" kern="0" dirty="0">
                <a:solidFill>
                  <a:srgbClr val="808080"/>
                </a:solidFill>
                <a:latin typeface="Century" panose="02040604050505020304" pitchFamily="18" charset="0"/>
                <a:ea typeface="ＭＳ ゴシック" panose="020B0609070205080204" pitchFamily="49" charset="-128"/>
                <a:cs typeface="MS-Mincho"/>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⑧本人、家族が合意できる居宅サービス計画書の作成を実施できる</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フローチャート : カード 6"/>
          <p:cNvSpPr/>
          <p:nvPr/>
        </p:nvSpPr>
        <p:spPr>
          <a:xfrm>
            <a:off x="7020272" y="2348880"/>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Ｐ２２</a:t>
            </a:r>
            <a:endParaRPr kumimoji="1" lang="en-US" altLang="ja-JP" sz="2000" b="1" dirty="0">
              <a:solidFill>
                <a:srgbClr val="FF0000"/>
              </a:solidFill>
            </a:endParaRPr>
          </a:p>
        </p:txBody>
      </p:sp>
    </p:spTree>
    <p:extLst>
      <p:ext uri="{BB962C8B-B14F-4D97-AF65-F5344CB8AC3E}">
        <p14:creationId xmlns:p14="http://schemas.microsoft.com/office/powerpoint/2010/main" val="1244980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52</a:t>
            </a:fld>
            <a:endParaRPr lang="ja-JP" altLang="en-US"/>
          </a:p>
        </p:txBody>
      </p:sp>
      <p:sp>
        <p:nvSpPr>
          <p:cNvPr id="6" name="AutoShape 4"/>
          <p:cNvSpPr>
            <a:spLocks noChangeArrowheads="1"/>
          </p:cNvSpPr>
          <p:nvPr/>
        </p:nvSpPr>
        <p:spPr bwMode="auto">
          <a:xfrm>
            <a:off x="112519" y="1844824"/>
            <a:ext cx="9133105" cy="4876651"/>
          </a:xfrm>
          <a:prstGeom prst="wedgeRectCallout">
            <a:avLst>
              <a:gd name="adj1" fmla="val -49262"/>
              <a:gd name="adj2" fmla="val -37881"/>
            </a:avLst>
          </a:prstGeom>
          <a:solidFill>
            <a:schemeClr val="bg1"/>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rgbClr val="0070C0"/>
                </a:solidFill>
                <a:effectLst>
                  <a:outerShdw blurRad="38100" dist="38100" dir="2700000" algn="tl">
                    <a:srgbClr val="000000">
                      <a:alpha val="43137"/>
                    </a:srgbClr>
                  </a:outerShdw>
                </a:effectLst>
                <a:latin typeface="+mn-ea"/>
                <a:ea typeface="+mn-ea"/>
              </a:rPr>
              <a:t>　＜第１表＞</a:t>
            </a:r>
            <a:r>
              <a:rPr kumimoji="0" lang="ja-JP" altLang="en-US" sz="28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7030A0"/>
                </a:solidFill>
                <a:effectLst/>
                <a:latin typeface="+mn-ea"/>
                <a:ea typeface="+mn-ea"/>
              </a:rPr>
              <a:t>【</a:t>
            </a:r>
            <a:r>
              <a:rPr kumimoji="0" lang="ja-JP" altLang="en-US" sz="2800" b="1" i="0" u="none" strike="noStrike" cap="none" normalizeH="0" baseline="0" dirty="0">
                <a:ln>
                  <a:noFill/>
                </a:ln>
                <a:solidFill>
                  <a:srgbClr val="7030A0"/>
                </a:solidFill>
                <a:effectLst/>
                <a:latin typeface="+mn-ea"/>
                <a:ea typeface="+mn-ea"/>
              </a:rPr>
              <a:t>利用者及び家族の生活に対する意向を踏まえた課題分析の結果</a:t>
            </a:r>
            <a:r>
              <a:rPr kumimoji="0" lang="en-US" altLang="ja-JP" sz="28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effectLst/>
                <a:latin typeface="+mn-ea"/>
                <a:ea typeface="+mn-ea"/>
              </a:rPr>
              <a:t>　利用者及びその家族が、どのような内容の介護サービスをどの程度の頻度で利用しながら、どのような生活をしたいと考えているのか意向を踏まえた課題分析の結果を記載する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effectLst/>
                <a:latin typeface="+mn-ea"/>
                <a:ea typeface="+mn-ea"/>
              </a:rPr>
              <a:t>　その際、課題分析の結果として、「自立支援」に資するために解決しなければならない課題が把握できているか確認する。そのために、利用者の主訴や相談内容等を踏まえた利用者が持っている力や生活環境等の評価を含め利用者が抱える問題点を明らかにしていくこと。</a:t>
            </a:r>
            <a:endParaRPr kumimoji="0" lang="ja-JP" altLang="ja-JP" sz="2800" b="1" i="0" u="none" strike="noStrike" cap="none" normalizeH="0" baseline="0" dirty="0">
              <a:ln>
                <a:noFill/>
              </a:ln>
              <a:solidFill>
                <a:schemeClr val="tx1"/>
              </a:solidFill>
              <a:effectLst/>
              <a:latin typeface="+mn-ea"/>
              <a:ea typeface="+mn-ea"/>
            </a:endParaRPr>
          </a:p>
        </p:txBody>
      </p:sp>
      <p:sp>
        <p:nvSpPr>
          <p:cNvPr id="7" name="フローチャート : カード 6"/>
          <p:cNvSpPr/>
          <p:nvPr/>
        </p:nvSpPr>
        <p:spPr>
          <a:xfrm>
            <a:off x="7199784" y="-42961"/>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Ｐ２１</a:t>
            </a:r>
            <a:r>
              <a:rPr kumimoji="1" lang="en-US" altLang="ja-JP" sz="2000" b="1" dirty="0">
                <a:solidFill>
                  <a:srgbClr val="FF0000"/>
                </a:solidFill>
              </a:rPr>
              <a:t>,</a:t>
            </a:r>
            <a:r>
              <a:rPr kumimoji="1" lang="ja-JP" altLang="en-US" sz="2000" b="1" dirty="0">
                <a:solidFill>
                  <a:srgbClr val="FF0000"/>
                </a:solidFill>
              </a:rPr>
              <a:t>２３</a:t>
            </a:r>
            <a:endParaRPr kumimoji="1" lang="en-US" altLang="ja-JP" sz="2000" b="1" dirty="0">
              <a:solidFill>
                <a:srgbClr val="FF0000"/>
              </a:solidFill>
            </a:endParaRPr>
          </a:p>
        </p:txBody>
      </p:sp>
      <p:sp>
        <p:nvSpPr>
          <p:cNvPr id="8" name="正方形/長方形 7"/>
          <p:cNvSpPr/>
          <p:nvPr/>
        </p:nvSpPr>
        <p:spPr>
          <a:xfrm>
            <a:off x="1630567" y="-23947"/>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⑧</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9" name="テキスト ボックス 8"/>
          <p:cNvSpPr txBox="1"/>
          <p:nvPr/>
        </p:nvSpPr>
        <p:spPr>
          <a:xfrm>
            <a:off x="353144" y="1110791"/>
            <a:ext cx="8892480" cy="523220"/>
          </a:xfrm>
          <a:prstGeom prst="rect">
            <a:avLst/>
          </a:prstGeom>
          <a:noFill/>
        </p:spPr>
        <p:txBody>
          <a:bodyPr wrap="square" rtlCol="0">
            <a:spAutoFit/>
          </a:bodyPr>
          <a:lstStyle/>
          <a:p>
            <a:r>
              <a:rPr kumimoji="1" lang="ja-JP" altLang="en-US" sz="2800" b="1" dirty="0">
                <a:solidFill>
                  <a:srgbClr val="FF0000"/>
                </a:solidFill>
                <a:effectLst>
                  <a:outerShdw blurRad="38100" dist="38100" dir="2700000" algn="tl">
                    <a:srgbClr val="000000">
                      <a:alpha val="43137"/>
                    </a:srgbClr>
                  </a:outerShdw>
                </a:effectLst>
              </a:rPr>
              <a:t>ケアプラン第１表、第３表、サービス利用票簡易版の作成</a:t>
            </a:r>
          </a:p>
        </p:txBody>
      </p:sp>
    </p:spTree>
    <p:extLst>
      <p:ext uri="{BB962C8B-B14F-4D97-AF65-F5344CB8AC3E}">
        <p14:creationId xmlns:p14="http://schemas.microsoft.com/office/powerpoint/2010/main" val="4244877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53</a:t>
            </a:fld>
            <a:endParaRPr lang="ja-JP" altLang="en-US"/>
          </a:p>
        </p:txBody>
      </p:sp>
      <p:sp>
        <p:nvSpPr>
          <p:cNvPr id="6" name="AutoShape 4"/>
          <p:cNvSpPr>
            <a:spLocks noChangeArrowheads="1"/>
          </p:cNvSpPr>
          <p:nvPr/>
        </p:nvSpPr>
        <p:spPr bwMode="auto">
          <a:xfrm>
            <a:off x="-3468" y="1731067"/>
            <a:ext cx="9133105" cy="4990408"/>
          </a:xfrm>
          <a:prstGeom prst="wedgeRectCallout">
            <a:avLst>
              <a:gd name="adj1" fmla="val -49262"/>
              <a:gd name="adj2" fmla="val -37881"/>
            </a:avLst>
          </a:prstGeom>
          <a:solidFill>
            <a:schemeClr val="bg1"/>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rgbClr val="0070C0"/>
                </a:solidFill>
                <a:effectLst>
                  <a:outerShdw blurRad="38100" dist="38100" dir="2700000" algn="tl">
                    <a:srgbClr val="000000">
                      <a:alpha val="43137"/>
                    </a:srgbClr>
                  </a:outerShdw>
                </a:effectLst>
                <a:latin typeface="+mn-ea"/>
                <a:ea typeface="+mn-ea"/>
              </a:rPr>
              <a:t>＜第１表＞</a:t>
            </a:r>
            <a:r>
              <a:rPr kumimoji="0" lang="ja-JP" altLang="en-US" sz="24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7030A0"/>
                </a:solidFill>
                <a:effectLst/>
                <a:latin typeface="+mn-ea"/>
                <a:ea typeface="+mn-ea"/>
              </a:rPr>
              <a:t>【</a:t>
            </a:r>
            <a:r>
              <a:rPr kumimoji="0" lang="ja-JP" altLang="en-US" sz="2400" b="1" i="0" u="none" strike="noStrike" cap="none" normalizeH="0" baseline="0" dirty="0">
                <a:ln>
                  <a:noFill/>
                </a:ln>
                <a:solidFill>
                  <a:srgbClr val="7030A0"/>
                </a:solidFill>
                <a:effectLst/>
                <a:latin typeface="+mn-ea"/>
                <a:ea typeface="+mn-ea"/>
              </a:rPr>
              <a:t>総合的な援助の方針</a:t>
            </a:r>
            <a:r>
              <a:rPr kumimoji="0" lang="en-US" altLang="ja-JP" sz="24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mn-ea"/>
                <a:ea typeface="+mn-ea"/>
              </a:rPr>
              <a:t>　課題分析により抽出された、「生活全般の解決すべき課題（ニーズ）」に対応して、当該居宅サービス計画を作成する介護支援専門員をはじめ各種のサービス担当者が、どのようなチームケアを行おうとするのか、利用者及び家族を含むケアチームが確認、検討の上、総合的な援助の方針を記載す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mn-ea"/>
                <a:ea typeface="+mn-ea"/>
              </a:rPr>
              <a:t>　あらかじめ発生する可能性が高い緊急事態が想定されている場合には、対応機関やその連絡先、また、あらかじめケアチームにおいて、どのような場合を緊急事態と考えているかや、緊急時を想定した対応の方法等について記載することが望ましい。例えば、利用者の状態が急変した場合の連携等や、将来の予測やその際の多職種との連携を含む対応方法について記載す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ja-JP" sz="2400" b="1" i="0" u="none" strike="noStrike" cap="none" normalizeH="0" baseline="0" dirty="0">
              <a:ln>
                <a:noFill/>
              </a:ln>
              <a:solidFill>
                <a:schemeClr val="tx1"/>
              </a:solidFill>
              <a:effectLst/>
              <a:latin typeface="+mn-ea"/>
              <a:ea typeface="+mn-ea"/>
            </a:endParaRPr>
          </a:p>
        </p:txBody>
      </p:sp>
      <p:sp>
        <p:nvSpPr>
          <p:cNvPr id="7" name="フローチャート : カード 6"/>
          <p:cNvSpPr/>
          <p:nvPr/>
        </p:nvSpPr>
        <p:spPr>
          <a:xfrm>
            <a:off x="7199784" y="-42961"/>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Ｐ２１</a:t>
            </a:r>
            <a:r>
              <a:rPr kumimoji="1" lang="en-US" altLang="ja-JP" sz="2000" b="1" dirty="0">
                <a:solidFill>
                  <a:srgbClr val="FF0000"/>
                </a:solidFill>
              </a:rPr>
              <a:t>,</a:t>
            </a:r>
            <a:r>
              <a:rPr kumimoji="1" lang="ja-JP" altLang="en-US" sz="2000" b="1" dirty="0">
                <a:solidFill>
                  <a:srgbClr val="FF0000"/>
                </a:solidFill>
              </a:rPr>
              <a:t>２３</a:t>
            </a:r>
            <a:endParaRPr kumimoji="1" lang="en-US" altLang="ja-JP" sz="2000" b="1" dirty="0">
              <a:solidFill>
                <a:srgbClr val="FF0000"/>
              </a:solidFill>
            </a:endParaRPr>
          </a:p>
        </p:txBody>
      </p:sp>
      <p:sp>
        <p:nvSpPr>
          <p:cNvPr id="8" name="正方形/長方形 7"/>
          <p:cNvSpPr/>
          <p:nvPr/>
        </p:nvSpPr>
        <p:spPr>
          <a:xfrm>
            <a:off x="1630567" y="-23947"/>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⑧</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9" name="テキスト ボックス 8"/>
          <p:cNvSpPr txBox="1"/>
          <p:nvPr/>
        </p:nvSpPr>
        <p:spPr>
          <a:xfrm>
            <a:off x="251520" y="1054025"/>
            <a:ext cx="8892480" cy="523220"/>
          </a:xfrm>
          <a:prstGeom prst="rect">
            <a:avLst/>
          </a:prstGeom>
          <a:noFill/>
        </p:spPr>
        <p:txBody>
          <a:bodyPr wrap="square" rtlCol="0">
            <a:spAutoFit/>
          </a:bodyPr>
          <a:lstStyle/>
          <a:p>
            <a:r>
              <a:rPr kumimoji="1" lang="ja-JP" altLang="en-US" sz="2800" b="1" dirty="0">
                <a:solidFill>
                  <a:srgbClr val="FF0000"/>
                </a:solidFill>
                <a:effectLst>
                  <a:outerShdw blurRad="38100" dist="38100" dir="2700000" algn="tl">
                    <a:srgbClr val="000000">
                      <a:alpha val="43137"/>
                    </a:srgbClr>
                  </a:outerShdw>
                </a:effectLst>
              </a:rPr>
              <a:t>ケアプラン第１表、第３表、サービス利用票簡易版の作成</a:t>
            </a:r>
          </a:p>
        </p:txBody>
      </p:sp>
    </p:spTree>
    <p:extLst>
      <p:ext uri="{BB962C8B-B14F-4D97-AF65-F5344CB8AC3E}">
        <p14:creationId xmlns:p14="http://schemas.microsoft.com/office/powerpoint/2010/main" val="94083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1"/>
          <p:cNvPicPr>
            <a:picLocks noChangeAspect="1" noChangeArrowheads="1"/>
          </p:cNvPicPr>
          <p:nvPr/>
        </p:nvPicPr>
        <p:blipFill>
          <a:blip r:embed="rId2" cstate="print"/>
          <a:srcRect/>
          <a:stretch>
            <a:fillRect/>
          </a:stretch>
        </p:blipFill>
        <p:spPr bwMode="auto">
          <a:xfrm>
            <a:off x="587551" y="371748"/>
            <a:ext cx="7704856" cy="5001467"/>
          </a:xfrm>
          <a:prstGeom prst="rect">
            <a:avLst/>
          </a:prstGeom>
          <a:noFill/>
          <a:ln w="9525">
            <a:solidFill>
              <a:schemeClr val="accent1"/>
            </a:solidFill>
            <a:miter lim="800000"/>
            <a:headEnd/>
            <a:tailEnd/>
          </a:ln>
        </p:spPr>
      </p:pic>
      <p:sp>
        <p:nvSpPr>
          <p:cNvPr id="3" name="正方形/長方形 2"/>
          <p:cNvSpPr/>
          <p:nvPr/>
        </p:nvSpPr>
        <p:spPr>
          <a:xfrm>
            <a:off x="75682" y="-86536"/>
            <a:ext cx="3039615" cy="646331"/>
          </a:xfrm>
          <a:prstGeom prst="rect">
            <a:avLst/>
          </a:prstGeom>
        </p:spPr>
        <p:txBody>
          <a:bodyPr wrap="none">
            <a:spAutoFit/>
          </a:bodyPr>
          <a:lstStyle/>
          <a:p>
            <a:pPr lvl="0" algn="just"/>
            <a:r>
              <a:rPr kumimoji="0" lang="ja-JP" altLang="en-US" sz="3600" dirty="0">
                <a:latin typeface="+mj-ea"/>
              </a:rPr>
              <a:t>　</a:t>
            </a:r>
            <a:r>
              <a:rPr kumimoji="0" lang="ja-JP" altLang="en-US" sz="3600" b="1" dirty="0">
                <a:effectLst>
                  <a:outerShdw blurRad="38100" dist="38100" dir="2700000" algn="tl">
                    <a:srgbClr val="000000">
                      <a:alpha val="43137"/>
                    </a:srgbClr>
                  </a:outerShdw>
                </a:effectLst>
                <a:latin typeface="+mj-ea"/>
              </a:rPr>
              <a:t>第</a:t>
            </a:r>
            <a:r>
              <a:rPr kumimoji="0" lang="en-US" altLang="ja-JP" sz="3600" b="1" dirty="0">
                <a:effectLst>
                  <a:outerShdw blurRad="38100" dist="38100" dir="2700000" algn="tl">
                    <a:srgbClr val="000000">
                      <a:alpha val="43137"/>
                    </a:srgbClr>
                  </a:outerShdw>
                </a:effectLst>
                <a:latin typeface="+mj-ea"/>
              </a:rPr>
              <a:t>3</a:t>
            </a:r>
            <a:r>
              <a:rPr kumimoji="0" lang="ja-JP" altLang="en-US" sz="3600" b="1" dirty="0">
                <a:effectLst>
                  <a:outerShdw blurRad="38100" dist="38100" dir="2700000" algn="tl">
                    <a:srgbClr val="000000">
                      <a:alpha val="43137"/>
                    </a:srgbClr>
                  </a:outerShdw>
                </a:effectLst>
                <a:latin typeface="+mj-ea"/>
              </a:rPr>
              <a:t>表</a:t>
            </a:r>
            <a:r>
              <a:rPr kumimoji="0" lang="ja-JP" altLang="en-US" sz="3600" b="1" dirty="0">
                <a:solidFill>
                  <a:srgbClr val="000000"/>
                </a:solidFill>
                <a:effectLst>
                  <a:outerShdw blurRad="38100" dist="38100" dir="2700000" algn="tl">
                    <a:srgbClr val="000000">
                      <a:alpha val="43137"/>
                    </a:srgbClr>
                  </a:outerShdw>
                </a:effectLst>
                <a:latin typeface="+mj-ea"/>
              </a:rPr>
              <a:t>の</a:t>
            </a:r>
            <a:r>
              <a:rPr kumimoji="0" lang="ja-JP" altLang="en-US" sz="3600" b="1" dirty="0">
                <a:effectLst>
                  <a:outerShdw blurRad="38100" dist="38100" dir="2700000" algn="tl">
                    <a:srgbClr val="000000">
                      <a:alpha val="43137"/>
                    </a:srgbClr>
                  </a:outerShdw>
                </a:effectLst>
                <a:latin typeface="+mj-ea"/>
              </a:rPr>
              <a:t>作成</a:t>
            </a:r>
            <a:endParaRPr kumimoji="0" lang="en-US" altLang="ja-JP" sz="3600" b="1" dirty="0">
              <a:effectLst>
                <a:outerShdw blurRad="38100" dist="38100" dir="2700000" algn="tl">
                  <a:srgbClr val="000000">
                    <a:alpha val="43137"/>
                  </a:srgbClr>
                </a:outerShdw>
              </a:effectLst>
              <a:latin typeface="+mj-ea"/>
            </a:endParaRPr>
          </a:p>
        </p:txBody>
      </p:sp>
      <p:sp>
        <p:nvSpPr>
          <p:cNvPr id="5" name="コンテンツ プレースホルダー 2"/>
          <p:cNvSpPr txBox="1">
            <a:spLocks/>
          </p:cNvSpPr>
          <p:nvPr/>
        </p:nvSpPr>
        <p:spPr>
          <a:xfrm>
            <a:off x="323528" y="5445224"/>
            <a:ext cx="8587160" cy="1341122"/>
          </a:xfrm>
          <a:prstGeom prst="wedgeRectCallout">
            <a:avLst>
              <a:gd name="adj1" fmla="val -40038"/>
              <a:gd name="adj2" fmla="val -75096"/>
            </a:avLst>
          </a:prstGeom>
          <a:solidFill>
            <a:schemeClr val="bg1">
              <a:lumMod val="85000"/>
            </a:schemeClr>
          </a:solidFill>
        </p:spPr>
        <p: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＜週単位以外のサービス＞</a:t>
            </a:r>
            <a:endParaRPr kumimoji="1" lang="en-US" altLang="ja-JP"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各月に利用する短期入所等、福祉用具、住宅改修、医療機関等への受診状況や通院状況、その他の外出や「多様な主体により提供される利用者の日常生活全般を支援するサービス」などを記載する。</a:t>
            </a:r>
            <a:endParaRPr kumimoji="1" lang="en-US" altLang="ja-JP"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6" name="フローチャート : カード 5"/>
          <p:cNvSpPr/>
          <p:nvPr/>
        </p:nvSpPr>
        <p:spPr>
          <a:xfrm>
            <a:off x="7546072" y="48584"/>
            <a:ext cx="1547664" cy="646331"/>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Ｐ２３</a:t>
            </a:r>
            <a:endParaRPr kumimoji="1" lang="en-US" altLang="ja-JP" sz="2000" b="1" dirty="0">
              <a:solidFill>
                <a:srgbClr val="FF0000"/>
              </a:solidFill>
            </a:endParaRPr>
          </a:p>
        </p:txBody>
      </p:sp>
      <p:sp>
        <p:nvSpPr>
          <p:cNvPr id="2" name="吹き出し: 角を丸めた四角形 1">
            <a:extLst>
              <a:ext uri="{FF2B5EF4-FFF2-40B4-BE49-F238E27FC236}">
                <a16:creationId xmlns:a16="http://schemas.microsoft.com/office/drawing/2014/main" id="{0F6D2130-9F1E-4CAF-9815-B5684BB68C51}"/>
              </a:ext>
            </a:extLst>
          </p:cNvPr>
          <p:cNvSpPr/>
          <p:nvPr/>
        </p:nvSpPr>
        <p:spPr>
          <a:xfrm>
            <a:off x="898164" y="3140968"/>
            <a:ext cx="8194144" cy="1656184"/>
          </a:xfrm>
          <a:prstGeom prst="wedgeRoundRectCallout">
            <a:avLst>
              <a:gd name="adj1" fmla="val 31869"/>
              <a:gd name="adj2" fmla="val -858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t>
            </a:r>
            <a:r>
              <a:rPr kumimoji="1" lang="ja-JP" altLang="en-US" dirty="0"/>
              <a:t>主な日常生活の活動</a:t>
            </a:r>
            <a:r>
              <a:rPr kumimoji="1" lang="en-US" altLang="ja-JP" dirty="0"/>
              <a:t>】</a:t>
            </a:r>
          </a:p>
          <a:p>
            <a:r>
              <a:rPr kumimoji="1" lang="ja-JP" altLang="en-US" dirty="0"/>
              <a:t>利用者の起床や就寝、食事、排泄などの平均的な一日の過ごし方について記載する。例えば、食事については、朝食・昼食・夕食を記載し、その他の例として、入浴、清拭、洗面、口腔清掃、整容、更衣、水分補給、体位変換、家族の来訪や支援など、家族の支援や利用者のセルフケアなどを含む生活全体の流れが見えるように記載す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06538" y="2486025"/>
            <a:ext cx="7457950" cy="457200"/>
          </a:xfrm>
          <a:prstGeom prst="rect">
            <a:avLst/>
          </a:prstGeom>
          <a:noFill/>
          <a:ln>
            <a:noFill/>
          </a:ln>
          <a:effectLst>
            <a:prstShdw prst="shdw17" dist="17961" dir="2700000">
              <a:schemeClr val="accent1">
                <a:gamma/>
                <a:shade val="60000"/>
                <a:invGamma/>
              </a:schemeClr>
            </a:prstShdw>
          </a:effectLst>
        </p:spPr>
        <p:txBody>
          <a:bodyPr wrap="square" anchor="ctr">
            <a:spAutoFit/>
          </a:bodyPr>
          <a:lstStyle/>
          <a:p>
            <a:pPr eaLnBrk="1" hangingPunct="1">
              <a:defRPr/>
            </a:pPr>
            <a:endParaRPr lang="ja-JP" altLang="en-US"/>
          </a:p>
        </p:txBody>
      </p:sp>
      <p:sp>
        <p:nvSpPr>
          <p:cNvPr id="41043" name="テキスト ボックス 5"/>
          <p:cNvSpPr txBox="1">
            <a:spLocks noChangeArrowheads="1"/>
          </p:cNvSpPr>
          <p:nvPr/>
        </p:nvSpPr>
        <p:spPr bwMode="auto">
          <a:xfrm>
            <a:off x="412875" y="651577"/>
            <a:ext cx="5580063" cy="461665"/>
          </a:xfrm>
          <a:prstGeom prst="rect">
            <a:avLst/>
          </a:prstGeom>
          <a:noFill/>
          <a:ln w="9525">
            <a:noFill/>
            <a:miter lim="800000"/>
            <a:headEnd/>
            <a:tailEnd/>
          </a:ln>
        </p:spPr>
        <p:txBody>
          <a:bodyPr>
            <a:spAutoFit/>
          </a:bodyPr>
          <a:lstStyle/>
          <a:p>
            <a:r>
              <a:rPr lang="ja-JP" altLang="en-US" sz="2400" dirty="0">
                <a:solidFill>
                  <a:srgbClr val="0070C0"/>
                </a:solidFill>
              </a:rPr>
              <a:t>居宅サービス簡易単位数（実習用）</a:t>
            </a:r>
          </a:p>
        </p:txBody>
      </p:sp>
      <p:sp>
        <p:nvSpPr>
          <p:cNvPr id="41044" name="テキスト ボックス 6"/>
          <p:cNvSpPr txBox="1">
            <a:spLocks noChangeArrowheads="1"/>
          </p:cNvSpPr>
          <p:nvPr/>
        </p:nvSpPr>
        <p:spPr bwMode="auto">
          <a:xfrm>
            <a:off x="5977190" y="660815"/>
            <a:ext cx="3166810"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「実習の手引き」　Ｐ４９</a:t>
            </a:r>
          </a:p>
        </p:txBody>
      </p:sp>
      <p:sp>
        <p:nvSpPr>
          <p:cNvPr id="4" name="スライド番号プレースホルダー 3"/>
          <p:cNvSpPr>
            <a:spLocks noGrp="1"/>
          </p:cNvSpPr>
          <p:nvPr>
            <p:ph type="sldNum" sz="quarter" idx="12"/>
          </p:nvPr>
        </p:nvSpPr>
        <p:spPr/>
        <p:txBody>
          <a:bodyPr/>
          <a:lstStyle/>
          <a:p>
            <a:pPr>
              <a:defRPr/>
            </a:pPr>
            <a:fld id="{519DC32F-BAF9-4E1A-8FB8-29395602DC73}" type="slidenum">
              <a:rPr lang="ja-JP" altLang="en-US" smtClean="0"/>
              <a:pPr>
                <a:defRPr/>
              </a:pPr>
              <a:t>55</a:t>
            </a:fld>
            <a:endParaRPr lang="ja-JP" altLang="en-US"/>
          </a:p>
        </p:txBody>
      </p:sp>
      <p:sp>
        <p:nvSpPr>
          <p:cNvPr id="6" name="正方形/長方形 5"/>
          <p:cNvSpPr/>
          <p:nvPr/>
        </p:nvSpPr>
        <p:spPr>
          <a:xfrm>
            <a:off x="144699" y="0"/>
            <a:ext cx="8675773" cy="646331"/>
          </a:xfrm>
          <a:prstGeom prst="rect">
            <a:avLst/>
          </a:prstGeom>
        </p:spPr>
        <p:txBody>
          <a:bodyPr wrap="none">
            <a:spAutoFit/>
          </a:bodyPr>
          <a:lstStyle/>
          <a:p>
            <a:pPr lvl="0" algn="just"/>
            <a:r>
              <a:rPr kumimoji="0" lang="ja-JP" altLang="en-US" sz="3600" b="1" dirty="0">
                <a:effectLst>
                  <a:outerShdw blurRad="38100" dist="38100" dir="2700000" algn="tl">
                    <a:srgbClr val="000000">
                      <a:alpha val="43137"/>
                    </a:srgbClr>
                  </a:outerShdw>
                </a:effectLst>
                <a:latin typeface="+mj-ea"/>
              </a:rPr>
              <a:t>❸サービス利用票簡易版（実習版の作成）</a:t>
            </a:r>
            <a:endParaRPr kumimoji="0" lang="ja-JP" altLang="ja-JP" sz="3600" b="1" dirty="0">
              <a:effectLst>
                <a:outerShdw blurRad="38100" dist="38100" dir="2700000" algn="tl">
                  <a:srgbClr val="000000">
                    <a:alpha val="43137"/>
                  </a:srgbClr>
                </a:outerShdw>
              </a:effectLst>
              <a:latin typeface="+mj-ea"/>
            </a:endParaRPr>
          </a:p>
        </p:txBody>
      </p:sp>
      <p:graphicFrame>
        <p:nvGraphicFramePr>
          <p:cNvPr id="9" name="表 8"/>
          <p:cNvGraphicFramePr>
            <a:graphicFrameLocks noGrp="1"/>
          </p:cNvGraphicFramePr>
          <p:nvPr>
            <p:extLst>
              <p:ext uri="{D42A27DB-BD31-4B8C-83A1-F6EECF244321}">
                <p14:modId xmlns:p14="http://schemas.microsoft.com/office/powerpoint/2010/main" val="3440420286"/>
              </p:ext>
            </p:extLst>
          </p:nvPr>
        </p:nvGraphicFramePr>
        <p:xfrm>
          <a:off x="-2" y="1196750"/>
          <a:ext cx="9144003" cy="5621995"/>
        </p:xfrm>
        <a:graphic>
          <a:graphicData uri="http://schemas.openxmlformats.org/drawingml/2006/table">
            <a:tbl>
              <a:tblPr/>
              <a:tblGrid>
                <a:gridCol w="82758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16550">
                  <a:extLst>
                    <a:ext uri="{9D8B030D-6E8A-4147-A177-3AD203B41FA5}">
                      <a16:colId xmlns:a16="http://schemas.microsoft.com/office/drawing/2014/main" val="20002"/>
                    </a:ext>
                  </a:extLst>
                </a:gridCol>
                <a:gridCol w="91569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24417">
                  <a:extLst>
                    <a:ext uri="{9D8B030D-6E8A-4147-A177-3AD203B41FA5}">
                      <a16:colId xmlns:a16="http://schemas.microsoft.com/office/drawing/2014/main" val="20005"/>
                    </a:ext>
                  </a:extLst>
                </a:gridCol>
                <a:gridCol w="92088">
                  <a:extLst>
                    <a:ext uri="{9D8B030D-6E8A-4147-A177-3AD203B41FA5}">
                      <a16:colId xmlns:a16="http://schemas.microsoft.com/office/drawing/2014/main" val="20006"/>
                    </a:ext>
                  </a:extLst>
                </a:gridCol>
                <a:gridCol w="184176">
                  <a:extLst>
                    <a:ext uri="{9D8B030D-6E8A-4147-A177-3AD203B41FA5}">
                      <a16:colId xmlns:a16="http://schemas.microsoft.com/office/drawing/2014/main" val="20007"/>
                    </a:ext>
                  </a:extLst>
                </a:gridCol>
                <a:gridCol w="571527">
                  <a:extLst>
                    <a:ext uri="{9D8B030D-6E8A-4147-A177-3AD203B41FA5}">
                      <a16:colId xmlns:a16="http://schemas.microsoft.com/office/drawing/2014/main" val="20008"/>
                    </a:ext>
                  </a:extLst>
                </a:gridCol>
                <a:gridCol w="704093">
                  <a:extLst>
                    <a:ext uri="{9D8B030D-6E8A-4147-A177-3AD203B41FA5}">
                      <a16:colId xmlns:a16="http://schemas.microsoft.com/office/drawing/2014/main" val="20009"/>
                    </a:ext>
                  </a:extLst>
                </a:gridCol>
                <a:gridCol w="1275620">
                  <a:extLst>
                    <a:ext uri="{9D8B030D-6E8A-4147-A177-3AD203B41FA5}">
                      <a16:colId xmlns:a16="http://schemas.microsoft.com/office/drawing/2014/main" val="20010"/>
                    </a:ext>
                  </a:extLst>
                </a:gridCol>
              </a:tblGrid>
              <a:tr h="432050">
                <a:tc rowSpan="11">
                  <a:txBody>
                    <a:bodyPr/>
                    <a:lstStyle/>
                    <a:p>
                      <a:pPr algn="ctr">
                        <a:spcAft>
                          <a:spcPts val="0"/>
                        </a:spcAft>
                      </a:pPr>
                      <a:r>
                        <a:rPr lang="ja-JP" sz="1600" b="1" kern="100" dirty="0">
                          <a:latin typeface="Century"/>
                          <a:ea typeface="HGPｺﾞｼｯｸM"/>
                          <a:cs typeface="Times New Roman"/>
                        </a:rPr>
                        <a:t>訪問系</a:t>
                      </a:r>
                      <a:endParaRPr lang="ja-JP" sz="1600" kern="100" dirty="0">
                        <a:latin typeface="Century"/>
                        <a:ea typeface="ＭＳ 明朝"/>
                        <a:cs typeface="Times New Roman"/>
                      </a:endParaRPr>
                    </a:p>
                  </a:txBody>
                  <a:tcPr marL="35996" marR="3599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rowSpan="6">
                  <a:txBody>
                    <a:bodyPr/>
                    <a:lstStyle/>
                    <a:p>
                      <a:pPr algn="just">
                        <a:spcAft>
                          <a:spcPts val="0"/>
                        </a:spcAft>
                      </a:pPr>
                      <a:r>
                        <a:rPr lang="ja-JP" sz="1600" kern="100" dirty="0">
                          <a:latin typeface="Century"/>
                          <a:ea typeface="HGPｺﾞｼｯｸM"/>
                          <a:cs typeface="Times New Roman"/>
                        </a:rPr>
                        <a:t>訪問介護</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ja-JP" sz="1600" kern="100">
                          <a:latin typeface="Century"/>
                          <a:ea typeface="HGPｺﾞｼｯｸM"/>
                          <a:cs typeface="Times New Roman"/>
                        </a:rPr>
                        <a:t>身体介護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分以上</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gridSpan="3">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100" dirty="0">
                          <a:latin typeface="Century"/>
                          <a:ea typeface="HGPｺﾞｼｯｸM"/>
                          <a:cs typeface="Times New Roman"/>
                        </a:rPr>
                        <a:t>１時間以上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分を</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増すごとに</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0"/>
                  </a:ext>
                </a:extLst>
              </a:tr>
              <a:tr h="5029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600" b="1" kern="100" dirty="0">
                          <a:solidFill>
                            <a:srgbClr val="FF0000"/>
                          </a:solidFill>
                          <a:latin typeface="HGPｺﾞｼｯｸM"/>
                          <a:ea typeface="ＭＳ 明朝"/>
                          <a:cs typeface="Times New Roman"/>
                        </a:rPr>
                        <a:t>16</a:t>
                      </a:r>
                      <a:r>
                        <a:rPr lang="en-US" altLang="ja-JP" sz="1600" b="1" kern="100" dirty="0">
                          <a:solidFill>
                            <a:srgbClr val="FF0000"/>
                          </a:solidFill>
                          <a:latin typeface="HGPｺﾞｼｯｸM"/>
                          <a:ea typeface="ＭＳ 明朝"/>
                          <a:cs typeface="Times New Roman"/>
                        </a:rPr>
                        <a:t>7</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2</a:t>
                      </a:r>
                      <a:r>
                        <a:rPr lang="en-US" altLang="ja-JP" sz="1600" b="1" kern="100" dirty="0">
                          <a:solidFill>
                            <a:srgbClr val="FF0000"/>
                          </a:solidFill>
                          <a:latin typeface="HGPｺﾞｼｯｸM"/>
                          <a:ea typeface="ＭＳ 明朝"/>
                          <a:cs typeface="Times New Roman"/>
                        </a:rPr>
                        <a:t>50</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39</a:t>
                      </a:r>
                      <a:r>
                        <a:rPr lang="en-US" altLang="ja-JP" sz="1600" b="1" kern="100" dirty="0">
                          <a:solidFill>
                            <a:srgbClr val="FF0000"/>
                          </a:solidFill>
                          <a:latin typeface="HGPｺﾞｼｯｸM"/>
                          <a:ea typeface="ＭＳ 明朝"/>
                          <a:cs typeface="Times New Roman"/>
                        </a:rPr>
                        <a:t>6</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57</a:t>
                      </a:r>
                      <a:r>
                        <a:rPr lang="en-US" altLang="ja-JP" sz="1600" b="1" kern="100" dirty="0">
                          <a:solidFill>
                            <a:srgbClr val="FF0000"/>
                          </a:solidFill>
                          <a:latin typeface="HGPｺﾞｼｯｸM"/>
                          <a:ea typeface="ＭＳ 明朝"/>
                          <a:cs typeface="Times New Roman"/>
                        </a:rPr>
                        <a:t>9</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+83</a:t>
                      </a:r>
                      <a:r>
                        <a:rPr lang="ja-JP" sz="1600" kern="10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8187">
                <a:tc vMerge="1">
                  <a:txBody>
                    <a:bodyPr/>
                    <a:lstStyle/>
                    <a:p>
                      <a:endParaRPr kumimoji="1" lang="ja-JP" altLang="en-US"/>
                    </a:p>
                  </a:txBody>
                  <a:tcPr/>
                </a:tc>
                <a:tc vMerge="1">
                  <a:txBody>
                    <a:bodyPr/>
                    <a:lstStyle/>
                    <a:p>
                      <a:endParaRPr kumimoji="1" lang="ja-JP" altLang="en-US"/>
                    </a:p>
                  </a:txBody>
                  <a:tcPr/>
                </a:tc>
                <a:tc rowSpan="2">
                  <a:txBody>
                    <a:bodyPr/>
                    <a:lstStyle/>
                    <a:p>
                      <a:pPr algn="ctr">
                        <a:spcAft>
                          <a:spcPts val="0"/>
                        </a:spcAft>
                      </a:pPr>
                      <a:r>
                        <a:rPr lang="ja-JP" sz="1600" kern="100">
                          <a:latin typeface="Century"/>
                          <a:ea typeface="HGPｺﾞｼｯｸM"/>
                          <a:cs typeface="Times New Roman"/>
                        </a:rPr>
                        <a:t>生活援助</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ja-JP" sz="1600" kern="100">
                          <a:latin typeface="Century"/>
                          <a:ea typeface="HGPｺﾞｼｯｸM"/>
                          <a:cs typeface="Times New Roman"/>
                        </a:rPr>
                        <a:t>－</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just">
                        <a:spcAft>
                          <a:spcPts val="0"/>
                        </a:spcAft>
                      </a:pPr>
                      <a:r>
                        <a:rPr lang="en-US" sz="1600" kern="100">
                          <a:latin typeface="HGPｺﾞｼｯｸM"/>
                          <a:ea typeface="ＭＳ 明朝"/>
                          <a:cs typeface="Times New Roman"/>
                        </a:rPr>
                        <a:t>20</a:t>
                      </a:r>
                      <a:r>
                        <a:rPr lang="ja-JP" sz="1600" kern="100">
                          <a:latin typeface="Century"/>
                          <a:ea typeface="HGPｺﾞｼｯｸM"/>
                          <a:cs typeface="Times New Roman"/>
                        </a:rPr>
                        <a:t>分以上</a:t>
                      </a:r>
                      <a:r>
                        <a:rPr lang="en-US" sz="1600" kern="100">
                          <a:latin typeface="Century"/>
                          <a:ea typeface="HGPｺﾞｼｯｸM"/>
                          <a:cs typeface="Times New Roman"/>
                        </a:rPr>
                        <a:t>45</a:t>
                      </a:r>
                      <a:r>
                        <a:rPr lang="ja-JP" sz="1600" kern="100">
                          <a:latin typeface="Century"/>
                          <a:ea typeface="HGPｺﾞｼｯｸM"/>
                          <a:cs typeface="Times New Roman"/>
                        </a:rPr>
                        <a:t>分未満</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4">
                  <a:txBody>
                    <a:bodyPr/>
                    <a:lstStyle/>
                    <a:p>
                      <a:pPr indent="228600" algn="just">
                        <a:spcAft>
                          <a:spcPts val="0"/>
                        </a:spcAft>
                      </a:pPr>
                      <a:r>
                        <a:rPr lang="en-US" sz="1600" kern="100">
                          <a:latin typeface="HGPｺﾞｼｯｸM"/>
                          <a:ea typeface="ＭＳ 明朝"/>
                          <a:cs typeface="Times New Roman"/>
                        </a:rPr>
                        <a:t>45</a:t>
                      </a:r>
                      <a:r>
                        <a:rPr lang="ja-JP" sz="1600" kern="100">
                          <a:latin typeface="Century"/>
                          <a:ea typeface="HGPｺﾞｼｯｸM"/>
                          <a:cs typeface="Times New Roman"/>
                        </a:rPr>
                        <a:t>分以上</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230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indent="381000" algn="just">
                        <a:spcAft>
                          <a:spcPts val="0"/>
                        </a:spcAft>
                      </a:pPr>
                      <a:r>
                        <a:rPr lang="en-US" sz="1600" b="1" kern="100" dirty="0">
                          <a:solidFill>
                            <a:srgbClr val="FF0000"/>
                          </a:solidFill>
                          <a:latin typeface="HGPｺﾞｼｯｸM"/>
                          <a:ea typeface="ＭＳ 明朝"/>
                          <a:cs typeface="Times New Roman"/>
                        </a:rPr>
                        <a:t>1</a:t>
                      </a:r>
                      <a:r>
                        <a:rPr lang="ja-JP" sz="1600" b="1" kern="100" dirty="0">
                          <a:solidFill>
                            <a:srgbClr val="FF0000"/>
                          </a:solidFill>
                          <a:latin typeface="Century"/>
                          <a:ea typeface="HGPｺﾞｼｯｸM"/>
                          <a:cs typeface="Times New Roman"/>
                        </a:rPr>
                        <a:t>８</a:t>
                      </a:r>
                      <a:r>
                        <a:rPr lang="ja-JP" altLang="en-US" sz="1600" b="1" kern="100" dirty="0">
                          <a:solidFill>
                            <a:srgbClr val="FF0000"/>
                          </a:solidFill>
                          <a:latin typeface="Century"/>
                          <a:ea typeface="HGPｺﾞｼｯｸM"/>
                          <a:cs typeface="Times New Roman"/>
                        </a:rPr>
                        <a:t>３</a:t>
                      </a:r>
                      <a:r>
                        <a:rPr lang="ja-JP" sz="1600" kern="100" dirty="0">
                          <a:latin typeface="Century"/>
                          <a:ea typeface="ＭＳ 明朝"/>
                          <a:cs typeface="Times New Roman"/>
                        </a:rPr>
                        <a:t>単</a:t>
                      </a:r>
                      <a:r>
                        <a:rPr lang="ja-JP" sz="1600" kern="100" dirty="0">
                          <a:latin typeface="Century"/>
                          <a:ea typeface="HGPｺﾞｼｯｸM"/>
                          <a:cs typeface="Times New Roman"/>
                        </a:rPr>
                        <a:t>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4">
                  <a:txBody>
                    <a:bodyPr/>
                    <a:lstStyle/>
                    <a:p>
                      <a:pPr indent="255270" algn="just">
                        <a:spcAft>
                          <a:spcPts val="0"/>
                        </a:spcAft>
                      </a:pPr>
                      <a:r>
                        <a:rPr lang="en-US" sz="1600" b="1" kern="100" dirty="0">
                          <a:solidFill>
                            <a:srgbClr val="FF0000"/>
                          </a:solidFill>
                          <a:latin typeface="HGPｺﾞｼｯｸM"/>
                          <a:ea typeface="ＭＳ 明朝"/>
                          <a:cs typeface="Times New Roman"/>
                        </a:rPr>
                        <a:t>22</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7784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latin typeface="Century"/>
                          <a:ea typeface="HGPｺﾞｼｯｸM"/>
                          <a:cs typeface="Times New Roman"/>
                        </a:rPr>
                        <a:t>（身体生活）</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just">
                        <a:spcAft>
                          <a:spcPts val="0"/>
                        </a:spcAft>
                      </a:pPr>
                      <a:r>
                        <a:rPr lang="ja-JP" sz="1600" kern="100" dirty="0">
                          <a:latin typeface="Century"/>
                          <a:ea typeface="HGPｺﾞｼｯｸM"/>
                          <a:cs typeface="Times New Roman"/>
                        </a:rPr>
                        <a:t>＜身体介護に引き続き生活援助を行った場合＞</a:t>
                      </a:r>
                      <a:endParaRPr lang="ja-JP" sz="1600" kern="100" dirty="0">
                        <a:latin typeface="Century"/>
                        <a:ea typeface="ＭＳ 明朝"/>
                        <a:cs typeface="Times New Roman"/>
                      </a:endParaRPr>
                    </a:p>
                    <a:p>
                      <a:pPr indent="114300" algn="just">
                        <a:spcAft>
                          <a:spcPts val="0"/>
                        </a:spcAft>
                      </a:pPr>
                      <a:r>
                        <a:rPr lang="ja-JP" sz="1400" kern="100" dirty="0">
                          <a:latin typeface="Century"/>
                          <a:ea typeface="HGPｺﾞｼｯｸM"/>
                          <a:cs typeface="Times New Roman"/>
                        </a:rPr>
                        <a:t>所要時間が20分から起算して、25分を増すごとに＋</a:t>
                      </a:r>
                      <a:r>
                        <a:rPr lang="ja-JP" sz="1400" b="1" kern="100" dirty="0">
                          <a:latin typeface="Century"/>
                          <a:ea typeface="HGPｺﾞｼｯｸM"/>
                          <a:cs typeface="Times New Roman"/>
                        </a:rPr>
                        <a:t>66</a:t>
                      </a:r>
                      <a:r>
                        <a:rPr lang="ja-JP" sz="1400" kern="100" dirty="0">
                          <a:latin typeface="Century"/>
                          <a:ea typeface="HGPｺﾞｼｯｸM"/>
                          <a:cs typeface="Times New Roman"/>
                        </a:rPr>
                        <a:t>単位（70分以上）</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93156">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latin typeface="Century"/>
                          <a:ea typeface="HGPｺﾞｼｯｸM"/>
                          <a:cs typeface="Times New Roman"/>
                        </a:rPr>
                        <a:t>通院等</a:t>
                      </a:r>
                      <a:endParaRPr lang="ja-JP" sz="1600" kern="100">
                        <a:latin typeface="Century"/>
                        <a:ea typeface="ＭＳ 明朝"/>
                        <a:cs typeface="Times New Roman"/>
                      </a:endParaRPr>
                    </a:p>
                    <a:p>
                      <a:pPr algn="ctr">
                        <a:spcAft>
                          <a:spcPts val="0"/>
                        </a:spcAft>
                      </a:pPr>
                      <a:r>
                        <a:rPr lang="ja-JP" sz="1600" kern="100">
                          <a:latin typeface="Century"/>
                          <a:ea typeface="HGPｺﾞｼｯｸM"/>
                          <a:cs typeface="Times New Roman"/>
                        </a:rPr>
                        <a:t>乗降介助</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spcAft>
                          <a:spcPts val="0"/>
                        </a:spcAft>
                      </a:pPr>
                      <a:r>
                        <a:rPr lang="ja-JP" sz="1600" kern="100" dirty="0">
                          <a:latin typeface="Century"/>
                          <a:ea typeface="HGPｺﾞｼｯｸM"/>
                          <a:cs typeface="Times New Roman"/>
                        </a:rPr>
                        <a:t>１回　</a:t>
                      </a:r>
                      <a:r>
                        <a:rPr lang="en-US" sz="1600" kern="100" dirty="0">
                          <a:latin typeface="Century"/>
                          <a:ea typeface="HGPｺﾞｼｯｸM"/>
                          <a:cs typeface="Times New Roman"/>
                        </a:rPr>
                        <a:t>(</a:t>
                      </a:r>
                      <a:r>
                        <a:rPr lang="ja-JP" sz="1600" kern="100" dirty="0">
                          <a:latin typeface="Century"/>
                          <a:ea typeface="HGPｺﾞｼｯｸM"/>
                          <a:cs typeface="Times New Roman"/>
                        </a:rPr>
                        <a:t>片道</a:t>
                      </a:r>
                      <a:r>
                        <a:rPr lang="en-US" sz="1600" kern="100" dirty="0">
                          <a:latin typeface="Century"/>
                          <a:ea typeface="HGPｺﾞｼｯｸM"/>
                          <a:cs typeface="Times New Roman"/>
                        </a:rPr>
                        <a:t>)</a:t>
                      </a:r>
                      <a:r>
                        <a:rPr lang="ja-JP" sz="1600" kern="100" dirty="0">
                          <a:latin typeface="Century"/>
                          <a:ea typeface="HGPｺﾞｼｯｸM"/>
                          <a:cs typeface="Times New Roman"/>
                        </a:rPr>
                        <a:t>につき　</a:t>
                      </a:r>
                      <a:r>
                        <a:rPr lang="en-US" sz="1600" b="1" kern="100" dirty="0">
                          <a:solidFill>
                            <a:srgbClr val="FF0000"/>
                          </a:solidFill>
                          <a:latin typeface="HGPｺﾞｼｯｸM"/>
                          <a:ea typeface="ＭＳ 明朝"/>
                          <a:cs typeface="Times New Roman"/>
                        </a:rPr>
                        <a:t>9</a:t>
                      </a:r>
                      <a:r>
                        <a:rPr lang="en-US" altLang="ja-JP" sz="1600" b="1" kern="100" dirty="0">
                          <a:solidFill>
                            <a:srgbClr val="FF0000"/>
                          </a:solidFill>
                          <a:latin typeface="HGPｺﾞｼｯｸM"/>
                          <a:ea typeface="ＭＳ 明朝"/>
                          <a:cs typeface="Times New Roman"/>
                        </a:rPr>
                        <a:t>9</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17682" marR="1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5">
                  <a:txBody>
                    <a:bodyPr/>
                    <a:lstStyle/>
                    <a:p>
                      <a:pPr algn="just">
                        <a:spcAft>
                          <a:spcPts val="0"/>
                        </a:spcAft>
                      </a:pPr>
                      <a:endParaRPr lang="en-US" sz="1600" kern="100" dirty="0">
                        <a:latin typeface="HGPｺﾞｼｯｸM"/>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739734">
                <a:tc vMerge="1">
                  <a:txBody>
                    <a:bodyPr/>
                    <a:lstStyle/>
                    <a:p>
                      <a:endParaRPr kumimoji="1" lang="ja-JP" altLang="en-US"/>
                    </a:p>
                  </a:txBody>
                  <a:tcPr/>
                </a:tc>
                <a:tc rowSpan="3">
                  <a:txBody>
                    <a:bodyPr/>
                    <a:lstStyle/>
                    <a:p>
                      <a:pPr algn="just">
                        <a:spcAft>
                          <a:spcPts val="0"/>
                        </a:spcAft>
                      </a:pPr>
                      <a:r>
                        <a:rPr lang="ja-JP" sz="1600" kern="100">
                          <a:latin typeface="Century"/>
                          <a:ea typeface="HGPｺﾞｼｯｸM"/>
                          <a:cs typeface="Times New Roman"/>
                        </a:rPr>
                        <a:t>訪問看護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rowSpan="2">
                  <a:txBody>
                    <a:bodyPr/>
                    <a:lstStyle/>
                    <a:p>
                      <a:pPr algn="just">
                        <a:spcAft>
                          <a:spcPts val="0"/>
                        </a:spcAft>
                      </a:pPr>
                      <a:endParaRPr lang="en-US" sz="1400" kern="100" dirty="0">
                        <a:latin typeface="HGPｺﾞｼｯｸM"/>
                        <a:ea typeface="ＭＳ 明朝"/>
                        <a:cs typeface="Times New Roman"/>
                      </a:endParaRPr>
                    </a:p>
                    <a:p>
                      <a:pPr algn="just">
                        <a:spcAft>
                          <a:spcPts val="0"/>
                        </a:spcAft>
                      </a:pPr>
                      <a:r>
                        <a:rPr lang="ja-JP" sz="1400" kern="100" dirty="0">
                          <a:latin typeface="Century"/>
                          <a:ea typeface="HGPｺﾞｼｯｸM"/>
                          <a:cs typeface="Times New Roman"/>
                        </a:rPr>
                        <a:t>指定訪問看護</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ステーション</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just">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gridSpan="3">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100" dirty="0">
                          <a:latin typeface="Century"/>
                          <a:ea typeface="HGPｺﾞｼｯｸM"/>
                          <a:cs typeface="Times New Roman"/>
                        </a:rPr>
                        <a:t>１時間以上</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txBody>
                  <a:tcPr marL="17682" marR="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6"/>
                  </a:ext>
                </a:extLst>
              </a:tr>
              <a:tr h="493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600" b="1" kern="100" dirty="0">
                          <a:solidFill>
                            <a:srgbClr val="FF0000"/>
                          </a:solidFill>
                          <a:latin typeface="HGPｺﾞｼｯｸM"/>
                          <a:ea typeface="ＭＳ 明朝"/>
                          <a:cs typeface="Times New Roman"/>
                        </a:rPr>
                        <a:t>31</a:t>
                      </a:r>
                      <a:r>
                        <a:rPr lang="en-US" altLang="ja-JP" sz="1600" b="1" kern="100" dirty="0">
                          <a:solidFill>
                            <a:srgbClr val="FF0000"/>
                          </a:solidFill>
                          <a:latin typeface="HGPｺﾞｼｯｸM"/>
                          <a:ea typeface="ＭＳ 明朝"/>
                          <a:cs typeface="Times New Roman"/>
                        </a:rPr>
                        <a:t>3</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4</a:t>
                      </a:r>
                      <a:r>
                        <a:rPr lang="en-US" altLang="ja-JP" sz="1600" b="1" kern="100" dirty="0">
                          <a:solidFill>
                            <a:srgbClr val="FF0000"/>
                          </a:solidFill>
                          <a:latin typeface="HGPｺﾞｼｯｸM"/>
                          <a:ea typeface="ＭＳ 明朝"/>
                          <a:cs typeface="Times New Roman"/>
                        </a:rPr>
                        <a:t>70</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8</a:t>
                      </a:r>
                      <a:r>
                        <a:rPr lang="en-US" altLang="ja-JP" sz="1600" b="1" kern="100" dirty="0">
                          <a:solidFill>
                            <a:srgbClr val="FF0000"/>
                          </a:solidFill>
                          <a:latin typeface="HGPｺﾞｼｯｸM"/>
                          <a:ea typeface="ＭＳ 明朝"/>
                          <a:cs typeface="Times New Roman"/>
                        </a:rPr>
                        <a:t>21</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1,12</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+300</a:t>
                      </a:r>
                      <a:r>
                        <a:rPr lang="ja-JP" sz="1600" kern="10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315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病院又は診療所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26</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39</a:t>
                      </a:r>
                      <a:r>
                        <a:rPr lang="en-US" altLang="ja-JP" sz="1600" b="1" kern="100" dirty="0">
                          <a:solidFill>
                            <a:srgbClr val="FF0000"/>
                          </a:solidFill>
                          <a:latin typeface="HGPｺﾞｼｯｸM"/>
                          <a:ea typeface="ＭＳ 明朝"/>
                          <a:cs typeface="Times New Roman"/>
                        </a:rPr>
                        <a:t>8</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57</a:t>
                      </a:r>
                      <a:r>
                        <a:rPr lang="en-US" altLang="ja-JP" sz="1600" b="1" kern="100" dirty="0">
                          <a:solidFill>
                            <a:srgbClr val="FF0000"/>
                          </a:solidFill>
                          <a:latin typeface="HGPｺﾞｼｯｸM"/>
                          <a:ea typeface="ＭＳ 明朝"/>
                          <a:cs typeface="Times New Roman"/>
                        </a:rPr>
                        <a:t>3</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8</a:t>
                      </a:r>
                      <a:r>
                        <a:rPr lang="en-US" altLang="ja-JP" sz="1600" b="1" kern="100" dirty="0">
                          <a:solidFill>
                            <a:srgbClr val="FF0000"/>
                          </a:solidFill>
                          <a:latin typeface="HGPｺﾞｼｯｸM"/>
                          <a:ea typeface="ＭＳ 明朝"/>
                          <a:cs typeface="Times New Roman"/>
                        </a:rPr>
                        <a:t>42</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+300</a:t>
                      </a:r>
                      <a:r>
                        <a:rPr lang="ja-JP" sz="1600" kern="100">
                          <a:latin typeface="Century"/>
                          <a:ea typeface="ＭＳ 明朝"/>
                          <a:cs typeface="Times New Roman"/>
                        </a:rPr>
                        <a:t>単位</a:t>
                      </a:r>
                    </a:p>
                  </a:txBody>
                  <a:tcPr marL="17682" marR="17682"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715248">
                <a:tc vMerge="1">
                  <a:txBody>
                    <a:bodyPr/>
                    <a:lstStyle/>
                    <a:p>
                      <a:endParaRPr kumimoji="1" lang="ja-JP" altLang="en-US"/>
                    </a:p>
                  </a:txBody>
                  <a:tcPr/>
                </a:tc>
                <a:tc>
                  <a:txBody>
                    <a:bodyPr/>
                    <a:lstStyle/>
                    <a:p>
                      <a:pPr algn="just">
                        <a:spcAft>
                          <a:spcPts val="0"/>
                        </a:spcAft>
                      </a:pPr>
                      <a:r>
                        <a:rPr lang="ja-JP" sz="1600" kern="100">
                          <a:latin typeface="Century"/>
                          <a:ea typeface="HGPｺﾞｼｯｸM"/>
                          <a:cs typeface="Times New Roman"/>
                        </a:rPr>
                        <a:t>訪問リハビリテーション</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400" kern="100" dirty="0">
                          <a:latin typeface="Century"/>
                          <a:ea typeface="HGPｺﾞｼｯｸM"/>
                          <a:cs typeface="Times New Roman"/>
                        </a:rPr>
                        <a:t>病院又は診療所</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介護老人保健施設</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indent="114300" algn="just">
                        <a:spcAft>
                          <a:spcPts val="0"/>
                        </a:spcAft>
                      </a:pPr>
                      <a:r>
                        <a:rPr lang="ja-JP" sz="1600" kern="100" dirty="0">
                          <a:latin typeface="Century"/>
                          <a:ea typeface="HGPｺﾞｼｯｸM"/>
                          <a:cs typeface="Times New Roman"/>
                        </a:rPr>
                        <a:t>１回（</a:t>
                      </a:r>
                      <a:r>
                        <a:rPr lang="en-US" sz="1600" kern="100" dirty="0">
                          <a:latin typeface="Century"/>
                          <a:ea typeface="HGPｺﾞｼｯｸM"/>
                          <a:cs typeface="Times New Roman"/>
                        </a:rPr>
                        <a:t>20</a:t>
                      </a:r>
                      <a:r>
                        <a:rPr lang="ja-JP" sz="1600" kern="100" dirty="0">
                          <a:latin typeface="Century"/>
                          <a:ea typeface="HGPｺﾞｼｯｸM"/>
                          <a:cs typeface="Times New Roman"/>
                        </a:rPr>
                        <a:t>分間）につき　　</a:t>
                      </a:r>
                      <a:r>
                        <a:rPr lang="en-US" altLang="ja-JP" sz="1600" b="1" kern="100" dirty="0">
                          <a:solidFill>
                            <a:srgbClr val="FF0000"/>
                          </a:solidFill>
                          <a:latin typeface="HGPｺﾞｼｯｸM"/>
                          <a:ea typeface="ＭＳ 明朝"/>
                          <a:cs typeface="Times New Roman"/>
                        </a:rPr>
                        <a:t>307</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※通常1回の訪問で40分間（</a:t>
                      </a:r>
                      <a:r>
                        <a:rPr lang="en-US" altLang="ja-JP" sz="1400" kern="100" dirty="0">
                          <a:solidFill>
                            <a:srgbClr val="FF0000"/>
                          </a:solidFill>
                          <a:latin typeface="Century"/>
                          <a:ea typeface="HGPｺﾞｼｯｸM"/>
                          <a:cs typeface="Times New Roman"/>
                        </a:rPr>
                        <a:t>614</a:t>
                      </a:r>
                      <a:r>
                        <a:rPr lang="ja-JP" sz="1400" kern="100" dirty="0">
                          <a:latin typeface="Century"/>
                          <a:ea typeface="HGPｺﾞｼｯｸM"/>
                          <a:cs typeface="Times New Roman"/>
                        </a:rPr>
                        <a:t>単位）で算定</a:t>
                      </a:r>
                      <a:endParaRPr lang="ja-JP" sz="1400" kern="100" dirty="0">
                        <a:latin typeface="Century"/>
                        <a:ea typeface="ＭＳ 明朝"/>
                        <a:cs typeface="Times New Roman"/>
                      </a:endParaRPr>
                    </a:p>
                  </a:txBody>
                  <a:tcPr marL="17682" marR="176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a:p>
                  </a:txBody>
                  <a:tcPr marL="35996" marR="35996"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extLst>
                  <a:ext uri="{0D108BD9-81ED-4DB2-BD59-A6C34878D82A}">
                    <a16:rowId xmlns:a16="http://schemas.microsoft.com/office/drawing/2014/main" val="10009"/>
                  </a:ext>
                </a:extLst>
              </a:tr>
              <a:tr h="453519">
                <a:tc vMerge="1">
                  <a:txBody>
                    <a:bodyPr/>
                    <a:lstStyle/>
                    <a:p>
                      <a:endParaRPr kumimoji="1" lang="ja-JP" altLang="en-US"/>
                    </a:p>
                  </a:txBody>
                  <a:tcPr/>
                </a:tc>
                <a:tc gridSpan="2">
                  <a:txBody>
                    <a:bodyPr/>
                    <a:lstStyle/>
                    <a:p>
                      <a:pPr algn="just">
                        <a:spcAft>
                          <a:spcPts val="0"/>
                        </a:spcAft>
                      </a:pPr>
                      <a:r>
                        <a:rPr lang="ja-JP" sz="1600" kern="100">
                          <a:latin typeface="Century"/>
                          <a:ea typeface="HGPｺﾞｼｯｸM"/>
                          <a:cs typeface="Times New Roman"/>
                        </a:rPr>
                        <a:t>訪問入浴介護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6">
                  <a:txBody>
                    <a:bodyPr/>
                    <a:lstStyle/>
                    <a:p>
                      <a:pPr algn="ctr">
                        <a:spcAft>
                          <a:spcPts val="0"/>
                        </a:spcAft>
                      </a:pPr>
                      <a:r>
                        <a:rPr lang="ja-JP" sz="1600" kern="100" dirty="0">
                          <a:latin typeface="Century"/>
                          <a:ea typeface="HGPｺﾞｼｯｸM"/>
                          <a:cs typeface="Times New Roman"/>
                        </a:rPr>
                        <a:t>１回につき　　　　　　</a:t>
                      </a:r>
                      <a:r>
                        <a:rPr lang="en-US" sz="1600" b="1" kern="100" dirty="0">
                          <a:solidFill>
                            <a:srgbClr val="FF0000"/>
                          </a:solidFill>
                          <a:latin typeface="HGPｺﾞｼｯｸM"/>
                          <a:ea typeface="ＭＳ 明朝"/>
                          <a:cs typeface="Times New Roman"/>
                        </a:rPr>
                        <a:t>1,2</a:t>
                      </a:r>
                      <a:r>
                        <a:rPr lang="en-US" altLang="ja-JP" sz="1600" b="1" kern="100" dirty="0">
                          <a:solidFill>
                            <a:srgbClr val="FF0000"/>
                          </a:solidFill>
                          <a:latin typeface="HGPｺﾞｼｯｸM"/>
                          <a:ea typeface="ＭＳ 明朝"/>
                          <a:cs typeface="Times New Roman"/>
                        </a:rPr>
                        <a:t>60</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just">
                        <a:spcAft>
                          <a:spcPts val="0"/>
                        </a:spcAft>
                      </a:pPr>
                      <a:r>
                        <a:rPr lang="ja-JP" sz="1600" kern="100" dirty="0">
                          <a:latin typeface="Century"/>
                          <a:ea typeface="ＭＳ 明朝"/>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8" name="フローチャート : カード 7"/>
          <p:cNvSpPr/>
          <p:nvPr/>
        </p:nvSpPr>
        <p:spPr>
          <a:xfrm>
            <a:off x="7199784" y="5849888"/>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Ｐ２３作成</a:t>
            </a:r>
            <a:endParaRPr kumimoji="1" lang="en-US" altLang="ja-JP" sz="20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 name="テキスト ボックス 2"/>
          <p:cNvSpPr txBox="1">
            <a:spLocks noChangeArrowheads="1"/>
          </p:cNvSpPr>
          <p:nvPr/>
        </p:nvSpPr>
        <p:spPr bwMode="auto">
          <a:xfrm>
            <a:off x="0" y="188913"/>
            <a:ext cx="5580063" cy="522287"/>
          </a:xfrm>
          <a:prstGeom prst="rect">
            <a:avLst/>
          </a:prstGeom>
          <a:noFill/>
          <a:ln w="9525">
            <a:noFill/>
            <a:miter lim="800000"/>
            <a:headEnd/>
            <a:tailEnd/>
          </a:ln>
        </p:spPr>
        <p:txBody>
          <a:bodyPr>
            <a:spAutoFit/>
          </a:bodyPr>
          <a:lstStyle/>
          <a:p>
            <a:r>
              <a:rPr lang="ja-JP" altLang="en-US" sz="2800"/>
              <a:t>居宅サービス簡易単位数（実習用）</a:t>
            </a:r>
          </a:p>
        </p:txBody>
      </p:sp>
      <p:sp>
        <p:nvSpPr>
          <p:cNvPr id="42118" name="テキスト ボックス 3"/>
          <p:cNvSpPr txBox="1">
            <a:spLocks noChangeArrowheads="1"/>
          </p:cNvSpPr>
          <p:nvPr/>
        </p:nvSpPr>
        <p:spPr bwMode="auto">
          <a:xfrm>
            <a:off x="6126088" y="50339"/>
            <a:ext cx="2987824"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　Ｐ４９</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56</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4286391742"/>
              </p:ext>
            </p:extLst>
          </p:nvPr>
        </p:nvGraphicFramePr>
        <p:xfrm>
          <a:off x="251516" y="692696"/>
          <a:ext cx="8892484" cy="5949280"/>
        </p:xfrm>
        <a:graphic>
          <a:graphicData uri="http://schemas.openxmlformats.org/drawingml/2006/table">
            <a:tbl>
              <a:tblPr/>
              <a:tblGrid>
                <a:gridCol w="868815">
                  <a:extLst>
                    <a:ext uri="{9D8B030D-6E8A-4147-A177-3AD203B41FA5}">
                      <a16:colId xmlns:a16="http://schemas.microsoft.com/office/drawing/2014/main" val="20000"/>
                    </a:ext>
                  </a:extLst>
                </a:gridCol>
                <a:gridCol w="970982">
                  <a:extLst>
                    <a:ext uri="{9D8B030D-6E8A-4147-A177-3AD203B41FA5}">
                      <a16:colId xmlns:a16="http://schemas.microsoft.com/office/drawing/2014/main" val="20001"/>
                    </a:ext>
                  </a:extLst>
                </a:gridCol>
                <a:gridCol w="970982">
                  <a:extLst>
                    <a:ext uri="{9D8B030D-6E8A-4147-A177-3AD203B41FA5}">
                      <a16:colId xmlns:a16="http://schemas.microsoft.com/office/drawing/2014/main" val="20002"/>
                    </a:ext>
                  </a:extLst>
                </a:gridCol>
                <a:gridCol w="868815">
                  <a:extLst>
                    <a:ext uri="{9D8B030D-6E8A-4147-A177-3AD203B41FA5}">
                      <a16:colId xmlns:a16="http://schemas.microsoft.com/office/drawing/2014/main" val="20003"/>
                    </a:ext>
                  </a:extLst>
                </a:gridCol>
                <a:gridCol w="868815">
                  <a:extLst>
                    <a:ext uri="{9D8B030D-6E8A-4147-A177-3AD203B41FA5}">
                      <a16:colId xmlns:a16="http://schemas.microsoft.com/office/drawing/2014/main" val="20004"/>
                    </a:ext>
                  </a:extLst>
                </a:gridCol>
                <a:gridCol w="868815">
                  <a:extLst>
                    <a:ext uri="{9D8B030D-6E8A-4147-A177-3AD203B41FA5}">
                      <a16:colId xmlns:a16="http://schemas.microsoft.com/office/drawing/2014/main" val="20005"/>
                    </a:ext>
                  </a:extLst>
                </a:gridCol>
                <a:gridCol w="868815">
                  <a:extLst>
                    <a:ext uri="{9D8B030D-6E8A-4147-A177-3AD203B41FA5}">
                      <a16:colId xmlns:a16="http://schemas.microsoft.com/office/drawing/2014/main" val="20006"/>
                    </a:ext>
                  </a:extLst>
                </a:gridCol>
                <a:gridCol w="868815">
                  <a:extLst>
                    <a:ext uri="{9D8B030D-6E8A-4147-A177-3AD203B41FA5}">
                      <a16:colId xmlns:a16="http://schemas.microsoft.com/office/drawing/2014/main" val="20007"/>
                    </a:ext>
                  </a:extLst>
                </a:gridCol>
                <a:gridCol w="868815">
                  <a:extLst>
                    <a:ext uri="{9D8B030D-6E8A-4147-A177-3AD203B41FA5}">
                      <a16:colId xmlns:a16="http://schemas.microsoft.com/office/drawing/2014/main" val="20008"/>
                    </a:ext>
                  </a:extLst>
                </a:gridCol>
                <a:gridCol w="868815">
                  <a:extLst>
                    <a:ext uri="{9D8B030D-6E8A-4147-A177-3AD203B41FA5}">
                      <a16:colId xmlns:a16="http://schemas.microsoft.com/office/drawing/2014/main" val="20009"/>
                    </a:ext>
                  </a:extLst>
                </a:gridCol>
              </a:tblGrid>
              <a:tr h="716501">
                <a:tc rowSpan="12">
                  <a:txBody>
                    <a:bodyPr/>
                    <a:lstStyle/>
                    <a:p>
                      <a:pPr algn="ctr">
                        <a:spcAft>
                          <a:spcPts val="0"/>
                        </a:spcAft>
                      </a:pPr>
                      <a:r>
                        <a:rPr lang="ja-JP" sz="1400" kern="100" dirty="0">
                          <a:latin typeface="Century"/>
                          <a:ea typeface="HGPｺﾞｼｯｸM"/>
                          <a:cs typeface="Times New Roman"/>
                        </a:rPr>
                        <a:t>通所系</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通所介護</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通常</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規模型</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３時間以上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４時間未満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４時間以上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５時間未満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５時間以上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６時間未満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６時間以上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７時間未満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７時間以上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８時間未満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８時間以上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９時間未満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760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３６８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３８</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５６</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８１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５５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６６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6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４２１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４２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７０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８６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８７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20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４７</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５００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９２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１１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44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３０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５５</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７６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1,018</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1,036</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03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８５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１４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1,003</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1,142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1,162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6501">
                <a:tc vMerge="1">
                  <a:txBody>
                    <a:bodyPr/>
                    <a:lstStyle/>
                    <a:p>
                      <a:endParaRPr kumimoji="1" lang="ja-JP" altLang="en-US"/>
                    </a:p>
                  </a:txBody>
                  <a:tcPr/>
                </a:tc>
                <a:tc rowSpan="6">
                  <a:txBody>
                    <a:bodyPr/>
                    <a:lstStyle/>
                    <a:p>
                      <a:pPr algn="ctr">
                        <a:spcAft>
                          <a:spcPts val="0"/>
                        </a:spcAft>
                      </a:pPr>
                      <a:r>
                        <a:rPr lang="ja-JP" sz="1400" kern="100" dirty="0">
                          <a:latin typeface="Century"/>
                          <a:ea typeface="HGPｺﾞｼｯｸM"/>
                          <a:cs typeface="Times New Roman"/>
                        </a:rPr>
                        <a:t>通所リハビ</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リテ</a:t>
                      </a:r>
                      <a:r>
                        <a:rPr lang="ja-JP" altLang="en-US" sz="1400" kern="100" dirty="0">
                          <a:latin typeface="Century"/>
                          <a:ea typeface="HGPｺﾞｼｯｸM"/>
                          <a:cs typeface="Times New Roman"/>
                        </a:rPr>
                        <a:t>ー</a:t>
                      </a:r>
                      <a:r>
                        <a:rPr lang="ja-JP" sz="1400" kern="100" dirty="0">
                          <a:latin typeface="Century"/>
                          <a:ea typeface="HGPｺﾞｼｯｸM"/>
                          <a:cs typeface="Times New Roman"/>
                        </a:rPr>
                        <a:t>ション</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通常</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規模型</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病院または診療所，</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介護老人保健施設，</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介護医療院</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solidFill>
                            <a:schemeClr val="tx1"/>
                          </a:solidFill>
                          <a:latin typeface="Century"/>
                          <a:ea typeface="HGPｺﾞｼｯｸM"/>
                          <a:cs typeface="Times New Roman"/>
                        </a:rPr>
                        <a:t>２時間以上</a:t>
                      </a:r>
                      <a:endParaRPr lang="ja-JP" sz="1200" kern="100" dirty="0">
                        <a:solidFill>
                          <a:schemeClr val="tx1"/>
                        </a:solidFill>
                        <a:latin typeface="Century"/>
                        <a:ea typeface="ＭＳ 明朝"/>
                        <a:cs typeface="Times New Roman"/>
                      </a:endParaRPr>
                    </a:p>
                    <a:p>
                      <a:pPr algn="just">
                        <a:spcAft>
                          <a:spcPts val="0"/>
                        </a:spcAft>
                      </a:pPr>
                      <a:r>
                        <a:rPr lang="ja-JP" sz="1200" kern="100" dirty="0">
                          <a:solidFill>
                            <a:schemeClr val="tx1"/>
                          </a:solidFill>
                          <a:latin typeface="Century"/>
                          <a:ea typeface="HGPｺﾞｼｯｸM"/>
                          <a:cs typeface="Times New Roman"/>
                        </a:rPr>
                        <a:t>３時間未満</a:t>
                      </a:r>
                      <a:endParaRPr lang="ja-JP" sz="12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３時間以上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４時間未満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４時間以上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５時間未満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５時間以上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６時間未満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６時間以上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７時間未満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７時間以上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８時間未満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4934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３</a:t>
                      </a:r>
                      <a:r>
                        <a:rPr lang="ja-JP" altLang="en-US" sz="1400" kern="100" dirty="0">
                          <a:solidFill>
                            <a:srgbClr val="FF0000"/>
                          </a:solidFill>
                          <a:latin typeface="Century"/>
                          <a:ea typeface="HGPｺﾞｼｯｸM"/>
                          <a:cs typeface="Times New Roman"/>
                        </a:rPr>
                        <a:t>８０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８３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４９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６１８</a:t>
                      </a:r>
                      <a:r>
                        <a:rPr lang="ja-JP" sz="1400" kern="100" dirty="0">
                          <a:solidFill>
                            <a:schemeClr val="tx1"/>
                          </a:solidFill>
                          <a:latin typeface="Century"/>
                          <a:ea typeface="HGPｺﾞｼｯｸM"/>
                          <a:cs typeface="Times New Roman"/>
                        </a:rPr>
                        <a:t>単位</a:t>
                      </a:r>
                      <a:endParaRPr lang="ja-JP" sz="14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710</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５７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366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要介護２</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３６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６１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６３７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７３３</a:t>
                      </a:r>
                      <a:r>
                        <a:rPr lang="ja-JP" sz="1400" kern="100" dirty="0">
                          <a:solidFill>
                            <a:schemeClr val="tx1"/>
                          </a:solidFill>
                          <a:latin typeface="Century"/>
                          <a:ea typeface="HGPｺﾞｼｯｸM"/>
                          <a:cs typeface="Times New Roman"/>
                        </a:rPr>
                        <a:t>単位</a:t>
                      </a:r>
                      <a:endParaRPr lang="ja-JP" sz="14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95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要介護３</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９４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７２５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1039</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79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要介護４</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５１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８０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1,129</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1,206</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959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要介護５</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６０８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８３６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５９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1,112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1,281</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1369</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 name="テキスト ボックス 2"/>
          <p:cNvSpPr txBox="1">
            <a:spLocks noChangeArrowheads="1"/>
          </p:cNvSpPr>
          <p:nvPr/>
        </p:nvSpPr>
        <p:spPr bwMode="auto">
          <a:xfrm>
            <a:off x="0" y="188913"/>
            <a:ext cx="5580063" cy="522287"/>
          </a:xfrm>
          <a:prstGeom prst="rect">
            <a:avLst/>
          </a:prstGeom>
          <a:noFill/>
          <a:ln w="9525">
            <a:noFill/>
            <a:miter lim="800000"/>
            <a:headEnd/>
            <a:tailEnd/>
          </a:ln>
        </p:spPr>
        <p:txBody>
          <a:bodyPr>
            <a:spAutoFit/>
          </a:bodyPr>
          <a:lstStyle/>
          <a:p>
            <a:r>
              <a:rPr lang="ja-JP" altLang="en-US" sz="2800"/>
              <a:t>居宅サービス簡易単位数（実習用）</a:t>
            </a:r>
          </a:p>
        </p:txBody>
      </p:sp>
      <p:sp>
        <p:nvSpPr>
          <p:cNvPr id="42118" name="テキスト ボックス 3"/>
          <p:cNvSpPr txBox="1">
            <a:spLocks noChangeArrowheads="1"/>
          </p:cNvSpPr>
          <p:nvPr/>
        </p:nvSpPr>
        <p:spPr bwMode="auto">
          <a:xfrm>
            <a:off x="6012160" y="0"/>
            <a:ext cx="3131840"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　Ｐ５０</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57</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298376816"/>
              </p:ext>
            </p:extLst>
          </p:nvPr>
        </p:nvGraphicFramePr>
        <p:xfrm>
          <a:off x="-2" y="908718"/>
          <a:ext cx="9144003" cy="5760635"/>
        </p:xfrm>
        <a:graphic>
          <a:graphicData uri="http://schemas.openxmlformats.org/drawingml/2006/table">
            <a:tbl>
              <a:tblPr/>
              <a:tblGrid>
                <a:gridCol w="1359131">
                  <a:extLst>
                    <a:ext uri="{9D8B030D-6E8A-4147-A177-3AD203B41FA5}">
                      <a16:colId xmlns:a16="http://schemas.microsoft.com/office/drawing/2014/main" val="20000"/>
                    </a:ext>
                  </a:extLst>
                </a:gridCol>
                <a:gridCol w="1359131">
                  <a:extLst>
                    <a:ext uri="{9D8B030D-6E8A-4147-A177-3AD203B41FA5}">
                      <a16:colId xmlns:a16="http://schemas.microsoft.com/office/drawing/2014/main" val="20001"/>
                    </a:ext>
                  </a:extLst>
                </a:gridCol>
                <a:gridCol w="1359131">
                  <a:extLst>
                    <a:ext uri="{9D8B030D-6E8A-4147-A177-3AD203B41FA5}">
                      <a16:colId xmlns:a16="http://schemas.microsoft.com/office/drawing/2014/main" val="20002"/>
                    </a:ext>
                  </a:extLst>
                </a:gridCol>
                <a:gridCol w="1669474">
                  <a:extLst>
                    <a:ext uri="{9D8B030D-6E8A-4147-A177-3AD203B41FA5}">
                      <a16:colId xmlns:a16="http://schemas.microsoft.com/office/drawing/2014/main" val="20003"/>
                    </a:ext>
                  </a:extLst>
                </a:gridCol>
                <a:gridCol w="1698568">
                  <a:extLst>
                    <a:ext uri="{9D8B030D-6E8A-4147-A177-3AD203B41FA5}">
                      <a16:colId xmlns:a16="http://schemas.microsoft.com/office/drawing/2014/main" val="20004"/>
                    </a:ext>
                  </a:extLst>
                </a:gridCol>
                <a:gridCol w="1698568">
                  <a:extLst>
                    <a:ext uri="{9D8B030D-6E8A-4147-A177-3AD203B41FA5}">
                      <a16:colId xmlns:a16="http://schemas.microsoft.com/office/drawing/2014/main" val="20005"/>
                    </a:ext>
                  </a:extLst>
                </a:gridCol>
              </a:tblGrid>
              <a:tr h="539850">
                <a:tc rowSpan="18">
                  <a:txBody>
                    <a:bodyPr/>
                    <a:lstStyle/>
                    <a:p>
                      <a:pPr algn="ctr">
                        <a:spcAft>
                          <a:spcPts val="0"/>
                        </a:spcAft>
                      </a:pPr>
                      <a:r>
                        <a:rPr lang="ja-JP" sz="1400" kern="100">
                          <a:latin typeface="Century"/>
                          <a:ea typeface="HGPｺﾞｼｯｸM"/>
                          <a:cs typeface="Times New Roman"/>
                        </a:rPr>
                        <a:t>短期入所系</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just">
                        <a:spcAft>
                          <a:spcPts val="0"/>
                        </a:spcAft>
                      </a:pPr>
                      <a:r>
                        <a:rPr lang="ja-JP" sz="1400" kern="100">
                          <a:latin typeface="Century"/>
                          <a:ea typeface="HGPｺﾞｼｯｸM"/>
                          <a:cs typeface="Times New Roman"/>
                        </a:rPr>
                        <a:t>短期入所生活介護</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a:latin typeface="Century"/>
                          <a:ea typeface="HGPｺﾞｼｯｸM"/>
                          <a:cs typeface="Times New Roman"/>
                        </a:rPr>
                        <a:t>単独型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a:t>
                      </a:r>
                      <a:endParaRPr lang="ja-JP" sz="1400" kern="100">
                        <a:latin typeface="Century"/>
                        <a:ea typeface="ＭＳ 明朝"/>
                        <a:cs typeface="Times New Roman"/>
                      </a:endParaRPr>
                    </a:p>
                    <a:p>
                      <a:pPr algn="ctr">
                        <a:spcAft>
                          <a:spcPts val="0"/>
                        </a:spcAft>
                      </a:pPr>
                      <a:r>
                        <a:rPr lang="ja-JP" sz="1400" kern="100">
                          <a:latin typeface="Century"/>
                          <a:ea typeface="HGPｺﾞｼｯｸM"/>
                          <a:cs typeface="Times New Roman"/>
                        </a:rPr>
                        <a:t>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HGPｺﾞｼｯｸM"/>
                          <a:cs typeface="Times New Roman"/>
                        </a:rPr>
                        <a:t>ユニット型個室</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個室的多床室</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７０７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８０６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８１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４６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１６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１,０</a:t>
                      </a:r>
                      <a:r>
                        <a:rPr lang="ja-JP" altLang="en-US" sz="1400" kern="100" dirty="0">
                          <a:solidFill>
                            <a:srgbClr val="FF0000"/>
                          </a:solidFill>
                          <a:latin typeface="Century"/>
                          <a:ea typeface="HGPｺﾞｼｯｸM"/>
                          <a:cs typeface="Times New Roman"/>
                        </a:rPr>
                        <a:t>１７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9850">
                <a:tc vMerge="1">
                  <a:txBody>
                    <a:bodyPr/>
                    <a:lstStyle/>
                    <a:p>
                      <a:endParaRPr kumimoji="1" lang="ja-JP" altLang="en-US"/>
                    </a:p>
                  </a:txBody>
                  <a:tcPr/>
                </a:tc>
                <a:tc vMerge="1">
                  <a:txBody>
                    <a:bodyPr/>
                    <a:lstStyle/>
                    <a:p>
                      <a:endParaRPr kumimoji="1" lang="ja-JP" altLang="en-US"/>
                    </a:p>
                  </a:txBody>
                  <a:tcPr/>
                </a:tc>
                <a:tc rowSpan="6">
                  <a:txBody>
                    <a:bodyPr/>
                    <a:lstStyle/>
                    <a:p>
                      <a:pPr algn="just">
                        <a:spcAft>
                          <a:spcPts val="0"/>
                        </a:spcAft>
                      </a:pPr>
                      <a:r>
                        <a:rPr lang="ja-JP" sz="1400" kern="100">
                          <a:latin typeface="Century"/>
                          <a:ea typeface="HGPｺﾞｼｯｸM"/>
                          <a:cs typeface="Times New Roman"/>
                        </a:rPr>
                        <a:t>併設型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400" kern="100">
                        <a:latin typeface="Century"/>
                        <a:ea typeface="HGPｺﾞｼｯｸM"/>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a:t>
                      </a:r>
                      <a:endParaRPr lang="ja-JP" sz="1400" kern="100">
                        <a:latin typeface="Century"/>
                        <a:ea typeface="ＭＳ 明朝"/>
                        <a:cs typeface="Times New Roman"/>
                      </a:endParaRPr>
                    </a:p>
                    <a:p>
                      <a:pPr algn="ctr">
                        <a:spcAft>
                          <a:spcPts val="0"/>
                        </a:spcAft>
                      </a:pPr>
                      <a:r>
                        <a:rPr lang="ja-JP" sz="1400" kern="100">
                          <a:latin typeface="Century"/>
                          <a:ea typeface="HGPｺﾞｼｯｸM"/>
                          <a:cs typeface="Times New Roman"/>
                        </a:rPr>
                        <a:t>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ユニット型個室</a:t>
                      </a:r>
                      <a:endParaRPr lang="ja-JP" sz="1400" kern="100">
                        <a:latin typeface="Century"/>
                        <a:ea typeface="ＭＳ 明朝"/>
                        <a:cs typeface="Times New Roman"/>
                      </a:endParaRPr>
                    </a:p>
                    <a:p>
                      <a:pPr marL="3175" algn="ctr">
                        <a:spcAft>
                          <a:spcPts val="0"/>
                        </a:spcAft>
                      </a:pPr>
                      <a:r>
                        <a:rPr lang="ja-JP" sz="1400" kern="100">
                          <a:latin typeface="Century"/>
                          <a:ea typeface="HGPｺﾞｼｯｸM"/>
                          <a:cs typeface="Times New Roman"/>
                        </a:rPr>
                        <a:t>個室的多床室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９</a:t>
                      </a:r>
                      <a:r>
                        <a:rPr lang="ja-JP"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９６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６５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６４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３７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８０６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９０８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７４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32075">
                <a:tc vMerge="1">
                  <a:txBody>
                    <a:bodyPr/>
                    <a:lstStyle/>
                    <a:p>
                      <a:endParaRPr kumimoji="1" lang="ja-JP" altLang="en-US"/>
                    </a:p>
                  </a:txBody>
                  <a:tcPr/>
                </a:tc>
                <a:tc rowSpan="6">
                  <a:txBody>
                    <a:bodyPr/>
                    <a:lstStyle/>
                    <a:p>
                      <a:pPr algn="just">
                        <a:spcAft>
                          <a:spcPts val="0"/>
                        </a:spcAft>
                      </a:pPr>
                      <a:r>
                        <a:rPr lang="ja-JP" sz="1400" kern="100">
                          <a:latin typeface="Century"/>
                          <a:ea typeface="HGPｺﾞｼｯｸM"/>
                          <a:cs typeface="Times New Roman"/>
                        </a:rPr>
                        <a:t>短期入所療養介護</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a:latin typeface="Century"/>
                          <a:ea typeface="HGPｺﾞｼｯｸM"/>
                          <a:cs typeface="Times New Roman"/>
                        </a:rPr>
                        <a:t>介護老人保健施設</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従来型個室（基本型）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多床室（基本型）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７５</a:t>
                      </a:r>
                      <a:r>
                        <a:rPr lang="ja-JP" altLang="en-US" sz="1400" kern="100" dirty="0">
                          <a:solidFill>
                            <a:srgbClr val="FF0000"/>
                          </a:solidFill>
                          <a:latin typeface="Century"/>
                          <a:ea typeface="HGPｺﾞｼｯｸM"/>
                          <a:cs typeface="Times New Roman"/>
                        </a:rPr>
                        <a:t>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８２</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７９９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８７</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８６</a:t>
                      </a:r>
                      <a:r>
                        <a:rPr lang="ja-JP" altLang="en-US" sz="1400" kern="100" dirty="0">
                          <a:solidFill>
                            <a:srgbClr val="FF0000"/>
                          </a:solidFill>
                          <a:latin typeface="Century"/>
                          <a:ea typeface="HGPｺﾞｼｯｸM"/>
                          <a:cs typeface="Times New Roman"/>
                        </a:rPr>
                        <a:t>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９３</a:t>
                      </a:r>
                      <a:r>
                        <a:rPr lang="ja-JP" altLang="en-US" sz="1400" kern="100" dirty="0">
                          <a:solidFill>
                            <a:srgbClr val="FF0000"/>
                          </a:solidFill>
                          <a:latin typeface="Century"/>
                          <a:ea typeface="HGPｺﾞｼｯｸM"/>
                          <a:cs typeface="Times New Roman"/>
                        </a:rPr>
                        <a:t>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９１４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９１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９６</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１,０４</a:t>
                      </a:r>
                      <a:r>
                        <a:rPr lang="ja-JP" altLang="en-US" sz="1400" kern="100" dirty="0">
                          <a:solidFill>
                            <a:srgbClr val="FF0000"/>
                          </a:solidFill>
                          <a:latin typeface="Century"/>
                          <a:ea typeface="HGPｺﾞｼｯｸM"/>
                          <a:cs typeface="Times New Roman"/>
                        </a:rPr>
                        <a:t>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95536" y="1844824"/>
            <a:ext cx="8229600" cy="3627784"/>
          </a:xfrm>
        </p:spPr>
        <p:txBody>
          <a:bodyPr/>
          <a:lstStyle/>
          <a:p>
            <a:r>
              <a:rPr lang="ja-JP" altLang="en-US" sz="6000" b="1">
                <a:effectLst>
                  <a:outerShdw blurRad="38100" dist="38100" dir="2700000" algn="tl">
                    <a:srgbClr val="000000">
                      <a:alpha val="43137"/>
                    </a:srgbClr>
                  </a:outerShdw>
                </a:effectLst>
              </a:rPr>
              <a:t>ケアプランの発表</a:t>
            </a:r>
            <a:br>
              <a:rPr lang="en-US" altLang="ja-JP" sz="6000" dirty="0"/>
            </a:br>
            <a:br>
              <a:rPr lang="en-US" altLang="ja-JP" sz="2400" dirty="0"/>
            </a:br>
            <a:endParaRPr lang="ja-JP" altLang="en-US" b="1" dirty="0">
              <a:solidFill>
                <a:srgbClr val="FF0066"/>
              </a:solidFill>
            </a:endParaRPr>
          </a:p>
        </p:txBody>
      </p:sp>
    </p:spTree>
    <p:extLst>
      <p:ext uri="{BB962C8B-B14F-4D97-AF65-F5344CB8AC3E}">
        <p14:creationId xmlns:p14="http://schemas.microsoft.com/office/powerpoint/2010/main" val="4201383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23528" y="3645024"/>
            <a:ext cx="8229600" cy="1143000"/>
          </a:xfrm>
        </p:spPr>
        <p:txBody>
          <a:bodyPr/>
          <a:lstStyle/>
          <a:p>
            <a:r>
              <a:rPr lang="ja-JP" altLang="en-US" dirty="0">
                <a:solidFill>
                  <a:srgbClr val="FF3399"/>
                </a:solidFill>
              </a:rPr>
              <a:t>神谷花子さん</a:t>
            </a:r>
            <a:br>
              <a:rPr lang="en-US" altLang="ja-JP" dirty="0">
                <a:solidFill>
                  <a:srgbClr val="FF3399"/>
                </a:solidFill>
              </a:rPr>
            </a:br>
            <a:br>
              <a:rPr lang="ja-JP" altLang="en-US" dirty="0">
                <a:solidFill>
                  <a:srgbClr val="FF3399"/>
                </a:solidFill>
              </a:rPr>
            </a:br>
            <a:r>
              <a:rPr lang="ja-JP" altLang="en-US" dirty="0"/>
              <a:t>演習用ケアプランの提示</a:t>
            </a:r>
            <a:br>
              <a:rPr lang="en-US" altLang="ja-JP" dirty="0"/>
            </a:br>
            <a:br>
              <a:rPr lang="en-US" altLang="ja-JP" dirty="0"/>
            </a:br>
            <a:endParaRPr lang="ja-JP" altLang="en-US" dirty="0">
              <a:solidFill>
                <a:srgbClr val="FF33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288" y="260350"/>
            <a:ext cx="8497887" cy="1584325"/>
          </a:xfrm>
          <a:solidFill>
            <a:schemeClr val="accent2">
              <a:lumMod val="40000"/>
              <a:lumOff val="60000"/>
            </a:schemeClr>
          </a:solidFill>
        </p:spPr>
        <p:txBody>
          <a:bodyPr/>
          <a:lstStyle/>
          <a:p>
            <a:pPr>
              <a:defRPr/>
            </a:pPr>
            <a:r>
              <a:rPr lang="ja-JP" altLang="ja-JP" b="1" dirty="0"/>
              <a:t>事例（神谷花子</a:t>
            </a:r>
            <a:r>
              <a:rPr lang="ja-JP" altLang="en-US" b="1" dirty="0"/>
              <a:t>さん</a:t>
            </a:r>
            <a:r>
              <a:rPr lang="ja-JP" altLang="ja-JP" b="1" dirty="0"/>
              <a:t>）の読み込み</a:t>
            </a:r>
            <a:endParaRPr lang="ja-JP" altLang="en-US" dirty="0"/>
          </a:p>
        </p:txBody>
      </p:sp>
      <p:sp>
        <p:nvSpPr>
          <p:cNvPr id="32769" name="AutoShape 1"/>
          <p:cNvSpPr>
            <a:spLocks noChangeArrowheads="1"/>
          </p:cNvSpPr>
          <p:nvPr/>
        </p:nvSpPr>
        <p:spPr bwMode="auto">
          <a:xfrm>
            <a:off x="611560" y="2852936"/>
            <a:ext cx="8064896" cy="3528392"/>
          </a:xfrm>
          <a:prstGeom prst="roundRect">
            <a:avLst>
              <a:gd name="adj" fmla="val 9255"/>
            </a:avLst>
          </a:prstGeom>
          <a:solidFill>
            <a:srgbClr val="E7E6E6"/>
          </a:solidFill>
          <a:ln w="9525">
            <a:noFill/>
            <a:round/>
            <a:headEnd/>
            <a:tailEnd/>
          </a:ln>
        </p:spPr>
        <p:txBody>
          <a:bodyPr vert="horz" wrap="square" lIns="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r>
              <a:rPr kumimoji="1" lang="ja-JP" altLang="en-US"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修得目標</a:t>
            </a: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endParaRPr kumimoji="1" lang="en-US" altLang="ja-JP" sz="105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rgbClr val="CC00CC"/>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②</a:t>
            </a:r>
            <a:r>
              <a:rPr kumimoji="1" lang="ja-JP" altLang="en-US" sz="3200" b="1" i="0" u="none" strike="noStrike" cap="none" normalizeH="0" baseline="0" dirty="0">
                <a:ln>
                  <a:noFill/>
                </a:ln>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受付及び相談と面接の場面における</a:t>
            </a:r>
            <a:endParaRPr lang="en-US" altLang="ja-JP" sz="3200" b="1" dirty="0">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a:ln>
                  <a:noFill/>
                </a:ln>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　援助の留意点について説明できる</a:t>
            </a:r>
            <a:endParaRPr lang="en-US" altLang="ja-JP" sz="3200" b="1" dirty="0">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endParaRPr>
          </a:p>
          <a:p>
            <a:pPr marL="1371600" marR="0" lvl="3" indent="0" algn="just" defTabSz="914400" rtl="0" eaLnBrk="1" fontAlgn="base" latinLnBrk="0" hangingPunct="1">
              <a:lnSpc>
                <a:spcPct val="100000"/>
              </a:lnSpc>
              <a:spcBef>
                <a:spcPct val="0"/>
              </a:spcBef>
              <a:spcAft>
                <a:spcPct val="0"/>
              </a:spcAft>
              <a:buClrTx/>
              <a:buSzTx/>
              <a:buFontTx/>
              <a:buNone/>
              <a:tabLst/>
            </a:pPr>
            <a:endParaRPr lang="en-US" altLang="ja-JP" sz="1400" b="1" dirty="0">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endParaRP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➂利用者及び家族との信頼関係の構築</a:t>
            </a:r>
          </a:p>
          <a:p>
            <a:r>
              <a:rPr lang="ja-JP" altLang="ja-JP" sz="3200" b="1" dirty="0">
                <a:solidFill>
                  <a:srgbClr val="CC0099"/>
                </a:solidFill>
                <a:effectLst>
                  <a:outerShdw blurRad="38100" dist="38100" dir="2700000" algn="tl">
                    <a:srgbClr val="000000">
                      <a:alpha val="43137"/>
                    </a:srgbClr>
                  </a:outerShdw>
                </a:effectLst>
              </a:rPr>
              <a:t>　</a:t>
            </a:r>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の重要性について説明できる</a:t>
            </a:r>
          </a:p>
          <a:p>
            <a:pPr marL="1371600" marR="0" lvl="3" indent="0" algn="just" defTabSz="914400" rtl="0" eaLnBrk="1" fontAlgn="base" latinLnBrk="0" hangingPunct="1">
              <a:lnSpc>
                <a:spcPct val="100000"/>
              </a:lnSpc>
              <a:spcBef>
                <a:spcPct val="0"/>
              </a:spcBef>
              <a:spcAft>
                <a:spcPct val="0"/>
              </a:spcAft>
              <a:buClrTx/>
              <a:buSzTx/>
              <a:buFontTx/>
              <a:buNone/>
              <a:tabLst/>
            </a:pPr>
            <a:endParaRPr lang="en-US" altLang="ja-JP" sz="2800" dirty="0">
              <a:cs typeface="ＭＳ Ｐゴシック" pitchFamily="50" charset="-128"/>
            </a:endParaRPr>
          </a:p>
        </p:txBody>
      </p:sp>
      <p:sp>
        <p:nvSpPr>
          <p:cNvPr id="6" name="Rectangle 1"/>
          <p:cNvSpPr>
            <a:spLocks noChangeArrowheads="1"/>
          </p:cNvSpPr>
          <p:nvPr/>
        </p:nvSpPr>
        <p:spPr bwMode="auto">
          <a:xfrm>
            <a:off x="611560" y="2141076"/>
            <a:ext cx="82089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1"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a:t>
            </a:r>
            <a:r>
              <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　この演習での修得目標の確認</a:t>
            </a:r>
            <a:endPar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ＭＳ Ｐゴシック" pitchFamily="50"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6370A463-9271-4C21-A3A4-C23B16DCAF42}"/>
              </a:ext>
            </a:extLst>
          </p:cNvPr>
          <p:cNvGrpSpPr>
            <a:grpSpLocks noChangeAspect="1"/>
          </p:cNvGrpSpPr>
          <p:nvPr/>
        </p:nvGrpSpPr>
        <p:grpSpPr bwMode="auto">
          <a:xfrm>
            <a:off x="-57151" y="106363"/>
            <a:ext cx="11328401" cy="6761162"/>
            <a:chOff x="-36" y="67"/>
            <a:chExt cx="7136" cy="4259"/>
          </a:xfrm>
        </p:grpSpPr>
        <p:sp>
          <p:nvSpPr>
            <p:cNvPr id="4" name="AutoShape 4">
              <a:extLst>
                <a:ext uri="{FF2B5EF4-FFF2-40B4-BE49-F238E27FC236}">
                  <a16:creationId xmlns:a16="http://schemas.microsoft.com/office/drawing/2014/main" id="{22C61F8E-5499-43DD-9D96-B54EEF3A6D7B}"/>
                </a:ext>
              </a:extLst>
            </p:cNvPr>
            <p:cNvSpPr>
              <a:spLocks noChangeAspect="1" noChangeArrowheads="1" noTextEdit="1"/>
            </p:cNvSpPr>
            <p:nvPr/>
          </p:nvSpPr>
          <p:spPr bwMode="auto">
            <a:xfrm>
              <a:off x="0" y="73"/>
              <a:ext cx="5760" cy="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6">
              <a:extLst>
                <a:ext uri="{FF2B5EF4-FFF2-40B4-BE49-F238E27FC236}">
                  <a16:creationId xmlns:a16="http://schemas.microsoft.com/office/drawing/2014/main" id="{897B479A-6D63-482C-993D-3CD91CF94AB0}"/>
                </a:ext>
              </a:extLst>
            </p:cNvPr>
            <p:cNvSpPr>
              <a:spLocks noChangeArrowheads="1"/>
            </p:cNvSpPr>
            <p:nvPr/>
          </p:nvSpPr>
          <p:spPr bwMode="auto">
            <a:xfrm>
              <a:off x="4305" y="117"/>
              <a:ext cx="14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作成年月日　　</a:t>
              </a:r>
              <a:r>
                <a:rPr kumimoji="0" lang="en-US" altLang="ja-JP" sz="1100" dirty="0">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　４月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0935E3B7-38BC-4489-9A3B-4E1CE62014A1}"/>
                </a:ext>
              </a:extLst>
            </p:cNvPr>
            <p:cNvSpPr>
              <a:spLocks noChangeArrowheads="1"/>
            </p:cNvSpPr>
            <p:nvPr/>
          </p:nvSpPr>
          <p:spPr bwMode="auto">
            <a:xfrm>
              <a:off x="49" y="4088"/>
              <a:ext cx="39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生活援助中心型の算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12449434-FF60-4EA3-8A3D-241E0CF63DEE}"/>
                </a:ext>
              </a:extLst>
            </p:cNvPr>
            <p:cNvSpPr>
              <a:spLocks noChangeArrowheads="1"/>
            </p:cNvSpPr>
            <p:nvPr/>
          </p:nvSpPr>
          <p:spPr bwMode="auto">
            <a:xfrm>
              <a:off x="279" y="4195"/>
              <a:ext cx="18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定理由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E299A293-D502-477E-AC9C-2C473F2F2EE9}"/>
                </a:ext>
              </a:extLst>
            </p:cNvPr>
            <p:cNvSpPr>
              <a:spLocks noChangeArrowheads="1"/>
            </p:cNvSpPr>
            <p:nvPr/>
          </p:nvSpPr>
          <p:spPr bwMode="auto">
            <a:xfrm>
              <a:off x="2188" y="92"/>
              <a:ext cx="74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7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居宅サービス計画書(１)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8E89DB4C-180B-4185-A36F-418FAB057F21}"/>
                </a:ext>
              </a:extLst>
            </p:cNvPr>
            <p:cNvSpPr>
              <a:spLocks noChangeArrowheads="1"/>
            </p:cNvSpPr>
            <p:nvPr/>
          </p:nvSpPr>
          <p:spPr bwMode="auto">
            <a:xfrm>
              <a:off x="804" y="2488"/>
              <a:ext cx="169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家事も妻がしていたし、介護も自信はないが、長女に手伝ってもらいがら、なんとかがんばりたい。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E42BA333-C69F-4D35-83C8-AB4B65FD98B6}"/>
                </a:ext>
              </a:extLst>
            </p:cNvPr>
            <p:cNvSpPr>
              <a:spLocks noChangeArrowheads="1"/>
            </p:cNvSpPr>
            <p:nvPr/>
          </p:nvSpPr>
          <p:spPr bwMode="auto">
            <a:xfrm>
              <a:off x="804" y="2739"/>
              <a:ext cx="38"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47CC4550-BC3D-425E-843F-9CD4CBA9A734}"/>
                </a:ext>
              </a:extLst>
            </p:cNvPr>
            <p:cNvSpPr>
              <a:spLocks noChangeArrowheads="1"/>
            </p:cNvSpPr>
            <p:nvPr/>
          </p:nvSpPr>
          <p:spPr bwMode="auto">
            <a:xfrm>
              <a:off x="816" y="3305"/>
              <a:ext cx="3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特になし。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9A8195B6-079A-4A5A-80B6-779A7FBF5751}"/>
                </a:ext>
              </a:extLst>
            </p:cNvPr>
            <p:cNvSpPr>
              <a:spLocks noChangeArrowheads="1"/>
            </p:cNvSpPr>
            <p:nvPr/>
          </p:nvSpPr>
          <p:spPr bwMode="auto">
            <a:xfrm>
              <a:off x="51" y="20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54E3B72-9883-498C-9996-18675E574686}"/>
                </a:ext>
              </a:extLst>
            </p:cNvPr>
            <p:cNvSpPr>
              <a:spLocks noChangeArrowheads="1"/>
            </p:cNvSpPr>
            <p:nvPr/>
          </p:nvSpPr>
          <p:spPr bwMode="auto">
            <a:xfrm>
              <a:off x="58" y="2039"/>
              <a:ext cx="101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利用者及び家族の</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生</a:t>
              </a:r>
              <a:r>
                <a:rPr kumimoji="0" lang="ja-JP" altLang="ja-JP" sz="1100" b="0" i="0" u="none" strike="noStrike" cap="none" normalizeH="0" baseline="0" dirty="0">
                  <a:ln>
                    <a:noFill/>
                  </a:ln>
                  <a:effectLst/>
                  <a:latin typeface="ＭＳ 明朝" panose="02020609040205080304" pitchFamily="17" charset="-128"/>
                  <a:ea typeface="ＭＳ 明朝" panose="02020609040205080304" pitchFamily="17" charset="-128"/>
                </a:rPr>
                <a:t>活に対する意向</a:t>
              </a:r>
              <a:endPar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を踏まえた課題</a:t>
              </a:r>
              <a:endPar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分析の結果</a:t>
              </a:r>
              <a:endParaRPr kumimoji="0" lang="ja-JP" altLang="ja-JP" sz="1800" b="0" i="0" u="none" strike="noStrike" cap="none" normalizeH="0" baseline="0" dirty="0">
                <a:ln>
                  <a:noFill/>
                </a:ln>
                <a:effectLst/>
              </a:endParaRPr>
            </a:p>
          </p:txBody>
        </p:sp>
        <p:sp>
          <p:nvSpPr>
            <p:cNvPr id="14" name="Rectangle 15">
              <a:extLst>
                <a:ext uri="{FF2B5EF4-FFF2-40B4-BE49-F238E27FC236}">
                  <a16:creationId xmlns:a16="http://schemas.microsoft.com/office/drawing/2014/main" id="{702A9C65-5F6F-4876-AE67-703FDBC7F255}"/>
                </a:ext>
              </a:extLst>
            </p:cNvPr>
            <p:cNvSpPr>
              <a:spLocks noChangeArrowheads="1"/>
            </p:cNvSpPr>
            <p:nvPr/>
          </p:nvSpPr>
          <p:spPr bwMode="auto">
            <a:xfrm>
              <a:off x="164" y="111"/>
              <a:ext cx="25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第　１　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6">
              <a:extLst>
                <a:ext uri="{FF2B5EF4-FFF2-40B4-BE49-F238E27FC236}">
                  <a16:creationId xmlns:a16="http://schemas.microsoft.com/office/drawing/2014/main" id="{2B658469-7620-448F-9E4E-7DA8A533DE81}"/>
                </a:ext>
              </a:extLst>
            </p:cNvPr>
            <p:cNvSpPr>
              <a:spLocks noChangeArrowheads="1"/>
            </p:cNvSpPr>
            <p:nvPr/>
          </p:nvSpPr>
          <p:spPr bwMode="auto">
            <a:xfrm>
              <a:off x="804" y="4144"/>
              <a:ext cx="220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１．一人暮らし　　　２．家族等が障害、疾病等　　　３．その他（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7">
              <a:extLst>
                <a:ext uri="{FF2B5EF4-FFF2-40B4-BE49-F238E27FC236}">
                  <a16:creationId xmlns:a16="http://schemas.microsoft.com/office/drawing/2014/main" id="{945A6453-766B-4064-9559-99CC579ACA06}"/>
                </a:ext>
              </a:extLst>
            </p:cNvPr>
            <p:cNvSpPr>
              <a:spLocks noChangeArrowheads="1"/>
            </p:cNvSpPr>
            <p:nvPr/>
          </p:nvSpPr>
          <p:spPr bwMode="auto">
            <a:xfrm>
              <a:off x="798" y="3520"/>
              <a:ext cx="199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もともと社交的な神谷さんが以前のように料理やお菓子を作って、お友達と過ごしたり病状と痛みを抑えながら</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Rectangle 18">
              <a:extLst>
                <a:ext uri="{FF2B5EF4-FFF2-40B4-BE49-F238E27FC236}">
                  <a16:creationId xmlns:a16="http://schemas.microsoft.com/office/drawing/2014/main" id="{EFFA00CB-7218-4C8C-868B-4535DC810E8B}"/>
                </a:ext>
              </a:extLst>
            </p:cNvPr>
            <p:cNvSpPr>
              <a:spLocks noChangeArrowheads="1"/>
            </p:cNvSpPr>
            <p:nvPr/>
          </p:nvSpPr>
          <p:spPr bwMode="auto">
            <a:xfrm>
              <a:off x="804" y="2018"/>
              <a:ext cx="209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本人：夫とこの家で暮らしていきたい。お菓子を作って友人と一緒に食べたり、以前のようにハイキングも行きたい。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9">
              <a:extLst>
                <a:ext uri="{FF2B5EF4-FFF2-40B4-BE49-F238E27FC236}">
                  <a16:creationId xmlns:a16="http://schemas.microsoft.com/office/drawing/2014/main" id="{6711C076-36FE-448D-B380-F08D15511859}"/>
                </a:ext>
              </a:extLst>
            </p:cNvPr>
            <p:cNvSpPr>
              <a:spLocks noChangeArrowheads="1"/>
            </p:cNvSpPr>
            <p:nvPr/>
          </p:nvSpPr>
          <p:spPr bwMode="auto">
            <a:xfrm>
              <a:off x="804" y="2175"/>
              <a:ext cx="11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小さいときからかわいがってきた孫たちが来てくれるとうれしい。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20">
              <a:extLst>
                <a:ext uri="{FF2B5EF4-FFF2-40B4-BE49-F238E27FC236}">
                  <a16:creationId xmlns:a16="http://schemas.microsoft.com/office/drawing/2014/main" id="{454CD501-B216-4773-A918-9AA3FA9A06E0}"/>
                </a:ext>
              </a:extLst>
            </p:cNvPr>
            <p:cNvSpPr>
              <a:spLocks noChangeArrowheads="1"/>
            </p:cNvSpPr>
            <p:nvPr/>
          </p:nvSpPr>
          <p:spPr bwMode="auto">
            <a:xfrm>
              <a:off x="804" y="2331"/>
              <a:ext cx="173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夫：妻が望む暮らしをかなえてあげたい。自分は大工なので、妻の生活がよくなるように工夫したい。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03F8E86F-89C5-4B36-B461-371EC747955B}"/>
                </a:ext>
              </a:extLst>
            </p:cNvPr>
            <p:cNvSpPr>
              <a:spLocks noChangeArrowheads="1"/>
            </p:cNvSpPr>
            <p:nvPr/>
          </p:nvSpPr>
          <p:spPr bwMode="auto">
            <a:xfrm>
              <a:off x="804" y="3900"/>
              <a:ext cx="38"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22">
              <a:extLst>
                <a:ext uri="{FF2B5EF4-FFF2-40B4-BE49-F238E27FC236}">
                  <a16:creationId xmlns:a16="http://schemas.microsoft.com/office/drawing/2014/main" id="{B4E53E73-ED68-45D8-A9D8-B0C96B7D1C1D}"/>
                </a:ext>
              </a:extLst>
            </p:cNvPr>
            <p:cNvSpPr>
              <a:spLocks noChangeArrowheads="1"/>
            </p:cNvSpPr>
            <p:nvPr/>
          </p:nvSpPr>
          <p:spPr bwMode="auto">
            <a:xfrm>
              <a:off x="4989" y="393"/>
              <a:ext cx="32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認定済・申請中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3">
              <a:extLst>
                <a:ext uri="{FF2B5EF4-FFF2-40B4-BE49-F238E27FC236}">
                  <a16:creationId xmlns:a16="http://schemas.microsoft.com/office/drawing/2014/main" id="{165681A5-9FA2-4830-8439-DA3104F351E4}"/>
                </a:ext>
              </a:extLst>
            </p:cNvPr>
            <p:cNvSpPr>
              <a:spLocks noChangeArrowheads="1"/>
            </p:cNvSpPr>
            <p:nvPr/>
          </p:nvSpPr>
          <p:spPr bwMode="auto">
            <a:xfrm>
              <a:off x="3944" y="393"/>
              <a:ext cx="34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初回・紹介・継続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4">
              <a:extLst>
                <a:ext uri="{FF2B5EF4-FFF2-40B4-BE49-F238E27FC236}">
                  <a16:creationId xmlns:a16="http://schemas.microsoft.com/office/drawing/2014/main" id="{AC7AB2F3-6712-4B9B-979F-2DC9A243FC06}"/>
                </a:ext>
              </a:extLst>
            </p:cNvPr>
            <p:cNvSpPr>
              <a:spLocks noChangeArrowheads="1"/>
            </p:cNvSpPr>
            <p:nvPr/>
          </p:nvSpPr>
          <p:spPr bwMode="auto">
            <a:xfrm>
              <a:off x="131" y="1773"/>
              <a:ext cx="34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要介護状態区分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5">
              <a:extLst>
                <a:ext uri="{FF2B5EF4-FFF2-40B4-BE49-F238E27FC236}">
                  <a16:creationId xmlns:a16="http://schemas.microsoft.com/office/drawing/2014/main" id="{0AB9645D-21B0-4381-A90C-5C1782169431}"/>
                </a:ext>
              </a:extLst>
            </p:cNvPr>
            <p:cNvSpPr>
              <a:spLocks noChangeArrowheads="1"/>
            </p:cNvSpPr>
            <p:nvPr/>
          </p:nvSpPr>
          <p:spPr bwMode="auto">
            <a:xfrm>
              <a:off x="804" y="1773"/>
              <a:ext cx="13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要介護１　・　要介護２　・　要介護３　・　要介護４　・　要介護５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6">
              <a:extLst>
                <a:ext uri="{FF2B5EF4-FFF2-40B4-BE49-F238E27FC236}">
                  <a16:creationId xmlns:a16="http://schemas.microsoft.com/office/drawing/2014/main" id="{2396547F-0BC7-43F2-A2BA-E9A2F910DEBA}"/>
                </a:ext>
              </a:extLst>
            </p:cNvPr>
            <p:cNvSpPr>
              <a:spLocks noChangeArrowheads="1"/>
            </p:cNvSpPr>
            <p:nvPr/>
          </p:nvSpPr>
          <p:spPr bwMode="auto">
            <a:xfrm>
              <a:off x="14" y="3228"/>
              <a:ext cx="41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介護認定審査会の意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Rectangle 27">
              <a:extLst>
                <a:ext uri="{FF2B5EF4-FFF2-40B4-BE49-F238E27FC236}">
                  <a16:creationId xmlns:a16="http://schemas.microsoft.com/office/drawing/2014/main" id="{A3A99592-BEAC-4D10-8FBF-B81F8DA8FD80}"/>
                </a:ext>
              </a:extLst>
            </p:cNvPr>
            <p:cNvSpPr>
              <a:spLocks noChangeArrowheads="1"/>
            </p:cNvSpPr>
            <p:nvPr/>
          </p:nvSpPr>
          <p:spPr bwMode="auto">
            <a:xfrm>
              <a:off x="6" y="3323"/>
              <a:ext cx="41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見及びサービスの種</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8">
              <a:extLst>
                <a:ext uri="{FF2B5EF4-FFF2-40B4-BE49-F238E27FC236}">
                  <a16:creationId xmlns:a16="http://schemas.microsoft.com/office/drawing/2014/main" id="{B52DE33F-1157-442B-BB49-B724C0118BE5}"/>
                </a:ext>
              </a:extLst>
            </p:cNvPr>
            <p:cNvSpPr>
              <a:spLocks noChangeArrowheads="1"/>
            </p:cNvSpPr>
            <p:nvPr/>
          </p:nvSpPr>
          <p:spPr bwMode="auto">
            <a:xfrm>
              <a:off x="204" y="3429"/>
              <a:ext cx="18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類の指定</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29">
              <a:extLst>
                <a:ext uri="{FF2B5EF4-FFF2-40B4-BE49-F238E27FC236}">
                  <a16:creationId xmlns:a16="http://schemas.microsoft.com/office/drawing/2014/main" id="{FF1C34E3-C427-4271-9AE7-789091FDC9B9}"/>
                </a:ext>
              </a:extLst>
            </p:cNvPr>
            <p:cNvSpPr>
              <a:spLocks noChangeArrowheads="1"/>
            </p:cNvSpPr>
            <p:nvPr/>
          </p:nvSpPr>
          <p:spPr bwMode="auto">
            <a:xfrm>
              <a:off x="146" y="3697"/>
              <a:ext cx="36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総合的な援助の</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 name="Rectangle 30">
              <a:extLst>
                <a:ext uri="{FF2B5EF4-FFF2-40B4-BE49-F238E27FC236}">
                  <a16:creationId xmlns:a16="http://schemas.microsoft.com/office/drawing/2014/main" id="{0C6D6D58-80D0-4D1B-86CE-F9D2E88EB654}"/>
                </a:ext>
              </a:extLst>
            </p:cNvPr>
            <p:cNvSpPr>
              <a:spLocks noChangeArrowheads="1"/>
            </p:cNvSpPr>
            <p:nvPr/>
          </p:nvSpPr>
          <p:spPr bwMode="auto">
            <a:xfrm>
              <a:off x="335" y="3822"/>
              <a:ext cx="1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方針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31">
              <a:extLst>
                <a:ext uri="{FF2B5EF4-FFF2-40B4-BE49-F238E27FC236}">
                  <a16:creationId xmlns:a16="http://schemas.microsoft.com/office/drawing/2014/main" id="{1ACB9037-0151-47C2-B626-D12AA6801F17}"/>
                </a:ext>
              </a:extLst>
            </p:cNvPr>
            <p:cNvSpPr>
              <a:spLocks noChangeArrowheads="1"/>
            </p:cNvSpPr>
            <p:nvPr/>
          </p:nvSpPr>
          <p:spPr bwMode="auto">
            <a:xfrm>
              <a:off x="804" y="3053"/>
              <a:ext cx="38"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32">
              <a:extLst>
                <a:ext uri="{FF2B5EF4-FFF2-40B4-BE49-F238E27FC236}">
                  <a16:creationId xmlns:a16="http://schemas.microsoft.com/office/drawing/2014/main" id="{8A82B5EB-B4BB-4096-8012-B820D42C3868}"/>
                </a:ext>
              </a:extLst>
            </p:cNvPr>
            <p:cNvSpPr>
              <a:spLocks noChangeArrowheads="1"/>
            </p:cNvSpPr>
            <p:nvPr/>
          </p:nvSpPr>
          <p:spPr bwMode="auto">
            <a:xfrm>
              <a:off x="833" y="3682"/>
              <a:ext cx="205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歩けるようにリハビリもしていきましょう。ゆくゆくは、ハイキングを楽しめるようになれることを目標にしましょう。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32" name="Rectangle 33">
              <a:extLst>
                <a:ext uri="{FF2B5EF4-FFF2-40B4-BE49-F238E27FC236}">
                  <a16:creationId xmlns:a16="http://schemas.microsoft.com/office/drawing/2014/main" id="{4BC55FD3-A727-47EA-89D1-13BBD3507B50}"/>
                </a:ext>
              </a:extLst>
            </p:cNvPr>
            <p:cNvSpPr>
              <a:spLocks noChangeArrowheads="1"/>
            </p:cNvSpPr>
            <p:nvPr/>
          </p:nvSpPr>
          <p:spPr bwMode="auto">
            <a:xfrm>
              <a:off x="798" y="3860"/>
              <a:ext cx="202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花子さんが、生活しやすいようにご主人と相談しながら、専門職の助言も受けて住宅の環境も整えていきましょう。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33" name="Rectangle 34">
              <a:extLst>
                <a:ext uri="{FF2B5EF4-FFF2-40B4-BE49-F238E27FC236}">
                  <a16:creationId xmlns:a16="http://schemas.microsoft.com/office/drawing/2014/main" id="{5ED3A06D-AA45-4DCF-BE17-281BFC276F42}"/>
                </a:ext>
              </a:extLst>
            </p:cNvPr>
            <p:cNvSpPr>
              <a:spLocks noChangeArrowheads="1"/>
            </p:cNvSpPr>
            <p:nvPr/>
          </p:nvSpPr>
          <p:spPr bwMode="auto">
            <a:xfrm>
              <a:off x="804" y="3711"/>
              <a:ext cx="10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35" name="Rectangle 35">
              <a:extLst>
                <a:ext uri="{FF2B5EF4-FFF2-40B4-BE49-F238E27FC236}">
                  <a16:creationId xmlns:a16="http://schemas.microsoft.com/office/drawing/2014/main" id="{C8565F5D-F69F-42B6-8C3A-45F52A08B1B3}"/>
                </a:ext>
              </a:extLst>
            </p:cNvPr>
            <p:cNvSpPr>
              <a:spLocks noChangeArrowheads="1"/>
            </p:cNvSpPr>
            <p:nvPr/>
          </p:nvSpPr>
          <p:spPr bwMode="auto">
            <a:xfrm>
              <a:off x="16" y="1296"/>
              <a:ext cx="70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居宅サービス計画作成(変更)日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36" name="Rectangle 36">
              <a:extLst>
                <a:ext uri="{FF2B5EF4-FFF2-40B4-BE49-F238E27FC236}">
                  <a16:creationId xmlns:a16="http://schemas.microsoft.com/office/drawing/2014/main" id="{7BACFD0D-8BDA-4D71-B55A-3FF4526C8165}"/>
                </a:ext>
              </a:extLst>
            </p:cNvPr>
            <p:cNvSpPr>
              <a:spLocks noChangeArrowheads="1"/>
            </p:cNvSpPr>
            <p:nvPr/>
          </p:nvSpPr>
          <p:spPr bwMode="auto">
            <a:xfrm>
              <a:off x="16" y="1378"/>
              <a:ext cx="12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37" name="Rectangle 37">
              <a:extLst>
                <a:ext uri="{FF2B5EF4-FFF2-40B4-BE49-F238E27FC236}">
                  <a16:creationId xmlns:a16="http://schemas.microsoft.com/office/drawing/2014/main" id="{FD7D6C9F-60DA-4D0E-A98C-A2C5ACD8B9EB}"/>
                </a:ext>
              </a:extLst>
            </p:cNvPr>
            <p:cNvSpPr>
              <a:spLocks noChangeArrowheads="1"/>
            </p:cNvSpPr>
            <p:nvPr/>
          </p:nvSpPr>
          <p:spPr bwMode="auto">
            <a:xfrm>
              <a:off x="1429" y="1283"/>
              <a:ext cx="8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a:t>
              </a:r>
              <a:r>
                <a:rPr kumimoji="0" lang="en-US" altLang="ja-JP" sz="1100" dirty="0">
                  <a:solidFill>
                    <a:srgbClr val="FF0000"/>
                  </a:solidFill>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年４月14日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38" name="Rectangle 38">
              <a:extLst>
                <a:ext uri="{FF2B5EF4-FFF2-40B4-BE49-F238E27FC236}">
                  <a16:creationId xmlns:a16="http://schemas.microsoft.com/office/drawing/2014/main" id="{324F0162-3285-405E-A820-9A092BE44170}"/>
                </a:ext>
              </a:extLst>
            </p:cNvPr>
            <p:cNvSpPr>
              <a:spLocks noChangeArrowheads="1"/>
            </p:cNvSpPr>
            <p:nvPr/>
          </p:nvSpPr>
          <p:spPr bwMode="auto">
            <a:xfrm>
              <a:off x="1242" y="1378"/>
              <a:ext cx="91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39" name="Rectangle 39">
              <a:extLst>
                <a:ext uri="{FF2B5EF4-FFF2-40B4-BE49-F238E27FC236}">
                  <a16:creationId xmlns:a16="http://schemas.microsoft.com/office/drawing/2014/main" id="{F947D66B-263D-4185-B681-A24D668419A2}"/>
                </a:ext>
              </a:extLst>
            </p:cNvPr>
            <p:cNvSpPr>
              <a:spLocks noChangeArrowheads="1"/>
            </p:cNvSpPr>
            <p:nvPr/>
          </p:nvSpPr>
          <p:spPr bwMode="auto">
            <a:xfrm>
              <a:off x="2555" y="1290"/>
              <a:ext cx="24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初回居宅サービス計画作成日　　　平成 </a:t>
              </a:r>
              <a:r>
                <a:rPr kumimoji="0" lang="en-US" altLang="ja-JP" sz="1100" dirty="0">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rPr>
                <a:t> </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 ４ 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40" name="Rectangle 40">
              <a:extLst>
                <a:ext uri="{FF2B5EF4-FFF2-40B4-BE49-F238E27FC236}">
                  <a16:creationId xmlns:a16="http://schemas.microsoft.com/office/drawing/2014/main" id="{3EB925BC-D501-497F-91A1-5455B2C17AD8}"/>
                </a:ext>
              </a:extLst>
            </p:cNvPr>
            <p:cNvSpPr>
              <a:spLocks noChangeArrowheads="1"/>
            </p:cNvSpPr>
            <p:nvPr/>
          </p:nvSpPr>
          <p:spPr bwMode="auto">
            <a:xfrm>
              <a:off x="2555" y="1372"/>
              <a:ext cx="206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1" name="Rectangle 41">
              <a:extLst>
                <a:ext uri="{FF2B5EF4-FFF2-40B4-BE49-F238E27FC236}">
                  <a16:creationId xmlns:a16="http://schemas.microsoft.com/office/drawing/2014/main" id="{7CB011B4-2F3A-450E-9B64-2AA950C6BFEE}"/>
                </a:ext>
              </a:extLst>
            </p:cNvPr>
            <p:cNvSpPr>
              <a:spLocks noChangeArrowheads="1"/>
            </p:cNvSpPr>
            <p:nvPr/>
          </p:nvSpPr>
          <p:spPr bwMode="auto">
            <a:xfrm>
              <a:off x="16" y="1503"/>
              <a:ext cx="14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認定日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　</a:t>
              </a:r>
              <a:r>
                <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　3　月　22日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42" name="Rectangle 42">
              <a:extLst>
                <a:ext uri="{FF2B5EF4-FFF2-40B4-BE49-F238E27FC236}">
                  <a16:creationId xmlns:a16="http://schemas.microsoft.com/office/drawing/2014/main" id="{F6E4E1D3-EF3B-4128-A291-EE6BFD2D72D9}"/>
                </a:ext>
              </a:extLst>
            </p:cNvPr>
            <p:cNvSpPr>
              <a:spLocks noChangeArrowheads="1"/>
            </p:cNvSpPr>
            <p:nvPr/>
          </p:nvSpPr>
          <p:spPr bwMode="auto">
            <a:xfrm>
              <a:off x="16" y="1585"/>
              <a:ext cx="118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3" name="Rectangle 43">
              <a:extLst>
                <a:ext uri="{FF2B5EF4-FFF2-40B4-BE49-F238E27FC236}">
                  <a16:creationId xmlns:a16="http://schemas.microsoft.com/office/drawing/2014/main" id="{4FD77383-3800-4BD7-91C0-F24915AA4BBE}"/>
                </a:ext>
              </a:extLst>
            </p:cNvPr>
            <p:cNvSpPr>
              <a:spLocks noChangeArrowheads="1"/>
            </p:cNvSpPr>
            <p:nvPr/>
          </p:nvSpPr>
          <p:spPr bwMode="auto">
            <a:xfrm>
              <a:off x="1592" y="1503"/>
              <a:ext cx="34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認定の有効期間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　</a:t>
              </a:r>
              <a:r>
                <a:rPr kumimoji="0" lang="en-US" altLang="ja-JP" sz="1100" dirty="0">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　２　月　18　日～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　</a:t>
              </a:r>
              <a:r>
                <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rPr>
                <a:t>31</a:t>
              </a:r>
              <a:r>
                <a:rPr kumimoji="0" lang="ja-JP" altLang="ja-JP" sz="1100" b="0"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rPr>
                <a:t>　</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　２　月　２８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44" name="Rectangle 44">
              <a:extLst>
                <a:ext uri="{FF2B5EF4-FFF2-40B4-BE49-F238E27FC236}">
                  <a16:creationId xmlns:a16="http://schemas.microsoft.com/office/drawing/2014/main" id="{2252FFE1-7276-42EB-BD82-B946010C0679}"/>
                </a:ext>
              </a:extLst>
            </p:cNvPr>
            <p:cNvSpPr>
              <a:spLocks noChangeArrowheads="1"/>
            </p:cNvSpPr>
            <p:nvPr/>
          </p:nvSpPr>
          <p:spPr bwMode="auto">
            <a:xfrm>
              <a:off x="1592" y="1585"/>
              <a:ext cx="260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5" name="Rectangle 45">
              <a:extLst>
                <a:ext uri="{FF2B5EF4-FFF2-40B4-BE49-F238E27FC236}">
                  <a16:creationId xmlns:a16="http://schemas.microsoft.com/office/drawing/2014/main" id="{32591060-4D89-4D72-8313-0D872EFF0D34}"/>
                </a:ext>
              </a:extLst>
            </p:cNvPr>
            <p:cNvSpPr>
              <a:spLocks noChangeArrowheads="1"/>
            </p:cNvSpPr>
            <p:nvPr/>
          </p:nvSpPr>
          <p:spPr bwMode="auto">
            <a:xfrm>
              <a:off x="1417" y="650"/>
              <a:ext cx="8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生年月日　Ｓ14　年　2　月　20　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46" name="Rectangle 46">
              <a:extLst>
                <a:ext uri="{FF2B5EF4-FFF2-40B4-BE49-F238E27FC236}">
                  <a16:creationId xmlns:a16="http://schemas.microsoft.com/office/drawing/2014/main" id="{3137B443-D20C-492F-8259-42F6E27E86D6}"/>
                </a:ext>
              </a:extLst>
            </p:cNvPr>
            <p:cNvSpPr>
              <a:spLocks noChangeArrowheads="1"/>
            </p:cNvSpPr>
            <p:nvPr/>
          </p:nvSpPr>
          <p:spPr bwMode="auto">
            <a:xfrm>
              <a:off x="1417" y="732"/>
              <a:ext cx="1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7" name="Rectangle 47">
              <a:extLst>
                <a:ext uri="{FF2B5EF4-FFF2-40B4-BE49-F238E27FC236}">
                  <a16:creationId xmlns:a16="http://schemas.microsoft.com/office/drawing/2014/main" id="{3ABA72C6-1E55-4304-AE34-EB9C7E58C3A3}"/>
                </a:ext>
              </a:extLst>
            </p:cNvPr>
            <p:cNvSpPr>
              <a:spLocks noChangeArrowheads="1"/>
            </p:cNvSpPr>
            <p:nvPr/>
          </p:nvSpPr>
          <p:spPr bwMode="auto">
            <a:xfrm>
              <a:off x="16" y="650"/>
              <a:ext cx="55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利用者名　　　神谷花子　　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48" name="Rectangle 48">
              <a:extLst>
                <a:ext uri="{FF2B5EF4-FFF2-40B4-BE49-F238E27FC236}">
                  <a16:creationId xmlns:a16="http://schemas.microsoft.com/office/drawing/2014/main" id="{7AB19544-2966-4089-8F84-70C6AA921099}"/>
                </a:ext>
              </a:extLst>
            </p:cNvPr>
            <p:cNvSpPr>
              <a:spLocks noChangeArrowheads="1"/>
            </p:cNvSpPr>
            <p:nvPr/>
          </p:nvSpPr>
          <p:spPr bwMode="auto">
            <a:xfrm>
              <a:off x="16" y="732"/>
              <a:ext cx="107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9" name="Rectangle 49">
              <a:extLst>
                <a:ext uri="{FF2B5EF4-FFF2-40B4-BE49-F238E27FC236}">
                  <a16:creationId xmlns:a16="http://schemas.microsoft.com/office/drawing/2014/main" id="{AE7CF63A-001A-408F-9E8E-7CE840B17644}"/>
                </a:ext>
              </a:extLst>
            </p:cNvPr>
            <p:cNvSpPr>
              <a:spLocks noChangeArrowheads="1"/>
            </p:cNvSpPr>
            <p:nvPr/>
          </p:nvSpPr>
          <p:spPr bwMode="auto">
            <a:xfrm>
              <a:off x="2905" y="650"/>
              <a:ext cx="18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住所　　　○市本町3丁目2番1号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50" name="Rectangle 50">
              <a:extLst>
                <a:ext uri="{FF2B5EF4-FFF2-40B4-BE49-F238E27FC236}">
                  <a16:creationId xmlns:a16="http://schemas.microsoft.com/office/drawing/2014/main" id="{C310BC1B-3CEB-47B4-9435-E53B8735CBCE}"/>
                </a:ext>
              </a:extLst>
            </p:cNvPr>
            <p:cNvSpPr>
              <a:spLocks noChangeArrowheads="1"/>
            </p:cNvSpPr>
            <p:nvPr/>
          </p:nvSpPr>
          <p:spPr bwMode="auto">
            <a:xfrm>
              <a:off x="2905" y="732"/>
              <a:ext cx="33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1" name="Rectangle 51">
              <a:extLst>
                <a:ext uri="{FF2B5EF4-FFF2-40B4-BE49-F238E27FC236}">
                  <a16:creationId xmlns:a16="http://schemas.microsoft.com/office/drawing/2014/main" id="{CFE829C2-C851-4ADB-9ACC-5FEE33BB5126}"/>
                </a:ext>
              </a:extLst>
            </p:cNvPr>
            <p:cNvSpPr>
              <a:spLocks noChangeArrowheads="1"/>
            </p:cNvSpPr>
            <p:nvPr/>
          </p:nvSpPr>
          <p:spPr bwMode="auto">
            <a:xfrm>
              <a:off x="16" y="863"/>
              <a:ext cx="13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居宅サービス計画作成者氏名　　　　　上野祥子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52" name="Rectangle 52">
              <a:extLst>
                <a:ext uri="{FF2B5EF4-FFF2-40B4-BE49-F238E27FC236}">
                  <a16:creationId xmlns:a16="http://schemas.microsoft.com/office/drawing/2014/main" id="{87408F7A-684C-46BA-8882-2CB7818A46F3}"/>
                </a:ext>
              </a:extLst>
            </p:cNvPr>
            <p:cNvSpPr>
              <a:spLocks noChangeArrowheads="1"/>
            </p:cNvSpPr>
            <p:nvPr/>
          </p:nvSpPr>
          <p:spPr bwMode="auto">
            <a:xfrm>
              <a:off x="16" y="945"/>
              <a:ext cx="252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3" name="Rectangle 53">
              <a:extLst>
                <a:ext uri="{FF2B5EF4-FFF2-40B4-BE49-F238E27FC236}">
                  <a16:creationId xmlns:a16="http://schemas.microsoft.com/office/drawing/2014/main" id="{3CFED72A-2BD8-4ED7-AA48-709127B3565C}"/>
                </a:ext>
              </a:extLst>
            </p:cNvPr>
            <p:cNvSpPr>
              <a:spLocks noChangeArrowheads="1"/>
            </p:cNvSpPr>
            <p:nvPr/>
          </p:nvSpPr>
          <p:spPr bwMode="auto">
            <a:xfrm>
              <a:off x="16" y="1077"/>
              <a:ext cx="385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居宅介護支援事業者・事業所名及び所在地　　　　居宅介護支援事業所　Ｃ　　　○市〇町3丁目1－1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54" name="Rectangle 54">
              <a:extLst>
                <a:ext uri="{FF2B5EF4-FFF2-40B4-BE49-F238E27FC236}">
                  <a16:creationId xmlns:a16="http://schemas.microsoft.com/office/drawing/2014/main" id="{6BF1FE1F-E30D-4C6F-8A41-EC8C2F22F34E}"/>
                </a:ext>
              </a:extLst>
            </p:cNvPr>
            <p:cNvSpPr>
              <a:spLocks noChangeArrowheads="1"/>
            </p:cNvSpPr>
            <p:nvPr/>
          </p:nvSpPr>
          <p:spPr bwMode="auto">
            <a:xfrm>
              <a:off x="16" y="1158"/>
              <a:ext cx="70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5" name="Line 55">
              <a:extLst>
                <a:ext uri="{FF2B5EF4-FFF2-40B4-BE49-F238E27FC236}">
                  <a16:creationId xmlns:a16="http://schemas.microsoft.com/office/drawing/2014/main" id="{4E0441AA-B9CD-4134-9198-E61E5458493D}"/>
                </a:ext>
              </a:extLst>
            </p:cNvPr>
            <p:cNvSpPr>
              <a:spLocks noChangeShapeType="1"/>
            </p:cNvSpPr>
            <p:nvPr/>
          </p:nvSpPr>
          <p:spPr bwMode="auto">
            <a:xfrm>
              <a:off x="3769" y="336"/>
              <a:ext cx="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56" name="Rectangle 56">
              <a:extLst>
                <a:ext uri="{FF2B5EF4-FFF2-40B4-BE49-F238E27FC236}">
                  <a16:creationId xmlns:a16="http://schemas.microsoft.com/office/drawing/2014/main" id="{571ED309-35EE-450F-B055-500DA5471992}"/>
                </a:ext>
              </a:extLst>
            </p:cNvPr>
            <p:cNvSpPr>
              <a:spLocks noChangeArrowheads="1"/>
            </p:cNvSpPr>
            <p:nvPr/>
          </p:nvSpPr>
          <p:spPr bwMode="auto">
            <a:xfrm>
              <a:off x="3769" y="336"/>
              <a:ext cx="96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7" name="Line 57">
              <a:extLst>
                <a:ext uri="{FF2B5EF4-FFF2-40B4-BE49-F238E27FC236}">
                  <a16:creationId xmlns:a16="http://schemas.microsoft.com/office/drawing/2014/main" id="{ED0675C8-19FF-4FC7-A0EE-E094FD7D8BBE}"/>
                </a:ext>
              </a:extLst>
            </p:cNvPr>
            <p:cNvSpPr>
              <a:spLocks noChangeShapeType="1"/>
            </p:cNvSpPr>
            <p:nvPr/>
          </p:nvSpPr>
          <p:spPr bwMode="auto">
            <a:xfrm>
              <a:off x="3769" y="531"/>
              <a:ext cx="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58" name="Rectangle 58">
              <a:extLst>
                <a:ext uri="{FF2B5EF4-FFF2-40B4-BE49-F238E27FC236}">
                  <a16:creationId xmlns:a16="http://schemas.microsoft.com/office/drawing/2014/main" id="{C0456C0C-06CB-41DA-BDB5-64CECCE3BC31}"/>
                </a:ext>
              </a:extLst>
            </p:cNvPr>
            <p:cNvSpPr>
              <a:spLocks noChangeArrowheads="1"/>
            </p:cNvSpPr>
            <p:nvPr/>
          </p:nvSpPr>
          <p:spPr bwMode="auto">
            <a:xfrm>
              <a:off x="3769" y="531"/>
              <a:ext cx="9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9" name="Line 59">
              <a:extLst>
                <a:ext uri="{FF2B5EF4-FFF2-40B4-BE49-F238E27FC236}">
                  <a16:creationId xmlns:a16="http://schemas.microsoft.com/office/drawing/2014/main" id="{8932097F-E44B-4EDA-8258-85EA7D2C5D4B}"/>
                </a:ext>
              </a:extLst>
            </p:cNvPr>
            <p:cNvSpPr>
              <a:spLocks noChangeShapeType="1"/>
            </p:cNvSpPr>
            <p:nvPr/>
          </p:nvSpPr>
          <p:spPr bwMode="auto">
            <a:xfrm>
              <a:off x="0" y="73"/>
              <a:ext cx="0" cy="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0" name="Rectangle 60">
              <a:extLst>
                <a:ext uri="{FF2B5EF4-FFF2-40B4-BE49-F238E27FC236}">
                  <a16:creationId xmlns:a16="http://schemas.microsoft.com/office/drawing/2014/main" id="{5C0F43DE-A9AE-4C6A-94C2-D02E58C587F8}"/>
                </a:ext>
              </a:extLst>
            </p:cNvPr>
            <p:cNvSpPr>
              <a:spLocks noChangeArrowheads="1"/>
            </p:cNvSpPr>
            <p:nvPr/>
          </p:nvSpPr>
          <p:spPr bwMode="auto">
            <a:xfrm>
              <a:off x="0" y="73"/>
              <a:ext cx="5" cy="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1" name="Line 61">
              <a:extLst>
                <a:ext uri="{FF2B5EF4-FFF2-40B4-BE49-F238E27FC236}">
                  <a16:creationId xmlns:a16="http://schemas.microsoft.com/office/drawing/2014/main" id="{75BBF939-E311-495B-9C14-9CBBB4D457E1}"/>
                </a:ext>
              </a:extLst>
            </p:cNvPr>
            <p:cNvSpPr>
              <a:spLocks noChangeShapeType="1"/>
            </p:cNvSpPr>
            <p:nvPr/>
          </p:nvSpPr>
          <p:spPr bwMode="auto">
            <a:xfrm>
              <a:off x="0" y="1704"/>
              <a:ext cx="0" cy="2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2" name="Rectangle 62">
              <a:extLst>
                <a:ext uri="{FF2B5EF4-FFF2-40B4-BE49-F238E27FC236}">
                  <a16:creationId xmlns:a16="http://schemas.microsoft.com/office/drawing/2014/main" id="{5A5A84C7-7955-4C35-AA8E-1779D232A9FD}"/>
                </a:ext>
              </a:extLst>
            </p:cNvPr>
            <p:cNvSpPr>
              <a:spLocks noChangeArrowheads="1"/>
            </p:cNvSpPr>
            <p:nvPr/>
          </p:nvSpPr>
          <p:spPr bwMode="auto">
            <a:xfrm>
              <a:off x="0" y="1704"/>
              <a:ext cx="5"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3" name="Line 63">
              <a:extLst>
                <a:ext uri="{FF2B5EF4-FFF2-40B4-BE49-F238E27FC236}">
                  <a16:creationId xmlns:a16="http://schemas.microsoft.com/office/drawing/2014/main" id="{B59A052E-CEF1-4521-847F-28E58BC9D5DD}"/>
                </a:ext>
              </a:extLst>
            </p:cNvPr>
            <p:cNvSpPr>
              <a:spLocks noChangeShapeType="1"/>
            </p:cNvSpPr>
            <p:nvPr/>
          </p:nvSpPr>
          <p:spPr bwMode="auto">
            <a:xfrm>
              <a:off x="788" y="1710"/>
              <a:ext cx="0" cy="2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4" name="Rectangle 64">
              <a:extLst>
                <a:ext uri="{FF2B5EF4-FFF2-40B4-BE49-F238E27FC236}">
                  <a16:creationId xmlns:a16="http://schemas.microsoft.com/office/drawing/2014/main" id="{21FDA811-BD82-43E7-A612-5276FAC8B53F}"/>
                </a:ext>
              </a:extLst>
            </p:cNvPr>
            <p:cNvSpPr>
              <a:spLocks noChangeArrowheads="1"/>
            </p:cNvSpPr>
            <p:nvPr/>
          </p:nvSpPr>
          <p:spPr bwMode="auto">
            <a:xfrm>
              <a:off x="788" y="1710"/>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5" name="Line 65">
              <a:extLst>
                <a:ext uri="{FF2B5EF4-FFF2-40B4-BE49-F238E27FC236}">
                  <a16:creationId xmlns:a16="http://schemas.microsoft.com/office/drawing/2014/main" id="{382D3182-BC30-4673-9D3F-92577E6122BC}"/>
                </a:ext>
              </a:extLst>
            </p:cNvPr>
            <p:cNvSpPr>
              <a:spLocks noChangeShapeType="1"/>
            </p:cNvSpPr>
            <p:nvPr/>
          </p:nvSpPr>
          <p:spPr bwMode="auto">
            <a:xfrm>
              <a:off x="5755" y="1710"/>
              <a:ext cx="0" cy="2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6" name="Rectangle 66">
              <a:extLst>
                <a:ext uri="{FF2B5EF4-FFF2-40B4-BE49-F238E27FC236}">
                  <a16:creationId xmlns:a16="http://schemas.microsoft.com/office/drawing/2014/main" id="{DF92C2F1-39C1-4D02-9290-2EDE66C8F2EE}"/>
                </a:ext>
              </a:extLst>
            </p:cNvPr>
            <p:cNvSpPr>
              <a:spLocks noChangeArrowheads="1"/>
            </p:cNvSpPr>
            <p:nvPr/>
          </p:nvSpPr>
          <p:spPr bwMode="auto">
            <a:xfrm>
              <a:off x="5755" y="1710"/>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7" name="Line 67">
              <a:extLst>
                <a:ext uri="{FF2B5EF4-FFF2-40B4-BE49-F238E27FC236}">
                  <a16:creationId xmlns:a16="http://schemas.microsoft.com/office/drawing/2014/main" id="{9AE773DF-4884-4391-BC3F-68D250E8B0E5}"/>
                </a:ext>
              </a:extLst>
            </p:cNvPr>
            <p:cNvSpPr>
              <a:spLocks noChangeShapeType="1"/>
            </p:cNvSpPr>
            <p:nvPr/>
          </p:nvSpPr>
          <p:spPr bwMode="auto">
            <a:xfrm>
              <a:off x="0" y="1980"/>
              <a:ext cx="0" cy="6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8" name="Rectangle 68">
              <a:extLst>
                <a:ext uri="{FF2B5EF4-FFF2-40B4-BE49-F238E27FC236}">
                  <a16:creationId xmlns:a16="http://schemas.microsoft.com/office/drawing/2014/main" id="{65615F31-0495-4E94-B6BD-7CC76340F7FB}"/>
                </a:ext>
              </a:extLst>
            </p:cNvPr>
            <p:cNvSpPr>
              <a:spLocks noChangeArrowheads="1"/>
            </p:cNvSpPr>
            <p:nvPr/>
          </p:nvSpPr>
          <p:spPr bwMode="auto">
            <a:xfrm>
              <a:off x="0" y="1980"/>
              <a:ext cx="5"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9" name="Line 69">
              <a:extLst>
                <a:ext uri="{FF2B5EF4-FFF2-40B4-BE49-F238E27FC236}">
                  <a16:creationId xmlns:a16="http://schemas.microsoft.com/office/drawing/2014/main" id="{BCF87759-7D60-4469-AEEF-99D2437693D8}"/>
                </a:ext>
              </a:extLst>
            </p:cNvPr>
            <p:cNvSpPr>
              <a:spLocks noChangeShapeType="1"/>
            </p:cNvSpPr>
            <p:nvPr/>
          </p:nvSpPr>
          <p:spPr bwMode="auto">
            <a:xfrm>
              <a:off x="788" y="1986"/>
              <a:ext cx="0" cy="6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0" name="Rectangle 70">
              <a:extLst>
                <a:ext uri="{FF2B5EF4-FFF2-40B4-BE49-F238E27FC236}">
                  <a16:creationId xmlns:a16="http://schemas.microsoft.com/office/drawing/2014/main" id="{2726F688-6272-4FDB-B693-C322C935DEDA}"/>
                </a:ext>
              </a:extLst>
            </p:cNvPr>
            <p:cNvSpPr>
              <a:spLocks noChangeArrowheads="1"/>
            </p:cNvSpPr>
            <p:nvPr/>
          </p:nvSpPr>
          <p:spPr bwMode="auto">
            <a:xfrm>
              <a:off x="788" y="1986"/>
              <a:ext cx="5" cy="6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1" name="Line 71">
              <a:extLst>
                <a:ext uri="{FF2B5EF4-FFF2-40B4-BE49-F238E27FC236}">
                  <a16:creationId xmlns:a16="http://schemas.microsoft.com/office/drawing/2014/main" id="{A493A159-6A88-41BA-B8BF-386F4C9D71BA}"/>
                </a:ext>
              </a:extLst>
            </p:cNvPr>
            <p:cNvSpPr>
              <a:spLocks noChangeShapeType="1"/>
            </p:cNvSpPr>
            <p:nvPr/>
          </p:nvSpPr>
          <p:spPr bwMode="auto">
            <a:xfrm>
              <a:off x="5755" y="1986"/>
              <a:ext cx="0" cy="6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2" name="Rectangle 72">
              <a:extLst>
                <a:ext uri="{FF2B5EF4-FFF2-40B4-BE49-F238E27FC236}">
                  <a16:creationId xmlns:a16="http://schemas.microsoft.com/office/drawing/2014/main" id="{B5BFFAE9-2176-490C-B9D1-C2AFCED29214}"/>
                </a:ext>
              </a:extLst>
            </p:cNvPr>
            <p:cNvSpPr>
              <a:spLocks noChangeArrowheads="1"/>
            </p:cNvSpPr>
            <p:nvPr/>
          </p:nvSpPr>
          <p:spPr bwMode="auto">
            <a:xfrm>
              <a:off x="5755" y="1986"/>
              <a:ext cx="5" cy="6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3" name="Line 73">
              <a:extLst>
                <a:ext uri="{FF2B5EF4-FFF2-40B4-BE49-F238E27FC236}">
                  <a16:creationId xmlns:a16="http://schemas.microsoft.com/office/drawing/2014/main" id="{28217807-D11C-4959-BC0A-B88FAA11A2A6}"/>
                </a:ext>
              </a:extLst>
            </p:cNvPr>
            <p:cNvSpPr>
              <a:spLocks noChangeShapeType="1"/>
            </p:cNvSpPr>
            <p:nvPr/>
          </p:nvSpPr>
          <p:spPr bwMode="auto">
            <a:xfrm>
              <a:off x="0" y="2670"/>
              <a:ext cx="0" cy="4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4" name="Rectangle 74">
              <a:extLst>
                <a:ext uri="{FF2B5EF4-FFF2-40B4-BE49-F238E27FC236}">
                  <a16:creationId xmlns:a16="http://schemas.microsoft.com/office/drawing/2014/main" id="{A59116EB-D80F-4D37-A13D-5CAC3CEC25DB}"/>
                </a:ext>
              </a:extLst>
            </p:cNvPr>
            <p:cNvSpPr>
              <a:spLocks noChangeArrowheads="1"/>
            </p:cNvSpPr>
            <p:nvPr/>
          </p:nvSpPr>
          <p:spPr bwMode="auto">
            <a:xfrm>
              <a:off x="0" y="2670"/>
              <a:ext cx="5" cy="4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5" name="Line 75">
              <a:extLst>
                <a:ext uri="{FF2B5EF4-FFF2-40B4-BE49-F238E27FC236}">
                  <a16:creationId xmlns:a16="http://schemas.microsoft.com/office/drawing/2014/main" id="{91860D49-1F71-409A-9513-4EF7034C8438}"/>
                </a:ext>
              </a:extLst>
            </p:cNvPr>
            <p:cNvSpPr>
              <a:spLocks noChangeShapeType="1"/>
            </p:cNvSpPr>
            <p:nvPr/>
          </p:nvSpPr>
          <p:spPr bwMode="auto">
            <a:xfrm>
              <a:off x="788" y="2676"/>
              <a:ext cx="0" cy="4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7" name="Line 77">
              <a:extLst>
                <a:ext uri="{FF2B5EF4-FFF2-40B4-BE49-F238E27FC236}">
                  <a16:creationId xmlns:a16="http://schemas.microsoft.com/office/drawing/2014/main" id="{6FFC91E6-42A7-4E41-B055-BCBEE02C2CBF}"/>
                </a:ext>
              </a:extLst>
            </p:cNvPr>
            <p:cNvSpPr>
              <a:spLocks noChangeShapeType="1"/>
            </p:cNvSpPr>
            <p:nvPr/>
          </p:nvSpPr>
          <p:spPr bwMode="auto">
            <a:xfrm>
              <a:off x="5755" y="2676"/>
              <a:ext cx="0" cy="4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8" name="Rectangle 78">
              <a:extLst>
                <a:ext uri="{FF2B5EF4-FFF2-40B4-BE49-F238E27FC236}">
                  <a16:creationId xmlns:a16="http://schemas.microsoft.com/office/drawing/2014/main" id="{6141DDF1-9F5C-4EF0-B1A1-19B13859398B}"/>
                </a:ext>
              </a:extLst>
            </p:cNvPr>
            <p:cNvSpPr>
              <a:spLocks noChangeArrowheads="1"/>
            </p:cNvSpPr>
            <p:nvPr/>
          </p:nvSpPr>
          <p:spPr bwMode="auto">
            <a:xfrm>
              <a:off x="5755" y="2676"/>
              <a:ext cx="5" cy="4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9" name="Line 79">
              <a:extLst>
                <a:ext uri="{FF2B5EF4-FFF2-40B4-BE49-F238E27FC236}">
                  <a16:creationId xmlns:a16="http://schemas.microsoft.com/office/drawing/2014/main" id="{66018684-BCF7-4351-B19E-9FF39AD8D0B7}"/>
                </a:ext>
              </a:extLst>
            </p:cNvPr>
            <p:cNvSpPr>
              <a:spLocks noChangeShapeType="1"/>
            </p:cNvSpPr>
            <p:nvPr/>
          </p:nvSpPr>
          <p:spPr bwMode="auto">
            <a:xfrm>
              <a:off x="0" y="3203"/>
              <a:ext cx="0" cy="7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0" name="Rectangle 80">
              <a:extLst>
                <a:ext uri="{FF2B5EF4-FFF2-40B4-BE49-F238E27FC236}">
                  <a16:creationId xmlns:a16="http://schemas.microsoft.com/office/drawing/2014/main" id="{100BEE58-6AD2-40B3-81DF-276DD9D5BD07}"/>
                </a:ext>
              </a:extLst>
            </p:cNvPr>
            <p:cNvSpPr>
              <a:spLocks noChangeArrowheads="1"/>
            </p:cNvSpPr>
            <p:nvPr/>
          </p:nvSpPr>
          <p:spPr bwMode="auto">
            <a:xfrm>
              <a:off x="0" y="3203"/>
              <a:ext cx="5" cy="7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1" name="Line 81">
              <a:extLst>
                <a:ext uri="{FF2B5EF4-FFF2-40B4-BE49-F238E27FC236}">
                  <a16:creationId xmlns:a16="http://schemas.microsoft.com/office/drawing/2014/main" id="{680313DE-24BB-4F93-AEF8-6F9A2984643F}"/>
                </a:ext>
              </a:extLst>
            </p:cNvPr>
            <p:cNvSpPr>
              <a:spLocks noChangeShapeType="1"/>
            </p:cNvSpPr>
            <p:nvPr/>
          </p:nvSpPr>
          <p:spPr bwMode="auto">
            <a:xfrm>
              <a:off x="788" y="3210"/>
              <a:ext cx="0" cy="7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2" name="Rectangle 82">
              <a:extLst>
                <a:ext uri="{FF2B5EF4-FFF2-40B4-BE49-F238E27FC236}">
                  <a16:creationId xmlns:a16="http://schemas.microsoft.com/office/drawing/2014/main" id="{83FAEB68-385E-493F-8B9C-F384788AC933}"/>
                </a:ext>
              </a:extLst>
            </p:cNvPr>
            <p:cNvSpPr>
              <a:spLocks noChangeArrowheads="1"/>
            </p:cNvSpPr>
            <p:nvPr/>
          </p:nvSpPr>
          <p:spPr bwMode="auto">
            <a:xfrm>
              <a:off x="788" y="3210"/>
              <a:ext cx="5" cy="7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3" name="Line 83">
              <a:extLst>
                <a:ext uri="{FF2B5EF4-FFF2-40B4-BE49-F238E27FC236}">
                  <a16:creationId xmlns:a16="http://schemas.microsoft.com/office/drawing/2014/main" id="{046B9BA2-7A9C-4CEF-84EB-8E92D375FF8C}"/>
                </a:ext>
              </a:extLst>
            </p:cNvPr>
            <p:cNvSpPr>
              <a:spLocks noChangeShapeType="1"/>
            </p:cNvSpPr>
            <p:nvPr/>
          </p:nvSpPr>
          <p:spPr bwMode="auto">
            <a:xfrm>
              <a:off x="5755" y="3210"/>
              <a:ext cx="0" cy="7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4" name="Rectangle 84">
              <a:extLst>
                <a:ext uri="{FF2B5EF4-FFF2-40B4-BE49-F238E27FC236}">
                  <a16:creationId xmlns:a16="http://schemas.microsoft.com/office/drawing/2014/main" id="{D032D58B-9A56-4871-93D0-D059D16A7800}"/>
                </a:ext>
              </a:extLst>
            </p:cNvPr>
            <p:cNvSpPr>
              <a:spLocks noChangeArrowheads="1"/>
            </p:cNvSpPr>
            <p:nvPr/>
          </p:nvSpPr>
          <p:spPr bwMode="auto">
            <a:xfrm>
              <a:off x="5755" y="3210"/>
              <a:ext cx="5" cy="7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5" name="Line 85">
              <a:extLst>
                <a:ext uri="{FF2B5EF4-FFF2-40B4-BE49-F238E27FC236}">
                  <a16:creationId xmlns:a16="http://schemas.microsoft.com/office/drawing/2014/main" id="{7A11E6E9-D0FA-40A7-927A-AB85A449D4E9}"/>
                </a:ext>
              </a:extLst>
            </p:cNvPr>
            <p:cNvSpPr>
              <a:spLocks noChangeShapeType="1"/>
            </p:cNvSpPr>
            <p:nvPr/>
          </p:nvSpPr>
          <p:spPr bwMode="auto">
            <a:xfrm>
              <a:off x="0" y="4050"/>
              <a:ext cx="0" cy="2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6" name="Rectangle 86">
              <a:extLst>
                <a:ext uri="{FF2B5EF4-FFF2-40B4-BE49-F238E27FC236}">
                  <a16:creationId xmlns:a16="http://schemas.microsoft.com/office/drawing/2014/main" id="{D3A3A8B4-F57B-4DC2-9944-7359710008EE}"/>
                </a:ext>
              </a:extLst>
            </p:cNvPr>
            <p:cNvSpPr>
              <a:spLocks noChangeArrowheads="1"/>
            </p:cNvSpPr>
            <p:nvPr/>
          </p:nvSpPr>
          <p:spPr bwMode="auto">
            <a:xfrm>
              <a:off x="0" y="4050"/>
              <a:ext cx="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7" name="Line 87">
              <a:extLst>
                <a:ext uri="{FF2B5EF4-FFF2-40B4-BE49-F238E27FC236}">
                  <a16:creationId xmlns:a16="http://schemas.microsoft.com/office/drawing/2014/main" id="{48F7324A-EF09-4FF7-88E7-D8D75CB4BC3B}"/>
                </a:ext>
              </a:extLst>
            </p:cNvPr>
            <p:cNvSpPr>
              <a:spLocks noChangeShapeType="1"/>
            </p:cNvSpPr>
            <p:nvPr/>
          </p:nvSpPr>
          <p:spPr bwMode="auto">
            <a:xfrm>
              <a:off x="700" y="79"/>
              <a:ext cx="0" cy="1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8" name="Rectangle 88">
              <a:extLst>
                <a:ext uri="{FF2B5EF4-FFF2-40B4-BE49-F238E27FC236}">
                  <a16:creationId xmlns:a16="http://schemas.microsoft.com/office/drawing/2014/main" id="{BFFC2D14-1531-44B8-885A-B1E09B9F0164}"/>
                </a:ext>
              </a:extLst>
            </p:cNvPr>
            <p:cNvSpPr>
              <a:spLocks noChangeArrowheads="1"/>
            </p:cNvSpPr>
            <p:nvPr/>
          </p:nvSpPr>
          <p:spPr bwMode="auto">
            <a:xfrm>
              <a:off x="700" y="79"/>
              <a:ext cx="6" cy="1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9" name="Line 89">
              <a:extLst>
                <a:ext uri="{FF2B5EF4-FFF2-40B4-BE49-F238E27FC236}">
                  <a16:creationId xmlns:a16="http://schemas.microsoft.com/office/drawing/2014/main" id="{ADFC783B-A06D-4FF7-8906-DD8891AFD9BF}"/>
                </a:ext>
              </a:extLst>
            </p:cNvPr>
            <p:cNvSpPr>
              <a:spLocks noChangeShapeType="1"/>
            </p:cNvSpPr>
            <p:nvPr/>
          </p:nvSpPr>
          <p:spPr bwMode="auto">
            <a:xfrm>
              <a:off x="3763" y="336"/>
              <a:ext cx="0" cy="2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0" name="Rectangle 90">
              <a:extLst>
                <a:ext uri="{FF2B5EF4-FFF2-40B4-BE49-F238E27FC236}">
                  <a16:creationId xmlns:a16="http://schemas.microsoft.com/office/drawing/2014/main" id="{A35F55FE-3AC4-4BEC-B549-F9EA67BC4B38}"/>
                </a:ext>
              </a:extLst>
            </p:cNvPr>
            <p:cNvSpPr>
              <a:spLocks noChangeArrowheads="1"/>
            </p:cNvSpPr>
            <p:nvPr/>
          </p:nvSpPr>
          <p:spPr bwMode="auto">
            <a:xfrm>
              <a:off x="3763" y="336"/>
              <a:ext cx="6" cy="2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1" name="Line 91">
              <a:extLst>
                <a:ext uri="{FF2B5EF4-FFF2-40B4-BE49-F238E27FC236}">
                  <a16:creationId xmlns:a16="http://schemas.microsoft.com/office/drawing/2014/main" id="{90CC2118-3678-4C22-8C31-5B984C6530A2}"/>
                </a:ext>
              </a:extLst>
            </p:cNvPr>
            <p:cNvSpPr>
              <a:spLocks noChangeShapeType="1"/>
            </p:cNvSpPr>
            <p:nvPr/>
          </p:nvSpPr>
          <p:spPr bwMode="auto">
            <a:xfrm>
              <a:off x="4726" y="343"/>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2" name="Rectangle 92">
              <a:extLst>
                <a:ext uri="{FF2B5EF4-FFF2-40B4-BE49-F238E27FC236}">
                  <a16:creationId xmlns:a16="http://schemas.microsoft.com/office/drawing/2014/main" id="{78EB6664-F10D-477B-BE78-31FE1C23D360}"/>
                </a:ext>
              </a:extLst>
            </p:cNvPr>
            <p:cNvSpPr>
              <a:spLocks noChangeArrowheads="1"/>
            </p:cNvSpPr>
            <p:nvPr/>
          </p:nvSpPr>
          <p:spPr bwMode="auto">
            <a:xfrm>
              <a:off x="4726" y="343"/>
              <a:ext cx="6"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3" name="Line 93">
              <a:extLst>
                <a:ext uri="{FF2B5EF4-FFF2-40B4-BE49-F238E27FC236}">
                  <a16:creationId xmlns:a16="http://schemas.microsoft.com/office/drawing/2014/main" id="{F381F4ED-BBC7-46C5-A359-D19F4FC20EEF}"/>
                </a:ext>
              </a:extLst>
            </p:cNvPr>
            <p:cNvSpPr>
              <a:spLocks noChangeShapeType="1"/>
            </p:cNvSpPr>
            <p:nvPr/>
          </p:nvSpPr>
          <p:spPr bwMode="auto">
            <a:xfrm>
              <a:off x="4814" y="336"/>
              <a:ext cx="0" cy="2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4" name="Rectangle 94">
              <a:extLst>
                <a:ext uri="{FF2B5EF4-FFF2-40B4-BE49-F238E27FC236}">
                  <a16:creationId xmlns:a16="http://schemas.microsoft.com/office/drawing/2014/main" id="{F81C446E-F5D9-4937-B402-02003300B843}"/>
                </a:ext>
              </a:extLst>
            </p:cNvPr>
            <p:cNvSpPr>
              <a:spLocks noChangeArrowheads="1"/>
            </p:cNvSpPr>
            <p:nvPr/>
          </p:nvSpPr>
          <p:spPr bwMode="auto">
            <a:xfrm>
              <a:off x="4814" y="336"/>
              <a:ext cx="5" cy="2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5" name="Line 95">
              <a:extLst>
                <a:ext uri="{FF2B5EF4-FFF2-40B4-BE49-F238E27FC236}">
                  <a16:creationId xmlns:a16="http://schemas.microsoft.com/office/drawing/2014/main" id="{B9EAD154-78ED-4030-B7D1-64683667AB7C}"/>
                </a:ext>
              </a:extLst>
            </p:cNvPr>
            <p:cNvSpPr>
              <a:spLocks noChangeShapeType="1"/>
            </p:cNvSpPr>
            <p:nvPr/>
          </p:nvSpPr>
          <p:spPr bwMode="auto">
            <a:xfrm>
              <a:off x="5689" y="343"/>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6" name="Rectangle 96">
              <a:extLst>
                <a:ext uri="{FF2B5EF4-FFF2-40B4-BE49-F238E27FC236}">
                  <a16:creationId xmlns:a16="http://schemas.microsoft.com/office/drawing/2014/main" id="{AC8DD0A7-537E-4602-AF53-AC1BC1E5A950}"/>
                </a:ext>
              </a:extLst>
            </p:cNvPr>
            <p:cNvSpPr>
              <a:spLocks noChangeArrowheads="1"/>
            </p:cNvSpPr>
            <p:nvPr/>
          </p:nvSpPr>
          <p:spPr bwMode="auto">
            <a:xfrm>
              <a:off x="5689" y="343"/>
              <a:ext cx="5"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7" name="Line 97">
              <a:extLst>
                <a:ext uri="{FF2B5EF4-FFF2-40B4-BE49-F238E27FC236}">
                  <a16:creationId xmlns:a16="http://schemas.microsoft.com/office/drawing/2014/main" id="{C74AFFCF-7A4C-43DF-90AF-A55FDC6C8DDC}"/>
                </a:ext>
              </a:extLst>
            </p:cNvPr>
            <p:cNvSpPr>
              <a:spLocks noChangeShapeType="1"/>
            </p:cNvSpPr>
            <p:nvPr/>
          </p:nvSpPr>
          <p:spPr bwMode="auto">
            <a:xfrm>
              <a:off x="788" y="4057"/>
              <a:ext cx="0" cy="2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8" name="Rectangle 98">
              <a:extLst>
                <a:ext uri="{FF2B5EF4-FFF2-40B4-BE49-F238E27FC236}">
                  <a16:creationId xmlns:a16="http://schemas.microsoft.com/office/drawing/2014/main" id="{3FEEB3FB-D569-4DCB-919A-AAFDDC979573}"/>
                </a:ext>
              </a:extLst>
            </p:cNvPr>
            <p:cNvSpPr>
              <a:spLocks noChangeArrowheads="1"/>
            </p:cNvSpPr>
            <p:nvPr/>
          </p:nvSpPr>
          <p:spPr bwMode="auto">
            <a:xfrm>
              <a:off x="788" y="4057"/>
              <a:ext cx="5" cy="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9" name="Line 99">
              <a:extLst>
                <a:ext uri="{FF2B5EF4-FFF2-40B4-BE49-F238E27FC236}">
                  <a16:creationId xmlns:a16="http://schemas.microsoft.com/office/drawing/2014/main" id="{D309917A-A2FF-442C-BF2E-8DF235DDF9AA}"/>
                </a:ext>
              </a:extLst>
            </p:cNvPr>
            <p:cNvSpPr>
              <a:spLocks noChangeShapeType="1"/>
            </p:cNvSpPr>
            <p:nvPr/>
          </p:nvSpPr>
          <p:spPr bwMode="auto">
            <a:xfrm>
              <a:off x="5755" y="4057"/>
              <a:ext cx="0" cy="2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0" name="Rectangle 100">
              <a:extLst>
                <a:ext uri="{FF2B5EF4-FFF2-40B4-BE49-F238E27FC236}">
                  <a16:creationId xmlns:a16="http://schemas.microsoft.com/office/drawing/2014/main" id="{DAF5A450-B782-4BBE-B9E3-A04C5CFE30C3}"/>
                </a:ext>
              </a:extLst>
            </p:cNvPr>
            <p:cNvSpPr>
              <a:spLocks noChangeArrowheads="1"/>
            </p:cNvSpPr>
            <p:nvPr/>
          </p:nvSpPr>
          <p:spPr bwMode="auto">
            <a:xfrm>
              <a:off x="5755" y="4057"/>
              <a:ext cx="5" cy="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1" name="Line 101">
              <a:extLst>
                <a:ext uri="{FF2B5EF4-FFF2-40B4-BE49-F238E27FC236}">
                  <a16:creationId xmlns:a16="http://schemas.microsoft.com/office/drawing/2014/main" id="{10110EB6-8733-4241-AB31-3E3C509A30CF}"/>
                </a:ext>
              </a:extLst>
            </p:cNvPr>
            <p:cNvSpPr>
              <a:spLocks noChangeShapeType="1"/>
            </p:cNvSpPr>
            <p:nvPr/>
          </p:nvSpPr>
          <p:spPr bwMode="auto">
            <a:xfrm>
              <a:off x="5" y="73"/>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2" name="Rectangle 102">
              <a:extLst>
                <a:ext uri="{FF2B5EF4-FFF2-40B4-BE49-F238E27FC236}">
                  <a16:creationId xmlns:a16="http://schemas.microsoft.com/office/drawing/2014/main" id="{2312A158-3A97-42BF-8757-A828799A1495}"/>
                </a:ext>
              </a:extLst>
            </p:cNvPr>
            <p:cNvSpPr>
              <a:spLocks noChangeArrowheads="1"/>
            </p:cNvSpPr>
            <p:nvPr/>
          </p:nvSpPr>
          <p:spPr bwMode="auto">
            <a:xfrm>
              <a:off x="5" y="73"/>
              <a:ext cx="70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3" name="Line 103">
              <a:extLst>
                <a:ext uri="{FF2B5EF4-FFF2-40B4-BE49-F238E27FC236}">
                  <a16:creationId xmlns:a16="http://schemas.microsoft.com/office/drawing/2014/main" id="{828C7B6D-E9D3-45AB-B7F2-8440DB99BCF3}"/>
                </a:ext>
              </a:extLst>
            </p:cNvPr>
            <p:cNvSpPr>
              <a:spLocks noChangeShapeType="1"/>
            </p:cNvSpPr>
            <p:nvPr/>
          </p:nvSpPr>
          <p:spPr bwMode="auto">
            <a:xfrm>
              <a:off x="5" y="230"/>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4" name="Rectangle 104">
              <a:extLst>
                <a:ext uri="{FF2B5EF4-FFF2-40B4-BE49-F238E27FC236}">
                  <a16:creationId xmlns:a16="http://schemas.microsoft.com/office/drawing/2014/main" id="{0DAEDE70-BCE7-4353-A098-76A05A24D887}"/>
                </a:ext>
              </a:extLst>
            </p:cNvPr>
            <p:cNvSpPr>
              <a:spLocks noChangeArrowheads="1"/>
            </p:cNvSpPr>
            <p:nvPr/>
          </p:nvSpPr>
          <p:spPr bwMode="auto">
            <a:xfrm>
              <a:off x="5" y="230"/>
              <a:ext cx="70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5" name="Line 105">
              <a:extLst>
                <a:ext uri="{FF2B5EF4-FFF2-40B4-BE49-F238E27FC236}">
                  <a16:creationId xmlns:a16="http://schemas.microsoft.com/office/drawing/2014/main" id="{4980D7F0-041F-46AB-9D67-C66EF061B856}"/>
                </a:ext>
              </a:extLst>
            </p:cNvPr>
            <p:cNvSpPr>
              <a:spLocks noChangeShapeType="1"/>
            </p:cNvSpPr>
            <p:nvPr/>
          </p:nvSpPr>
          <p:spPr bwMode="auto">
            <a:xfrm>
              <a:off x="4819" y="336"/>
              <a:ext cx="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6" name="Rectangle 106">
              <a:extLst>
                <a:ext uri="{FF2B5EF4-FFF2-40B4-BE49-F238E27FC236}">
                  <a16:creationId xmlns:a16="http://schemas.microsoft.com/office/drawing/2014/main" id="{4C5A9B32-55C2-41E4-A012-9E775943251F}"/>
                </a:ext>
              </a:extLst>
            </p:cNvPr>
            <p:cNvSpPr>
              <a:spLocks noChangeArrowheads="1"/>
            </p:cNvSpPr>
            <p:nvPr/>
          </p:nvSpPr>
          <p:spPr bwMode="auto">
            <a:xfrm>
              <a:off x="4819" y="336"/>
              <a:ext cx="87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7" name="Line 107">
              <a:extLst>
                <a:ext uri="{FF2B5EF4-FFF2-40B4-BE49-F238E27FC236}">
                  <a16:creationId xmlns:a16="http://schemas.microsoft.com/office/drawing/2014/main" id="{3AADF0B0-8146-4C6E-935F-52C28F937623}"/>
                </a:ext>
              </a:extLst>
            </p:cNvPr>
            <p:cNvSpPr>
              <a:spLocks noChangeShapeType="1"/>
            </p:cNvSpPr>
            <p:nvPr/>
          </p:nvSpPr>
          <p:spPr bwMode="auto">
            <a:xfrm>
              <a:off x="4819" y="531"/>
              <a:ext cx="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8" name="Rectangle 108">
              <a:extLst>
                <a:ext uri="{FF2B5EF4-FFF2-40B4-BE49-F238E27FC236}">
                  <a16:creationId xmlns:a16="http://schemas.microsoft.com/office/drawing/2014/main" id="{1B89A514-240C-4C9B-A89D-4B4CC19059DD}"/>
                </a:ext>
              </a:extLst>
            </p:cNvPr>
            <p:cNvSpPr>
              <a:spLocks noChangeArrowheads="1"/>
            </p:cNvSpPr>
            <p:nvPr/>
          </p:nvSpPr>
          <p:spPr bwMode="auto">
            <a:xfrm>
              <a:off x="4819" y="531"/>
              <a:ext cx="87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9" name="Line 109">
              <a:extLst>
                <a:ext uri="{FF2B5EF4-FFF2-40B4-BE49-F238E27FC236}">
                  <a16:creationId xmlns:a16="http://schemas.microsoft.com/office/drawing/2014/main" id="{6B94E809-617B-45CC-A242-CBD6B97410EF}"/>
                </a:ext>
              </a:extLst>
            </p:cNvPr>
            <p:cNvSpPr>
              <a:spLocks noChangeShapeType="1"/>
            </p:cNvSpPr>
            <p:nvPr/>
          </p:nvSpPr>
          <p:spPr bwMode="auto">
            <a:xfrm>
              <a:off x="5" y="1704"/>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0" name="Rectangle 110">
              <a:extLst>
                <a:ext uri="{FF2B5EF4-FFF2-40B4-BE49-F238E27FC236}">
                  <a16:creationId xmlns:a16="http://schemas.microsoft.com/office/drawing/2014/main" id="{D0953E11-40A6-4F79-BBC1-5037E4D180FB}"/>
                </a:ext>
              </a:extLst>
            </p:cNvPr>
            <p:cNvSpPr>
              <a:spLocks noChangeArrowheads="1"/>
            </p:cNvSpPr>
            <p:nvPr/>
          </p:nvSpPr>
          <p:spPr bwMode="auto">
            <a:xfrm>
              <a:off x="5" y="1704"/>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1" name="Line 111">
              <a:extLst>
                <a:ext uri="{FF2B5EF4-FFF2-40B4-BE49-F238E27FC236}">
                  <a16:creationId xmlns:a16="http://schemas.microsoft.com/office/drawing/2014/main" id="{34F7FDDC-0B34-4B89-AC1A-A6F7998FDCD2}"/>
                </a:ext>
              </a:extLst>
            </p:cNvPr>
            <p:cNvSpPr>
              <a:spLocks noChangeShapeType="1"/>
            </p:cNvSpPr>
            <p:nvPr/>
          </p:nvSpPr>
          <p:spPr bwMode="auto">
            <a:xfrm>
              <a:off x="5" y="191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2" name="Rectangle 112">
              <a:extLst>
                <a:ext uri="{FF2B5EF4-FFF2-40B4-BE49-F238E27FC236}">
                  <a16:creationId xmlns:a16="http://schemas.microsoft.com/office/drawing/2014/main" id="{F4F1907F-6830-44BB-9819-95A45D301A4B}"/>
                </a:ext>
              </a:extLst>
            </p:cNvPr>
            <p:cNvSpPr>
              <a:spLocks noChangeArrowheads="1"/>
            </p:cNvSpPr>
            <p:nvPr/>
          </p:nvSpPr>
          <p:spPr bwMode="auto">
            <a:xfrm>
              <a:off x="5" y="1917"/>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3" name="Line 113">
              <a:extLst>
                <a:ext uri="{FF2B5EF4-FFF2-40B4-BE49-F238E27FC236}">
                  <a16:creationId xmlns:a16="http://schemas.microsoft.com/office/drawing/2014/main" id="{39FB56A8-1CFB-478D-B529-C7F96FB65F05}"/>
                </a:ext>
              </a:extLst>
            </p:cNvPr>
            <p:cNvSpPr>
              <a:spLocks noChangeShapeType="1"/>
            </p:cNvSpPr>
            <p:nvPr/>
          </p:nvSpPr>
          <p:spPr bwMode="auto">
            <a:xfrm>
              <a:off x="5" y="1980"/>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4" name="Rectangle 114">
              <a:extLst>
                <a:ext uri="{FF2B5EF4-FFF2-40B4-BE49-F238E27FC236}">
                  <a16:creationId xmlns:a16="http://schemas.microsoft.com/office/drawing/2014/main" id="{84A08775-48FB-4D17-893A-640B9E69CA29}"/>
                </a:ext>
              </a:extLst>
            </p:cNvPr>
            <p:cNvSpPr>
              <a:spLocks noChangeArrowheads="1"/>
            </p:cNvSpPr>
            <p:nvPr/>
          </p:nvSpPr>
          <p:spPr bwMode="auto">
            <a:xfrm>
              <a:off x="5" y="1980"/>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5" name="Rectangle 115">
              <a:extLst>
                <a:ext uri="{FF2B5EF4-FFF2-40B4-BE49-F238E27FC236}">
                  <a16:creationId xmlns:a16="http://schemas.microsoft.com/office/drawing/2014/main" id="{83D6DB70-7A0F-459E-AD36-C1BE370EE2A9}"/>
                </a:ext>
              </a:extLst>
            </p:cNvPr>
            <p:cNvSpPr>
              <a:spLocks noChangeArrowheads="1"/>
            </p:cNvSpPr>
            <p:nvPr/>
          </p:nvSpPr>
          <p:spPr bwMode="auto">
            <a:xfrm>
              <a:off x="793" y="2137"/>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6" name="Rectangle 116">
              <a:extLst>
                <a:ext uri="{FF2B5EF4-FFF2-40B4-BE49-F238E27FC236}">
                  <a16:creationId xmlns:a16="http://schemas.microsoft.com/office/drawing/2014/main" id="{D90BFA78-0865-4459-8E77-CF5C610B915A}"/>
                </a:ext>
              </a:extLst>
            </p:cNvPr>
            <p:cNvSpPr>
              <a:spLocks noChangeArrowheads="1"/>
            </p:cNvSpPr>
            <p:nvPr/>
          </p:nvSpPr>
          <p:spPr bwMode="auto">
            <a:xfrm>
              <a:off x="793" y="2294"/>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7" name="Rectangle 117">
              <a:extLst>
                <a:ext uri="{FF2B5EF4-FFF2-40B4-BE49-F238E27FC236}">
                  <a16:creationId xmlns:a16="http://schemas.microsoft.com/office/drawing/2014/main" id="{BF83F0F2-EE80-42C2-B5D2-3E6DF6B30CBC}"/>
                </a:ext>
              </a:extLst>
            </p:cNvPr>
            <p:cNvSpPr>
              <a:spLocks noChangeArrowheads="1"/>
            </p:cNvSpPr>
            <p:nvPr/>
          </p:nvSpPr>
          <p:spPr bwMode="auto">
            <a:xfrm>
              <a:off x="793" y="2451"/>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8" name="Line 118">
              <a:extLst>
                <a:ext uri="{FF2B5EF4-FFF2-40B4-BE49-F238E27FC236}">
                  <a16:creationId xmlns:a16="http://schemas.microsoft.com/office/drawing/2014/main" id="{EA8E2129-539C-4B9A-A81D-772A7AD69123}"/>
                </a:ext>
              </a:extLst>
            </p:cNvPr>
            <p:cNvSpPr>
              <a:spLocks noChangeShapeType="1"/>
            </p:cNvSpPr>
            <p:nvPr/>
          </p:nvSpPr>
          <p:spPr bwMode="auto">
            <a:xfrm>
              <a:off x="5" y="260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9" name="Rectangle 119">
              <a:extLst>
                <a:ext uri="{FF2B5EF4-FFF2-40B4-BE49-F238E27FC236}">
                  <a16:creationId xmlns:a16="http://schemas.microsoft.com/office/drawing/2014/main" id="{6FEC044D-D8FF-496F-BF30-9227CF15CD22}"/>
                </a:ext>
              </a:extLst>
            </p:cNvPr>
            <p:cNvSpPr>
              <a:spLocks noChangeArrowheads="1"/>
            </p:cNvSpPr>
            <p:nvPr/>
          </p:nvSpPr>
          <p:spPr bwMode="auto">
            <a:xfrm>
              <a:off x="5" y="2607"/>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0" name="Line 120">
              <a:extLst>
                <a:ext uri="{FF2B5EF4-FFF2-40B4-BE49-F238E27FC236}">
                  <a16:creationId xmlns:a16="http://schemas.microsoft.com/office/drawing/2014/main" id="{944AD8F5-209B-40AE-A333-F4F20238CEE0}"/>
                </a:ext>
              </a:extLst>
            </p:cNvPr>
            <p:cNvSpPr>
              <a:spLocks noChangeShapeType="1"/>
            </p:cNvSpPr>
            <p:nvPr/>
          </p:nvSpPr>
          <p:spPr bwMode="auto">
            <a:xfrm>
              <a:off x="5" y="262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2" name="Rectangle 122">
              <a:extLst>
                <a:ext uri="{FF2B5EF4-FFF2-40B4-BE49-F238E27FC236}">
                  <a16:creationId xmlns:a16="http://schemas.microsoft.com/office/drawing/2014/main" id="{B4342066-704E-4A82-9FB1-E0987FA362C0}"/>
                </a:ext>
              </a:extLst>
            </p:cNvPr>
            <p:cNvSpPr>
              <a:spLocks noChangeArrowheads="1"/>
            </p:cNvSpPr>
            <p:nvPr/>
          </p:nvSpPr>
          <p:spPr bwMode="auto">
            <a:xfrm>
              <a:off x="793" y="2827"/>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3" name="Rectangle 123">
              <a:extLst>
                <a:ext uri="{FF2B5EF4-FFF2-40B4-BE49-F238E27FC236}">
                  <a16:creationId xmlns:a16="http://schemas.microsoft.com/office/drawing/2014/main" id="{FD7C20A7-3762-43E8-B26B-95F0625DA619}"/>
                </a:ext>
              </a:extLst>
            </p:cNvPr>
            <p:cNvSpPr>
              <a:spLocks noChangeArrowheads="1"/>
            </p:cNvSpPr>
            <p:nvPr/>
          </p:nvSpPr>
          <p:spPr bwMode="auto">
            <a:xfrm>
              <a:off x="793" y="2984"/>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4" name="Line 124">
              <a:extLst>
                <a:ext uri="{FF2B5EF4-FFF2-40B4-BE49-F238E27FC236}">
                  <a16:creationId xmlns:a16="http://schemas.microsoft.com/office/drawing/2014/main" id="{B0818EF6-6A8F-429A-AE9B-1B8D8988AD83}"/>
                </a:ext>
              </a:extLst>
            </p:cNvPr>
            <p:cNvSpPr>
              <a:spLocks noChangeShapeType="1"/>
            </p:cNvSpPr>
            <p:nvPr/>
          </p:nvSpPr>
          <p:spPr bwMode="auto">
            <a:xfrm>
              <a:off x="5" y="3141"/>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5" name="Rectangle 125">
              <a:extLst>
                <a:ext uri="{FF2B5EF4-FFF2-40B4-BE49-F238E27FC236}">
                  <a16:creationId xmlns:a16="http://schemas.microsoft.com/office/drawing/2014/main" id="{CE8F074C-DBE4-4B89-A65A-0D7A7FB15D85}"/>
                </a:ext>
              </a:extLst>
            </p:cNvPr>
            <p:cNvSpPr>
              <a:spLocks noChangeArrowheads="1"/>
            </p:cNvSpPr>
            <p:nvPr/>
          </p:nvSpPr>
          <p:spPr bwMode="auto">
            <a:xfrm>
              <a:off x="5" y="3141"/>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6" name="Line 126">
              <a:extLst>
                <a:ext uri="{FF2B5EF4-FFF2-40B4-BE49-F238E27FC236}">
                  <a16:creationId xmlns:a16="http://schemas.microsoft.com/office/drawing/2014/main" id="{A5C066F7-8A88-4DA9-91FC-C1835587B1A5}"/>
                </a:ext>
              </a:extLst>
            </p:cNvPr>
            <p:cNvSpPr>
              <a:spLocks noChangeShapeType="1"/>
            </p:cNvSpPr>
            <p:nvPr/>
          </p:nvSpPr>
          <p:spPr bwMode="auto">
            <a:xfrm>
              <a:off x="5" y="3203"/>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7" name="Rectangle 127">
              <a:extLst>
                <a:ext uri="{FF2B5EF4-FFF2-40B4-BE49-F238E27FC236}">
                  <a16:creationId xmlns:a16="http://schemas.microsoft.com/office/drawing/2014/main" id="{243246D2-901D-42E1-AB4A-E334B78E84D8}"/>
                </a:ext>
              </a:extLst>
            </p:cNvPr>
            <p:cNvSpPr>
              <a:spLocks noChangeArrowheads="1"/>
            </p:cNvSpPr>
            <p:nvPr/>
          </p:nvSpPr>
          <p:spPr bwMode="auto">
            <a:xfrm>
              <a:off x="-36" y="3501"/>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9" name="Rectangle 129">
              <a:extLst>
                <a:ext uri="{FF2B5EF4-FFF2-40B4-BE49-F238E27FC236}">
                  <a16:creationId xmlns:a16="http://schemas.microsoft.com/office/drawing/2014/main" id="{AB767C9C-725D-4474-BCB0-29F7EB9385C3}"/>
                </a:ext>
              </a:extLst>
            </p:cNvPr>
            <p:cNvSpPr>
              <a:spLocks noChangeArrowheads="1"/>
            </p:cNvSpPr>
            <p:nvPr/>
          </p:nvSpPr>
          <p:spPr bwMode="auto">
            <a:xfrm>
              <a:off x="793" y="3517"/>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0" name="Rectangle 130">
              <a:extLst>
                <a:ext uri="{FF2B5EF4-FFF2-40B4-BE49-F238E27FC236}">
                  <a16:creationId xmlns:a16="http://schemas.microsoft.com/office/drawing/2014/main" id="{6C4154DF-AEC4-44C2-803D-3C6DA01A22AF}"/>
                </a:ext>
              </a:extLst>
            </p:cNvPr>
            <p:cNvSpPr>
              <a:spLocks noChangeArrowheads="1"/>
            </p:cNvSpPr>
            <p:nvPr/>
          </p:nvSpPr>
          <p:spPr bwMode="auto">
            <a:xfrm>
              <a:off x="793" y="3674"/>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1" name="Rectangle 131">
              <a:extLst>
                <a:ext uri="{FF2B5EF4-FFF2-40B4-BE49-F238E27FC236}">
                  <a16:creationId xmlns:a16="http://schemas.microsoft.com/office/drawing/2014/main" id="{06B10369-E77A-42D3-8115-FE5C8D2DD220}"/>
                </a:ext>
              </a:extLst>
            </p:cNvPr>
            <p:cNvSpPr>
              <a:spLocks noChangeArrowheads="1"/>
            </p:cNvSpPr>
            <p:nvPr/>
          </p:nvSpPr>
          <p:spPr bwMode="auto">
            <a:xfrm>
              <a:off x="793" y="3831"/>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2" name="Line 132">
              <a:extLst>
                <a:ext uri="{FF2B5EF4-FFF2-40B4-BE49-F238E27FC236}">
                  <a16:creationId xmlns:a16="http://schemas.microsoft.com/office/drawing/2014/main" id="{02FFB33D-F007-48BE-AB10-184098822CBB}"/>
                </a:ext>
              </a:extLst>
            </p:cNvPr>
            <p:cNvSpPr>
              <a:spLocks noChangeShapeType="1"/>
            </p:cNvSpPr>
            <p:nvPr/>
          </p:nvSpPr>
          <p:spPr bwMode="auto">
            <a:xfrm>
              <a:off x="5" y="398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3" name="Rectangle 133">
              <a:extLst>
                <a:ext uri="{FF2B5EF4-FFF2-40B4-BE49-F238E27FC236}">
                  <a16:creationId xmlns:a16="http://schemas.microsoft.com/office/drawing/2014/main" id="{F2A4214E-4E4D-465B-92F9-66731E5D64FE}"/>
                </a:ext>
              </a:extLst>
            </p:cNvPr>
            <p:cNvSpPr>
              <a:spLocks noChangeArrowheads="1"/>
            </p:cNvSpPr>
            <p:nvPr/>
          </p:nvSpPr>
          <p:spPr bwMode="auto">
            <a:xfrm>
              <a:off x="5" y="3987"/>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4" name="Line 134">
              <a:extLst>
                <a:ext uri="{FF2B5EF4-FFF2-40B4-BE49-F238E27FC236}">
                  <a16:creationId xmlns:a16="http://schemas.microsoft.com/office/drawing/2014/main" id="{14E061FB-76AF-4A5F-9624-4503C1BC263B}"/>
                </a:ext>
              </a:extLst>
            </p:cNvPr>
            <p:cNvSpPr>
              <a:spLocks noChangeShapeType="1"/>
            </p:cNvSpPr>
            <p:nvPr/>
          </p:nvSpPr>
          <p:spPr bwMode="auto">
            <a:xfrm>
              <a:off x="5" y="4050"/>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5" name="Rectangle 135">
              <a:extLst>
                <a:ext uri="{FF2B5EF4-FFF2-40B4-BE49-F238E27FC236}">
                  <a16:creationId xmlns:a16="http://schemas.microsoft.com/office/drawing/2014/main" id="{1349DDC5-426B-4E0B-9C0D-A3259DBB79C0}"/>
                </a:ext>
              </a:extLst>
            </p:cNvPr>
            <p:cNvSpPr>
              <a:spLocks noChangeArrowheads="1"/>
            </p:cNvSpPr>
            <p:nvPr/>
          </p:nvSpPr>
          <p:spPr bwMode="auto">
            <a:xfrm>
              <a:off x="5" y="4050"/>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6" name="Line 136">
              <a:extLst>
                <a:ext uri="{FF2B5EF4-FFF2-40B4-BE49-F238E27FC236}">
                  <a16:creationId xmlns:a16="http://schemas.microsoft.com/office/drawing/2014/main" id="{429675A2-6C78-46C1-B184-4B481EEF4F5E}"/>
                </a:ext>
              </a:extLst>
            </p:cNvPr>
            <p:cNvSpPr>
              <a:spLocks noChangeShapeType="1"/>
            </p:cNvSpPr>
            <p:nvPr/>
          </p:nvSpPr>
          <p:spPr bwMode="auto">
            <a:xfrm>
              <a:off x="5" y="4314"/>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7" name="Rectangle 137">
              <a:extLst>
                <a:ext uri="{FF2B5EF4-FFF2-40B4-BE49-F238E27FC236}">
                  <a16:creationId xmlns:a16="http://schemas.microsoft.com/office/drawing/2014/main" id="{907F3BF0-11D9-4CA2-B1FD-43D99CAE35A9}"/>
                </a:ext>
              </a:extLst>
            </p:cNvPr>
            <p:cNvSpPr>
              <a:spLocks noChangeArrowheads="1"/>
            </p:cNvSpPr>
            <p:nvPr/>
          </p:nvSpPr>
          <p:spPr bwMode="auto">
            <a:xfrm>
              <a:off x="5" y="4314"/>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8" name="Rectangle 138">
              <a:extLst>
                <a:ext uri="{FF2B5EF4-FFF2-40B4-BE49-F238E27FC236}">
                  <a16:creationId xmlns:a16="http://schemas.microsoft.com/office/drawing/2014/main" id="{00080C0E-C080-423B-872D-47B647F01F87}"/>
                </a:ext>
              </a:extLst>
            </p:cNvPr>
            <p:cNvSpPr>
              <a:spLocks noChangeArrowheads="1"/>
            </p:cNvSpPr>
            <p:nvPr/>
          </p:nvSpPr>
          <p:spPr bwMode="auto">
            <a:xfrm>
              <a:off x="-5" y="67"/>
              <a:ext cx="5770" cy="1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9" name="Rectangle 139">
              <a:extLst>
                <a:ext uri="{FF2B5EF4-FFF2-40B4-BE49-F238E27FC236}">
                  <a16:creationId xmlns:a16="http://schemas.microsoft.com/office/drawing/2014/main" id="{40C7E5C7-F6B9-47F9-AEA0-A6C3DE76C718}"/>
                </a:ext>
              </a:extLst>
            </p:cNvPr>
            <p:cNvSpPr>
              <a:spLocks noChangeArrowheads="1"/>
            </p:cNvSpPr>
            <p:nvPr/>
          </p:nvSpPr>
          <p:spPr bwMode="auto">
            <a:xfrm>
              <a:off x="-5" y="4307"/>
              <a:ext cx="5770" cy="1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0" name="Rectangle 140">
              <a:extLst>
                <a:ext uri="{FF2B5EF4-FFF2-40B4-BE49-F238E27FC236}">
                  <a16:creationId xmlns:a16="http://schemas.microsoft.com/office/drawing/2014/main" id="{953032CB-C98C-4CE4-BA3D-260FAF63CE11}"/>
                </a:ext>
              </a:extLst>
            </p:cNvPr>
            <p:cNvSpPr>
              <a:spLocks noChangeArrowheads="1"/>
            </p:cNvSpPr>
            <p:nvPr/>
          </p:nvSpPr>
          <p:spPr bwMode="auto">
            <a:xfrm>
              <a:off x="-5" y="67"/>
              <a:ext cx="16" cy="425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1" name="Rectangle 141">
              <a:extLst>
                <a:ext uri="{FF2B5EF4-FFF2-40B4-BE49-F238E27FC236}">
                  <a16:creationId xmlns:a16="http://schemas.microsoft.com/office/drawing/2014/main" id="{012F85EC-857F-4333-AD3C-A6A693EFCF41}"/>
                </a:ext>
              </a:extLst>
            </p:cNvPr>
            <p:cNvSpPr>
              <a:spLocks noChangeArrowheads="1"/>
            </p:cNvSpPr>
            <p:nvPr/>
          </p:nvSpPr>
          <p:spPr bwMode="auto">
            <a:xfrm>
              <a:off x="5749" y="67"/>
              <a:ext cx="16" cy="425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2" name="Oval 142">
              <a:extLst>
                <a:ext uri="{FF2B5EF4-FFF2-40B4-BE49-F238E27FC236}">
                  <a16:creationId xmlns:a16="http://schemas.microsoft.com/office/drawing/2014/main" id="{03656EDC-B457-4226-9C8E-165E8D785AA7}"/>
                </a:ext>
              </a:extLst>
            </p:cNvPr>
            <p:cNvSpPr>
              <a:spLocks noChangeArrowheads="1"/>
            </p:cNvSpPr>
            <p:nvPr/>
          </p:nvSpPr>
          <p:spPr bwMode="auto">
            <a:xfrm>
              <a:off x="3911" y="355"/>
              <a:ext cx="120" cy="13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43" name="Oval 143">
              <a:extLst>
                <a:ext uri="{FF2B5EF4-FFF2-40B4-BE49-F238E27FC236}">
                  <a16:creationId xmlns:a16="http://schemas.microsoft.com/office/drawing/2014/main" id="{089F6B6E-F153-4B99-956F-580689337957}"/>
                </a:ext>
              </a:extLst>
            </p:cNvPr>
            <p:cNvSpPr>
              <a:spLocks noChangeArrowheads="1"/>
            </p:cNvSpPr>
            <p:nvPr/>
          </p:nvSpPr>
          <p:spPr bwMode="auto">
            <a:xfrm>
              <a:off x="4929" y="362"/>
              <a:ext cx="114" cy="13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44" name="Oval 144">
              <a:extLst>
                <a:ext uri="{FF2B5EF4-FFF2-40B4-BE49-F238E27FC236}">
                  <a16:creationId xmlns:a16="http://schemas.microsoft.com/office/drawing/2014/main" id="{EE63E31D-ABD1-4565-B60E-A5C474A890C2}"/>
                </a:ext>
              </a:extLst>
            </p:cNvPr>
            <p:cNvSpPr>
              <a:spLocks noChangeArrowheads="1"/>
            </p:cNvSpPr>
            <p:nvPr/>
          </p:nvSpPr>
          <p:spPr bwMode="auto">
            <a:xfrm>
              <a:off x="1532" y="1735"/>
              <a:ext cx="114" cy="13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5" name="テキスト ボックス 144">
            <a:extLst>
              <a:ext uri="{FF2B5EF4-FFF2-40B4-BE49-F238E27FC236}">
                <a16:creationId xmlns:a16="http://schemas.microsoft.com/office/drawing/2014/main" id="{FEED423D-675A-4E90-9C59-E911D783E1A4}"/>
              </a:ext>
            </a:extLst>
          </p:cNvPr>
          <p:cNvSpPr txBox="1"/>
          <p:nvPr/>
        </p:nvSpPr>
        <p:spPr>
          <a:xfrm>
            <a:off x="1241424" y="4230300"/>
            <a:ext cx="7883373" cy="276999"/>
          </a:xfrm>
          <a:prstGeom prst="rect">
            <a:avLst/>
          </a:prstGeom>
          <a:noFill/>
        </p:spPr>
        <p:txBody>
          <a:bodyPr wrap="square">
            <a:spAutoFit/>
          </a:bodyPr>
          <a:lstStyle/>
          <a:p>
            <a:r>
              <a:rPr lang="ja-JP" altLang="en-US" sz="1200" dirty="0">
                <a:latin typeface="HGP教科書体" panose="02020600000000000000" pitchFamily="18" charset="-128"/>
                <a:ea typeface="HGP教科書体" panose="02020600000000000000" pitchFamily="18" charset="-128"/>
              </a:rPr>
              <a:t>（課題分析の結果）　　痛みの緩和や体調が安定することや日常の生活動作を改善していくことで、再び友達との交流や</a:t>
            </a:r>
          </a:p>
        </p:txBody>
      </p:sp>
      <p:sp>
        <p:nvSpPr>
          <p:cNvPr id="147" name="テキスト ボックス 146">
            <a:extLst>
              <a:ext uri="{FF2B5EF4-FFF2-40B4-BE49-F238E27FC236}">
                <a16:creationId xmlns:a16="http://schemas.microsoft.com/office/drawing/2014/main" id="{A14741BC-9D5F-400A-99A4-F2C955932E26}"/>
              </a:ext>
            </a:extLst>
          </p:cNvPr>
          <p:cNvSpPr txBox="1"/>
          <p:nvPr/>
        </p:nvSpPr>
        <p:spPr>
          <a:xfrm>
            <a:off x="1334012" y="4524838"/>
            <a:ext cx="7714738" cy="461665"/>
          </a:xfrm>
          <a:prstGeom prst="rect">
            <a:avLst/>
          </a:prstGeom>
          <a:noFill/>
        </p:spPr>
        <p:txBody>
          <a:bodyPr wrap="square">
            <a:spAutoFit/>
          </a:bodyPr>
          <a:lstStyle/>
          <a:p>
            <a:r>
              <a:rPr lang="ja-JP" altLang="en-US" sz="1200" dirty="0">
                <a:latin typeface="HGS教科書体" panose="02020600000000000000" pitchFamily="18" charset="-128"/>
                <a:ea typeface="HGS教科書体" panose="02020600000000000000" pitchFamily="18" charset="-128"/>
              </a:rPr>
              <a:t>調理などの楽しみを持つことができると考えられる。家族の協力や専門職の支援を受けながら、リハビリテーションの実施や住環境を整備していく必要があると考えられます。</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61</a:t>
            </a:fld>
            <a:endParaRPr lang="ja-JP" altLang="en-US"/>
          </a:p>
        </p:txBody>
      </p:sp>
      <p:grpSp>
        <p:nvGrpSpPr>
          <p:cNvPr id="3" name="Group 4">
            <a:extLst>
              <a:ext uri="{FF2B5EF4-FFF2-40B4-BE49-F238E27FC236}">
                <a16:creationId xmlns:a16="http://schemas.microsoft.com/office/drawing/2014/main" id="{2A30C1AF-3F60-4900-88D1-F8E981646BB8}"/>
              </a:ext>
            </a:extLst>
          </p:cNvPr>
          <p:cNvGrpSpPr>
            <a:grpSpLocks noChangeAspect="1"/>
          </p:cNvGrpSpPr>
          <p:nvPr/>
        </p:nvGrpSpPr>
        <p:grpSpPr bwMode="auto">
          <a:xfrm>
            <a:off x="0" y="0"/>
            <a:ext cx="9144000" cy="10512425"/>
            <a:chOff x="0" y="0"/>
            <a:chExt cx="5760" cy="6622"/>
          </a:xfrm>
        </p:grpSpPr>
        <p:sp>
          <p:nvSpPr>
            <p:cNvPr id="5" name="AutoShape 3">
              <a:extLst>
                <a:ext uri="{FF2B5EF4-FFF2-40B4-BE49-F238E27FC236}">
                  <a16:creationId xmlns:a16="http://schemas.microsoft.com/office/drawing/2014/main" id="{032C221C-2307-44AB-ACC2-359294656D21}"/>
                </a:ext>
              </a:extLst>
            </p:cNvPr>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 name="Group 205">
              <a:extLst>
                <a:ext uri="{FF2B5EF4-FFF2-40B4-BE49-F238E27FC236}">
                  <a16:creationId xmlns:a16="http://schemas.microsoft.com/office/drawing/2014/main" id="{9B5A19E7-52AA-48C2-9D7D-D9DF27CB747C}"/>
                </a:ext>
              </a:extLst>
            </p:cNvPr>
            <p:cNvGrpSpPr>
              <a:grpSpLocks/>
            </p:cNvGrpSpPr>
            <p:nvPr/>
          </p:nvGrpSpPr>
          <p:grpSpPr bwMode="auto">
            <a:xfrm>
              <a:off x="17" y="23"/>
              <a:ext cx="5698" cy="4234"/>
              <a:chOff x="17" y="23"/>
              <a:chExt cx="5698" cy="4234"/>
            </a:xfrm>
          </p:grpSpPr>
          <p:sp>
            <p:nvSpPr>
              <p:cNvPr id="174" name="Rectangle 5">
                <a:extLst>
                  <a:ext uri="{FF2B5EF4-FFF2-40B4-BE49-F238E27FC236}">
                    <a16:creationId xmlns:a16="http://schemas.microsoft.com/office/drawing/2014/main" id="{DCFAE7E4-C134-4D31-B182-A9DA9AC80A66}"/>
                  </a:ext>
                </a:extLst>
              </p:cNvPr>
              <p:cNvSpPr>
                <a:spLocks noChangeArrowheads="1"/>
              </p:cNvSpPr>
              <p:nvPr/>
            </p:nvSpPr>
            <p:spPr bwMode="auto">
              <a:xfrm>
                <a:off x="1865" y="23"/>
                <a:ext cx="152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居宅サービス計画書(２)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5" name="Rectangle 6">
                <a:extLst>
                  <a:ext uri="{FF2B5EF4-FFF2-40B4-BE49-F238E27FC236}">
                    <a16:creationId xmlns:a16="http://schemas.microsoft.com/office/drawing/2014/main" id="{267FCB31-2517-4F5F-BE00-3E1D8F0FC3D6}"/>
                  </a:ext>
                </a:extLst>
              </p:cNvPr>
              <p:cNvSpPr>
                <a:spLocks noChangeArrowheads="1"/>
              </p:cNvSpPr>
              <p:nvPr/>
            </p:nvSpPr>
            <p:spPr bwMode="auto">
              <a:xfrm>
                <a:off x="4189" y="263"/>
                <a:ext cx="12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作成年月日　</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　４月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6" name="Rectangle 7">
                <a:extLst>
                  <a:ext uri="{FF2B5EF4-FFF2-40B4-BE49-F238E27FC236}">
                    <a16:creationId xmlns:a16="http://schemas.microsoft.com/office/drawing/2014/main" id="{658DA246-89F7-4DE5-BCEC-276CFDB3055C}"/>
                  </a:ext>
                </a:extLst>
              </p:cNvPr>
              <p:cNvSpPr>
                <a:spLocks noChangeArrowheads="1"/>
              </p:cNvSpPr>
              <p:nvPr/>
            </p:nvSpPr>
            <p:spPr bwMode="auto">
              <a:xfrm>
                <a:off x="4908" y="2061"/>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7" name="Rectangle 8">
                <a:extLst>
                  <a:ext uri="{FF2B5EF4-FFF2-40B4-BE49-F238E27FC236}">
                    <a16:creationId xmlns:a16="http://schemas.microsoft.com/office/drawing/2014/main" id="{625A66BC-2F80-4AE1-B601-396370D6FA32}"/>
                  </a:ext>
                </a:extLst>
              </p:cNvPr>
              <p:cNvSpPr>
                <a:spLocks noChangeArrowheads="1"/>
              </p:cNvSpPr>
              <p:nvPr/>
            </p:nvSpPr>
            <p:spPr bwMode="auto">
              <a:xfrm>
                <a:off x="4908" y="214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8" name="Rectangle 9">
                <a:extLst>
                  <a:ext uri="{FF2B5EF4-FFF2-40B4-BE49-F238E27FC236}">
                    <a16:creationId xmlns:a16="http://schemas.microsoft.com/office/drawing/2014/main" id="{E101DC39-654F-4B64-AE07-2B5D2902FC7B}"/>
                  </a:ext>
                </a:extLst>
              </p:cNvPr>
              <p:cNvSpPr>
                <a:spLocks noChangeArrowheads="1"/>
              </p:cNvSpPr>
              <p:nvPr/>
            </p:nvSpPr>
            <p:spPr bwMode="auto">
              <a:xfrm>
                <a:off x="4908" y="2611"/>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週１回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9" name="Rectangle 10">
                <a:extLst>
                  <a:ext uri="{FF2B5EF4-FFF2-40B4-BE49-F238E27FC236}">
                    <a16:creationId xmlns:a16="http://schemas.microsoft.com/office/drawing/2014/main" id="{8DC3CE8C-FE5F-4771-B5EB-337D1B598852}"/>
                  </a:ext>
                </a:extLst>
              </p:cNvPr>
              <p:cNvSpPr>
                <a:spLocks noChangeArrowheads="1"/>
              </p:cNvSpPr>
              <p:nvPr/>
            </p:nvSpPr>
            <p:spPr bwMode="auto">
              <a:xfrm>
                <a:off x="4908" y="26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0" name="Rectangle 11">
                <a:extLst>
                  <a:ext uri="{FF2B5EF4-FFF2-40B4-BE49-F238E27FC236}">
                    <a16:creationId xmlns:a16="http://schemas.microsoft.com/office/drawing/2014/main" id="{B657D3AE-4D51-47E1-AD7E-E705FC8BC21A}"/>
                  </a:ext>
                </a:extLst>
              </p:cNvPr>
              <p:cNvSpPr>
                <a:spLocks noChangeArrowheads="1"/>
              </p:cNvSpPr>
              <p:nvPr/>
            </p:nvSpPr>
            <p:spPr bwMode="auto">
              <a:xfrm>
                <a:off x="4908" y="278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必要時訪問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1" name="Rectangle 12">
                <a:extLst>
                  <a:ext uri="{FF2B5EF4-FFF2-40B4-BE49-F238E27FC236}">
                    <a16:creationId xmlns:a16="http://schemas.microsoft.com/office/drawing/2014/main" id="{563712B7-3B89-46F4-8C1C-7EB097A35CAD}"/>
                  </a:ext>
                </a:extLst>
              </p:cNvPr>
              <p:cNvSpPr>
                <a:spLocks noChangeArrowheads="1"/>
              </p:cNvSpPr>
              <p:nvPr/>
            </p:nvSpPr>
            <p:spPr bwMode="auto">
              <a:xfrm>
                <a:off x="4908" y="2875"/>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2" name="Rectangle 13">
                <a:extLst>
                  <a:ext uri="{FF2B5EF4-FFF2-40B4-BE49-F238E27FC236}">
                    <a16:creationId xmlns:a16="http://schemas.microsoft.com/office/drawing/2014/main" id="{D848D014-EACD-4C96-863F-9ED70C7A8915}"/>
                  </a:ext>
                </a:extLst>
              </p:cNvPr>
              <p:cNvSpPr>
                <a:spLocks noChangeArrowheads="1"/>
              </p:cNvSpPr>
              <p:nvPr/>
            </p:nvSpPr>
            <p:spPr bwMode="auto">
              <a:xfrm>
                <a:off x="4908" y="2963"/>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適時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3" name="Rectangle 14">
                <a:extLst>
                  <a:ext uri="{FF2B5EF4-FFF2-40B4-BE49-F238E27FC236}">
                    <a16:creationId xmlns:a16="http://schemas.microsoft.com/office/drawing/2014/main" id="{7592AA6C-BCF1-410F-9E21-C9D7562C3428}"/>
                  </a:ext>
                </a:extLst>
              </p:cNvPr>
              <p:cNvSpPr>
                <a:spLocks noChangeArrowheads="1"/>
              </p:cNvSpPr>
              <p:nvPr/>
            </p:nvSpPr>
            <p:spPr bwMode="auto">
              <a:xfrm>
                <a:off x="3834" y="317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4" name="Rectangle 15">
                <a:extLst>
                  <a:ext uri="{FF2B5EF4-FFF2-40B4-BE49-F238E27FC236}">
                    <a16:creationId xmlns:a16="http://schemas.microsoft.com/office/drawing/2014/main" id="{E5DFDCC9-16AE-4EB6-B0E4-29B2211C739A}"/>
                  </a:ext>
                </a:extLst>
              </p:cNvPr>
              <p:cNvSpPr>
                <a:spLocks noChangeArrowheads="1"/>
              </p:cNvSpPr>
              <p:nvPr/>
            </p:nvSpPr>
            <p:spPr bwMode="auto">
              <a:xfrm>
                <a:off x="3834" y="3261"/>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5" name="Rectangle 16">
                <a:extLst>
                  <a:ext uri="{FF2B5EF4-FFF2-40B4-BE49-F238E27FC236}">
                    <a16:creationId xmlns:a16="http://schemas.microsoft.com/office/drawing/2014/main" id="{4BCCDC5D-D7CF-47C0-9854-8577757D5B7D}"/>
                  </a:ext>
                </a:extLst>
              </p:cNvPr>
              <p:cNvSpPr>
                <a:spLocks noChangeArrowheads="1"/>
              </p:cNvSpPr>
              <p:nvPr/>
            </p:nvSpPr>
            <p:spPr bwMode="auto">
              <a:xfrm>
                <a:off x="4454" y="317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6" name="Rectangle 17">
                <a:extLst>
                  <a:ext uri="{FF2B5EF4-FFF2-40B4-BE49-F238E27FC236}">
                    <a16:creationId xmlns:a16="http://schemas.microsoft.com/office/drawing/2014/main" id="{DED0CF66-65A8-475D-A1BF-C911465E69B4}"/>
                  </a:ext>
                </a:extLst>
              </p:cNvPr>
              <p:cNvSpPr>
                <a:spLocks noChangeArrowheads="1"/>
              </p:cNvSpPr>
              <p:nvPr/>
            </p:nvSpPr>
            <p:spPr bwMode="auto">
              <a:xfrm>
                <a:off x="4908" y="317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7" name="Rectangle 18">
                <a:extLst>
                  <a:ext uri="{FF2B5EF4-FFF2-40B4-BE49-F238E27FC236}">
                    <a16:creationId xmlns:a16="http://schemas.microsoft.com/office/drawing/2014/main" id="{17E54967-CC6E-4563-AB99-D43BF80D41FD}"/>
                  </a:ext>
                </a:extLst>
              </p:cNvPr>
              <p:cNvSpPr>
                <a:spLocks noChangeArrowheads="1"/>
              </p:cNvSpPr>
              <p:nvPr/>
            </p:nvSpPr>
            <p:spPr bwMode="auto">
              <a:xfrm>
                <a:off x="1682" y="125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痛み止めを効果的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8" name="Rectangle 19">
                <a:extLst>
                  <a:ext uri="{FF2B5EF4-FFF2-40B4-BE49-F238E27FC236}">
                    <a16:creationId xmlns:a16="http://schemas.microsoft.com/office/drawing/2014/main" id="{CD6DA5B2-7A89-4F5A-9508-CD0111FEBA80}"/>
                  </a:ext>
                </a:extLst>
              </p:cNvPr>
              <p:cNvSpPr>
                <a:spLocks noChangeArrowheads="1"/>
              </p:cNvSpPr>
              <p:nvPr/>
            </p:nvSpPr>
            <p:spPr bwMode="auto">
              <a:xfrm>
                <a:off x="1682" y="1341"/>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に使用でき、痛み</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9" name="Rectangle 20">
                <a:extLst>
                  <a:ext uri="{FF2B5EF4-FFF2-40B4-BE49-F238E27FC236}">
                    <a16:creationId xmlns:a16="http://schemas.microsoft.com/office/drawing/2014/main" id="{3D5F2065-EF18-4E0B-ACA5-72827FA7AA33}"/>
                  </a:ext>
                </a:extLst>
              </p:cNvPr>
              <p:cNvSpPr>
                <a:spLocks noChangeArrowheads="1"/>
              </p:cNvSpPr>
              <p:nvPr/>
            </p:nvSpPr>
            <p:spPr bwMode="auto">
              <a:xfrm>
                <a:off x="1682" y="1429"/>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の軽減を図る。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0" name="Rectangle 21">
                <a:extLst>
                  <a:ext uri="{FF2B5EF4-FFF2-40B4-BE49-F238E27FC236}">
                    <a16:creationId xmlns:a16="http://schemas.microsoft.com/office/drawing/2014/main" id="{EB3EC0A3-5841-41B6-9937-1E9EC5AF54C3}"/>
                  </a:ext>
                </a:extLst>
              </p:cNvPr>
              <p:cNvSpPr>
                <a:spLocks noChangeArrowheads="1"/>
              </p:cNvSpPr>
              <p:nvPr/>
            </p:nvSpPr>
            <p:spPr bwMode="auto">
              <a:xfrm>
                <a:off x="2302" y="1253"/>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1" name="Rectangle 22">
                <a:extLst>
                  <a:ext uri="{FF2B5EF4-FFF2-40B4-BE49-F238E27FC236}">
                    <a16:creationId xmlns:a16="http://schemas.microsoft.com/office/drawing/2014/main" id="{B436059A-898F-481A-A23F-BAED16536C0B}"/>
                  </a:ext>
                </a:extLst>
              </p:cNvPr>
              <p:cNvSpPr>
                <a:spLocks noChangeArrowheads="1"/>
              </p:cNvSpPr>
              <p:nvPr/>
            </p:nvSpPr>
            <p:spPr bwMode="auto">
              <a:xfrm>
                <a:off x="2302" y="134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2" name="Rectangle 23">
                <a:extLst>
                  <a:ext uri="{FF2B5EF4-FFF2-40B4-BE49-F238E27FC236}">
                    <a16:creationId xmlns:a16="http://schemas.microsoft.com/office/drawing/2014/main" id="{21C624EF-5C40-45ED-9C50-8A2B07EA301C}"/>
                  </a:ext>
                </a:extLst>
              </p:cNvPr>
              <p:cNvSpPr>
                <a:spLocks noChangeArrowheads="1"/>
              </p:cNvSpPr>
              <p:nvPr/>
            </p:nvSpPr>
            <p:spPr bwMode="auto">
              <a:xfrm>
                <a:off x="2302" y="142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3" name="Rectangle 24">
                <a:extLst>
                  <a:ext uri="{FF2B5EF4-FFF2-40B4-BE49-F238E27FC236}">
                    <a16:creationId xmlns:a16="http://schemas.microsoft.com/office/drawing/2014/main" id="{EF05872F-81D2-4452-B0D5-43C013C372C5}"/>
                  </a:ext>
                </a:extLst>
              </p:cNvPr>
              <p:cNvSpPr>
                <a:spLocks noChangeArrowheads="1"/>
              </p:cNvSpPr>
              <p:nvPr/>
            </p:nvSpPr>
            <p:spPr bwMode="auto">
              <a:xfrm>
                <a:off x="2678" y="1306"/>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痛み止めの使い方の指導管理。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4" name="Rectangle 25">
                <a:extLst>
                  <a:ext uri="{FF2B5EF4-FFF2-40B4-BE49-F238E27FC236}">
                    <a16:creationId xmlns:a16="http://schemas.microsoft.com/office/drawing/2014/main" id="{86F76EEB-D36F-4FED-BE38-BE233D0BD919}"/>
                  </a:ext>
                </a:extLst>
              </p:cNvPr>
              <p:cNvSpPr>
                <a:spLocks noChangeArrowheads="1"/>
              </p:cNvSpPr>
              <p:nvPr/>
            </p:nvSpPr>
            <p:spPr bwMode="auto">
              <a:xfrm>
                <a:off x="681" y="72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脊柱管狭窄症など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5" name="Rectangle 26">
                <a:extLst>
                  <a:ext uri="{FF2B5EF4-FFF2-40B4-BE49-F238E27FC236}">
                    <a16:creationId xmlns:a16="http://schemas.microsoft.com/office/drawing/2014/main" id="{4EA49BD8-48B5-4F9B-8528-E5FA2D97BA03}"/>
                  </a:ext>
                </a:extLst>
              </p:cNvPr>
              <p:cNvSpPr>
                <a:spLocks noChangeArrowheads="1"/>
              </p:cNvSpPr>
              <p:nvPr/>
            </p:nvSpPr>
            <p:spPr bwMode="auto">
              <a:xfrm>
                <a:off x="681" y="814"/>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による痛みの緩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6" name="Rectangle 27">
                <a:extLst>
                  <a:ext uri="{FF2B5EF4-FFF2-40B4-BE49-F238E27FC236}">
                    <a16:creationId xmlns:a16="http://schemas.microsoft.com/office/drawing/2014/main" id="{6F76ECCE-C037-4604-A090-584507CB1ADC}"/>
                  </a:ext>
                </a:extLst>
              </p:cNvPr>
              <p:cNvSpPr>
                <a:spLocks noChangeArrowheads="1"/>
              </p:cNvSpPr>
              <p:nvPr/>
            </p:nvSpPr>
            <p:spPr bwMode="auto">
              <a:xfrm>
                <a:off x="681" y="90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和、糖尿病や高血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28">
                <a:extLst>
                  <a:ext uri="{FF2B5EF4-FFF2-40B4-BE49-F238E27FC236}">
                    <a16:creationId xmlns:a16="http://schemas.microsoft.com/office/drawing/2014/main" id="{EEF5A8EE-388F-420B-A17F-7563B5D0A8DE}"/>
                  </a:ext>
                </a:extLst>
              </p:cNvPr>
              <p:cNvSpPr>
                <a:spLocks noChangeArrowheads="1"/>
              </p:cNvSpPr>
              <p:nvPr/>
            </p:nvSpPr>
            <p:spPr bwMode="auto">
              <a:xfrm>
                <a:off x="681" y="98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圧、脳梗塞の再発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29">
                <a:extLst>
                  <a:ext uri="{FF2B5EF4-FFF2-40B4-BE49-F238E27FC236}">
                    <a16:creationId xmlns:a16="http://schemas.microsoft.com/office/drawing/2014/main" id="{1570C6CF-112F-4CB6-9403-3B73C63D629F}"/>
                  </a:ext>
                </a:extLst>
              </p:cNvPr>
              <p:cNvSpPr>
                <a:spLocks noChangeArrowheads="1"/>
              </p:cNvSpPr>
              <p:nvPr/>
            </p:nvSpPr>
            <p:spPr bwMode="auto">
              <a:xfrm>
                <a:off x="681" y="107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防止をなど病状の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9" name="Rectangle 30">
                <a:extLst>
                  <a:ext uri="{FF2B5EF4-FFF2-40B4-BE49-F238E27FC236}">
                    <a16:creationId xmlns:a16="http://schemas.microsoft.com/office/drawing/2014/main" id="{3EFB4355-6791-4DD5-9C3B-FBE291785D83}"/>
                  </a:ext>
                </a:extLst>
              </p:cNvPr>
              <p:cNvSpPr>
                <a:spLocks noChangeArrowheads="1"/>
              </p:cNvSpPr>
              <p:nvPr/>
            </p:nvSpPr>
            <p:spPr bwMode="auto">
              <a:xfrm>
                <a:off x="681" y="1165"/>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悪化を防ぐ。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0" name="Rectangle 31">
                <a:extLst>
                  <a:ext uri="{FF2B5EF4-FFF2-40B4-BE49-F238E27FC236}">
                    <a16:creationId xmlns:a16="http://schemas.microsoft.com/office/drawing/2014/main" id="{1853ADF1-7267-45B3-8393-0558565D4E41}"/>
                  </a:ext>
                </a:extLst>
              </p:cNvPr>
              <p:cNvSpPr>
                <a:spLocks noChangeArrowheads="1"/>
              </p:cNvSpPr>
              <p:nvPr/>
            </p:nvSpPr>
            <p:spPr bwMode="auto">
              <a:xfrm>
                <a:off x="2678" y="726"/>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受診の継続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1" name="Rectangle 32">
                <a:extLst>
                  <a:ext uri="{FF2B5EF4-FFF2-40B4-BE49-F238E27FC236}">
                    <a16:creationId xmlns:a16="http://schemas.microsoft.com/office/drawing/2014/main" id="{4C252A61-27CB-4655-B953-65A4D2DE477F}"/>
                  </a:ext>
                </a:extLst>
              </p:cNvPr>
              <p:cNvSpPr>
                <a:spLocks noChangeArrowheads="1"/>
              </p:cNvSpPr>
              <p:nvPr/>
            </p:nvSpPr>
            <p:spPr bwMode="auto">
              <a:xfrm>
                <a:off x="2678" y="814"/>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（通院が難しいときは、訪問診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2" name="Rectangle 33">
                <a:extLst>
                  <a:ext uri="{FF2B5EF4-FFF2-40B4-BE49-F238E27FC236}">
                    <a16:creationId xmlns:a16="http://schemas.microsoft.com/office/drawing/2014/main" id="{93D4D15C-B8C3-41D8-970B-811CE0BCB407}"/>
                  </a:ext>
                </a:extLst>
              </p:cNvPr>
              <p:cNvSpPr>
                <a:spLocks noChangeArrowheads="1"/>
              </p:cNvSpPr>
              <p:nvPr/>
            </p:nvSpPr>
            <p:spPr bwMode="auto">
              <a:xfrm>
                <a:off x="2678" y="902"/>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療を依頼する）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3" name="Rectangle 34">
                <a:extLst>
                  <a:ext uri="{FF2B5EF4-FFF2-40B4-BE49-F238E27FC236}">
                    <a16:creationId xmlns:a16="http://schemas.microsoft.com/office/drawing/2014/main" id="{F3D54898-ABAB-43F8-9E23-921E40F3F31C}"/>
                  </a:ext>
                </a:extLst>
              </p:cNvPr>
              <p:cNvSpPr>
                <a:spLocks noChangeArrowheads="1"/>
              </p:cNvSpPr>
              <p:nvPr/>
            </p:nvSpPr>
            <p:spPr bwMode="auto">
              <a:xfrm>
                <a:off x="2678" y="1025"/>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通院の付き添い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4" name="Rectangle 35">
                <a:extLst>
                  <a:ext uri="{FF2B5EF4-FFF2-40B4-BE49-F238E27FC236}">
                    <a16:creationId xmlns:a16="http://schemas.microsoft.com/office/drawing/2014/main" id="{37EA2BCB-D468-4330-AE7E-364400FA5BBC}"/>
                  </a:ext>
                </a:extLst>
              </p:cNvPr>
              <p:cNvSpPr>
                <a:spLocks noChangeArrowheads="1"/>
              </p:cNvSpPr>
              <p:nvPr/>
            </p:nvSpPr>
            <p:spPr bwMode="auto">
              <a:xfrm>
                <a:off x="17" y="726"/>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病状が安定し、健康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 name="Rectangle 36">
                <a:extLst>
                  <a:ext uri="{FF2B5EF4-FFF2-40B4-BE49-F238E27FC236}">
                    <a16:creationId xmlns:a16="http://schemas.microsoft.com/office/drawing/2014/main" id="{0151C623-3EFE-4696-8563-49170D43645A}"/>
                  </a:ext>
                </a:extLst>
              </p:cNvPr>
              <p:cNvSpPr>
                <a:spLocks noChangeArrowheads="1"/>
              </p:cNvSpPr>
              <p:nvPr/>
            </p:nvSpPr>
            <p:spPr bwMode="auto">
              <a:xfrm>
                <a:off x="17" y="81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に生活ができる。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6" name="Rectangle 37">
                <a:extLst>
                  <a:ext uri="{FF2B5EF4-FFF2-40B4-BE49-F238E27FC236}">
                    <a16:creationId xmlns:a16="http://schemas.microsoft.com/office/drawing/2014/main" id="{6F99A5EC-1B75-463D-B38E-EAB06E31FC74}"/>
                  </a:ext>
                </a:extLst>
              </p:cNvPr>
              <p:cNvSpPr>
                <a:spLocks noChangeArrowheads="1"/>
              </p:cNvSpPr>
              <p:nvPr/>
            </p:nvSpPr>
            <p:spPr bwMode="auto">
              <a:xfrm>
                <a:off x="1300" y="726"/>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7" name="Rectangle 38">
                <a:extLst>
                  <a:ext uri="{FF2B5EF4-FFF2-40B4-BE49-F238E27FC236}">
                    <a16:creationId xmlns:a16="http://schemas.microsoft.com/office/drawing/2014/main" id="{3A30630D-D1BF-4314-9ABC-5AF5FB0A7924}"/>
                  </a:ext>
                </a:extLst>
              </p:cNvPr>
              <p:cNvSpPr>
                <a:spLocks noChangeArrowheads="1"/>
              </p:cNvSpPr>
              <p:nvPr/>
            </p:nvSpPr>
            <p:spPr bwMode="auto">
              <a:xfrm>
                <a:off x="1300" y="81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8" name="Rectangle 39">
                <a:extLst>
                  <a:ext uri="{FF2B5EF4-FFF2-40B4-BE49-F238E27FC236}">
                    <a16:creationId xmlns:a16="http://schemas.microsoft.com/office/drawing/2014/main" id="{1F551565-A3E6-4EA3-A5A3-524C1126E79C}"/>
                  </a:ext>
                </a:extLst>
              </p:cNvPr>
              <p:cNvSpPr>
                <a:spLocks noChangeArrowheads="1"/>
              </p:cNvSpPr>
              <p:nvPr/>
            </p:nvSpPr>
            <p:spPr bwMode="auto">
              <a:xfrm>
                <a:off x="1300" y="9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9" name="Rectangle 40">
                <a:extLst>
                  <a:ext uri="{FF2B5EF4-FFF2-40B4-BE49-F238E27FC236}">
                    <a16:creationId xmlns:a16="http://schemas.microsoft.com/office/drawing/2014/main" id="{CDE06470-08B8-4D2C-B0FF-C808E745E189}"/>
                  </a:ext>
                </a:extLst>
              </p:cNvPr>
              <p:cNvSpPr>
                <a:spLocks noChangeArrowheads="1"/>
              </p:cNvSpPr>
              <p:nvPr/>
            </p:nvSpPr>
            <p:spPr bwMode="auto">
              <a:xfrm>
                <a:off x="1682" y="72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定期的な受診によ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0" name="Rectangle 41">
                <a:extLst>
                  <a:ext uri="{FF2B5EF4-FFF2-40B4-BE49-F238E27FC236}">
                    <a16:creationId xmlns:a16="http://schemas.microsoft.com/office/drawing/2014/main" id="{7834EFCC-6385-4D3C-942C-0DAD56CDDFB6}"/>
                  </a:ext>
                </a:extLst>
              </p:cNvPr>
              <p:cNvSpPr>
                <a:spLocks noChangeArrowheads="1"/>
              </p:cNvSpPr>
              <p:nvPr/>
            </p:nvSpPr>
            <p:spPr bwMode="auto">
              <a:xfrm>
                <a:off x="1682" y="81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り、継続的な治療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 name="Rectangle 42">
                <a:extLst>
                  <a:ext uri="{FF2B5EF4-FFF2-40B4-BE49-F238E27FC236}">
                    <a16:creationId xmlns:a16="http://schemas.microsoft.com/office/drawing/2014/main" id="{B62D0D58-06C9-4583-881B-938B88F879D8}"/>
                  </a:ext>
                </a:extLst>
              </p:cNvPr>
              <p:cNvSpPr>
                <a:spLocks noChangeArrowheads="1"/>
              </p:cNvSpPr>
              <p:nvPr/>
            </p:nvSpPr>
            <p:spPr bwMode="auto">
              <a:xfrm>
                <a:off x="1682" y="90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を受ける。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2" name="Rectangle 43">
                <a:extLst>
                  <a:ext uri="{FF2B5EF4-FFF2-40B4-BE49-F238E27FC236}">
                    <a16:creationId xmlns:a16="http://schemas.microsoft.com/office/drawing/2014/main" id="{2F02A3EC-D3B5-4819-A5E7-20372FCA57A2}"/>
                  </a:ext>
                </a:extLst>
              </p:cNvPr>
              <p:cNvSpPr>
                <a:spLocks noChangeArrowheads="1"/>
              </p:cNvSpPr>
              <p:nvPr/>
            </p:nvSpPr>
            <p:spPr bwMode="auto">
              <a:xfrm>
                <a:off x="2302" y="726"/>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3" name="Rectangle 44">
                <a:extLst>
                  <a:ext uri="{FF2B5EF4-FFF2-40B4-BE49-F238E27FC236}">
                    <a16:creationId xmlns:a16="http://schemas.microsoft.com/office/drawing/2014/main" id="{4C0973C9-5538-4FBC-97BB-F19FC61EFA31}"/>
                  </a:ext>
                </a:extLst>
              </p:cNvPr>
              <p:cNvSpPr>
                <a:spLocks noChangeArrowheads="1"/>
              </p:cNvSpPr>
              <p:nvPr/>
            </p:nvSpPr>
            <p:spPr bwMode="auto">
              <a:xfrm>
                <a:off x="2302" y="81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4" name="Rectangle 45">
                <a:extLst>
                  <a:ext uri="{FF2B5EF4-FFF2-40B4-BE49-F238E27FC236}">
                    <a16:creationId xmlns:a16="http://schemas.microsoft.com/office/drawing/2014/main" id="{3E022276-933F-4EF2-8876-B833A622FD27}"/>
                  </a:ext>
                </a:extLst>
              </p:cNvPr>
              <p:cNvSpPr>
                <a:spLocks noChangeArrowheads="1"/>
              </p:cNvSpPr>
              <p:nvPr/>
            </p:nvSpPr>
            <p:spPr bwMode="auto">
              <a:xfrm>
                <a:off x="2302" y="9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46">
                <a:extLst>
                  <a:ext uri="{FF2B5EF4-FFF2-40B4-BE49-F238E27FC236}">
                    <a16:creationId xmlns:a16="http://schemas.microsoft.com/office/drawing/2014/main" id="{0CC13101-1547-4679-B630-7E8A1EE1FF12}"/>
                  </a:ext>
                </a:extLst>
              </p:cNvPr>
              <p:cNvSpPr>
                <a:spLocks noChangeArrowheads="1"/>
              </p:cNvSpPr>
              <p:nvPr/>
            </p:nvSpPr>
            <p:spPr bwMode="auto">
              <a:xfrm>
                <a:off x="3834" y="726"/>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医療保険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47">
                <a:extLst>
                  <a:ext uri="{FF2B5EF4-FFF2-40B4-BE49-F238E27FC236}">
                    <a16:creationId xmlns:a16="http://schemas.microsoft.com/office/drawing/2014/main" id="{87497F0E-DA17-4F47-BFB3-48F6CC95872B}"/>
                  </a:ext>
                </a:extLst>
              </p:cNvPr>
              <p:cNvSpPr>
                <a:spLocks noChangeArrowheads="1"/>
              </p:cNvSpPr>
              <p:nvPr/>
            </p:nvSpPr>
            <p:spPr bwMode="auto">
              <a:xfrm>
                <a:off x="4454" y="726"/>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長谷川内科ク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48">
                <a:extLst>
                  <a:ext uri="{FF2B5EF4-FFF2-40B4-BE49-F238E27FC236}">
                    <a16:creationId xmlns:a16="http://schemas.microsoft.com/office/drawing/2014/main" id="{FC2B4FCC-4F96-41F5-98F5-3658B3667795}"/>
                  </a:ext>
                </a:extLst>
              </p:cNvPr>
              <p:cNvSpPr>
                <a:spLocks noChangeArrowheads="1"/>
              </p:cNvSpPr>
              <p:nvPr/>
            </p:nvSpPr>
            <p:spPr bwMode="auto">
              <a:xfrm>
                <a:off x="4454" y="814"/>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リニック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49">
                <a:extLst>
                  <a:ext uri="{FF2B5EF4-FFF2-40B4-BE49-F238E27FC236}">
                    <a16:creationId xmlns:a16="http://schemas.microsoft.com/office/drawing/2014/main" id="{BE4585F7-28D0-4212-AE3C-42CE1970B0BF}"/>
                  </a:ext>
                </a:extLst>
              </p:cNvPr>
              <p:cNvSpPr>
                <a:spLocks noChangeArrowheads="1"/>
              </p:cNvSpPr>
              <p:nvPr/>
            </p:nvSpPr>
            <p:spPr bwMode="auto">
              <a:xfrm>
                <a:off x="4908" y="726"/>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50">
                <a:extLst>
                  <a:ext uri="{FF2B5EF4-FFF2-40B4-BE49-F238E27FC236}">
                    <a16:creationId xmlns:a16="http://schemas.microsoft.com/office/drawing/2014/main" id="{3B50E5AC-8D0A-4947-AEF6-DAF9600D11D9}"/>
                  </a:ext>
                </a:extLst>
              </p:cNvPr>
              <p:cNvSpPr>
                <a:spLocks noChangeArrowheads="1"/>
              </p:cNvSpPr>
              <p:nvPr/>
            </p:nvSpPr>
            <p:spPr bwMode="auto">
              <a:xfrm>
                <a:off x="5351" y="726"/>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0" name="Rectangle 51">
                <a:extLst>
                  <a:ext uri="{FF2B5EF4-FFF2-40B4-BE49-F238E27FC236}">
                    <a16:creationId xmlns:a16="http://schemas.microsoft.com/office/drawing/2014/main" id="{CB5716F2-A92D-4253-B15D-A2CDCEAEB581}"/>
                  </a:ext>
                </a:extLst>
              </p:cNvPr>
              <p:cNvSpPr>
                <a:spLocks noChangeArrowheads="1"/>
              </p:cNvSpPr>
              <p:nvPr/>
            </p:nvSpPr>
            <p:spPr bwMode="auto">
              <a:xfrm>
                <a:off x="5351" y="81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1" name="Rectangle 52">
                <a:extLst>
                  <a:ext uri="{FF2B5EF4-FFF2-40B4-BE49-F238E27FC236}">
                    <a16:creationId xmlns:a16="http://schemas.microsoft.com/office/drawing/2014/main" id="{9D89F5E7-26A0-46C3-AA67-84FB19ABBE4B}"/>
                  </a:ext>
                </a:extLst>
              </p:cNvPr>
              <p:cNvSpPr>
                <a:spLocks noChangeArrowheads="1"/>
              </p:cNvSpPr>
              <p:nvPr/>
            </p:nvSpPr>
            <p:spPr bwMode="auto">
              <a:xfrm>
                <a:off x="5351" y="9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53">
                <a:extLst>
                  <a:ext uri="{FF2B5EF4-FFF2-40B4-BE49-F238E27FC236}">
                    <a16:creationId xmlns:a16="http://schemas.microsoft.com/office/drawing/2014/main" id="{8015C68F-AEF5-493E-AAAF-141379A51534}"/>
                  </a:ext>
                </a:extLst>
              </p:cNvPr>
              <p:cNvSpPr>
                <a:spLocks noChangeArrowheads="1"/>
              </p:cNvSpPr>
              <p:nvPr/>
            </p:nvSpPr>
            <p:spPr bwMode="auto">
              <a:xfrm>
                <a:off x="3834" y="826"/>
                <a:ext cx="3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(訪問診療）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54">
                <a:extLst>
                  <a:ext uri="{FF2B5EF4-FFF2-40B4-BE49-F238E27FC236}">
                    <a16:creationId xmlns:a16="http://schemas.microsoft.com/office/drawing/2014/main" id="{99410406-2D5D-4A2D-AEC2-D55F1B6F8DDF}"/>
                  </a:ext>
                </a:extLst>
              </p:cNvPr>
              <p:cNvSpPr>
                <a:spLocks noChangeArrowheads="1"/>
              </p:cNvSpPr>
              <p:nvPr/>
            </p:nvSpPr>
            <p:spPr bwMode="auto">
              <a:xfrm>
                <a:off x="4454" y="925"/>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整形外科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55">
                <a:extLst>
                  <a:ext uri="{FF2B5EF4-FFF2-40B4-BE49-F238E27FC236}">
                    <a16:creationId xmlns:a16="http://schemas.microsoft.com/office/drawing/2014/main" id="{9B121C8D-4EE1-4835-B877-7D95762297BD}"/>
                  </a:ext>
                </a:extLst>
              </p:cNvPr>
              <p:cNvSpPr>
                <a:spLocks noChangeArrowheads="1"/>
              </p:cNvSpPr>
              <p:nvPr/>
            </p:nvSpPr>
            <p:spPr bwMode="auto">
              <a:xfrm>
                <a:off x="4908" y="925"/>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月１回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56">
                <a:extLst>
                  <a:ext uri="{FF2B5EF4-FFF2-40B4-BE49-F238E27FC236}">
                    <a16:creationId xmlns:a16="http://schemas.microsoft.com/office/drawing/2014/main" id="{B2DA1341-AF19-4A75-A64D-445AB6081549}"/>
                  </a:ext>
                </a:extLst>
              </p:cNvPr>
              <p:cNvSpPr>
                <a:spLocks noChangeArrowheads="1"/>
              </p:cNvSpPr>
              <p:nvPr/>
            </p:nvSpPr>
            <p:spPr bwMode="auto">
              <a:xfrm>
                <a:off x="3834" y="102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57">
                <a:extLst>
                  <a:ext uri="{FF2B5EF4-FFF2-40B4-BE49-F238E27FC236}">
                    <a16:creationId xmlns:a16="http://schemas.microsoft.com/office/drawing/2014/main" id="{39FD9453-F044-444C-B64F-EE4B4CF9603F}"/>
                  </a:ext>
                </a:extLst>
              </p:cNvPr>
              <p:cNvSpPr>
                <a:spLocks noChangeArrowheads="1"/>
              </p:cNvSpPr>
              <p:nvPr/>
            </p:nvSpPr>
            <p:spPr bwMode="auto">
              <a:xfrm>
                <a:off x="4454" y="1025"/>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58">
                <a:extLst>
                  <a:ext uri="{FF2B5EF4-FFF2-40B4-BE49-F238E27FC236}">
                    <a16:creationId xmlns:a16="http://schemas.microsoft.com/office/drawing/2014/main" id="{E731FE03-0DF8-44F5-AE36-BA5D4C4B31EB}"/>
                  </a:ext>
                </a:extLst>
              </p:cNvPr>
              <p:cNvSpPr>
                <a:spLocks noChangeArrowheads="1"/>
              </p:cNvSpPr>
              <p:nvPr/>
            </p:nvSpPr>
            <p:spPr bwMode="auto">
              <a:xfrm>
                <a:off x="5472" y="597"/>
                <a:ext cx="2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59">
                <a:extLst>
                  <a:ext uri="{FF2B5EF4-FFF2-40B4-BE49-F238E27FC236}">
                    <a16:creationId xmlns:a16="http://schemas.microsoft.com/office/drawing/2014/main" id="{B7AECACD-136B-4238-850F-34505A8A3569}"/>
                  </a:ext>
                </a:extLst>
              </p:cNvPr>
              <p:cNvSpPr>
                <a:spLocks noChangeArrowheads="1"/>
              </p:cNvSpPr>
              <p:nvPr/>
            </p:nvSpPr>
            <p:spPr bwMode="auto">
              <a:xfrm>
                <a:off x="77" y="35"/>
                <a:ext cx="48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第　２　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60">
                <a:extLst>
                  <a:ext uri="{FF2B5EF4-FFF2-40B4-BE49-F238E27FC236}">
                    <a16:creationId xmlns:a16="http://schemas.microsoft.com/office/drawing/2014/main" id="{6F70544C-EB22-4EF7-AD9C-78C1B697C51B}"/>
                  </a:ext>
                </a:extLst>
              </p:cNvPr>
              <p:cNvSpPr>
                <a:spLocks noChangeArrowheads="1"/>
              </p:cNvSpPr>
              <p:nvPr/>
            </p:nvSpPr>
            <p:spPr bwMode="auto">
              <a:xfrm>
                <a:off x="149" y="258"/>
                <a:ext cx="110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利用者名　　神谷花子　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61">
                <a:extLst>
                  <a:ext uri="{FF2B5EF4-FFF2-40B4-BE49-F238E27FC236}">
                    <a16:creationId xmlns:a16="http://schemas.microsoft.com/office/drawing/2014/main" id="{5A7115F9-3B3B-4E17-8078-1FDC2589F828}"/>
                  </a:ext>
                </a:extLst>
              </p:cNvPr>
              <p:cNvSpPr>
                <a:spLocks noChangeArrowheads="1"/>
              </p:cNvSpPr>
              <p:nvPr/>
            </p:nvSpPr>
            <p:spPr bwMode="auto">
              <a:xfrm>
                <a:off x="149" y="334"/>
                <a:ext cx="9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62">
                <a:extLst>
                  <a:ext uri="{FF2B5EF4-FFF2-40B4-BE49-F238E27FC236}">
                    <a16:creationId xmlns:a16="http://schemas.microsoft.com/office/drawing/2014/main" id="{8902B661-A425-45A3-A853-A222964D9786}"/>
                  </a:ext>
                </a:extLst>
              </p:cNvPr>
              <p:cNvSpPr>
                <a:spLocks noChangeArrowheads="1"/>
              </p:cNvSpPr>
              <p:nvPr/>
            </p:nvSpPr>
            <p:spPr bwMode="auto">
              <a:xfrm>
                <a:off x="22" y="468"/>
                <a:ext cx="75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生活全般の解決す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63">
                <a:extLst>
                  <a:ext uri="{FF2B5EF4-FFF2-40B4-BE49-F238E27FC236}">
                    <a16:creationId xmlns:a16="http://schemas.microsoft.com/office/drawing/2014/main" id="{F4DACFB0-EDC3-4543-9DCD-1242488904D4}"/>
                  </a:ext>
                </a:extLst>
              </p:cNvPr>
              <p:cNvSpPr>
                <a:spLocks noChangeArrowheads="1"/>
              </p:cNvSpPr>
              <p:nvPr/>
            </p:nvSpPr>
            <p:spPr bwMode="auto">
              <a:xfrm>
                <a:off x="22" y="568"/>
                <a:ext cx="75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べき課題(ニーズ)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64">
                <a:extLst>
                  <a:ext uri="{FF2B5EF4-FFF2-40B4-BE49-F238E27FC236}">
                    <a16:creationId xmlns:a16="http://schemas.microsoft.com/office/drawing/2014/main" id="{9DFF7E92-1C0D-4EF0-B295-BA57935029A3}"/>
                  </a:ext>
                </a:extLst>
              </p:cNvPr>
              <p:cNvSpPr>
                <a:spLocks noChangeArrowheads="1"/>
              </p:cNvSpPr>
              <p:nvPr/>
            </p:nvSpPr>
            <p:spPr bwMode="auto">
              <a:xfrm>
                <a:off x="1433" y="445"/>
                <a:ext cx="5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目　　　　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65">
                <a:extLst>
                  <a:ext uri="{FF2B5EF4-FFF2-40B4-BE49-F238E27FC236}">
                    <a16:creationId xmlns:a16="http://schemas.microsoft.com/office/drawing/2014/main" id="{82C20C8D-9AB6-45E6-9862-ED2D2B4938D6}"/>
                  </a:ext>
                </a:extLst>
              </p:cNvPr>
              <p:cNvSpPr>
                <a:spLocks noChangeArrowheads="1"/>
              </p:cNvSpPr>
              <p:nvPr/>
            </p:nvSpPr>
            <p:spPr bwMode="auto">
              <a:xfrm>
                <a:off x="3940" y="445"/>
                <a:ext cx="66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援　助　内　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66">
                <a:extLst>
                  <a:ext uri="{FF2B5EF4-FFF2-40B4-BE49-F238E27FC236}">
                    <a16:creationId xmlns:a16="http://schemas.microsoft.com/office/drawing/2014/main" id="{D09F27CC-58DE-46EB-9FC2-DD43A60EB004}"/>
                  </a:ext>
                </a:extLst>
              </p:cNvPr>
              <p:cNvSpPr>
                <a:spLocks noChangeArrowheads="1"/>
              </p:cNvSpPr>
              <p:nvPr/>
            </p:nvSpPr>
            <p:spPr bwMode="auto">
              <a:xfrm>
                <a:off x="824" y="597"/>
                <a:ext cx="3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67">
                <a:extLst>
                  <a:ext uri="{FF2B5EF4-FFF2-40B4-BE49-F238E27FC236}">
                    <a16:creationId xmlns:a16="http://schemas.microsoft.com/office/drawing/2014/main" id="{FE7BFCA7-3BE1-4515-952F-FC405A0AE394}"/>
                  </a:ext>
                </a:extLst>
              </p:cNvPr>
              <p:cNvSpPr>
                <a:spLocks noChangeArrowheads="1"/>
              </p:cNvSpPr>
              <p:nvPr/>
            </p:nvSpPr>
            <p:spPr bwMode="auto">
              <a:xfrm>
                <a:off x="1361" y="597"/>
                <a:ext cx="31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68">
                <a:extLst>
                  <a:ext uri="{FF2B5EF4-FFF2-40B4-BE49-F238E27FC236}">
                    <a16:creationId xmlns:a16="http://schemas.microsoft.com/office/drawing/2014/main" id="{3AE6E3D7-4DDF-4B57-A768-CA7E0944DC41}"/>
                  </a:ext>
                </a:extLst>
              </p:cNvPr>
              <p:cNvSpPr>
                <a:spLocks noChangeArrowheads="1"/>
              </p:cNvSpPr>
              <p:nvPr/>
            </p:nvSpPr>
            <p:spPr bwMode="auto">
              <a:xfrm>
                <a:off x="1826" y="597"/>
                <a:ext cx="3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短期目標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69">
                <a:extLst>
                  <a:ext uri="{FF2B5EF4-FFF2-40B4-BE49-F238E27FC236}">
                    <a16:creationId xmlns:a16="http://schemas.microsoft.com/office/drawing/2014/main" id="{6415ED40-14B0-440A-853E-20F584216B1E}"/>
                  </a:ext>
                </a:extLst>
              </p:cNvPr>
              <p:cNvSpPr>
                <a:spLocks noChangeArrowheads="1"/>
              </p:cNvSpPr>
              <p:nvPr/>
            </p:nvSpPr>
            <p:spPr bwMode="auto">
              <a:xfrm>
                <a:off x="2363" y="597"/>
                <a:ext cx="31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70">
                <a:extLst>
                  <a:ext uri="{FF2B5EF4-FFF2-40B4-BE49-F238E27FC236}">
                    <a16:creationId xmlns:a16="http://schemas.microsoft.com/office/drawing/2014/main" id="{D3FC7B64-9C6D-4792-9C97-6C984D08BAA3}"/>
                  </a:ext>
                </a:extLst>
              </p:cNvPr>
              <p:cNvSpPr>
                <a:spLocks noChangeArrowheads="1"/>
              </p:cNvSpPr>
              <p:nvPr/>
            </p:nvSpPr>
            <p:spPr bwMode="auto">
              <a:xfrm>
                <a:off x="2921" y="597"/>
                <a:ext cx="5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サービス内容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71">
                <a:extLst>
                  <a:ext uri="{FF2B5EF4-FFF2-40B4-BE49-F238E27FC236}">
                    <a16:creationId xmlns:a16="http://schemas.microsoft.com/office/drawing/2014/main" id="{C494EC0D-3A3C-4C87-AC47-24A6C47EB2C3}"/>
                  </a:ext>
                </a:extLst>
              </p:cNvPr>
              <p:cNvSpPr>
                <a:spLocks noChangeArrowheads="1"/>
              </p:cNvSpPr>
              <p:nvPr/>
            </p:nvSpPr>
            <p:spPr bwMode="auto">
              <a:xfrm>
                <a:off x="3674" y="597"/>
                <a:ext cx="1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72">
                <a:extLst>
                  <a:ext uri="{FF2B5EF4-FFF2-40B4-BE49-F238E27FC236}">
                    <a16:creationId xmlns:a16="http://schemas.microsoft.com/office/drawing/2014/main" id="{FBE77179-8039-4DC5-AA92-1D28AC2BE39A}"/>
                  </a:ext>
                </a:extLst>
              </p:cNvPr>
              <p:cNvSpPr>
                <a:spLocks noChangeArrowheads="1"/>
              </p:cNvSpPr>
              <p:nvPr/>
            </p:nvSpPr>
            <p:spPr bwMode="auto">
              <a:xfrm>
                <a:off x="3901" y="597"/>
                <a:ext cx="5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サービス種別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73">
                <a:extLst>
                  <a:ext uri="{FF2B5EF4-FFF2-40B4-BE49-F238E27FC236}">
                    <a16:creationId xmlns:a16="http://schemas.microsoft.com/office/drawing/2014/main" id="{7FE2BEA5-61C1-40DB-9B91-53E11D5B1B81}"/>
                  </a:ext>
                </a:extLst>
              </p:cNvPr>
              <p:cNvSpPr>
                <a:spLocks noChangeArrowheads="1"/>
              </p:cNvSpPr>
              <p:nvPr/>
            </p:nvSpPr>
            <p:spPr bwMode="auto">
              <a:xfrm>
                <a:off x="4609" y="597"/>
                <a:ext cx="1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74">
                <a:extLst>
                  <a:ext uri="{FF2B5EF4-FFF2-40B4-BE49-F238E27FC236}">
                    <a16:creationId xmlns:a16="http://schemas.microsoft.com/office/drawing/2014/main" id="{313A51AD-4464-4CF7-8618-C89F5DA12D93}"/>
                  </a:ext>
                </a:extLst>
              </p:cNvPr>
              <p:cNvSpPr>
                <a:spLocks noChangeArrowheads="1"/>
              </p:cNvSpPr>
              <p:nvPr/>
            </p:nvSpPr>
            <p:spPr bwMode="auto">
              <a:xfrm>
                <a:off x="5041" y="597"/>
                <a:ext cx="2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頻度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75">
                <a:extLst>
                  <a:ext uri="{FF2B5EF4-FFF2-40B4-BE49-F238E27FC236}">
                    <a16:creationId xmlns:a16="http://schemas.microsoft.com/office/drawing/2014/main" id="{25DB0A81-956A-4914-9B9F-2021BAADDCFC}"/>
                  </a:ext>
                </a:extLst>
              </p:cNvPr>
              <p:cNvSpPr>
                <a:spLocks noChangeArrowheads="1"/>
              </p:cNvSpPr>
              <p:nvPr/>
            </p:nvSpPr>
            <p:spPr bwMode="auto">
              <a:xfrm>
                <a:off x="4908" y="125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調剤時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76">
                <a:extLst>
                  <a:ext uri="{FF2B5EF4-FFF2-40B4-BE49-F238E27FC236}">
                    <a16:creationId xmlns:a16="http://schemas.microsoft.com/office/drawing/2014/main" id="{C78C3B17-BCE4-48D7-832F-8D6647182187}"/>
                  </a:ext>
                </a:extLst>
              </p:cNvPr>
              <p:cNvSpPr>
                <a:spLocks noChangeArrowheads="1"/>
              </p:cNvSpPr>
              <p:nvPr/>
            </p:nvSpPr>
            <p:spPr bwMode="auto">
              <a:xfrm>
                <a:off x="4454" y="135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長谷川内科ク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77">
                <a:extLst>
                  <a:ext uri="{FF2B5EF4-FFF2-40B4-BE49-F238E27FC236}">
                    <a16:creationId xmlns:a16="http://schemas.microsoft.com/office/drawing/2014/main" id="{2B1B2172-403A-41A6-A897-54FA993638FB}"/>
                  </a:ext>
                </a:extLst>
              </p:cNvPr>
              <p:cNvSpPr>
                <a:spLocks noChangeArrowheads="1"/>
              </p:cNvSpPr>
              <p:nvPr/>
            </p:nvSpPr>
            <p:spPr bwMode="auto">
              <a:xfrm>
                <a:off x="4454" y="1440"/>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リニック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78">
                <a:extLst>
                  <a:ext uri="{FF2B5EF4-FFF2-40B4-BE49-F238E27FC236}">
                    <a16:creationId xmlns:a16="http://schemas.microsoft.com/office/drawing/2014/main" id="{69BF0652-B3E6-4A50-ADAA-5DF0A1995E21}"/>
                  </a:ext>
                </a:extLst>
              </p:cNvPr>
              <p:cNvSpPr>
                <a:spLocks noChangeArrowheads="1"/>
              </p:cNvSpPr>
              <p:nvPr/>
            </p:nvSpPr>
            <p:spPr bwMode="auto">
              <a:xfrm>
                <a:off x="5351" y="1253"/>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8" name="Rectangle 79">
                <a:extLst>
                  <a:ext uri="{FF2B5EF4-FFF2-40B4-BE49-F238E27FC236}">
                    <a16:creationId xmlns:a16="http://schemas.microsoft.com/office/drawing/2014/main" id="{7D2F3376-3F19-47F4-9C73-0EE229FB9437}"/>
                  </a:ext>
                </a:extLst>
              </p:cNvPr>
              <p:cNvSpPr>
                <a:spLocks noChangeArrowheads="1"/>
              </p:cNvSpPr>
              <p:nvPr/>
            </p:nvSpPr>
            <p:spPr bwMode="auto">
              <a:xfrm>
                <a:off x="5351" y="134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9" name="Rectangle 80">
                <a:extLst>
                  <a:ext uri="{FF2B5EF4-FFF2-40B4-BE49-F238E27FC236}">
                    <a16:creationId xmlns:a16="http://schemas.microsoft.com/office/drawing/2014/main" id="{33D0F5E2-83AF-468F-88CF-F03CE2C94C45}"/>
                  </a:ext>
                </a:extLst>
              </p:cNvPr>
              <p:cNvSpPr>
                <a:spLocks noChangeArrowheads="1"/>
              </p:cNvSpPr>
              <p:nvPr/>
            </p:nvSpPr>
            <p:spPr bwMode="auto">
              <a:xfrm>
                <a:off x="5351" y="142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81">
                <a:extLst>
                  <a:ext uri="{FF2B5EF4-FFF2-40B4-BE49-F238E27FC236}">
                    <a16:creationId xmlns:a16="http://schemas.microsoft.com/office/drawing/2014/main" id="{D9AFB053-0F86-40C0-9352-B1FB3C619443}"/>
                  </a:ext>
                </a:extLst>
              </p:cNvPr>
              <p:cNvSpPr>
                <a:spLocks noChangeArrowheads="1"/>
              </p:cNvSpPr>
              <p:nvPr/>
            </p:nvSpPr>
            <p:spPr bwMode="auto">
              <a:xfrm>
                <a:off x="4908" y="135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受診時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82">
                <a:extLst>
                  <a:ext uri="{FF2B5EF4-FFF2-40B4-BE49-F238E27FC236}">
                    <a16:creationId xmlns:a16="http://schemas.microsoft.com/office/drawing/2014/main" id="{16AA44AC-2C54-441F-8032-ABE77BEC8E74}"/>
                  </a:ext>
                </a:extLst>
              </p:cNvPr>
              <p:cNvSpPr>
                <a:spLocks noChangeArrowheads="1"/>
              </p:cNvSpPr>
              <p:nvPr/>
            </p:nvSpPr>
            <p:spPr bwMode="auto">
              <a:xfrm>
                <a:off x="3834" y="135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かかりつけ医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83">
                <a:extLst>
                  <a:ext uri="{FF2B5EF4-FFF2-40B4-BE49-F238E27FC236}">
                    <a16:creationId xmlns:a16="http://schemas.microsoft.com/office/drawing/2014/main" id="{755F12BA-4AE7-481E-AA92-4B8DEA227EDE}"/>
                  </a:ext>
                </a:extLst>
              </p:cNvPr>
              <p:cNvSpPr>
                <a:spLocks noChangeArrowheads="1"/>
              </p:cNvSpPr>
              <p:nvPr/>
            </p:nvSpPr>
            <p:spPr bwMode="auto">
              <a:xfrm>
                <a:off x="3834" y="1253"/>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かかりつけ薬局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84">
                <a:extLst>
                  <a:ext uri="{FF2B5EF4-FFF2-40B4-BE49-F238E27FC236}">
                    <a16:creationId xmlns:a16="http://schemas.microsoft.com/office/drawing/2014/main" id="{220F87A9-C8FF-471D-B0B5-04CC675129EA}"/>
                  </a:ext>
                </a:extLst>
              </p:cNvPr>
              <p:cNvSpPr>
                <a:spLocks noChangeArrowheads="1"/>
              </p:cNvSpPr>
              <p:nvPr/>
            </p:nvSpPr>
            <p:spPr bwMode="auto">
              <a:xfrm>
                <a:off x="4454" y="1253"/>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薬局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85">
                <a:extLst>
                  <a:ext uri="{FF2B5EF4-FFF2-40B4-BE49-F238E27FC236}">
                    <a16:creationId xmlns:a16="http://schemas.microsoft.com/office/drawing/2014/main" id="{5ABB6DF2-2F14-40D6-857F-17874B42F14B}"/>
                  </a:ext>
                </a:extLst>
              </p:cNvPr>
              <p:cNvSpPr>
                <a:spLocks noChangeArrowheads="1"/>
              </p:cNvSpPr>
              <p:nvPr/>
            </p:nvSpPr>
            <p:spPr bwMode="auto">
              <a:xfrm>
                <a:off x="5351" y="1663"/>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5" name="Rectangle 86">
                <a:extLst>
                  <a:ext uri="{FF2B5EF4-FFF2-40B4-BE49-F238E27FC236}">
                    <a16:creationId xmlns:a16="http://schemas.microsoft.com/office/drawing/2014/main" id="{1199FA69-FCC4-48F2-A61E-455E060FD1A7}"/>
                  </a:ext>
                </a:extLst>
              </p:cNvPr>
              <p:cNvSpPr>
                <a:spLocks noChangeArrowheads="1"/>
              </p:cNvSpPr>
              <p:nvPr/>
            </p:nvSpPr>
            <p:spPr bwMode="auto">
              <a:xfrm>
                <a:off x="5351" y="175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6" name="Rectangle 87">
                <a:extLst>
                  <a:ext uri="{FF2B5EF4-FFF2-40B4-BE49-F238E27FC236}">
                    <a16:creationId xmlns:a16="http://schemas.microsoft.com/office/drawing/2014/main" id="{54899D35-7CD7-491E-8446-63B220688B63}"/>
                  </a:ext>
                </a:extLst>
              </p:cNvPr>
              <p:cNvSpPr>
                <a:spLocks noChangeArrowheads="1"/>
              </p:cNvSpPr>
              <p:nvPr/>
            </p:nvSpPr>
            <p:spPr bwMode="auto">
              <a:xfrm>
                <a:off x="5351" y="1838"/>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88">
                <a:extLst>
                  <a:ext uri="{FF2B5EF4-FFF2-40B4-BE49-F238E27FC236}">
                    <a16:creationId xmlns:a16="http://schemas.microsoft.com/office/drawing/2014/main" id="{615BF15C-5BE9-4DFE-8601-5BF2A9EFFF8D}"/>
                  </a:ext>
                </a:extLst>
              </p:cNvPr>
              <p:cNvSpPr>
                <a:spLocks noChangeArrowheads="1"/>
              </p:cNvSpPr>
              <p:nvPr/>
            </p:nvSpPr>
            <p:spPr bwMode="auto">
              <a:xfrm>
                <a:off x="3834" y="1862"/>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89">
                <a:extLst>
                  <a:ext uri="{FF2B5EF4-FFF2-40B4-BE49-F238E27FC236}">
                    <a16:creationId xmlns:a16="http://schemas.microsoft.com/office/drawing/2014/main" id="{10AB53BE-1886-47F6-A2D4-C8A9899F4762}"/>
                  </a:ext>
                </a:extLst>
              </p:cNvPr>
              <p:cNvSpPr>
                <a:spLocks noChangeArrowheads="1"/>
              </p:cNvSpPr>
              <p:nvPr/>
            </p:nvSpPr>
            <p:spPr bwMode="auto">
              <a:xfrm>
                <a:off x="4454" y="1862"/>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90">
                <a:extLst>
                  <a:ext uri="{FF2B5EF4-FFF2-40B4-BE49-F238E27FC236}">
                    <a16:creationId xmlns:a16="http://schemas.microsoft.com/office/drawing/2014/main" id="{DB59D825-DAE5-47CC-848E-8211F4B6999B}"/>
                  </a:ext>
                </a:extLst>
              </p:cNvPr>
              <p:cNvSpPr>
                <a:spLocks noChangeArrowheads="1"/>
              </p:cNvSpPr>
              <p:nvPr/>
            </p:nvSpPr>
            <p:spPr bwMode="auto">
              <a:xfrm>
                <a:off x="4454" y="1950"/>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男家族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91">
                <a:extLst>
                  <a:ext uri="{FF2B5EF4-FFF2-40B4-BE49-F238E27FC236}">
                    <a16:creationId xmlns:a16="http://schemas.microsoft.com/office/drawing/2014/main" id="{F5830FCF-E4CC-4113-99B3-1526408FE77D}"/>
                  </a:ext>
                </a:extLst>
              </p:cNvPr>
              <p:cNvSpPr>
                <a:spLocks noChangeArrowheads="1"/>
              </p:cNvSpPr>
              <p:nvPr/>
            </p:nvSpPr>
            <p:spPr bwMode="auto">
              <a:xfrm>
                <a:off x="4908" y="186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土曜、日曜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92">
                <a:extLst>
                  <a:ext uri="{FF2B5EF4-FFF2-40B4-BE49-F238E27FC236}">
                    <a16:creationId xmlns:a16="http://schemas.microsoft.com/office/drawing/2014/main" id="{FA4A8E51-8CDD-4F59-AF53-F53611C28C87}"/>
                  </a:ext>
                </a:extLst>
              </p:cNvPr>
              <p:cNvSpPr>
                <a:spLocks noChangeArrowheads="1"/>
              </p:cNvSpPr>
              <p:nvPr/>
            </p:nvSpPr>
            <p:spPr bwMode="auto">
              <a:xfrm>
                <a:off x="4454" y="166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93">
                <a:extLst>
                  <a:ext uri="{FF2B5EF4-FFF2-40B4-BE49-F238E27FC236}">
                    <a16:creationId xmlns:a16="http://schemas.microsoft.com/office/drawing/2014/main" id="{8FBBF2F4-B06F-49CE-9E5A-9AAC6B4F46B3}"/>
                  </a:ext>
                </a:extLst>
              </p:cNvPr>
              <p:cNvSpPr>
                <a:spLocks noChangeArrowheads="1"/>
              </p:cNvSpPr>
              <p:nvPr/>
            </p:nvSpPr>
            <p:spPr bwMode="auto">
              <a:xfrm>
                <a:off x="4454" y="1751"/>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94">
                <a:extLst>
                  <a:ext uri="{FF2B5EF4-FFF2-40B4-BE49-F238E27FC236}">
                    <a16:creationId xmlns:a16="http://schemas.microsoft.com/office/drawing/2014/main" id="{20E7EF2B-B07E-434F-8284-812CC93C089D}"/>
                  </a:ext>
                </a:extLst>
              </p:cNvPr>
              <p:cNvSpPr>
                <a:spLocks noChangeArrowheads="1"/>
              </p:cNvSpPr>
              <p:nvPr/>
            </p:nvSpPr>
            <p:spPr bwMode="auto">
              <a:xfrm>
                <a:off x="4908" y="166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週３回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95">
                <a:extLst>
                  <a:ext uri="{FF2B5EF4-FFF2-40B4-BE49-F238E27FC236}">
                    <a16:creationId xmlns:a16="http://schemas.microsoft.com/office/drawing/2014/main" id="{20D1382C-D217-4DED-86D4-0FB76FB2751E}"/>
                  </a:ext>
                </a:extLst>
              </p:cNvPr>
              <p:cNvSpPr>
                <a:spLocks noChangeArrowheads="1"/>
              </p:cNvSpPr>
              <p:nvPr/>
            </p:nvSpPr>
            <p:spPr bwMode="auto">
              <a:xfrm>
                <a:off x="17" y="1604"/>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食事作りができるよ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96">
                <a:extLst>
                  <a:ext uri="{FF2B5EF4-FFF2-40B4-BE49-F238E27FC236}">
                    <a16:creationId xmlns:a16="http://schemas.microsoft.com/office/drawing/2014/main" id="{B97B7346-6477-4A77-A2B9-80BFE1A7DCEB}"/>
                  </a:ext>
                </a:extLst>
              </p:cNvPr>
              <p:cNvSpPr>
                <a:spLocks noChangeArrowheads="1"/>
              </p:cNvSpPr>
              <p:nvPr/>
            </p:nvSpPr>
            <p:spPr bwMode="auto">
              <a:xfrm>
                <a:off x="17" y="1692"/>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97">
                <a:extLst>
                  <a:ext uri="{FF2B5EF4-FFF2-40B4-BE49-F238E27FC236}">
                    <a16:creationId xmlns:a16="http://schemas.microsoft.com/office/drawing/2014/main" id="{9B11B7DA-F9A0-481A-9F81-1484CCD2E2B8}"/>
                  </a:ext>
                </a:extLst>
              </p:cNvPr>
              <p:cNvSpPr>
                <a:spLocks noChangeArrowheads="1"/>
              </p:cNvSpPr>
              <p:nvPr/>
            </p:nvSpPr>
            <p:spPr bwMode="auto">
              <a:xfrm>
                <a:off x="708" y="160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バランスのとれた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98">
                <a:extLst>
                  <a:ext uri="{FF2B5EF4-FFF2-40B4-BE49-F238E27FC236}">
                    <a16:creationId xmlns:a16="http://schemas.microsoft.com/office/drawing/2014/main" id="{E09B10C7-A9F5-4DA9-AF60-13B73E673288}"/>
                  </a:ext>
                </a:extLst>
              </p:cNvPr>
              <p:cNvSpPr>
                <a:spLocks noChangeArrowheads="1"/>
              </p:cNvSpPr>
              <p:nvPr/>
            </p:nvSpPr>
            <p:spPr bwMode="auto">
              <a:xfrm>
                <a:off x="708" y="169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食事をとり、栄養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99">
                <a:extLst>
                  <a:ext uri="{FF2B5EF4-FFF2-40B4-BE49-F238E27FC236}">
                    <a16:creationId xmlns:a16="http://schemas.microsoft.com/office/drawing/2014/main" id="{81454C27-B2B5-407A-B200-188ADD8CBFDA}"/>
                  </a:ext>
                </a:extLst>
              </p:cNvPr>
              <p:cNvSpPr>
                <a:spLocks noChangeArrowheads="1"/>
              </p:cNvSpPr>
              <p:nvPr/>
            </p:nvSpPr>
            <p:spPr bwMode="auto">
              <a:xfrm>
                <a:off x="708" y="1780"/>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状態の改善や水分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100">
                <a:extLst>
                  <a:ext uri="{FF2B5EF4-FFF2-40B4-BE49-F238E27FC236}">
                    <a16:creationId xmlns:a16="http://schemas.microsoft.com/office/drawing/2014/main" id="{4C7B0D8E-7A59-4BC7-B4FC-2FE453EBA58A}"/>
                  </a:ext>
                </a:extLst>
              </p:cNvPr>
              <p:cNvSpPr>
                <a:spLocks noChangeArrowheads="1"/>
              </p:cNvSpPr>
              <p:nvPr/>
            </p:nvSpPr>
            <p:spPr bwMode="auto">
              <a:xfrm>
                <a:off x="708" y="1868"/>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摂取・脱水防止が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101">
                <a:extLst>
                  <a:ext uri="{FF2B5EF4-FFF2-40B4-BE49-F238E27FC236}">
                    <a16:creationId xmlns:a16="http://schemas.microsoft.com/office/drawing/2014/main" id="{F56F083C-583D-4363-AF19-2C908C1F89DC}"/>
                  </a:ext>
                </a:extLst>
              </p:cNvPr>
              <p:cNvSpPr>
                <a:spLocks noChangeArrowheads="1"/>
              </p:cNvSpPr>
              <p:nvPr/>
            </p:nvSpPr>
            <p:spPr bwMode="auto">
              <a:xfrm>
                <a:off x="874" y="1956"/>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102">
                <a:extLst>
                  <a:ext uri="{FF2B5EF4-FFF2-40B4-BE49-F238E27FC236}">
                    <a16:creationId xmlns:a16="http://schemas.microsoft.com/office/drawing/2014/main" id="{3E85F5CC-354A-4B73-9795-C7B346E647A9}"/>
                  </a:ext>
                </a:extLst>
              </p:cNvPr>
              <p:cNvSpPr>
                <a:spLocks noChangeArrowheads="1"/>
              </p:cNvSpPr>
              <p:nvPr/>
            </p:nvSpPr>
            <p:spPr bwMode="auto">
              <a:xfrm>
                <a:off x="1300" y="160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2" name="Rectangle 103">
                <a:extLst>
                  <a:ext uri="{FF2B5EF4-FFF2-40B4-BE49-F238E27FC236}">
                    <a16:creationId xmlns:a16="http://schemas.microsoft.com/office/drawing/2014/main" id="{D9919962-02BA-47E4-8B7A-96B9A398F182}"/>
                  </a:ext>
                </a:extLst>
              </p:cNvPr>
              <p:cNvSpPr>
                <a:spLocks noChangeArrowheads="1"/>
              </p:cNvSpPr>
              <p:nvPr/>
            </p:nvSpPr>
            <p:spPr bwMode="auto">
              <a:xfrm>
                <a:off x="1300" y="169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3" name="Rectangle 104">
                <a:extLst>
                  <a:ext uri="{FF2B5EF4-FFF2-40B4-BE49-F238E27FC236}">
                    <a16:creationId xmlns:a16="http://schemas.microsoft.com/office/drawing/2014/main" id="{8BE72AE6-318B-4463-971F-FAE79D851E25}"/>
                  </a:ext>
                </a:extLst>
              </p:cNvPr>
              <p:cNvSpPr>
                <a:spLocks noChangeArrowheads="1"/>
              </p:cNvSpPr>
              <p:nvPr/>
            </p:nvSpPr>
            <p:spPr bwMode="auto">
              <a:xfrm>
                <a:off x="1300" y="178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105">
                <a:extLst>
                  <a:ext uri="{FF2B5EF4-FFF2-40B4-BE49-F238E27FC236}">
                    <a16:creationId xmlns:a16="http://schemas.microsoft.com/office/drawing/2014/main" id="{1CD8EC01-43F5-444B-A580-050EA12FE6C6}"/>
                  </a:ext>
                </a:extLst>
              </p:cNvPr>
              <p:cNvSpPr>
                <a:spLocks noChangeArrowheads="1"/>
              </p:cNvSpPr>
              <p:nvPr/>
            </p:nvSpPr>
            <p:spPr bwMode="auto">
              <a:xfrm>
                <a:off x="5351" y="372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5" name="Rectangle 106">
                <a:extLst>
                  <a:ext uri="{FF2B5EF4-FFF2-40B4-BE49-F238E27FC236}">
                    <a16:creationId xmlns:a16="http://schemas.microsoft.com/office/drawing/2014/main" id="{F2FF03FD-7CD9-413C-81A7-EDBF1BAABFC1}"/>
                  </a:ext>
                </a:extLst>
              </p:cNvPr>
              <p:cNvSpPr>
                <a:spLocks noChangeArrowheads="1"/>
              </p:cNvSpPr>
              <p:nvPr/>
            </p:nvSpPr>
            <p:spPr bwMode="auto">
              <a:xfrm>
                <a:off x="5351" y="381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6" name="Rectangle 107">
                <a:extLst>
                  <a:ext uri="{FF2B5EF4-FFF2-40B4-BE49-F238E27FC236}">
                    <a16:creationId xmlns:a16="http://schemas.microsoft.com/office/drawing/2014/main" id="{F5AF8DA6-378D-4EF0-93AA-ACB9D5437B13}"/>
                  </a:ext>
                </a:extLst>
              </p:cNvPr>
              <p:cNvSpPr>
                <a:spLocks noChangeArrowheads="1"/>
              </p:cNvSpPr>
              <p:nvPr/>
            </p:nvSpPr>
            <p:spPr bwMode="auto">
              <a:xfrm>
                <a:off x="5351" y="389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108">
                <a:extLst>
                  <a:ext uri="{FF2B5EF4-FFF2-40B4-BE49-F238E27FC236}">
                    <a16:creationId xmlns:a16="http://schemas.microsoft.com/office/drawing/2014/main" id="{865F8B77-51BF-41C9-A01B-A8A33F4CC246}"/>
                  </a:ext>
                </a:extLst>
              </p:cNvPr>
              <p:cNvSpPr>
                <a:spLocks noChangeArrowheads="1"/>
              </p:cNvSpPr>
              <p:nvPr/>
            </p:nvSpPr>
            <p:spPr bwMode="auto">
              <a:xfrm>
                <a:off x="3702" y="392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109">
                <a:extLst>
                  <a:ext uri="{FF2B5EF4-FFF2-40B4-BE49-F238E27FC236}">
                    <a16:creationId xmlns:a16="http://schemas.microsoft.com/office/drawing/2014/main" id="{F3E7DC88-71A1-4FEE-9A0F-81A5404B9623}"/>
                  </a:ext>
                </a:extLst>
              </p:cNvPr>
              <p:cNvSpPr>
                <a:spLocks noChangeArrowheads="1"/>
              </p:cNvSpPr>
              <p:nvPr/>
            </p:nvSpPr>
            <p:spPr bwMode="auto">
              <a:xfrm>
                <a:off x="3834" y="392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110">
                <a:extLst>
                  <a:ext uri="{FF2B5EF4-FFF2-40B4-BE49-F238E27FC236}">
                    <a16:creationId xmlns:a16="http://schemas.microsoft.com/office/drawing/2014/main" id="{3CDD4906-37EA-4755-A076-1A705D7A5D2D}"/>
                  </a:ext>
                </a:extLst>
              </p:cNvPr>
              <p:cNvSpPr>
                <a:spLocks noChangeArrowheads="1"/>
              </p:cNvSpPr>
              <p:nvPr/>
            </p:nvSpPr>
            <p:spPr bwMode="auto">
              <a:xfrm>
                <a:off x="3834" y="4017"/>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111">
                <a:extLst>
                  <a:ext uri="{FF2B5EF4-FFF2-40B4-BE49-F238E27FC236}">
                    <a16:creationId xmlns:a16="http://schemas.microsoft.com/office/drawing/2014/main" id="{65D7D2DE-8DC6-483E-8546-AA441CECC89B}"/>
                  </a:ext>
                </a:extLst>
              </p:cNvPr>
              <p:cNvSpPr>
                <a:spLocks noChangeArrowheads="1"/>
              </p:cNvSpPr>
              <p:nvPr/>
            </p:nvSpPr>
            <p:spPr bwMode="auto">
              <a:xfrm>
                <a:off x="4454" y="392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112">
                <a:extLst>
                  <a:ext uri="{FF2B5EF4-FFF2-40B4-BE49-F238E27FC236}">
                    <a16:creationId xmlns:a16="http://schemas.microsoft.com/office/drawing/2014/main" id="{70ECCE31-6F0A-4FCA-9305-87434E01A2F7}"/>
                  </a:ext>
                </a:extLst>
              </p:cNvPr>
              <p:cNvSpPr>
                <a:spLocks noChangeArrowheads="1"/>
              </p:cNvSpPr>
              <p:nvPr/>
            </p:nvSpPr>
            <p:spPr bwMode="auto">
              <a:xfrm>
                <a:off x="681" y="307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浴槽のまたぎもで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113">
                <a:extLst>
                  <a:ext uri="{FF2B5EF4-FFF2-40B4-BE49-F238E27FC236}">
                    <a16:creationId xmlns:a16="http://schemas.microsoft.com/office/drawing/2014/main" id="{886B1E75-8A23-471E-9166-A8C34F9759A4}"/>
                  </a:ext>
                </a:extLst>
              </p:cNvPr>
              <p:cNvSpPr>
                <a:spLocks noChangeArrowheads="1"/>
              </p:cNvSpPr>
              <p:nvPr/>
            </p:nvSpPr>
            <p:spPr bwMode="auto">
              <a:xfrm>
                <a:off x="681" y="316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き、入浴も自立で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114">
                <a:extLst>
                  <a:ext uri="{FF2B5EF4-FFF2-40B4-BE49-F238E27FC236}">
                    <a16:creationId xmlns:a16="http://schemas.microsoft.com/office/drawing/2014/main" id="{5843C712-19E9-4189-8A89-3A38E1E510EF}"/>
                  </a:ext>
                </a:extLst>
              </p:cNvPr>
              <p:cNvSpPr>
                <a:spLocks noChangeArrowheads="1"/>
              </p:cNvSpPr>
              <p:nvPr/>
            </p:nvSpPr>
            <p:spPr bwMode="auto">
              <a:xfrm>
                <a:off x="681" y="3250"/>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115">
                <a:extLst>
                  <a:ext uri="{FF2B5EF4-FFF2-40B4-BE49-F238E27FC236}">
                    <a16:creationId xmlns:a16="http://schemas.microsoft.com/office/drawing/2014/main" id="{D62E79D4-4289-4B78-8E2B-E36991B5A2E7}"/>
                  </a:ext>
                </a:extLst>
              </p:cNvPr>
              <p:cNvSpPr>
                <a:spLocks noChangeArrowheads="1"/>
              </p:cNvSpPr>
              <p:nvPr/>
            </p:nvSpPr>
            <p:spPr bwMode="auto">
              <a:xfrm>
                <a:off x="1300" y="307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5" name="Rectangle 116">
                <a:extLst>
                  <a:ext uri="{FF2B5EF4-FFF2-40B4-BE49-F238E27FC236}">
                    <a16:creationId xmlns:a16="http://schemas.microsoft.com/office/drawing/2014/main" id="{D047BBD7-4652-4A2A-A50C-295F74DBBF54}"/>
                  </a:ext>
                </a:extLst>
              </p:cNvPr>
              <p:cNvSpPr>
                <a:spLocks noChangeArrowheads="1"/>
              </p:cNvSpPr>
              <p:nvPr/>
            </p:nvSpPr>
            <p:spPr bwMode="auto">
              <a:xfrm>
                <a:off x="1300" y="316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6" name="Rectangle 117">
                <a:extLst>
                  <a:ext uri="{FF2B5EF4-FFF2-40B4-BE49-F238E27FC236}">
                    <a16:creationId xmlns:a16="http://schemas.microsoft.com/office/drawing/2014/main" id="{8AD0CDB6-A806-4EB0-891C-3EDE7975CAD7}"/>
                  </a:ext>
                </a:extLst>
              </p:cNvPr>
              <p:cNvSpPr>
                <a:spLocks noChangeArrowheads="1"/>
              </p:cNvSpPr>
              <p:nvPr/>
            </p:nvSpPr>
            <p:spPr bwMode="auto">
              <a:xfrm>
                <a:off x="1300" y="325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118">
                <a:extLst>
                  <a:ext uri="{FF2B5EF4-FFF2-40B4-BE49-F238E27FC236}">
                    <a16:creationId xmlns:a16="http://schemas.microsoft.com/office/drawing/2014/main" id="{1F19EC24-73A3-41C9-B88F-E283F4CE1292}"/>
                  </a:ext>
                </a:extLst>
              </p:cNvPr>
              <p:cNvSpPr>
                <a:spLocks noChangeArrowheads="1"/>
              </p:cNvSpPr>
              <p:nvPr/>
            </p:nvSpPr>
            <p:spPr bwMode="auto">
              <a:xfrm>
                <a:off x="17" y="3074"/>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自宅で好きなお風呂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119">
                <a:extLst>
                  <a:ext uri="{FF2B5EF4-FFF2-40B4-BE49-F238E27FC236}">
                    <a16:creationId xmlns:a16="http://schemas.microsoft.com/office/drawing/2014/main" id="{A3855931-FBF5-41FF-9139-62F12E6211C7}"/>
                  </a:ext>
                </a:extLst>
              </p:cNvPr>
              <p:cNvSpPr>
                <a:spLocks noChangeArrowheads="1"/>
              </p:cNvSpPr>
              <p:nvPr/>
            </p:nvSpPr>
            <p:spPr bwMode="auto">
              <a:xfrm>
                <a:off x="17" y="316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に入りたい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120">
                <a:extLst>
                  <a:ext uri="{FF2B5EF4-FFF2-40B4-BE49-F238E27FC236}">
                    <a16:creationId xmlns:a16="http://schemas.microsoft.com/office/drawing/2014/main" id="{96EB3411-E820-48BF-B4E7-E3A73BF8E0C0}"/>
                  </a:ext>
                </a:extLst>
              </p:cNvPr>
              <p:cNvSpPr>
                <a:spLocks noChangeArrowheads="1"/>
              </p:cNvSpPr>
              <p:nvPr/>
            </p:nvSpPr>
            <p:spPr bwMode="auto">
              <a:xfrm>
                <a:off x="3834" y="2061"/>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121">
                <a:extLst>
                  <a:ext uri="{FF2B5EF4-FFF2-40B4-BE49-F238E27FC236}">
                    <a16:creationId xmlns:a16="http://schemas.microsoft.com/office/drawing/2014/main" id="{C57F6B1F-E2F7-40FD-9C59-CE8BCB9C95D5}"/>
                  </a:ext>
                </a:extLst>
              </p:cNvPr>
              <p:cNvSpPr>
                <a:spLocks noChangeArrowheads="1"/>
              </p:cNvSpPr>
              <p:nvPr/>
            </p:nvSpPr>
            <p:spPr bwMode="auto">
              <a:xfrm>
                <a:off x="3834" y="2149"/>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122">
                <a:extLst>
                  <a:ext uri="{FF2B5EF4-FFF2-40B4-BE49-F238E27FC236}">
                    <a16:creationId xmlns:a16="http://schemas.microsoft.com/office/drawing/2014/main" id="{ED052C3D-00A7-490B-9DE5-1F19CD596FD9}"/>
                  </a:ext>
                </a:extLst>
              </p:cNvPr>
              <p:cNvSpPr>
                <a:spLocks noChangeArrowheads="1"/>
              </p:cNvSpPr>
              <p:nvPr/>
            </p:nvSpPr>
            <p:spPr bwMode="auto">
              <a:xfrm>
                <a:off x="3696" y="2061"/>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23">
                <a:extLst>
                  <a:ext uri="{FF2B5EF4-FFF2-40B4-BE49-F238E27FC236}">
                    <a16:creationId xmlns:a16="http://schemas.microsoft.com/office/drawing/2014/main" id="{02A207C2-D20A-41DE-8A61-35DD6DA2BC5B}"/>
                  </a:ext>
                </a:extLst>
              </p:cNvPr>
              <p:cNvSpPr>
                <a:spLocks noChangeArrowheads="1"/>
              </p:cNvSpPr>
              <p:nvPr/>
            </p:nvSpPr>
            <p:spPr bwMode="auto">
              <a:xfrm>
                <a:off x="3696" y="214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24">
                <a:extLst>
                  <a:ext uri="{FF2B5EF4-FFF2-40B4-BE49-F238E27FC236}">
                    <a16:creationId xmlns:a16="http://schemas.microsoft.com/office/drawing/2014/main" id="{331CCCC4-F790-4AFC-AD45-6277D7E1CC57}"/>
                  </a:ext>
                </a:extLst>
              </p:cNvPr>
              <p:cNvSpPr>
                <a:spLocks noChangeArrowheads="1"/>
              </p:cNvSpPr>
              <p:nvPr/>
            </p:nvSpPr>
            <p:spPr bwMode="auto">
              <a:xfrm>
                <a:off x="4454" y="2061"/>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25">
                <a:extLst>
                  <a:ext uri="{FF2B5EF4-FFF2-40B4-BE49-F238E27FC236}">
                    <a16:creationId xmlns:a16="http://schemas.microsoft.com/office/drawing/2014/main" id="{D44C9D80-A711-4331-AD2B-5CFD11B31244}"/>
                  </a:ext>
                </a:extLst>
              </p:cNvPr>
              <p:cNvSpPr>
                <a:spLocks noChangeArrowheads="1"/>
              </p:cNvSpPr>
              <p:nvPr/>
            </p:nvSpPr>
            <p:spPr bwMode="auto">
              <a:xfrm>
                <a:off x="3834" y="2611"/>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26">
                <a:extLst>
                  <a:ext uri="{FF2B5EF4-FFF2-40B4-BE49-F238E27FC236}">
                    <a16:creationId xmlns:a16="http://schemas.microsoft.com/office/drawing/2014/main" id="{3F54D7A6-B5B2-46E3-B226-C31EE924DB52}"/>
                  </a:ext>
                </a:extLst>
              </p:cNvPr>
              <p:cNvSpPr>
                <a:spLocks noChangeArrowheads="1"/>
              </p:cNvSpPr>
              <p:nvPr/>
            </p:nvSpPr>
            <p:spPr bwMode="auto">
              <a:xfrm>
                <a:off x="3834" y="2699"/>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27">
                <a:extLst>
                  <a:ext uri="{FF2B5EF4-FFF2-40B4-BE49-F238E27FC236}">
                    <a16:creationId xmlns:a16="http://schemas.microsoft.com/office/drawing/2014/main" id="{1E8EC1C5-352E-422F-9A37-43CF2C84E07F}"/>
                  </a:ext>
                </a:extLst>
              </p:cNvPr>
              <p:cNvSpPr>
                <a:spLocks noChangeArrowheads="1"/>
              </p:cNvSpPr>
              <p:nvPr/>
            </p:nvSpPr>
            <p:spPr bwMode="auto">
              <a:xfrm>
                <a:off x="3834" y="278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テーション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28">
                <a:extLst>
                  <a:ext uri="{FF2B5EF4-FFF2-40B4-BE49-F238E27FC236}">
                    <a16:creationId xmlns:a16="http://schemas.microsoft.com/office/drawing/2014/main" id="{C5E07A56-2F33-4A33-ACE0-D01AEE892690}"/>
                  </a:ext>
                </a:extLst>
              </p:cNvPr>
              <p:cNvSpPr>
                <a:spLocks noChangeArrowheads="1"/>
              </p:cNvSpPr>
              <p:nvPr/>
            </p:nvSpPr>
            <p:spPr bwMode="auto">
              <a:xfrm>
                <a:off x="3834" y="287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29">
                <a:extLst>
                  <a:ext uri="{FF2B5EF4-FFF2-40B4-BE49-F238E27FC236}">
                    <a16:creationId xmlns:a16="http://schemas.microsoft.com/office/drawing/2014/main" id="{83F6EF55-4BEC-44F4-8A05-A10D564032B0}"/>
                  </a:ext>
                </a:extLst>
              </p:cNvPr>
              <p:cNvSpPr>
                <a:spLocks noChangeArrowheads="1"/>
              </p:cNvSpPr>
              <p:nvPr/>
            </p:nvSpPr>
            <p:spPr bwMode="auto">
              <a:xfrm>
                <a:off x="3696" y="2611"/>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30">
                <a:extLst>
                  <a:ext uri="{FF2B5EF4-FFF2-40B4-BE49-F238E27FC236}">
                    <a16:creationId xmlns:a16="http://schemas.microsoft.com/office/drawing/2014/main" id="{F1C689A1-DFDD-4B6B-ADD8-A484728236E7}"/>
                  </a:ext>
                </a:extLst>
              </p:cNvPr>
              <p:cNvSpPr>
                <a:spLocks noChangeArrowheads="1"/>
              </p:cNvSpPr>
              <p:nvPr/>
            </p:nvSpPr>
            <p:spPr bwMode="auto">
              <a:xfrm>
                <a:off x="3696" y="26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31">
                <a:extLst>
                  <a:ext uri="{FF2B5EF4-FFF2-40B4-BE49-F238E27FC236}">
                    <a16:creationId xmlns:a16="http://schemas.microsoft.com/office/drawing/2014/main" id="{7D7D84D6-B0F7-4A5E-A209-D30F9805907C}"/>
                  </a:ext>
                </a:extLst>
              </p:cNvPr>
              <p:cNvSpPr>
                <a:spLocks noChangeArrowheads="1"/>
              </p:cNvSpPr>
              <p:nvPr/>
            </p:nvSpPr>
            <p:spPr bwMode="auto">
              <a:xfrm>
                <a:off x="4454" y="2611"/>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32">
                <a:extLst>
                  <a:ext uri="{FF2B5EF4-FFF2-40B4-BE49-F238E27FC236}">
                    <a16:creationId xmlns:a16="http://schemas.microsoft.com/office/drawing/2014/main" id="{DD318C25-1787-4D4B-A54C-8EBD5FF6C039}"/>
                  </a:ext>
                </a:extLst>
              </p:cNvPr>
              <p:cNvSpPr>
                <a:spLocks noChangeArrowheads="1"/>
              </p:cNvSpPr>
              <p:nvPr/>
            </p:nvSpPr>
            <p:spPr bwMode="auto">
              <a:xfrm>
                <a:off x="4454" y="26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33">
                <a:extLst>
                  <a:ext uri="{FF2B5EF4-FFF2-40B4-BE49-F238E27FC236}">
                    <a16:creationId xmlns:a16="http://schemas.microsoft.com/office/drawing/2014/main" id="{97CC485C-6144-4C37-9853-6EADE64AD418}"/>
                  </a:ext>
                </a:extLst>
              </p:cNvPr>
              <p:cNvSpPr>
                <a:spLocks noChangeArrowheads="1"/>
              </p:cNvSpPr>
              <p:nvPr/>
            </p:nvSpPr>
            <p:spPr bwMode="auto">
              <a:xfrm>
                <a:off x="4454" y="2787"/>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34">
                <a:extLst>
                  <a:ext uri="{FF2B5EF4-FFF2-40B4-BE49-F238E27FC236}">
                    <a16:creationId xmlns:a16="http://schemas.microsoft.com/office/drawing/2014/main" id="{F37A1AE9-7265-4745-A769-E336B75722EF}"/>
                  </a:ext>
                </a:extLst>
              </p:cNvPr>
              <p:cNvSpPr>
                <a:spLocks noChangeArrowheads="1"/>
              </p:cNvSpPr>
              <p:nvPr/>
            </p:nvSpPr>
            <p:spPr bwMode="auto">
              <a:xfrm>
                <a:off x="4454" y="287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35">
                <a:extLst>
                  <a:ext uri="{FF2B5EF4-FFF2-40B4-BE49-F238E27FC236}">
                    <a16:creationId xmlns:a16="http://schemas.microsoft.com/office/drawing/2014/main" id="{480DDFCD-8367-41C8-9926-50BE79CF78FF}"/>
                  </a:ext>
                </a:extLst>
              </p:cNvPr>
              <p:cNvSpPr>
                <a:spLocks noChangeArrowheads="1"/>
              </p:cNvSpPr>
              <p:nvPr/>
            </p:nvSpPr>
            <p:spPr bwMode="auto">
              <a:xfrm>
                <a:off x="3834" y="417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36">
                <a:extLst>
                  <a:ext uri="{FF2B5EF4-FFF2-40B4-BE49-F238E27FC236}">
                    <a16:creationId xmlns:a16="http://schemas.microsoft.com/office/drawing/2014/main" id="{9F6A3006-2B93-4266-AC31-7EAB6B67B80F}"/>
                  </a:ext>
                </a:extLst>
              </p:cNvPr>
              <p:cNvSpPr>
                <a:spLocks noChangeArrowheads="1"/>
              </p:cNvSpPr>
              <p:nvPr/>
            </p:nvSpPr>
            <p:spPr bwMode="auto">
              <a:xfrm>
                <a:off x="4454" y="4175"/>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37">
                <a:extLst>
                  <a:ext uri="{FF2B5EF4-FFF2-40B4-BE49-F238E27FC236}">
                    <a16:creationId xmlns:a16="http://schemas.microsoft.com/office/drawing/2014/main" id="{8E6C9A43-B6A0-4E97-9BE6-DA55AAC75B37}"/>
                  </a:ext>
                </a:extLst>
              </p:cNvPr>
              <p:cNvSpPr>
                <a:spLocks noChangeArrowheads="1"/>
              </p:cNvSpPr>
              <p:nvPr/>
            </p:nvSpPr>
            <p:spPr bwMode="auto">
              <a:xfrm>
                <a:off x="2678" y="384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入浴動作が安全に行えるよう、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38">
                <a:extLst>
                  <a:ext uri="{FF2B5EF4-FFF2-40B4-BE49-F238E27FC236}">
                    <a16:creationId xmlns:a16="http://schemas.microsoft.com/office/drawing/2014/main" id="{6ED74D00-1174-4CCA-93FD-B3120ACB60CF}"/>
                  </a:ext>
                </a:extLst>
              </p:cNvPr>
              <p:cNvSpPr>
                <a:spLocks noChangeArrowheads="1"/>
              </p:cNvSpPr>
              <p:nvPr/>
            </p:nvSpPr>
            <p:spPr bwMode="auto">
              <a:xfrm>
                <a:off x="2678" y="3935"/>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シャワーチェアー、手すりなど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39">
                <a:extLst>
                  <a:ext uri="{FF2B5EF4-FFF2-40B4-BE49-F238E27FC236}">
                    <a16:creationId xmlns:a16="http://schemas.microsoft.com/office/drawing/2014/main" id="{CF17C4C4-A37A-4040-8A3A-DCF49C1797EF}"/>
                  </a:ext>
                </a:extLst>
              </p:cNvPr>
              <p:cNvSpPr>
                <a:spLocks noChangeArrowheads="1"/>
              </p:cNvSpPr>
              <p:nvPr/>
            </p:nvSpPr>
            <p:spPr bwMode="auto">
              <a:xfrm>
                <a:off x="2678" y="4022"/>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を購入する。リハビリ専門職が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40">
                <a:extLst>
                  <a:ext uri="{FF2B5EF4-FFF2-40B4-BE49-F238E27FC236}">
                    <a16:creationId xmlns:a16="http://schemas.microsoft.com/office/drawing/2014/main" id="{ABE22FF9-0765-4B07-B6B6-BCEC5A450034}"/>
                  </a:ext>
                </a:extLst>
              </p:cNvPr>
              <p:cNvSpPr>
                <a:spLocks noChangeArrowheads="1"/>
              </p:cNvSpPr>
              <p:nvPr/>
            </p:nvSpPr>
            <p:spPr bwMode="auto">
              <a:xfrm>
                <a:off x="2678" y="411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助言する。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41">
                <a:extLst>
                  <a:ext uri="{FF2B5EF4-FFF2-40B4-BE49-F238E27FC236}">
                    <a16:creationId xmlns:a16="http://schemas.microsoft.com/office/drawing/2014/main" id="{9DCF3236-4B40-4918-BC7B-E70FC889C570}"/>
                  </a:ext>
                </a:extLst>
              </p:cNvPr>
              <p:cNvSpPr>
                <a:spLocks noChangeArrowheads="1"/>
              </p:cNvSpPr>
              <p:nvPr/>
            </p:nvSpPr>
            <p:spPr bwMode="auto">
              <a:xfrm>
                <a:off x="3702" y="3724"/>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42">
                <a:extLst>
                  <a:ext uri="{FF2B5EF4-FFF2-40B4-BE49-F238E27FC236}">
                    <a16:creationId xmlns:a16="http://schemas.microsoft.com/office/drawing/2014/main" id="{D91D5B84-110F-4FFB-ADDB-8A6480ECB142}"/>
                  </a:ext>
                </a:extLst>
              </p:cNvPr>
              <p:cNvSpPr>
                <a:spLocks noChangeArrowheads="1"/>
              </p:cNvSpPr>
              <p:nvPr/>
            </p:nvSpPr>
            <p:spPr bwMode="auto">
              <a:xfrm>
                <a:off x="3834" y="3724"/>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福祉用具購入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43">
                <a:extLst>
                  <a:ext uri="{FF2B5EF4-FFF2-40B4-BE49-F238E27FC236}">
                    <a16:creationId xmlns:a16="http://schemas.microsoft.com/office/drawing/2014/main" id="{FDC6B1E6-94C5-40F2-8F99-A7F072F1C324}"/>
                  </a:ext>
                </a:extLst>
              </p:cNvPr>
              <p:cNvSpPr>
                <a:spLocks noChangeArrowheads="1"/>
              </p:cNvSpPr>
              <p:nvPr/>
            </p:nvSpPr>
            <p:spPr bwMode="auto">
              <a:xfrm>
                <a:off x="4454" y="3724"/>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44">
                <a:extLst>
                  <a:ext uri="{FF2B5EF4-FFF2-40B4-BE49-F238E27FC236}">
                    <a16:creationId xmlns:a16="http://schemas.microsoft.com/office/drawing/2014/main" id="{DF044C48-1EC6-494D-9222-67CD39A2AB9D}"/>
                  </a:ext>
                </a:extLst>
              </p:cNvPr>
              <p:cNvSpPr>
                <a:spLocks noChangeArrowheads="1"/>
              </p:cNvSpPr>
              <p:nvPr/>
            </p:nvSpPr>
            <p:spPr bwMode="auto">
              <a:xfrm>
                <a:off x="4454" y="3812"/>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45">
                <a:extLst>
                  <a:ext uri="{FF2B5EF4-FFF2-40B4-BE49-F238E27FC236}">
                    <a16:creationId xmlns:a16="http://schemas.microsoft.com/office/drawing/2014/main" id="{E5E3A28F-4492-44FC-8A79-4CBC27C72D36}"/>
                  </a:ext>
                </a:extLst>
              </p:cNvPr>
              <p:cNvSpPr>
                <a:spLocks noChangeArrowheads="1"/>
              </p:cNvSpPr>
              <p:nvPr/>
            </p:nvSpPr>
            <p:spPr bwMode="auto">
              <a:xfrm>
                <a:off x="3702" y="1663"/>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46">
                <a:extLst>
                  <a:ext uri="{FF2B5EF4-FFF2-40B4-BE49-F238E27FC236}">
                    <a16:creationId xmlns:a16="http://schemas.microsoft.com/office/drawing/2014/main" id="{52AA8563-337C-478E-A982-D067664D63FA}"/>
                  </a:ext>
                </a:extLst>
              </p:cNvPr>
              <p:cNvSpPr>
                <a:spLocks noChangeArrowheads="1"/>
              </p:cNvSpPr>
              <p:nvPr/>
            </p:nvSpPr>
            <p:spPr bwMode="auto">
              <a:xfrm>
                <a:off x="3834" y="1663"/>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47">
                <a:extLst>
                  <a:ext uri="{FF2B5EF4-FFF2-40B4-BE49-F238E27FC236}">
                    <a16:creationId xmlns:a16="http://schemas.microsoft.com/office/drawing/2014/main" id="{E37A2143-EB5C-4576-B6AA-C75C4B5CFF16}"/>
                  </a:ext>
                </a:extLst>
              </p:cNvPr>
              <p:cNvSpPr>
                <a:spLocks noChangeArrowheads="1"/>
              </p:cNvSpPr>
              <p:nvPr/>
            </p:nvSpPr>
            <p:spPr bwMode="auto">
              <a:xfrm>
                <a:off x="3696" y="3536"/>
                <a:ext cx="13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48">
                <a:extLst>
                  <a:ext uri="{FF2B5EF4-FFF2-40B4-BE49-F238E27FC236}">
                    <a16:creationId xmlns:a16="http://schemas.microsoft.com/office/drawing/2014/main" id="{324BE00B-3479-4F2E-9632-D25A49497E5D}"/>
                  </a:ext>
                </a:extLst>
              </p:cNvPr>
              <p:cNvSpPr>
                <a:spLocks noChangeArrowheads="1"/>
              </p:cNvSpPr>
              <p:nvPr/>
            </p:nvSpPr>
            <p:spPr bwMode="auto">
              <a:xfrm>
                <a:off x="3834" y="3454"/>
                <a:ext cx="3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49">
                <a:extLst>
                  <a:ext uri="{FF2B5EF4-FFF2-40B4-BE49-F238E27FC236}">
                    <a16:creationId xmlns:a16="http://schemas.microsoft.com/office/drawing/2014/main" id="{75DE2F53-9528-42DE-9E20-7BC24F8F4EC1}"/>
                  </a:ext>
                </a:extLst>
              </p:cNvPr>
              <p:cNvSpPr>
                <a:spLocks noChangeArrowheads="1"/>
              </p:cNvSpPr>
              <p:nvPr/>
            </p:nvSpPr>
            <p:spPr bwMode="auto">
              <a:xfrm>
                <a:off x="4454" y="3454"/>
                <a:ext cx="48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50">
                <a:extLst>
                  <a:ext uri="{FF2B5EF4-FFF2-40B4-BE49-F238E27FC236}">
                    <a16:creationId xmlns:a16="http://schemas.microsoft.com/office/drawing/2014/main" id="{A706C396-3BB6-413C-B2D7-D61896BABB8D}"/>
                  </a:ext>
                </a:extLst>
              </p:cNvPr>
              <p:cNvSpPr>
                <a:spLocks noChangeArrowheads="1"/>
              </p:cNvSpPr>
              <p:nvPr/>
            </p:nvSpPr>
            <p:spPr bwMode="auto">
              <a:xfrm>
                <a:off x="4454" y="3554"/>
                <a:ext cx="2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業所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51">
                <a:extLst>
                  <a:ext uri="{FF2B5EF4-FFF2-40B4-BE49-F238E27FC236}">
                    <a16:creationId xmlns:a16="http://schemas.microsoft.com/office/drawing/2014/main" id="{98595ACC-6679-4F2E-97E7-C143417DE26C}"/>
                  </a:ext>
                </a:extLst>
              </p:cNvPr>
              <p:cNvSpPr>
                <a:spLocks noChangeArrowheads="1"/>
              </p:cNvSpPr>
              <p:nvPr/>
            </p:nvSpPr>
            <p:spPr bwMode="auto">
              <a:xfrm>
                <a:off x="4908" y="3536"/>
                <a:ext cx="31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52">
                <a:extLst>
                  <a:ext uri="{FF2B5EF4-FFF2-40B4-BE49-F238E27FC236}">
                    <a16:creationId xmlns:a16="http://schemas.microsoft.com/office/drawing/2014/main" id="{5ACDBA84-A73F-4EAC-8F2D-26E03303EC3A}"/>
                  </a:ext>
                </a:extLst>
              </p:cNvPr>
              <p:cNvSpPr>
                <a:spLocks noChangeArrowheads="1"/>
              </p:cNvSpPr>
              <p:nvPr/>
            </p:nvSpPr>
            <p:spPr bwMode="auto">
              <a:xfrm>
                <a:off x="5351" y="345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2" name="Rectangle 153">
                <a:extLst>
                  <a:ext uri="{FF2B5EF4-FFF2-40B4-BE49-F238E27FC236}">
                    <a16:creationId xmlns:a16="http://schemas.microsoft.com/office/drawing/2014/main" id="{72D1DAE8-4945-4B97-91C3-A6FB5D6FE9AC}"/>
                  </a:ext>
                </a:extLst>
              </p:cNvPr>
              <p:cNvSpPr>
                <a:spLocks noChangeArrowheads="1"/>
              </p:cNvSpPr>
              <p:nvPr/>
            </p:nvSpPr>
            <p:spPr bwMode="auto">
              <a:xfrm>
                <a:off x="5351" y="354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3" name="Rectangle 154">
                <a:extLst>
                  <a:ext uri="{FF2B5EF4-FFF2-40B4-BE49-F238E27FC236}">
                    <a16:creationId xmlns:a16="http://schemas.microsoft.com/office/drawing/2014/main" id="{529EE1E5-A46F-42B5-8ADE-7AB502A016ED}"/>
                  </a:ext>
                </a:extLst>
              </p:cNvPr>
              <p:cNvSpPr>
                <a:spLocks noChangeArrowheads="1"/>
              </p:cNvSpPr>
              <p:nvPr/>
            </p:nvSpPr>
            <p:spPr bwMode="auto">
              <a:xfrm>
                <a:off x="5351" y="363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55">
                <a:extLst>
                  <a:ext uri="{FF2B5EF4-FFF2-40B4-BE49-F238E27FC236}">
                    <a16:creationId xmlns:a16="http://schemas.microsoft.com/office/drawing/2014/main" id="{607A066A-D9F2-44A6-A544-7C8702210B0B}"/>
                  </a:ext>
                </a:extLst>
              </p:cNvPr>
              <p:cNvSpPr>
                <a:spLocks noChangeArrowheads="1"/>
              </p:cNvSpPr>
              <p:nvPr/>
            </p:nvSpPr>
            <p:spPr bwMode="auto">
              <a:xfrm>
                <a:off x="1682" y="160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バランスのとれた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56">
                <a:extLst>
                  <a:ext uri="{FF2B5EF4-FFF2-40B4-BE49-F238E27FC236}">
                    <a16:creationId xmlns:a16="http://schemas.microsoft.com/office/drawing/2014/main" id="{E85995B3-314E-4E99-9F99-7A53DD31AF25}"/>
                  </a:ext>
                </a:extLst>
              </p:cNvPr>
              <p:cNvSpPr>
                <a:spLocks noChangeArrowheads="1"/>
              </p:cNvSpPr>
              <p:nvPr/>
            </p:nvSpPr>
            <p:spPr bwMode="auto">
              <a:xfrm>
                <a:off x="1682" y="169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食事をとることが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57">
                <a:extLst>
                  <a:ext uri="{FF2B5EF4-FFF2-40B4-BE49-F238E27FC236}">
                    <a16:creationId xmlns:a16="http://schemas.microsoft.com/office/drawing/2014/main" id="{B25620B3-89CE-4771-8388-EBDE907B3B0E}"/>
                  </a:ext>
                </a:extLst>
              </p:cNvPr>
              <p:cNvSpPr>
                <a:spLocks noChangeArrowheads="1"/>
              </p:cNvSpPr>
              <p:nvPr/>
            </p:nvSpPr>
            <p:spPr bwMode="auto">
              <a:xfrm>
                <a:off x="1682" y="1780"/>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58">
                <a:extLst>
                  <a:ext uri="{FF2B5EF4-FFF2-40B4-BE49-F238E27FC236}">
                    <a16:creationId xmlns:a16="http://schemas.microsoft.com/office/drawing/2014/main" id="{45454269-6B14-4222-8E16-608C0FF542A1}"/>
                  </a:ext>
                </a:extLst>
              </p:cNvPr>
              <p:cNvSpPr>
                <a:spLocks noChangeArrowheads="1"/>
              </p:cNvSpPr>
              <p:nvPr/>
            </p:nvSpPr>
            <p:spPr bwMode="auto">
              <a:xfrm>
                <a:off x="2678" y="2114"/>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調理動作の評価・訓練・助言。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59">
                <a:extLst>
                  <a:ext uri="{FF2B5EF4-FFF2-40B4-BE49-F238E27FC236}">
                    <a16:creationId xmlns:a16="http://schemas.microsoft.com/office/drawing/2014/main" id="{2A925951-8177-42A0-AF01-D57C1C989C4D}"/>
                  </a:ext>
                </a:extLst>
              </p:cNvPr>
              <p:cNvSpPr>
                <a:spLocks noChangeArrowheads="1"/>
              </p:cNvSpPr>
              <p:nvPr/>
            </p:nvSpPr>
            <p:spPr bwMode="auto">
              <a:xfrm>
                <a:off x="2678" y="2201"/>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栄養評価・指導。　　　　訪問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60">
                <a:extLst>
                  <a:ext uri="{FF2B5EF4-FFF2-40B4-BE49-F238E27FC236}">
                    <a16:creationId xmlns:a16="http://schemas.microsoft.com/office/drawing/2014/main" id="{7149A96B-A483-486F-9D40-F839888C94D9}"/>
                  </a:ext>
                </a:extLst>
              </p:cNvPr>
              <p:cNvSpPr>
                <a:spLocks noChangeArrowheads="1"/>
              </p:cNvSpPr>
              <p:nvPr/>
            </p:nvSpPr>
            <p:spPr bwMode="auto">
              <a:xfrm>
                <a:off x="2678" y="2289"/>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して、住宅改修を踏まえた歩行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61">
                <a:extLst>
                  <a:ext uri="{FF2B5EF4-FFF2-40B4-BE49-F238E27FC236}">
                    <a16:creationId xmlns:a16="http://schemas.microsoft.com/office/drawing/2014/main" id="{3D12618B-BD13-4830-980D-BA83BB1C7DF9}"/>
                  </a:ext>
                </a:extLst>
              </p:cNvPr>
              <p:cNvSpPr>
                <a:spLocks noChangeArrowheads="1"/>
              </p:cNvSpPr>
              <p:nvPr/>
            </p:nvSpPr>
            <p:spPr bwMode="auto">
              <a:xfrm>
                <a:off x="2678" y="237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の評価を行う。調理環境の評価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62">
                <a:extLst>
                  <a:ext uri="{FF2B5EF4-FFF2-40B4-BE49-F238E27FC236}">
                    <a16:creationId xmlns:a16="http://schemas.microsoft.com/office/drawing/2014/main" id="{4B6AE735-4CFA-43C3-AB19-59318A2DD1C9}"/>
                  </a:ext>
                </a:extLst>
              </p:cNvPr>
              <p:cNvSpPr>
                <a:spLocks noChangeArrowheads="1"/>
              </p:cNvSpPr>
              <p:nvPr/>
            </p:nvSpPr>
            <p:spPr bwMode="auto">
              <a:xfrm>
                <a:off x="2678" y="2465"/>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も行う。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63">
                <a:extLst>
                  <a:ext uri="{FF2B5EF4-FFF2-40B4-BE49-F238E27FC236}">
                    <a16:creationId xmlns:a16="http://schemas.microsoft.com/office/drawing/2014/main" id="{7C6A6DAE-DD48-46E6-9896-3BA92EBD238D}"/>
                  </a:ext>
                </a:extLst>
              </p:cNvPr>
              <p:cNvSpPr>
                <a:spLocks noChangeArrowheads="1"/>
              </p:cNvSpPr>
              <p:nvPr/>
            </p:nvSpPr>
            <p:spPr bwMode="auto">
              <a:xfrm>
                <a:off x="1682" y="307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入浴が定期的にで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64">
                <a:extLst>
                  <a:ext uri="{FF2B5EF4-FFF2-40B4-BE49-F238E27FC236}">
                    <a16:creationId xmlns:a16="http://schemas.microsoft.com/office/drawing/2014/main" id="{3F298611-3238-4D01-BF1A-1B5D6AF62CFB}"/>
                  </a:ext>
                </a:extLst>
              </p:cNvPr>
              <p:cNvSpPr>
                <a:spLocks noChangeArrowheads="1"/>
              </p:cNvSpPr>
              <p:nvPr/>
            </p:nvSpPr>
            <p:spPr bwMode="auto">
              <a:xfrm>
                <a:off x="1682" y="3162"/>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65">
                <a:extLst>
                  <a:ext uri="{FF2B5EF4-FFF2-40B4-BE49-F238E27FC236}">
                    <a16:creationId xmlns:a16="http://schemas.microsoft.com/office/drawing/2014/main" id="{C41BC8A2-53B9-4440-ADD5-BECFE6A9A27E}"/>
                  </a:ext>
                </a:extLst>
              </p:cNvPr>
              <p:cNvSpPr>
                <a:spLocks noChangeArrowheads="1"/>
              </p:cNvSpPr>
              <p:nvPr/>
            </p:nvSpPr>
            <p:spPr bwMode="auto">
              <a:xfrm>
                <a:off x="1682" y="2061"/>
                <a:ext cx="5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調理動作が1人でで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66">
                <a:extLst>
                  <a:ext uri="{FF2B5EF4-FFF2-40B4-BE49-F238E27FC236}">
                    <a16:creationId xmlns:a16="http://schemas.microsoft.com/office/drawing/2014/main" id="{1BD390C8-D0F6-46C1-9907-E7057580EA28}"/>
                  </a:ext>
                </a:extLst>
              </p:cNvPr>
              <p:cNvSpPr>
                <a:spLocks noChangeArrowheads="1"/>
              </p:cNvSpPr>
              <p:nvPr/>
            </p:nvSpPr>
            <p:spPr bwMode="auto">
              <a:xfrm>
                <a:off x="1682" y="214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きるよになる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67">
                <a:extLst>
                  <a:ext uri="{FF2B5EF4-FFF2-40B4-BE49-F238E27FC236}">
                    <a16:creationId xmlns:a16="http://schemas.microsoft.com/office/drawing/2014/main" id="{09732636-7612-45E2-B8E0-01929D8F10F6}"/>
                  </a:ext>
                </a:extLst>
              </p:cNvPr>
              <p:cNvSpPr>
                <a:spLocks noChangeArrowheads="1"/>
              </p:cNvSpPr>
              <p:nvPr/>
            </p:nvSpPr>
            <p:spPr bwMode="auto">
              <a:xfrm>
                <a:off x="2678" y="2705"/>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夫に家事や介護の方法を伝え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68">
                <a:extLst>
                  <a:ext uri="{FF2B5EF4-FFF2-40B4-BE49-F238E27FC236}">
                    <a16:creationId xmlns:a16="http://schemas.microsoft.com/office/drawing/2014/main" id="{260A6738-7D33-4A40-80A3-CED90B27EA47}"/>
                  </a:ext>
                </a:extLst>
              </p:cNvPr>
              <p:cNvSpPr>
                <a:spLocks noChangeArrowheads="1"/>
              </p:cNvSpPr>
              <p:nvPr/>
            </p:nvSpPr>
            <p:spPr bwMode="auto">
              <a:xfrm>
                <a:off x="2678" y="2793"/>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る。無理をしないようにサポー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69">
                <a:extLst>
                  <a:ext uri="{FF2B5EF4-FFF2-40B4-BE49-F238E27FC236}">
                    <a16:creationId xmlns:a16="http://schemas.microsoft.com/office/drawing/2014/main" id="{E6DB11FB-8F2B-4D23-A6CC-030AACA7FABC}"/>
                  </a:ext>
                </a:extLst>
              </p:cNvPr>
              <p:cNvSpPr>
                <a:spLocks noChangeArrowheads="1"/>
              </p:cNvSpPr>
              <p:nvPr/>
            </p:nvSpPr>
            <p:spPr bwMode="auto">
              <a:xfrm>
                <a:off x="2678" y="2881"/>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トする。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70">
                <a:extLst>
                  <a:ext uri="{FF2B5EF4-FFF2-40B4-BE49-F238E27FC236}">
                    <a16:creationId xmlns:a16="http://schemas.microsoft.com/office/drawing/2014/main" id="{82D526C6-AFF6-49B0-8083-1C7D550C7FFF}"/>
                  </a:ext>
                </a:extLst>
              </p:cNvPr>
              <p:cNvSpPr>
                <a:spLocks noChangeArrowheads="1"/>
              </p:cNvSpPr>
              <p:nvPr/>
            </p:nvSpPr>
            <p:spPr bwMode="auto">
              <a:xfrm>
                <a:off x="1682" y="2611"/>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夫が家事や介護方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71">
                <a:extLst>
                  <a:ext uri="{FF2B5EF4-FFF2-40B4-BE49-F238E27FC236}">
                    <a16:creationId xmlns:a16="http://schemas.microsoft.com/office/drawing/2014/main" id="{A1CC03A4-455E-47B3-9C8A-3C569F1AB12F}"/>
                  </a:ext>
                </a:extLst>
              </p:cNvPr>
              <p:cNvSpPr>
                <a:spLocks noChangeArrowheads="1"/>
              </p:cNvSpPr>
              <p:nvPr/>
            </p:nvSpPr>
            <p:spPr bwMode="auto">
              <a:xfrm>
                <a:off x="1682" y="269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法を学び、妻が健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72">
                <a:extLst>
                  <a:ext uri="{FF2B5EF4-FFF2-40B4-BE49-F238E27FC236}">
                    <a16:creationId xmlns:a16="http://schemas.microsoft.com/office/drawing/2014/main" id="{6B11B93D-DDC9-4FCC-9362-9912FE6D0F77}"/>
                  </a:ext>
                </a:extLst>
              </p:cNvPr>
              <p:cNvSpPr>
                <a:spLocks noChangeArrowheads="1"/>
              </p:cNvSpPr>
              <p:nvPr/>
            </p:nvSpPr>
            <p:spPr bwMode="auto">
              <a:xfrm>
                <a:off x="1682" y="278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康で過ごせるよう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73">
                <a:extLst>
                  <a:ext uri="{FF2B5EF4-FFF2-40B4-BE49-F238E27FC236}">
                    <a16:creationId xmlns:a16="http://schemas.microsoft.com/office/drawing/2014/main" id="{8F386E5F-8DA5-454C-877F-7D5982FF724C}"/>
                  </a:ext>
                </a:extLst>
              </p:cNvPr>
              <p:cNvSpPr>
                <a:spLocks noChangeArrowheads="1"/>
              </p:cNvSpPr>
              <p:nvPr/>
            </p:nvSpPr>
            <p:spPr bwMode="auto">
              <a:xfrm>
                <a:off x="1682" y="2875"/>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に支援する。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74">
                <a:extLst>
                  <a:ext uri="{FF2B5EF4-FFF2-40B4-BE49-F238E27FC236}">
                    <a16:creationId xmlns:a16="http://schemas.microsoft.com/office/drawing/2014/main" id="{B84C3C61-62C7-4C5C-99F1-1FB475FB9195}"/>
                  </a:ext>
                </a:extLst>
              </p:cNvPr>
              <p:cNvSpPr>
                <a:spLocks noChangeArrowheads="1"/>
              </p:cNvSpPr>
              <p:nvPr/>
            </p:nvSpPr>
            <p:spPr bwMode="auto">
              <a:xfrm>
                <a:off x="2678" y="1675"/>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食事作り、準備を介助しながら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75">
                <a:extLst>
                  <a:ext uri="{FF2B5EF4-FFF2-40B4-BE49-F238E27FC236}">
                    <a16:creationId xmlns:a16="http://schemas.microsoft.com/office/drawing/2014/main" id="{D9573CFC-93ED-4AF0-ADEF-DBC5BB8AD03F}"/>
                  </a:ext>
                </a:extLst>
              </p:cNvPr>
              <p:cNvSpPr>
                <a:spLocks noChangeArrowheads="1"/>
              </p:cNvSpPr>
              <p:nvPr/>
            </p:nvSpPr>
            <p:spPr bwMode="auto">
              <a:xfrm>
                <a:off x="2678" y="1762"/>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一緒に作る。服薬、水分の声掛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76">
                <a:extLst>
                  <a:ext uri="{FF2B5EF4-FFF2-40B4-BE49-F238E27FC236}">
                    <a16:creationId xmlns:a16="http://schemas.microsoft.com/office/drawing/2014/main" id="{745D86CD-AD36-42DE-84C7-5AFEDE92D52F}"/>
                  </a:ext>
                </a:extLst>
              </p:cNvPr>
              <p:cNvSpPr>
                <a:spLocks noChangeArrowheads="1"/>
              </p:cNvSpPr>
              <p:nvPr/>
            </p:nvSpPr>
            <p:spPr bwMode="auto">
              <a:xfrm>
                <a:off x="2678" y="185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け、確認。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77">
                <a:extLst>
                  <a:ext uri="{FF2B5EF4-FFF2-40B4-BE49-F238E27FC236}">
                    <a16:creationId xmlns:a16="http://schemas.microsoft.com/office/drawing/2014/main" id="{011CE874-0A05-4CF4-944A-D4653231B4E1}"/>
                  </a:ext>
                </a:extLst>
              </p:cNvPr>
              <p:cNvSpPr>
                <a:spLocks noChangeArrowheads="1"/>
              </p:cNvSpPr>
              <p:nvPr/>
            </p:nvSpPr>
            <p:spPr bwMode="auto">
              <a:xfrm>
                <a:off x="2678" y="3220"/>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入浴動作の評価、個別浴槽のま</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78">
                <a:extLst>
                  <a:ext uri="{FF2B5EF4-FFF2-40B4-BE49-F238E27FC236}">
                    <a16:creationId xmlns:a16="http://schemas.microsoft.com/office/drawing/2014/main" id="{125DC071-A391-4EB9-B3DA-AA9604D9D888}"/>
                  </a:ext>
                </a:extLst>
              </p:cNvPr>
              <p:cNvSpPr>
                <a:spLocks noChangeArrowheads="1"/>
              </p:cNvSpPr>
              <p:nvPr/>
            </p:nvSpPr>
            <p:spPr bwMode="auto">
              <a:xfrm>
                <a:off x="2678" y="3308"/>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たぎ訓練・助言及び入浴介助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79">
                <a:extLst>
                  <a:ext uri="{FF2B5EF4-FFF2-40B4-BE49-F238E27FC236}">
                    <a16:creationId xmlns:a16="http://schemas.microsoft.com/office/drawing/2014/main" id="{F7F791E0-2506-4C18-8ACF-39D48098CF05}"/>
                  </a:ext>
                </a:extLst>
              </p:cNvPr>
              <p:cNvSpPr>
                <a:spLocks noChangeArrowheads="1"/>
              </p:cNvSpPr>
              <p:nvPr/>
            </p:nvSpPr>
            <p:spPr bwMode="auto">
              <a:xfrm>
                <a:off x="2302" y="160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49" name="Rectangle 180">
                <a:extLst>
                  <a:ext uri="{FF2B5EF4-FFF2-40B4-BE49-F238E27FC236}">
                    <a16:creationId xmlns:a16="http://schemas.microsoft.com/office/drawing/2014/main" id="{3C397D54-EB47-456D-B57C-649E45A09141}"/>
                  </a:ext>
                </a:extLst>
              </p:cNvPr>
              <p:cNvSpPr>
                <a:spLocks noChangeArrowheads="1"/>
              </p:cNvSpPr>
              <p:nvPr/>
            </p:nvSpPr>
            <p:spPr bwMode="auto">
              <a:xfrm>
                <a:off x="2302" y="169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0" name="Rectangle 181">
                <a:extLst>
                  <a:ext uri="{FF2B5EF4-FFF2-40B4-BE49-F238E27FC236}">
                    <a16:creationId xmlns:a16="http://schemas.microsoft.com/office/drawing/2014/main" id="{92FBFE4C-1884-48EA-BB8A-C30F8F8F9AED}"/>
                  </a:ext>
                </a:extLst>
              </p:cNvPr>
              <p:cNvSpPr>
                <a:spLocks noChangeArrowheads="1"/>
              </p:cNvSpPr>
              <p:nvPr/>
            </p:nvSpPr>
            <p:spPr bwMode="auto">
              <a:xfrm>
                <a:off x="2302" y="178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82">
                <a:extLst>
                  <a:ext uri="{FF2B5EF4-FFF2-40B4-BE49-F238E27FC236}">
                    <a16:creationId xmlns:a16="http://schemas.microsoft.com/office/drawing/2014/main" id="{A11DDE06-182E-47F9-82B5-313ED45EA604}"/>
                  </a:ext>
                </a:extLst>
              </p:cNvPr>
              <p:cNvSpPr>
                <a:spLocks noChangeArrowheads="1"/>
              </p:cNvSpPr>
              <p:nvPr/>
            </p:nvSpPr>
            <p:spPr bwMode="auto">
              <a:xfrm>
                <a:off x="2302" y="372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2" name="Rectangle 183">
                <a:extLst>
                  <a:ext uri="{FF2B5EF4-FFF2-40B4-BE49-F238E27FC236}">
                    <a16:creationId xmlns:a16="http://schemas.microsoft.com/office/drawing/2014/main" id="{92C2D1EB-50C0-4082-8EC1-87B04B42CE3A}"/>
                  </a:ext>
                </a:extLst>
              </p:cNvPr>
              <p:cNvSpPr>
                <a:spLocks noChangeArrowheads="1"/>
              </p:cNvSpPr>
              <p:nvPr/>
            </p:nvSpPr>
            <p:spPr bwMode="auto">
              <a:xfrm>
                <a:off x="2302" y="381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3" name="Rectangle 184">
                <a:extLst>
                  <a:ext uri="{FF2B5EF4-FFF2-40B4-BE49-F238E27FC236}">
                    <a16:creationId xmlns:a16="http://schemas.microsoft.com/office/drawing/2014/main" id="{B1830C94-E734-402E-8E6F-EBCB6EC9FF47}"/>
                  </a:ext>
                </a:extLst>
              </p:cNvPr>
              <p:cNvSpPr>
                <a:spLocks noChangeArrowheads="1"/>
              </p:cNvSpPr>
              <p:nvPr/>
            </p:nvSpPr>
            <p:spPr bwMode="auto">
              <a:xfrm>
                <a:off x="2302" y="389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85">
                <a:extLst>
                  <a:ext uri="{FF2B5EF4-FFF2-40B4-BE49-F238E27FC236}">
                    <a16:creationId xmlns:a16="http://schemas.microsoft.com/office/drawing/2014/main" id="{7F70AC6C-E551-4312-9512-661CA0FF5BD7}"/>
                  </a:ext>
                </a:extLst>
              </p:cNvPr>
              <p:cNvSpPr>
                <a:spLocks noChangeArrowheads="1"/>
              </p:cNvSpPr>
              <p:nvPr/>
            </p:nvSpPr>
            <p:spPr bwMode="auto">
              <a:xfrm>
                <a:off x="2307" y="307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5" name="Rectangle 186">
                <a:extLst>
                  <a:ext uri="{FF2B5EF4-FFF2-40B4-BE49-F238E27FC236}">
                    <a16:creationId xmlns:a16="http://schemas.microsoft.com/office/drawing/2014/main" id="{D03EF0A5-2E98-4095-9BC6-64839C67242D}"/>
                  </a:ext>
                </a:extLst>
              </p:cNvPr>
              <p:cNvSpPr>
                <a:spLocks noChangeArrowheads="1"/>
              </p:cNvSpPr>
              <p:nvPr/>
            </p:nvSpPr>
            <p:spPr bwMode="auto">
              <a:xfrm>
                <a:off x="2307" y="316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6" name="Rectangle 187">
                <a:extLst>
                  <a:ext uri="{FF2B5EF4-FFF2-40B4-BE49-F238E27FC236}">
                    <a16:creationId xmlns:a16="http://schemas.microsoft.com/office/drawing/2014/main" id="{DF1519A7-39DC-405C-ABFD-A9A260E2814C}"/>
                  </a:ext>
                </a:extLst>
              </p:cNvPr>
              <p:cNvSpPr>
                <a:spLocks noChangeArrowheads="1"/>
              </p:cNvSpPr>
              <p:nvPr/>
            </p:nvSpPr>
            <p:spPr bwMode="auto">
              <a:xfrm>
                <a:off x="2324" y="325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88">
                <a:extLst>
                  <a:ext uri="{FF2B5EF4-FFF2-40B4-BE49-F238E27FC236}">
                    <a16:creationId xmlns:a16="http://schemas.microsoft.com/office/drawing/2014/main" id="{CE3E3D13-84E0-4101-8A12-0ACF49E00054}"/>
                  </a:ext>
                </a:extLst>
              </p:cNvPr>
              <p:cNvSpPr>
                <a:spLocks noChangeArrowheads="1"/>
              </p:cNvSpPr>
              <p:nvPr/>
            </p:nvSpPr>
            <p:spPr bwMode="auto">
              <a:xfrm>
                <a:off x="2302" y="261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8" name="Rectangle 189">
                <a:extLst>
                  <a:ext uri="{FF2B5EF4-FFF2-40B4-BE49-F238E27FC236}">
                    <a16:creationId xmlns:a16="http://schemas.microsoft.com/office/drawing/2014/main" id="{BB999B2F-6E64-4A90-8FF7-04F709A4CABB}"/>
                  </a:ext>
                </a:extLst>
              </p:cNvPr>
              <p:cNvSpPr>
                <a:spLocks noChangeArrowheads="1"/>
              </p:cNvSpPr>
              <p:nvPr/>
            </p:nvSpPr>
            <p:spPr bwMode="auto">
              <a:xfrm>
                <a:off x="2302" y="269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9" name="Rectangle 190">
                <a:extLst>
                  <a:ext uri="{FF2B5EF4-FFF2-40B4-BE49-F238E27FC236}">
                    <a16:creationId xmlns:a16="http://schemas.microsoft.com/office/drawing/2014/main" id="{7D71C923-576C-4064-B943-EF349DF26175}"/>
                  </a:ext>
                </a:extLst>
              </p:cNvPr>
              <p:cNvSpPr>
                <a:spLocks noChangeArrowheads="1"/>
              </p:cNvSpPr>
              <p:nvPr/>
            </p:nvSpPr>
            <p:spPr bwMode="auto">
              <a:xfrm>
                <a:off x="2302" y="278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91">
                <a:extLst>
                  <a:ext uri="{FF2B5EF4-FFF2-40B4-BE49-F238E27FC236}">
                    <a16:creationId xmlns:a16="http://schemas.microsoft.com/office/drawing/2014/main" id="{2C1CD710-B8C9-463E-BAA9-D9E6E5E3C2C9}"/>
                  </a:ext>
                </a:extLst>
              </p:cNvPr>
              <p:cNvSpPr>
                <a:spLocks noChangeArrowheads="1"/>
              </p:cNvSpPr>
              <p:nvPr/>
            </p:nvSpPr>
            <p:spPr bwMode="auto">
              <a:xfrm>
                <a:off x="2302" y="206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1" name="Rectangle 192">
                <a:extLst>
                  <a:ext uri="{FF2B5EF4-FFF2-40B4-BE49-F238E27FC236}">
                    <a16:creationId xmlns:a16="http://schemas.microsoft.com/office/drawing/2014/main" id="{9D99DE06-9292-4328-A30E-C9EDDD44123A}"/>
                  </a:ext>
                </a:extLst>
              </p:cNvPr>
              <p:cNvSpPr>
                <a:spLocks noChangeArrowheads="1"/>
              </p:cNvSpPr>
              <p:nvPr/>
            </p:nvSpPr>
            <p:spPr bwMode="auto">
              <a:xfrm>
                <a:off x="2302" y="214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2" name="Rectangle 193">
                <a:extLst>
                  <a:ext uri="{FF2B5EF4-FFF2-40B4-BE49-F238E27FC236}">
                    <a16:creationId xmlns:a16="http://schemas.microsoft.com/office/drawing/2014/main" id="{D3EAF54E-9EE7-4801-BB92-6D20A0485853}"/>
                  </a:ext>
                </a:extLst>
              </p:cNvPr>
              <p:cNvSpPr>
                <a:spLocks noChangeArrowheads="1"/>
              </p:cNvSpPr>
              <p:nvPr/>
            </p:nvSpPr>
            <p:spPr bwMode="auto">
              <a:xfrm>
                <a:off x="2302" y="223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94">
                <a:extLst>
                  <a:ext uri="{FF2B5EF4-FFF2-40B4-BE49-F238E27FC236}">
                    <a16:creationId xmlns:a16="http://schemas.microsoft.com/office/drawing/2014/main" id="{71A7B960-C106-4652-BC85-125BF7714DC6}"/>
                  </a:ext>
                </a:extLst>
              </p:cNvPr>
              <p:cNvSpPr>
                <a:spLocks noChangeArrowheads="1"/>
              </p:cNvSpPr>
              <p:nvPr/>
            </p:nvSpPr>
            <p:spPr bwMode="auto">
              <a:xfrm>
                <a:off x="2302" y="345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4" name="Rectangle 195">
                <a:extLst>
                  <a:ext uri="{FF2B5EF4-FFF2-40B4-BE49-F238E27FC236}">
                    <a16:creationId xmlns:a16="http://schemas.microsoft.com/office/drawing/2014/main" id="{48EEBEDF-258B-4A72-9081-5D6963D5F34E}"/>
                  </a:ext>
                </a:extLst>
              </p:cNvPr>
              <p:cNvSpPr>
                <a:spLocks noChangeArrowheads="1"/>
              </p:cNvSpPr>
              <p:nvPr/>
            </p:nvSpPr>
            <p:spPr bwMode="auto">
              <a:xfrm>
                <a:off x="2302" y="354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5" name="Rectangle 196">
                <a:extLst>
                  <a:ext uri="{FF2B5EF4-FFF2-40B4-BE49-F238E27FC236}">
                    <a16:creationId xmlns:a16="http://schemas.microsoft.com/office/drawing/2014/main" id="{62EAEBFC-BDF7-4628-8139-37055CCEA0AB}"/>
                  </a:ext>
                </a:extLst>
              </p:cNvPr>
              <p:cNvSpPr>
                <a:spLocks noChangeArrowheads="1"/>
              </p:cNvSpPr>
              <p:nvPr/>
            </p:nvSpPr>
            <p:spPr bwMode="auto">
              <a:xfrm>
                <a:off x="2302" y="363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97">
                <a:extLst>
                  <a:ext uri="{FF2B5EF4-FFF2-40B4-BE49-F238E27FC236}">
                    <a16:creationId xmlns:a16="http://schemas.microsoft.com/office/drawing/2014/main" id="{68C118FC-FB5E-4768-BD5D-F6037FEFED0E}"/>
                  </a:ext>
                </a:extLst>
              </p:cNvPr>
              <p:cNvSpPr>
                <a:spLocks noChangeArrowheads="1"/>
              </p:cNvSpPr>
              <p:nvPr/>
            </p:nvSpPr>
            <p:spPr bwMode="auto">
              <a:xfrm>
                <a:off x="2722" y="3542"/>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デイケアの身支度、送り出し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98">
                <a:extLst>
                  <a:ext uri="{FF2B5EF4-FFF2-40B4-BE49-F238E27FC236}">
                    <a16:creationId xmlns:a16="http://schemas.microsoft.com/office/drawing/2014/main" id="{563E018D-2333-46EB-9E78-D47B27F8A667}"/>
                  </a:ext>
                </a:extLst>
              </p:cNvPr>
              <p:cNvSpPr>
                <a:spLocks noChangeArrowheads="1"/>
              </p:cNvSpPr>
              <p:nvPr/>
            </p:nvSpPr>
            <p:spPr bwMode="auto">
              <a:xfrm>
                <a:off x="3702" y="3173"/>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99">
                <a:extLst>
                  <a:ext uri="{FF2B5EF4-FFF2-40B4-BE49-F238E27FC236}">
                    <a16:creationId xmlns:a16="http://schemas.microsoft.com/office/drawing/2014/main" id="{42CE7DDA-759E-4446-AD1A-F6CCED8A56F4}"/>
                  </a:ext>
                </a:extLst>
              </p:cNvPr>
              <p:cNvSpPr>
                <a:spLocks noChangeArrowheads="1"/>
              </p:cNvSpPr>
              <p:nvPr/>
            </p:nvSpPr>
            <p:spPr bwMode="auto">
              <a:xfrm>
                <a:off x="5351" y="206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9" name="Rectangle 200">
                <a:extLst>
                  <a:ext uri="{FF2B5EF4-FFF2-40B4-BE49-F238E27FC236}">
                    <a16:creationId xmlns:a16="http://schemas.microsoft.com/office/drawing/2014/main" id="{336DF700-2A81-4D27-97C1-71336D18F592}"/>
                  </a:ext>
                </a:extLst>
              </p:cNvPr>
              <p:cNvSpPr>
                <a:spLocks noChangeArrowheads="1"/>
              </p:cNvSpPr>
              <p:nvPr/>
            </p:nvSpPr>
            <p:spPr bwMode="auto">
              <a:xfrm>
                <a:off x="5351" y="214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0" name="Rectangle 201">
                <a:extLst>
                  <a:ext uri="{FF2B5EF4-FFF2-40B4-BE49-F238E27FC236}">
                    <a16:creationId xmlns:a16="http://schemas.microsoft.com/office/drawing/2014/main" id="{DE15D708-3A04-46A9-9C42-108FE8753FC5}"/>
                  </a:ext>
                </a:extLst>
              </p:cNvPr>
              <p:cNvSpPr>
                <a:spLocks noChangeArrowheads="1"/>
              </p:cNvSpPr>
              <p:nvPr/>
            </p:nvSpPr>
            <p:spPr bwMode="auto">
              <a:xfrm>
                <a:off x="5351" y="223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202">
                <a:extLst>
                  <a:ext uri="{FF2B5EF4-FFF2-40B4-BE49-F238E27FC236}">
                    <a16:creationId xmlns:a16="http://schemas.microsoft.com/office/drawing/2014/main" id="{CCDBE151-C19C-4475-BFE9-77BBE9E334F3}"/>
                  </a:ext>
                </a:extLst>
              </p:cNvPr>
              <p:cNvSpPr>
                <a:spLocks noChangeArrowheads="1"/>
              </p:cNvSpPr>
              <p:nvPr/>
            </p:nvSpPr>
            <p:spPr bwMode="auto">
              <a:xfrm>
                <a:off x="5351" y="261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2" name="Rectangle 203">
                <a:extLst>
                  <a:ext uri="{FF2B5EF4-FFF2-40B4-BE49-F238E27FC236}">
                    <a16:creationId xmlns:a16="http://schemas.microsoft.com/office/drawing/2014/main" id="{92978373-E963-43C9-867C-41CA31BE0EBB}"/>
                  </a:ext>
                </a:extLst>
              </p:cNvPr>
              <p:cNvSpPr>
                <a:spLocks noChangeArrowheads="1"/>
              </p:cNvSpPr>
              <p:nvPr/>
            </p:nvSpPr>
            <p:spPr bwMode="auto">
              <a:xfrm>
                <a:off x="5351" y="269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3" name="Rectangle 204">
                <a:extLst>
                  <a:ext uri="{FF2B5EF4-FFF2-40B4-BE49-F238E27FC236}">
                    <a16:creationId xmlns:a16="http://schemas.microsoft.com/office/drawing/2014/main" id="{6EE5FEE2-A190-4F0E-9CA6-7D4CFD833EA5}"/>
                  </a:ext>
                </a:extLst>
              </p:cNvPr>
              <p:cNvSpPr>
                <a:spLocks noChangeArrowheads="1"/>
              </p:cNvSpPr>
              <p:nvPr/>
            </p:nvSpPr>
            <p:spPr bwMode="auto">
              <a:xfrm>
                <a:off x="5351" y="278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7" name="Rectangle 206">
              <a:extLst>
                <a:ext uri="{FF2B5EF4-FFF2-40B4-BE49-F238E27FC236}">
                  <a16:creationId xmlns:a16="http://schemas.microsoft.com/office/drawing/2014/main" id="{24C95E4C-22D7-4EF0-8624-B04FEBEC1110}"/>
                </a:ext>
              </a:extLst>
            </p:cNvPr>
            <p:cNvSpPr>
              <a:spLocks noChangeArrowheads="1"/>
            </p:cNvSpPr>
            <p:nvPr/>
          </p:nvSpPr>
          <p:spPr bwMode="auto">
            <a:xfrm>
              <a:off x="5351" y="307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207">
              <a:extLst>
                <a:ext uri="{FF2B5EF4-FFF2-40B4-BE49-F238E27FC236}">
                  <a16:creationId xmlns:a16="http://schemas.microsoft.com/office/drawing/2014/main" id="{95B2AA6D-A4E8-446A-BBE7-61D64972D925}"/>
                </a:ext>
              </a:extLst>
            </p:cNvPr>
            <p:cNvSpPr>
              <a:spLocks noChangeArrowheads="1"/>
            </p:cNvSpPr>
            <p:nvPr/>
          </p:nvSpPr>
          <p:spPr bwMode="auto">
            <a:xfrm>
              <a:off x="5351" y="316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208">
              <a:extLst>
                <a:ext uri="{FF2B5EF4-FFF2-40B4-BE49-F238E27FC236}">
                  <a16:creationId xmlns:a16="http://schemas.microsoft.com/office/drawing/2014/main" id="{7E06EED4-1FBB-4F9D-9A93-DFC6D225B932}"/>
                </a:ext>
              </a:extLst>
            </p:cNvPr>
            <p:cNvSpPr>
              <a:spLocks noChangeArrowheads="1"/>
            </p:cNvSpPr>
            <p:nvPr/>
          </p:nvSpPr>
          <p:spPr bwMode="auto">
            <a:xfrm>
              <a:off x="5351" y="325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Rectangle 209">
              <a:extLst>
                <a:ext uri="{FF2B5EF4-FFF2-40B4-BE49-F238E27FC236}">
                  <a16:creationId xmlns:a16="http://schemas.microsoft.com/office/drawing/2014/main" id="{9D8DF829-2623-4211-B5D8-066B2F441A06}"/>
                </a:ext>
              </a:extLst>
            </p:cNvPr>
            <p:cNvSpPr>
              <a:spLocks noChangeArrowheads="1"/>
            </p:cNvSpPr>
            <p:nvPr/>
          </p:nvSpPr>
          <p:spPr bwMode="auto">
            <a:xfrm>
              <a:off x="2678" y="432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住宅の段差解消や手すりの設置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210">
              <a:extLst>
                <a:ext uri="{FF2B5EF4-FFF2-40B4-BE49-F238E27FC236}">
                  <a16:creationId xmlns:a16="http://schemas.microsoft.com/office/drawing/2014/main" id="{609897BB-C24E-44B8-9AA0-835059186588}"/>
                </a:ext>
              </a:extLst>
            </p:cNvPr>
            <p:cNvSpPr>
              <a:spLocks noChangeArrowheads="1"/>
            </p:cNvSpPr>
            <p:nvPr/>
          </p:nvSpPr>
          <p:spPr bwMode="auto">
            <a:xfrm>
              <a:off x="2678" y="4415"/>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をする（浴室環境整備、玄関の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211">
              <a:extLst>
                <a:ext uri="{FF2B5EF4-FFF2-40B4-BE49-F238E27FC236}">
                  <a16:creationId xmlns:a16="http://schemas.microsoft.com/office/drawing/2014/main" id="{CC083628-29A9-4A6F-9A15-17CA94CB5F96}"/>
                </a:ext>
              </a:extLst>
            </p:cNvPr>
            <p:cNvSpPr>
              <a:spLocks noChangeArrowheads="1"/>
            </p:cNvSpPr>
            <p:nvPr/>
          </p:nvSpPr>
          <p:spPr bwMode="auto">
            <a:xfrm>
              <a:off x="2678" y="4502"/>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上りかまちなど）。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Rectangle 212">
              <a:extLst>
                <a:ext uri="{FF2B5EF4-FFF2-40B4-BE49-F238E27FC236}">
                  <a16:creationId xmlns:a16="http://schemas.microsoft.com/office/drawing/2014/main" id="{142B3D13-93DD-4ACA-B7B8-605045410C52}"/>
                </a:ext>
              </a:extLst>
            </p:cNvPr>
            <p:cNvSpPr>
              <a:spLocks noChangeArrowheads="1"/>
            </p:cNvSpPr>
            <p:nvPr/>
          </p:nvSpPr>
          <p:spPr bwMode="auto">
            <a:xfrm>
              <a:off x="3834" y="4327"/>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213">
              <a:extLst>
                <a:ext uri="{FF2B5EF4-FFF2-40B4-BE49-F238E27FC236}">
                  <a16:creationId xmlns:a16="http://schemas.microsoft.com/office/drawing/2014/main" id="{EDE3FB9A-2095-4B1F-B9A1-DA6AACB248C0}"/>
                </a:ext>
              </a:extLst>
            </p:cNvPr>
            <p:cNvSpPr>
              <a:spLocks noChangeArrowheads="1"/>
            </p:cNvSpPr>
            <p:nvPr/>
          </p:nvSpPr>
          <p:spPr bwMode="auto">
            <a:xfrm>
              <a:off x="3834" y="441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214">
              <a:extLst>
                <a:ext uri="{FF2B5EF4-FFF2-40B4-BE49-F238E27FC236}">
                  <a16:creationId xmlns:a16="http://schemas.microsoft.com/office/drawing/2014/main" id="{A0B1EC8C-9001-4964-8051-C9EB747D9D88}"/>
                </a:ext>
              </a:extLst>
            </p:cNvPr>
            <p:cNvSpPr>
              <a:spLocks noChangeArrowheads="1"/>
            </p:cNvSpPr>
            <p:nvPr/>
          </p:nvSpPr>
          <p:spPr bwMode="auto">
            <a:xfrm>
              <a:off x="4454"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215">
              <a:extLst>
                <a:ext uri="{FF2B5EF4-FFF2-40B4-BE49-F238E27FC236}">
                  <a16:creationId xmlns:a16="http://schemas.microsoft.com/office/drawing/2014/main" id="{19CA4B7E-E50A-4B24-9446-EA19C1241F2C}"/>
                </a:ext>
              </a:extLst>
            </p:cNvPr>
            <p:cNvSpPr>
              <a:spLocks noChangeArrowheads="1"/>
            </p:cNvSpPr>
            <p:nvPr/>
          </p:nvSpPr>
          <p:spPr bwMode="auto">
            <a:xfrm>
              <a:off x="5351"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216">
              <a:extLst>
                <a:ext uri="{FF2B5EF4-FFF2-40B4-BE49-F238E27FC236}">
                  <a16:creationId xmlns:a16="http://schemas.microsoft.com/office/drawing/2014/main" id="{A5FEBB46-292D-4355-A62D-723B5372EBA0}"/>
                </a:ext>
              </a:extLst>
            </p:cNvPr>
            <p:cNvSpPr>
              <a:spLocks noChangeArrowheads="1"/>
            </p:cNvSpPr>
            <p:nvPr/>
          </p:nvSpPr>
          <p:spPr bwMode="auto">
            <a:xfrm>
              <a:off x="5351" y="441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217">
              <a:extLst>
                <a:ext uri="{FF2B5EF4-FFF2-40B4-BE49-F238E27FC236}">
                  <a16:creationId xmlns:a16="http://schemas.microsoft.com/office/drawing/2014/main" id="{360A1B8E-4D5F-41F8-8814-A47623FF7D34}"/>
                </a:ext>
              </a:extLst>
            </p:cNvPr>
            <p:cNvSpPr>
              <a:spLocks noChangeArrowheads="1"/>
            </p:cNvSpPr>
            <p:nvPr/>
          </p:nvSpPr>
          <p:spPr bwMode="auto">
            <a:xfrm>
              <a:off x="5351" y="45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218">
              <a:extLst>
                <a:ext uri="{FF2B5EF4-FFF2-40B4-BE49-F238E27FC236}">
                  <a16:creationId xmlns:a16="http://schemas.microsoft.com/office/drawing/2014/main" id="{E1A5F752-BD26-440A-B334-82D8E99119F8}"/>
                </a:ext>
              </a:extLst>
            </p:cNvPr>
            <p:cNvSpPr>
              <a:spLocks noChangeArrowheads="1"/>
            </p:cNvSpPr>
            <p:nvPr/>
          </p:nvSpPr>
          <p:spPr bwMode="auto">
            <a:xfrm>
              <a:off x="17" y="4327"/>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転倒の心配がなく歩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219">
              <a:extLst>
                <a:ext uri="{FF2B5EF4-FFF2-40B4-BE49-F238E27FC236}">
                  <a16:creationId xmlns:a16="http://schemas.microsoft.com/office/drawing/2014/main" id="{7476A5B2-D753-494A-B898-366175ACFA3C}"/>
                </a:ext>
              </a:extLst>
            </p:cNvPr>
            <p:cNvSpPr>
              <a:spLocks noChangeArrowheads="1"/>
            </p:cNvSpPr>
            <p:nvPr/>
          </p:nvSpPr>
          <p:spPr bwMode="auto">
            <a:xfrm>
              <a:off x="17" y="441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けるようになりた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220">
              <a:extLst>
                <a:ext uri="{FF2B5EF4-FFF2-40B4-BE49-F238E27FC236}">
                  <a16:creationId xmlns:a16="http://schemas.microsoft.com/office/drawing/2014/main" id="{A824F369-DE7C-4A2B-A0FB-7A6AAD549B49}"/>
                </a:ext>
              </a:extLst>
            </p:cNvPr>
            <p:cNvSpPr>
              <a:spLocks noChangeArrowheads="1"/>
            </p:cNvSpPr>
            <p:nvPr/>
          </p:nvSpPr>
          <p:spPr bwMode="auto">
            <a:xfrm>
              <a:off x="17" y="4502"/>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21">
              <a:extLst>
                <a:ext uri="{FF2B5EF4-FFF2-40B4-BE49-F238E27FC236}">
                  <a16:creationId xmlns:a16="http://schemas.microsoft.com/office/drawing/2014/main" id="{7A014C4E-5FEB-49FA-B810-707687A8475B}"/>
                </a:ext>
              </a:extLst>
            </p:cNvPr>
            <p:cNvSpPr>
              <a:spLocks noChangeArrowheads="1"/>
            </p:cNvSpPr>
            <p:nvPr/>
          </p:nvSpPr>
          <p:spPr bwMode="auto">
            <a:xfrm>
              <a:off x="681" y="432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自分の身の回りの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22">
              <a:extLst>
                <a:ext uri="{FF2B5EF4-FFF2-40B4-BE49-F238E27FC236}">
                  <a16:creationId xmlns:a16="http://schemas.microsoft.com/office/drawing/2014/main" id="{EEBBB6EA-AE59-4B00-9DB9-05AB032BBC34}"/>
                </a:ext>
              </a:extLst>
            </p:cNvPr>
            <p:cNvSpPr>
              <a:spLocks noChangeArrowheads="1"/>
            </p:cNvSpPr>
            <p:nvPr/>
          </p:nvSpPr>
          <p:spPr bwMode="auto">
            <a:xfrm>
              <a:off x="681" y="441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ことは自分ででき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23">
              <a:extLst>
                <a:ext uri="{FF2B5EF4-FFF2-40B4-BE49-F238E27FC236}">
                  <a16:creationId xmlns:a16="http://schemas.microsoft.com/office/drawing/2014/main" id="{1AC8CEF7-3CC5-4FFA-89A4-EEAA93F968DD}"/>
                </a:ext>
              </a:extLst>
            </p:cNvPr>
            <p:cNvSpPr>
              <a:spLocks noChangeArrowheads="1"/>
            </p:cNvSpPr>
            <p:nvPr/>
          </p:nvSpPr>
          <p:spPr bwMode="auto">
            <a:xfrm>
              <a:off x="681" y="4502"/>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24">
              <a:extLst>
                <a:ext uri="{FF2B5EF4-FFF2-40B4-BE49-F238E27FC236}">
                  <a16:creationId xmlns:a16="http://schemas.microsoft.com/office/drawing/2014/main" id="{72606D50-4E5D-4FD9-8BC0-D37254908D62}"/>
                </a:ext>
              </a:extLst>
            </p:cNvPr>
            <p:cNvSpPr>
              <a:spLocks noChangeArrowheads="1"/>
            </p:cNvSpPr>
            <p:nvPr/>
          </p:nvSpPr>
          <p:spPr bwMode="auto">
            <a:xfrm>
              <a:off x="1300"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5">
              <a:extLst>
                <a:ext uri="{FF2B5EF4-FFF2-40B4-BE49-F238E27FC236}">
                  <a16:creationId xmlns:a16="http://schemas.microsoft.com/office/drawing/2014/main" id="{035FCE16-D335-4E2A-91D2-662724039B43}"/>
                </a:ext>
              </a:extLst>
            </p:cNvPr>
            <p:cNvSpPr>
              <a:spLocks noChangeArrowheads="1"/>
            </p:cNvSpPr>
            <p:nvPr/>
          </p:nvSpPr>
          <p:spPr bwMode="auto">
            <a:xfrm>
              <a:off x="1300" y="441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26">
              <a:extLst>
                <a:ext uri="{FF2B5EF4-FFF2-40B4-BE49-F238E27FC236}">
                  <a16:creationId xmlns:a16="http://schemas.microsoft.com/office/drawing/2014/main" id="{95BD7D45-5BDF-4DDF-8585-9B9006F8A81C}"/>
                </a:ext>
              </a:extLst>
            </p:cNvPr>
            <p:cNvSpPr>
              <a:spLocks noChangeArrowheads="1"/>
            </p:cNvSpPr>
            <p:nvPr/>
          </p:nvSpPr>
          <p:spPr bwMode="auto">
            <a:xfrm>
              <a:off x="1300" y="45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27">
              <a:extLst>
                <a:ext uri="{FF2B5EF4-FFF2-40B4-BE49-F238E27FC236}">
                  <a16:creationId xmlns:a16="http://schemas.microsoft.com/office/drawing/2014/main" id="{748EDCA4-77BB-467A-BB03-85920C9FDE90}"/>
                </a:ext>
              </a:extLst>
            </p:cNvPr>
            <p:cNvSpPr>
              <a:spLocks noChangeArrowheads="1"/>
            </p:cNvSpPr>
            <p:nvPr/>
          </p:nvSpPr>
          <p:spPr bwMode="auto">
            <a:xfrm>
              <a:off x="1682" y="432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室内を自分で移動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28">
              <a:extLst>
                <a:ext uri="{FF2B5EF4-FFF2-40B4-BE49-F238E27FC236}">
                  <a16:creationId xmlns:a16="http://schemas.microsoft.com/office/drawing/2014/main" id="{A1A33DBE-97E1-4570-B319-C3A8257C6286}"/>
                </a:ext>
              </a:extLst>
            </p:cNvPr>
            <p:cNvSpPr>
              <a:spLocks noChangeArrowheads="1"/>
            </p:cNvSpPr>
            <p:nvPr/>
          </p:nvSpPr>
          <p:spPr bwMode="auto">
            <a:xfrm>
              <a:off x="1682" y="4415"/>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でき、転倒を防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29">
              <a:extLst>
                <a:ext uri="{FF2B5EF4-FFF2-40B4-BE49-F238E27FC236}">
                  <a16:creationId xmlns:a16="http://schemas.microsoft.com/office/drawing/2014/main" id="{3C26DD93-46D5-4F89-ABE1-65AD1829BB66}"/>
                </a:ext>
              </a:extLst>
            </p:cNvPr>
            <p:cNvSpPr>
              <a:spLocks noChangeArrowheads="1"/>
            </p:cNvSpPr>
            <p:nvPr/>
          </p:nvSpPr>
          <p:spPr bwMode="auto">
            <a:xfrm>
              <a:off x="1682" y="450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ぎ、骨折をしない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30">
              <a:extLst>
                <a:ext uri="{FF2B5EF4-FFF2-40B4-BE49-F238E27FC236}">
                  <a16:creationId xmlns:a16="http://schemas.microsoft.com/office/drawing/2014/main" id="{F4426445-44BA-4D97-AE2A-E8998F9F0499}"/>
                </a:ext>
              </a:extLst>
            </p:cNvPr>
            <p:cNvSpPr>
              <a:spLocks noChangeArrowheads="1"/>
            </p:cNvSpPr>
            <p:nvPr/>
          </p:nvSpPr>
          <p:spPr bwMode="auto">
            <a:xfrm>
              <a:off x="1682" y="459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31">
              <a:extLst>
                <a:ext uri="{FF2B5EF4-FFF2-40B4-BE49-F238E27FC236}">
                  <a16:creationId xmlns:a16="http://schemas.microsoft.com/office/drawing/2014/main" id="{00EC11EA-00D9-4ECD-B329-6EAFFF6C08A3}"/>
                </a:ext>
              </a:extLst>
            </p:cNvPr>
            <p:cNvSpPr>
              <a:spLocks noChangeArrowheads="1"/>
            </p:cNvSpPr>
            <p:nvPr/>
          </p:nvSpPr>
          <p:spPr bwMode="auto">
            <a:xfrm>
              <a:off x="2302"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32">
              <a:extLst>
                <a:ext uri="{FF2B5EF4-FFF2-40B4-BE49-F238E27FC236}">
                  <a16:creationId xmlns:a16="http://schemas.microsoft.com/office/drawing/2014/main" id="{3C23FA9C-7A74-4B41-B247-F31C656692B8}"/>
                </a:ext>
              </a:extLst>
            </p:cNvPr>
            <p:cNvSpPr>
              <a:spLocks noChangeArrowheads="1"/>
            </p:cNvSpPr>
            <p:nvPr/>
          </p:nvSpPr>
          <p:spPr bwMode="auto">
            <a:xfrm>
              <a:off x="2302" y="441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33">
              <a:extLst>
                <a:ext uri="{FF2B5EF4-FFF2-40B4-BE49-F238E27FC236}">
                  <a16:creationId xmlns:a16="http://schemas.microsoft.com/office/drawing/2014/main" id="{6D943DF0-0571-47B7-9811-088B83B50BFD}"/>
                </a:ext>
              </a:extLst>
            </p:cNvPr>
            <p:cNvSpPr>
              <a:spLocks noChangeArrowheads="1"/>
            </p:cNvSpPr>
            <p:nvPr/>
          </p:nvSpPr>
          <p:spPr bwMode="auto">
            <a:xfrm>
              <a:off x="2302" y="45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34">
              <a:extLst>
                <a:ext uri="{FF2B5EF4-FFF2-40B4-BE49-F238E27FC236}">
                  <a16:creationId xmlns:a16="http://schemas.microsoft.com/office/drawing/2014/main" id="{C3F8E88B-FE56-4F99-BDBA-CEB0AD2529B7}"/>
                </a:ext>
              </a:extLst>
            </p:cNvPr>
            <p:cNvSpPr>
              <a:spLocks noChangeArrowheads="1"/>
            </p:cNvSpPr>
            <p:nvPr/>
          </p:nvSpPr>
          <p:spPr bwMode="auto">
            <a:xfrm>
              <a:off x="5351" y="477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35">
              <a:extLst>
                <a:ext uri="{FF2B5EF4-FFF2-40B4-BE49-F238E27FC236}">
                  <a16:creationId xmlns:a16="http://schemas.microsoft.com/office/drawing/2014/main" id="{C937814A-07D6-4C7E-B840-00C995FFB6A5}"/>
                </a:ext>
              </a:extLst>
            </p:cNvPr>
            <p:cNvSpPr>
              <a:spLocks noChangeArrowheads="1"/>
            </p:cNvSpPr>
            <p:nvPr/>
          </p:nvSpPr>
          <p:spPr bwMode="auto">
            <a:xfrm>
              <a:off x="5351" y="486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36">
              <a:extLst>
                <a:ext uri="{FF2B5EF4-FFF2-40B4-BE49-F238E27FC236}">
                  <a16:creationId xmlns:a16="http://schemas.microsoft.com/office/drawing/2014/main" id="{821BD583-A1DF-4936-925D-51D0480E5B61}"/>
                </a:ext>
              </a:extLst>
            </p:cNvPr>
            <p:cNvSpPr>
              <a:spLocks noChangeArrowheads="1"/>
            </p:cNvSpPr>
            <p:nvPr/>
          </p:nvSpPr>
          <p:spPr bwMode="auto">
            <a:xfrm>
              <a:off x="5351" y="494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37">
              <a:extLst>
                <a:ext uri="{FF2B5EF4-FFF2-40B4-BE49-F238E27FC236}">
                  <a16:creationId xmlns:a16="http://schemas.microsoft.com/office/drawing/2014/main" id="{E0227CFE-CCA8-4F32-9EB5-A555A97BE646}"/>
                </a:ext>
              </a:extLst>
            </p:cNvPr>
            <p:cNvSpPr>
              <a:spLocks noChangeArrowheads="1"/>
            </p:cNvSpPr>
            <p:nvPr/>
          </p:nvSpPr>
          <p:spPr bwMode="auto">
            <a:xfrm>
              <a:off x="3834" y="5076"/>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238">
              <a:extLst>
                <a:ext uri="{FF2B5EF4-FFF2-40B4-BE49-F238E27FC236}">
                  <a16:creationId xmlns:a16="http://schemas.microsoft.com/office/drawing/2014/main" id="{4A111900-3838-4F82-9694-F4BDB5E3054C}"/>
                </a:ext>
              </a:extLst>
            </p:cNvPr>
            <p:cNvSpPr>
              <a:spLocks noChangeArrowheads="1"/>
            </p:cNvSpPr>
            <p:nvPr/>
          </p:nvSpPr>
          <p:spPr bwMode="auto">
            <a:xfrm>
              <a:off x="4454" y="5076"/>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239">
              <a:extLst>
                <a:ext uri="{FF2B5EF4-FFF2-40B4-BE49-F238E27FC236}">
                  <a16:creationId xmlns:a16="http://schemas.microsoft.com/office/drawing/2014/main" id="{EE361E06-1B3D-4FCD-AD4D-F987F8EAD804}"/>
                </a:ext>
              </a:extLst>
            </p:cNvPr>
            <p:cNvSpPr>
              <a:spLocks noChangeArrowheads="1"/>
            </p:cNvSpPr>
            <p:nvPr/>
          </p:nvSpPr>
          <p:spPr bwMode="auto">
            <a:xfrm>
              <a:off x="2678" y="5199"/>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転倒リスクを評価し、歩行訓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240">
              <a:extLst>
                <a:ext uri="{FF2B5EF4-FFF2-40B4-BE49-F238E27FC236}">
                  <a16:creationId xmlns:a16="http://schemas.microsoft.com/office/drawing/2014/main" id="{D0883180-4ECE-444A-8BE4-736CEF05217F}"/>
                </a:ext>
              </a:extLst>
            </p:cNvPr>
            <p:cNvSpPr>
              <a:spLocks noChangeArrowheads="1"/>
            </p:cNvSpPr>
            <p:nvPr/>
          </p:nvSpPr>
          <p:spPr bwMode="auto">
            <a:xfrm>
              <a:off x="2678" y="528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練・助言をする。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41">
              <a:extLst>
                <a:ext uri="{FF2B5EF4-FFF2-40B4-BE49-F238E27FC236}">
                  <a16:creationId xmlns:a16="http://schemas.microsoft.com/office/drawing/2014/main" id="{A28F7262-EBE0-40DD-A892-97732525431C}"/>
                </a:ext>
              </a:extLst>
            </p:cNvPr>
            <p:cNvSpPr>
              <a:spLocks noChangeArrowheads="1"/>
            </p:cNvSpPr>
            <p:nvPr/>
          </p:nvSpPr>
          <p:spPr bwMode="auto">
            <a:xfrm>
              <a:off x="3702" y="51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42">
              <a:extLst>
                <a:ext uri="{FF2B5EF4-FFF2-40B4-BE49-F238E27FC236}">
                  <a16:creationId xmlns:a16="http://schemas.microsoft.com/office/drawing/2014/main" id="{21CE0819-3792-40D0-A822-4004AD02547B}"/>
                </a:ext>
              </a:extLst>
            </p:cNvPr>
            <p:cNvSpPr>
              <a:spLocks noChangeArrowheads="1"/>
            </p:cNvSpPr>
            <p:nvPr/>
          </p:nvSpPr>
          <p:spPr bwMode="auto">
            <a:xfrm>
              <a:off x="3834" y="519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243">
              <a:extLst>
                <a:ext uri="{FF2B5EF4-FFF2-40B4-BE49-F238E27FC236}">
                  <a16:creationId xmlns:a16="http://schemas.microsoft.com/office/drawing/2014/main" id="{FEEEC46C-953D-4428-B656-9580DB0C99A6}"/>
                </a:ext>
              </a:extLst>
            </p:cNvPr>
            <p:cNvSpPr>
              <a:spLocks noChangeArrowheads="1"/>
            </p:cNvSpPr>
            <p:nvPr/>
          </p:nvSpPr>
          <p:spPr bwMode="auto">
            <a:xfrm>
              <a:off x="3834" y="5287"/>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244">
              <a:extLst>
                <a:ext uri="{FF2B5EF4-FFF2-40B4-BE49-F238E27FC236}">
                  <a16:creationId xmlns:a16="http://schemas.microsoft.com/office/drawing/2014/main" id="{80F84757-5145-4C04-9A26-A183BD6D9EA6}"/>
                </a:ext>
              </a:extLst>
            </p:cNvPr>
            <p:cNvSpPr>
              <a:spLocks noChangeArrowheads="1"/>
            </p:cNvSpPr>
            <p:nvPr/>
          </p:nvSpPr>
          <p:spPr bwMode="auto">
            <a:xfrm>
              <a:off x="4454" y="519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245">
              <a:extLst>
                <a:ext uri="{FF2B5EF4-FFF2-40B4-BE49-F238E27FC236}">
                  <a16:creationId xmlns:a16="http://schemas.microsoft.com/office/drawing/2014/main" id="{8AAAEDFE-91AC-4D8B-93C0-93363C526F4F}"/>
                </a:ext>
              </a:extLst>
            </p:cNvPr>
            <p:cNvSpPr>
              <a:spLocks noChangeArrowheads="1"/>
            </p:cNvSpPr>
            <p:nvPr/>
          </p:nvSpPr>
          <p:spPr bwMode="auto">
            <a:xfrm>
              <a:off x="4908" y="5199"/>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246">
              <a:extLst>
                <a:ext uri="{FF2B5EF4-FFF2-40B4-BE49-F238E27FC236}">
                  <a16:creationId xmlns:a16="http://schemas.microsoft.com/office/drawing/2014/main" id="{045DD59B-FF57-4336-AE52-8DE0E10F3158}"/>
                </a:ext>
              </a:extLst>
            </p:cNvPr>
            <p:cNvSpPr>
              <a:spLocks noChangeArrowheads="1"/>
            </p:cNvSpPr>
            <p:nvPr/>
          </p:nvSpPr>
          <p:spPr bwMode="auto">
            <a:xfrm>
              <a:off x="5351" y="519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247">
              <a:extLst>
                <a:ext uri="{FF2B5EF4-FFF2-40B4-BE49-F238E27FC236}">
                  <a16:creationId xmlns:a16="http://schemas.microsoft.com/office/drawing/2014/main" id="{2888627B-4FB0-4F08-8B0B-F4C945372C15}"/>
                </a:ext>
              </a:extLst>
            </p:cNvPr>
            <p:cNvSpPr>
              <a:spLocks noChangeArrowheads="1"/>
            </p:cNvSpPr>
            <p:nvPr/>
          </p:nvSpPr>
          <p:spPr bwMode="auto">
            <a:xfrm>
              <a:off x="5351" y="528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248">
              <a:extLst>
                <a:ext uri="{FF2B5EF4-FFF2-40B4-BE49-F238E27FC236}">
                  <a16:creationId xmlns:a16="http://schemas.microsoft.com/office/drawing/2014/main" id="{F9599FB1-F9DF-4870-ACE8-1996CEDA0589}"/>
                </a:ext>
              </a:extLst>
            </p:cNvPr>
            <p:cNvSpPr>
              <a:spLocks noChangeArrowheads="1"/>
            </p:cNvSpPr>
            <p:nvPr/>
          </p:nvSpPr>
          <p:spPr bwMode="auto">
            <a:xfrm>
              <a:off x="5351" y="5375"/>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249">
              <a:extLst>
                <a:ext uri="{FF2B5EF4-FFF2-40B4-BE49-F238E27FC236}">
                  <a16:creationId xmlns:a16="http://schemas.microsoft.com/office/drawing/2014/main" id="{4A35A8D3-F447-4671-86CF-F1A12466EF18}"/>
                </a:ext>
              </a:extLst>
            </p:cNvPr>
            <p:cNvSpPr>
              <a:spLocks noChangeArrowheads="1"/>
            </p:cNvSpPr>
            <p:nvPr/>
          </p:nvSpPr>
          <p:spPr bwMode="auto">
            <a:xfrm>
              <a:off x="2678" y="4772"/>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長男の工務店・夫が実施する段</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250">
              <a:extLst>
                <a:ext uri="{FF2B5EF4-FFF2-40B4-BE49-F238E27FC236}">
                  <a16:creationId xmlns:a16="http://schemas.microsoft.com/office/drawing/2014/main" id="{8326076C-9449-418F-BC48-AA51815991FC}"/>
                </a:ext>
              </a:extLst>
            </p:cNvPr>
            <p:cNvSpPr>
              <a:spLocks noChangeArrowheads="1"/>
            </p:cNvSpPr>
            <p:nvPr/>
          </p:nvSpPr>
          <p:spPr bwMode="auto">
            <a:xfrm>
              <a:off x="2678" y="4860"/>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差解消や手すり設置などをリハ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251">
              <a:extLst>
                <a:ext uri="{FF2B5EF4-FFF2-40B4-BE49-F238E27FC236}">
                  <a16:creationId xmlns:a16="http://schemas.microsoft.com/office/drawing/2014/main" id="{D5CA7214-D41D-45AF-804B-268615E35F8F}"/>
                </a:ext>
              </a:extLst>
            </p:cNvPr>
            <p:cNvSpPr>
              <a:spLocks noChangeArrowheads="1"/>
            </p:cNvSpPr>
            <p:nvPr/>
          </p:nvSpPr>
          <p:spPr bwMode="auto">
            <a:xfrm>
              <a:off x="2678" y="4947"/>
              <a:ext cx="7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ビリ専門職が助言する。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252">
              <a:extLst>
                <a:ext uri="{FF2B5EF4-FFF2-40B4-BE49-F238E27FC236}">
                  <a16:creationId xmlns:a16="http://schemas.microsoft.com/office/drawing/2014/main" id="{30F35738-053F-44A3-9054-942B0A07C8BC}"/>
                </a:ext>
              </a:extLst>
            </p:cNvPr>
            <p:cNvSpPr>
              <a:spLocks noChangeArrowheads="1"/>
            </p:cNvSpPr>
            <p:nvPr/>
          </p:nvSpPr>
          <p:spPr bwMode="auto">
            <a:xfrm>
              <a:off x="3702" y="4772"/>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253">
              <a:extLst>
                <a:ext uri="{FF2B5EF4-FFF2-40B4-BE49-F238E27FC236}">
                  <a16:creationId xmlns:a16="http://schemas.microsoft.com/office/drawing/2014/main" id="{4BE683B4-3AC2-48FE-9289-4121B9EDAE8B}"/>
                </a:ext>
              </a:extLst>
            </p:cNvPr>
            <p:cNvSpPr>
              <a:spLocks noChangeArrowheads="1"/>
            </p:cNvSpPr>
            <p:nvPr/>
          </p:nvSpPr>
          <p:spPr bwMode="auto">
            <a:xfrm>
              <a:off x="3834" y="477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254">
              <a:extLst>
                <a:ext uri="{FF2B5EF4-FFF2-40B4-BE49-F238E27FC236}">
                  <a16:creationId xmlns:a16="http://schemas.microsoft.com/office/drawing/2014/main" id="{5383F5B8-DFA8-4DF9-8845-A15934657978}"/>
                </a:ext>
              </a:extLst>
            </p:cNvPr>
            <p:cNvSpPr>
              <a:spLocks noChangeArrowheads="1"/>
            </p:cNvSpPr>
            <p:nvPr/>
          </p:nvSpPr>
          <p:spPr bwMode="auto">
            <a:xfrm>
              <a:off x="3834" y="4860"/>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255">
              <a:extLst>
                <a:ext uri="{FF2B5EF4-FFF2-40B4-BE49-F238E27FC236}">
                  <a16:creationId xmlns:a16="http://schemas.microsoft.com/office/drawing/2014/main" id="{3755908B-7642-4BFE-B407-D66685D78A6B}"/>
                </a:ext>
              </a:extLst>
            </p:cNvPr>
            <p:cNvSpPr>
              <a:spLocks noChangeArrowheads="1"/>
            </p:cNvSpPr>
            <p:nvPr/>
          </p:nvSpPr>
          <p:spPr bwMode="auto">
            <a:xfrm>
              <a:off x="4454" y="4772"/>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256">
              <a:extLst>
                <a:ext uri="{FF2B5EF4-FFF2-40B4-BE49-F238E27FC236}">
                  <a16:creationId xmlns:a16="http://schemas.microsoft.com/office/drawing/2014/main" id="{555106FE-D397-49A9-8984-C4DC35300E44}"/>
                </a:ext>
              </a:extLst>
            </p:cNvPr>
            <p:cNvSpPr>
              <a:spLocks noChangeArrowheads="1"/>
            </p:cNvSpPr>
            <p:nvPr/>
          </p:nvSpPr>
          <p:spPr bwMode="auto">
            <a:xfrm>
              <a:off x="4908" y="477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257">
              <a:extLst>
                <a:ext uri="{FF2B5EF4-FFF2-40B4-BE49-F238E27FC236}">
                  <a16:creationId xmlns:a16="http://schemas.microsoft.com/office/drawing/2014/main" id="{116DC858-E230-4FCF-B558-FD9261DFF194}"/>
                </a:ext>
              </a:extLst>
            </p:cNvPr>
            <p:cNvSpPr>
              <a:spLocks noChangeArrowheads="1"/>
            </p:cNvSpPr>
            <p:nvPr/>
          </p:nvSpPr>
          <p:spPr bwMode="auto">
            <a:xfrm>
              <a:off x="4454" y="6236"/>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258">
              <a:extLst>
                <a:ext uri="{FF2B5EF4-FFF2-40B4-BE49-F238E27FC236}">
                  <a16:creationId xmlns:a16="http://schemas.microsoft.com/office/drawing/2014/main" id="{DE278333-EEB8-4389-AB11-9346508FD1D1}"/>
                </a:ext>
              </a:extLst>
            </p:cNvPr>
            <p:cNvSpPr>
              <a:spLocks noChangeArrowheads="1"/>
            </p:cNvSpPr>
            <p:nvPr/>
          </p:nvSpPr>
          <p:spPr bwMode="auto">
            <a:xfrm>
              <a:off x="4454" y="6323"/>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人の松田さ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259">
              <a:extLst>
                <a:ext uri="{FF2B5EF4-FFF2-40B4-BE49-F238E27FC236}">
                  <a16:creationId xmlns:a16="http://schemas.microsoft.com/office/drawing/2014/main" id="{0DCDAF36-EEF4-44FE-AD88-7C3284C8F9B4}"/>
                </a:ext>
              </a:extLst>
            </p:cNvPr>
            <p:cNvSpPr>
              <a:spLocks noChangeArrowheads="1"/>
            </p:cNvSpPr>
            <p:nvPr/>
          </p:nvSpPr>
          <p:spPr bwMode="auto">
            <a:xfrm>
              <a:off x="4454" y="6411"/>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ん、教え子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260">
              <a:extLst>
                <a:ext uri="{FF2B5EF4-FFF2-40B4-BE49-F238E27FC236}">
                  <a16:creationId xmlns:a16="http://schemas.microsoft.com/office/drawing/2014/main" id="{C0990B16-18E5-4632-9DEC-47D578A942C7}"/>
                </a:ext>
              </a:extLst>
            </p:cNvPr>
            <p:cNvSpPr>
              <a:spLocks noChangeArrowheads="1"/>
            </p:cNvSpPr>
            <p:nvPr/>
          </p:nvSpPr>
          <p:spPr bwMode="auto">
            <a:xfrm>
              <a:off x="4454" y="553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261">
              <a:extLst>
                <a:ext uri="{FF2B5EF4-FFF2-40B4-BE49-F238E27FC236}">
                  <a16:creationId xmlns:a16="http://schemas.microsoft.com/office/drawing/2014/main" id="{8C5E177E-2591-4BB1-B542-1348E1C8217A}"/>
                </a:ext>
              </a:extLst>
            </p:cNvPr>
            <p:cNvSpPr>
              <a:spLocks noChangeArrowheads="1"/>
            </p:cNvSpPr>
            <p:nvPr/>
          </p:nvSpPr>
          <p:spPr bwMode="auto">
            <a:xfrm>
              <a:off x="4454" y="5627"/>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262">
              <a:extLst>
                <a:ext uri="{FF2B5EF4-FFF2-40B4-BE49-F238E27FC236}">
                  <a16:creationId xmlns:a16="http://schemas.microsoft.com/office/drawing/2014/main" id="{1C92B369-7577-4341-B09B-3F4EF254BE52}"/>
                </a:ext>
              </a:extLst>
            </p:cNvPr>
            <p:cNvSpPr>
              <a:spLocks noChangeArrowheads="1"/>
            </p:cNvSpPr>
            <p:nvPr/>
          </p:nvSpPr>
          <p:spPr bwMode="auto">
            <a:xfrm>
              <a:off x="5351" y="553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263">
              <a:extLst>
                <a:ext uri="{FF2B5EF4-FFF2-40B4-BE49-F238E27FC236}">
                  <a16:creationId xmlns:a16="http://schemas.microsoft.com/office/drawing/2014/main" id="{67B1F80D-CE84-43A7-B26D-AB9DBEEA9A3E}"/>
                </a:ext>
              </a:extLst>
            </p:cNvPr>
            <p:cNvSpPr>
              <a:spLocks noChangeArrowheads="1"/>
            </p:cNvSpPr>
            <p:nvPr/>
          </p:nvSpPr>
          <p:spPr bwMode="auto">
            <a:xfrm>
              <a:off x="5351" y="56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264">
              <a:extLst>
                <a:ext uri="{FF2B5EF4-FFF2-40B4-BE49-F238E27FC236}">
                  <a16:creationId xmlns:a16="http://schemas.microsoft.com/office/drawing/2014/main" id="{D76F6D02-B6D5-4808-B4D7-D388B76DB6BB}"/>
                </a:ext>
              </a:extLst>
            </p:cNvPr>
            <p:cNvSpPr>
              <a:spLocks noChangeArrowheads="1"/>
            </p:cNvSpPr>
            <p:nvPr/>
          </p:nvSpPr>
          <p:spPr bwMode="auto">
            <a:xfrm>
              <a:off x="5351" y="5714"/>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265">
              <a:extLst>
                <a:ext uri="{FF2B5EF4-FFF2-40B4-BE49-F238E27FC236}">
                  <a16:creationId xmlns:a16="http://schemas.microsoft.com/office/drawing/2014/main" id="{8C6A3898-04BA-40F9-B23C-28386BBAEE03}"/>
                </a:ext>
              </a:extLst>
            </p:cNvPr>
            <p:cNvSpPr>
              <a:spLocks noChangeArrowheads="1"/>
            </p:cNvSpPr>
            <p:nvPr/>
          </p:nvSpPr>
          <p:spPr bwMode="auto">
            <a:xfrm>
              <a:off x="3834" y="5738"/>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266">
              <a:extLst>
                <a:ext uri="{FF2B5EF4-FFF2-40B4-BE49-F238E27FC236}">
                  <a16:creationId xmlns:a16="http://schemas.microsoft.com/office/drawing/2014/main" id="{D8CF73FB-E053-4E9E-A64C-F0CD08C41AAD}"/>
                </a:ext>
              </a:extLst>
            </p:cNvPr>
            <p:cNvSpPr>
              <a:spLocks noChangeArrowheads="1"/>
            </p:cNvSpPr>
            <p:nvPr/>
          </p:nvSpPr>
          <p:spPr bwMode="auto">
            <a:xfrm>
              <a:off x="4454" y="5738"/>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267">
              <a:extLst>
                <a:ext uri="{FF2B5EF4-FFF2-40B4-BE49-F238E27FC236}">
                  <a16:creationId xmlns:a16="http://schemas.microsoft.com/office/drawing/2014/main" id="{C26B0F75-022B-42BA-BECC-EB850B7A3AA8}"/>
                </a:ext>
              </a:extLst>
            </p:cNvPr>
            <p:cNvSpPr>
              <a:spLocks noChangeArrowheads="1"/>
            </p:cNvSpPr>
            <p:nvPr/>
          </p:nvSpPr>
          <p:spPr bwMode="auto">
            <a:xfrm>
              <a:off x="17" y="5937"/>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再び楽しみのある生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Rectangle 268">
              <a:extLst>
                <a:ext uri="{FF2B5EF4-FFF2-40B4-BE49-F238E27FC236}">
                  <a16:creationId xmlns:a16="http://schemas.microsoft.com/office/drawing/2014/main" id="{E188045A-2D68-4169-A5C2-3BA794B359E3}"/>
                </a:ext>
              </a:extLst>
            </p:cNvPr>
            <p:cNvSpPr>
              <a:spLocks noChangeArrowheads="1"/>
            </p:cNvSpPr>
            <p:nvPr/>
          </p:nvSpPr>
          <p:spPr bwMode="auto">
            <a:xfrm>
              <a:off x="17" y="6025"/>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活がしたい。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 name="Rectangle 269">
              <a:extLst>
                <a:ext uri="{FF2B5EF4-FFF2-40B4-BE49-F238E27FC236}">
                  <a16:creationId xmlns:a16="http://schemas.microsoft.com/office/drawing/2014/main" id="{EA059E7D-784D-4F4A-8A73-A73EFC64EBB7}"/>
                </a:ext>
              </a:extLst>
            </p:cNvPr>
            <p:cNvSpPr>
              <a:spLocks noChangeArrowheads="1"/>
            </p:cNvSpPr>
            <p:nvPr/>
          </p:nvSpPr>
          <p:spPr bwMode="auto">
            <a:xfrm>
              <a:off x="681" y="593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友達とハイキング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1" name="Rectangle 270">
              <a:extLst>
                <a:ext uri="{FF2B5EF4-FFF2-40B4-BE49-F238E27FC236}">
                  <a16:creationId xmlns:a16="http://schemas.microsoft.com/office/drawing/2014/main" id="{03BBC895-39DF-4FCE-97E2-724FB1A0A3EA}"/>
                </a:ext>
              </a:extLst>
            </p:cNvPr>
            <p:cNvSpPr>
              <a:spLocks noChangeArrowheads="1"/>
            </p:cNvSpPr>
            <p:nvPr/>
          </p:nvSpPr>
          <p:spPr bwMode="auto">
            <a:xfrm>
              <a:off x="681" y="602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や公園への散歩に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2" name="Rectangle 271">
              <a:extLst>
                <a:ext uri="{FF2B5EF4-FFF2-40B4-BE49-F238E27FC236}">
                  <a16:creationId xmlns:a16="http://schemas.microsoft.com/office/drawing/2014/main" id="{E25C57E7-8D1D-4DA3-AD36-170FEBA1D9FF}"/>
                </a:ext>
              </a:extLst>
            </p:cNvPr>
            <p:cNvSpPr>
              <a:spLocks noChangeArrowheads="1"/>
            </p:cNvSpPr>
            <p:nvPr/>
          </p:nvSpPr>
          <p:spPr bwMode="auto">
            <a:xfrm>
              <a:off x="681" y="611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行きたい。友達や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3" name="Rectangle 272">
              <a:extLst>
                <a:ext uri="{FF2B5EF4-FFF2-40B4-BE49-F238E27FC236}">
                  <a16:creationId xmlns:a16="http://schemas.microsoft.com/office/drawing/2014/main" id="{C2F2AF78-99CF-4BFB-ADAF-AE85B249612B}"/>
                </a:ext>
              </a:extLst>
            </p:cNvPr>
            <p:cNvSpPr>
              <a:spLocks noChangeArrowheads="1"/>
            </p:cNvSpPr>
            <p:nvPr/>
          </p:nvSpPr>
          <p:spPr bwMode="auto">
            <a:xfrm>
              <a:off x="681" y="6200"/>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教え子とお菓子づ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273">
              <a:extLst>
                <a:ext uri="{FF2B5EF4-FFF2-40B4-BE49-F238E27FC236}">
                  <a16:creationId xmlns:a16="http://schemas.microsoft.com/office/drawing/2014/main" id="{F890DC52-64D4-49DD-A5FF-AF7FD1F6580E}"/>
                </a:ext>
              </a:extLst>
            </p:cNvPr>
            <p:cNvSpPr>
              <a:spLocks noChangeArrowheads="1"/>
            </p:cNvSpPr>
            <p:nvPr/>
          </p:nvSpPr>
          <p:spPr bwMode="auto">
            <a:xfrm>
              <a:off x="681" y="6288"/>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くりができる。夫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274">
              <a:extLst>
                <a:ext uri="{FF2B5EF4-FFF2-40B4-BE49-F238E27FC236}">
                  <a16:creationId xmlns:a16="http://schemas.microsoft.com/office/drawing/2014/main" id="{86B4A55A-D48D-4385-B213-87D2AC2DF080}"/>
                </a:ext>
              </a:extLst>
            </p:cNvPr>
            <p:cNvSpPr>
              <a:spLocks noChangeArrowheads="1"/>
            </p:cNvSpPr>
            <p:nvPr/>
          </p:nvSpPr>
          <p:spPr bwMode="auto">
            <a:xfrm>
              <a:off x="681" y="637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も自分自身の生活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6" name="Rectangle 275">
              <a:extLst>
                <a:ext uri="{FF2B5EF4-FFF2-40B4-BE49-F238E27FC236}">
                  <a16:creationId xmlns:a16="http://schemas.microsoft.com/office/drawing/2014/main" id="{7F1A5B0B-ADB0-4112-BE62-422BFF0D66EC}"/>
                </a:ext>
              </a:extLst>
            </p:cNvPr>
            <p:cNvSpPr>
              <a:spLocks noChangeArrowheads="1"/>
            </p:cNvSpPr>
            <p:nvPr/>
          </p:nvSpPr>
          <p:spPr bwMode="auto">
            <a:xfrm>
              <a:off x="681" y="6464"/>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を楽しめる。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276">
              <a:extLst>
                <a:ext uri="{FF2B5EF4-FFF2-40B4-BE49-F238E27FC236}">
                  <a16:creationId xmlns:a16="http://schemas.microsoft.com/office/drawing/2014/main" id="{6196B0AB-9EC3-48C5-A8CE-5B1F960E0B11}"/>
                </a:ext>
              </a:extLst>
            </p:cNvPr>
            <p:cNvSpPr>
              <a:spLocks noChangeArrowheads="1"/>
            </p:cNvSpPr>
            <p:nvPr/>
          </p:nvSpPr>
          <p:spPr bwMode="auto">
            <a:xfrm>
              <a:off x="1300"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8" name="Rectangle 277">
              <a:extLst>
                <a:ext uri="{FF2B5EF4-FFF2-40B4-BE49-F238E27FC236}">
                  <a16:creationId xmlns:a16="http://schemas.microsoft.com/office/drawing/2014/main" id="{5DE1C725-0E58-4DC3-9FD0-C6FBA958B1B8}"/>
                </a:ext>
              </a:extLst>
            </p:cNvPr>
            <p:cNvSpPr>
              <a:spLocks noChangeArrowheads="1"/>
            </p:cNvSpPr>
            <p:nvPr/>
          </p:nvSpPr>
          <p:spPr bwMode="auto">
            <a:xfrm>
              <a:off x="1300" y="602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9" name="Rectangle 278">
              <a:extLst>
                <a:ext uri="{FF2B5EF4-FFF2-40B4-BE49-F238E27FC236}">
                  <a16:creationId xmlns:a16="http://schemas.microsoft.com/office/drawing/2014/main" id="{898B9F64-9562-4BB7-9577-BBECC8210CEC}"/>
                </a:ext>
              </a:extLst>
            </p:cNvPr>
            <p:cNvSpPr>
              <a:spLocks noChangeArrowheads="1"/>
            </p:cNvSpPr>
            <p:nvPr/>
          </p:nvSpPr>
          <p:spPr bwMode="auto">
            <a:xfrm>
              <a:off x="1300" y="6113"/>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279">
              <a:extLst>
                <a:ext uri="{FF2B5EF4-FFF2-40B4-BE49-F238E27FC236}">
                  <a16:creationId xmlns:a16="http://schemas.microsoft.com/office/drawing/2014/main" id="{04E22646-36AB-4D87-AF6B-9D86AF53204E}"/>
                </a:ext>
              </a:extLst>
            </p:cNvPr>
            <p:cNvSpPr>
              <a:spLocks noChangeArrowheads="1"/>
            </p:cNvSpPr>
            <p:nvPr/>
          </p:nvSpPr>
          <p:spPr bwMode="auto">
            <a:xfrm>
              <a:off x="1682" y="593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友達や教え子に自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280">
              <a:extLst>
                <a:ext uri="{FF2B5EF4-FFF2-40B4-BE49-F238E27FC236}">
                  <a16:creationId xmlns:a16="http://schemas.microsoft.com/office/drawing/2014/main" id="{F96F44DB-3934-4F2A-A823-0BBF31855CE8}"/>
                </a:ext>
              </a:extLst>
            </p:cNvPr>
            <p:cNvSpPr>
              <a:spLocks noChangeArrowheads="1"/>
            </p:cNvSpPr>
            <p:nvPr/>
          </p:nvSpPr>
          <p:spPr bwMode="auto">
            <a:xfrm>
              <a:off x="1682" y="602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宅で話を楽しんだ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281">
              <a:extLst>
                <a:ext uri="{FF2B5EF4-FFF2-40B4-BE49-F238E27FC236}">
                  <a16:creationId xmlns:a16="http://schemas.microsoft.com/office/drawing/2014/main" id="{42AF7F6E-7D47-42F0-AC27-D2E0D86147A6}"/>
                </a:ext>
              </a:extLst>
            </p:cNvPr>
            <p:cNvSpPr>
              <a:spLocks noChangeArrowheads="1"/>
            </p:cNvSpPr>
            <p:nvPr/>
          </p:nvSpPr>
          <p:spPr bwMode="auto">
            <a:xfrm>
              <a:off x="1682" y="611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り、外出の計画を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3" name="Rectangle 282">
              <a:extLst>
                <a:ext uri="{FF2B5EF4-FFF2-40B4-BE49-F238E27FC236}">
                  <a16:creationId xmlns:a16="http://schemas.microsoft.com/office/drawing/2014/main" id="{C202E740-F8DC-49B3-B096-70BFC5F86B3C}"/>
                </a:ext>
              </a:extLst>
            </p:cNvPr>
            <p:cNvSpPr>
              <a:spLocks noChangeArrowheads="1"/>
            </p:cNvSpPr>
            <p:nvPr/>
          </p:nvSpPr>
          <p:spPr bwMode="auto">
            <a:xfrm>
              <a:off x="1682" y="6200"/>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立てたりお菓子づ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283">
              <a:extLst>
                <a:ext uri="{FF2B5EF4-FFF2-40B4-BE49-F238E27FC236}">
                  <a16:creationId xmlns:a16="http://schemas.microsoft.com/office/drawing/2014/main" id="{E6FCDE11-54E5-4F6C-A978-1F41C2473FE8}"/>
                </a:ext>
              </a:extLst>
            </p:cNvPr>
            <p:cNvSpPr>
              <a:spLocks noChangeArrowheads="1"/>
            </p:cNvSpPr>
            <p:nvPr/>
          </p:nvSpPr>
          <p:spPr bwMode="auto">
            <a:xfrm>
              <a:off x="1682" y="6288"/>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くり作りの準備を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5" name="Rectangle 284">
              <a:extLst>
                <a:ext uri="{FF2B5EF4-FFF2-40B4-BE49-F238E27FC236}">
                  <a16:creationId xmlns:a16="http://schemas.microsoft.com/office/drawing/2014/main" id="{E601A3F5-250A-40EB-B4D2-5556199E64AA}"/>
                </a:ext>
              </a:extLst>
            </p:cNvPr>
            <p:cNvSpPr>
              <a:spLocks noChangeArrowheads="1"/>
            </p:cNvSpPr>
            <p:nvPr/>
          </p:nvSpPr>
          <p:spPr bwMode="auto">
            <a:xfrm>
              <a:off x="1682" y="6376"/>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6" name="Rectangle 285">
              <a:extLst>
                <a:ext uri="{FF2B5EF4-FFF2-40B4-BE49-F238E27FC236}">
                  <a16:creationId xmlns:a16="http://schemas.microsoft.com/office/drawing/2014/main" id="{4587BBB9-667E-498B-B1AD-C0048C00C873}"/>
                </a:ext>
              </a:extLst>
            </p:cNvPr>
            <p:cNvSpPr>
              <a:spLocks noChangeArrowheads="1"/>
            </p:cNvSpPr>
            <p:nvPr/>
          </p:nvSpPr>
          <p:spPr bwMode="auto">
            <a:xfrm>
              <a:off x="2302"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Rectangle 286">
              <a:extLst>
                <a:ext uri="{FF2B5EF4-FFF2-40B4-BE49-F238E27FC236}">
                  <a16:creationId xmlns:a16="http://schemas.microsoft.com/office/drawing/2014/main" id="{917D5EEA-EEA2-4F73-BB72-97A41CE43271}"/>
                </a:ext>
              </a:extLst>
            </p:cNvPr>
            <p:cNvSpPr>
              <a:spLocks noChangeArrowheads="1"/>
            </p:cNvSpPr>
            <p:nvPr/>
          </p:nvSpPr>
          <p:spPr bwMode="auto">
            <a:xfrm>
              <a:off x="2302" y="602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8" name="Rectangle 287">
              <a:extLst>
                <a:ext uri="{FF2B5EF4-FFF2-40B4-BE49-F238E27FC236}">
                  <a16:creationId xmlns:a16="http://schemas.microsoft.com/office/drawing/2014/main" id="{038FD450-41F0-4A6E-813D-C41AF07F05B9}"/>
                </a:ext>
              </a:extLst>
            </p:cNvPr>
            <p:cNvSpPr>
              <a:spLocks noChangeArrowheads="1"/>
            </p:cNvSpPr>
            <p:nvPr/>
          </p:nvSpPr>
          <p:spPr bwMode="auto">
            <a:xfrm>
              <a:off x="2302" y="6113"/>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 name="Rectangle 288">
              <a:extLst>
                <a:ext uri="{FF2B5EF4-FFF2-40B4-BE49-F238E27FC236}">
                  <a16:creationId xmlns:a16="http://schemas.microsoft.com/office/drawing/2014/main" id="{BA56C964-66E6-4CD2-8415-A5110B9DDFEC}"/>
                </a:ext>
              </a:extLst>
            </p:cNvPr>
            <p:cNvSpPr>
              <a:spLocks noChangeArrowheads="1"/>
            </p:cNvSpPr>
            <p:nvPr/>
          </p:nvSpPr>
          <p:spPr bwMode="auto">
            <a:xfrm>
              <a:off x="2678" y="593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友達、教え子に自宅にきてもら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 name="Rectangle 289">
              <a:extLst>
                <a:ext uri="{FF2B5EF4-FFF2-40B4-BE49-F238E27FC236}">
                  <a16:creationId xmlns:a16="http://schemas.microsoft.com/office/drawing/2014/main" id="{9759A5E5-930A-4B5C-B710-13B685BB1FA9}"/>
                </a:ext>
              </a:extLst>
            </p:cNvPr>
            <p:cNvSpPr>
              <a:spLocks noChangeArrowheads="1"/>
            </p:cNvSpPr>
            <p:nvPr/>
          </p:nvSpPr>
          <p:spPr bwMode="auto">
            <a:xfrm>
              <a:off x="2678" y="6025"/>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うよう連絡をとる。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 name="Rectangle 290">
              <a:extLst>
                <a:ext uri="{FF2B5EF4-FFF2-40B4-BE49-F238E27FC236}">
                  <a16:creationId xmlns:a16="http://schemas.microsoft.com/office/drawing/2014/main" id="{5C1A0484-C493-4071-AA2F-4069BEEA68C9}"/>
                </a:ext>
              </a:extLst>
            </p:cNvPr>
            <p:cNvSpPr>
              <a:spLocks noChangeArrowheads="1"/>
            </p:cNvSpPr>
            <p:nvPr/>
          </p:nvSpPr>
          <p:spPr bwMode="auto">
            <a:xfrm>
              <a:off x="3834"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 name="Rectangle 291">
              <a:extLst>
                <a:ext uri="{FF2B5EF4-FFF2-40B4-BE49-F238E27FC236}">
                  <a16:creationId xmlns:a16="http://schemas.microsoft.com/office/drawing/2014/main" id="{EC45C3BC-15FA-48DD-A96D-760A060A9CCD}"/>
                </a:ext>
              </a:extLst>
            </p:cNvPr>
            <p:cNvSpPr>
              <a:spLocks noChangeArrowheads="1"/>
            </p:cNvSpPr>
            <p:nvPr/>
          </p:nvSpPr>
          <p:spPr bwMode="auto">
            <a:xfrm>
              <a:off x="4454" y="5937"/>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3" name="Rectangle 292">
              <a:extLst>
                <a:ext uri="{FF2B5EF4-FFF2-40B4-BE49-F238E27FC236}">
                  <a16:creationId xmlns:a16="http://schemas.microsoft.com/office/drawing/2014/main" id="{02550E90-601F-4F94-988A-F750985DAC9D}"/>
                </a:ext>
              </a:extLst>
            </p:cNvPr>
            <p:cNvSpPr>
              <a:spLocks noChangeArrowheads="1"/>
            </p:cNvSpPr>
            <p:nvPr/>
          </p:nvSpPr>
          <p:spPr bwMode="auto">
            <a:xfrm>
              <a:off x="4908"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月２回程度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4" name="Rectangle 293">
              <a:extLst>
                <a:ext uri="{FF2B5EF4-FFF2-40B4-BE49-F238E27FC236}">
                  <a16:creationId xmlns:a16="http://schemas.microsoft.com/office/drawing/2014/main" id="{1DB7D549-D5EE-4E04-BFD7-A7591599C7BC}"/>
                </a:ext>
              </a:extLst>
            </p:cNvPr>
            <p:cNvSpPr>
              <a:spLocks noChangeArrowheads="1"/>
            </p:cNvSpPr>
            <p:nvPr/>
          </p:nvSpPr>
          <p:spPr bwMode="auto">
            <a:xfrm>
              <a:off x="5351"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5" name="Rectangle 294">
              <a:extLst>
                <a:ext uri="{FF2B5EF4-FFF2-40B4-BE49-F238E27FC236}">
                  <a16:creationId xmlns:a16="http://schemas.microsoft.com/office/drawing/2014/main" id="{02FCBED6-E360-4F69-9E31-3B922E9EEE1E}"/>
                </a:ext>
              </a:extLst>
            </p:cNvPr>
            <p:cNvSpPr>
              <a:spLocks noChangeArrowheads="1"/>
            </p:cNvSpPr>
            <p:nvPr/>
          </p:nvSpPr>
          <p:spPr bwMode="auto">
            <a:xfrm>
              <a:off x="5351" y="602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Rectangle 295">
              <a:extLst>
                <a:ext uri="{FF2B5EF4-FFF2-40B4-BE49-F238E27FC236}">
                  <a16:creationId xmlns:a16="http://schemas.microsoft.com/office/drawing/2014/main" id="{32F68FEF-9D61-4754-94AE-09CFAA1F2EA1}"/>
                </a:ext>
              </a:extLst>
            </p:cNvPr>
            <p:cNvSpPr>
              <a:spLocks noChangeArrowheads="1"/>
            </p:cNvSpPr>
            <p:nvPr/>
          </p:nvSpPr>
          <p:spPr bwMode="auto">
            <a:xfrm>
              <a:off x="5351" y="6113"/>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7" name="Rectangle 296">
              <a:extLst>
                <a:ext uri="{FF2B5EF4-FFF2-40B4-BE49-F238E27FC236}">
                  <a16:creationId xmlns:a16="http://schemas.microsoft.com/office/drawing/2014/main" id="{D5342136-75C6-4CCA-8E2C-FEFEB30C1CCD}"/>
                </a:ext>
              </a:extLst>
            </p:cNvPr>
            <p:cNvSpPr>
              <a:spLocks noChangeArrowheads="1"/>
            </p:cNvSpPr>
            <p:nvPr/>
          </p:nvSpPr>
          <p:spPr bwMode="auto">
            <a:xfrm>
              <a:off x="2678" y="6236"/>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外出計画やお菓子作りの計画を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8" name="Rectangle 297">
              <a:extLst>
                <a:ext uri="{FF2B5EF4-FFF2-40B4-BE49-F238E27FC236}">
                  <a16:creationId xmlns:a16="http://schemas.microsoft.com/office/drawing/2014/main" id="{92AAEB98-6D62-49C6-BEF0-D97627DD36C9}"/>
                </a:ext>
              </a:extLst>
            </p:cNvPr>
            <p:cNvSpPr>
              <a:spLocks noChangeArrowheads="1"/>
            </p:cNvSpPr>
            <p:nvPr/>
          </p:nvSpPr>
          <p:spPr bwMode="auto">
            <a:xfrm>
              <a:off x="2678" y="6323"/>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話し合う。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9" name="Rectangle 298">
              <a:extLst>
                <a:ext uri="{FF2B5EF4-FFF2-40B4-BE49-F238E27FC236}">
                  <a16:creationId xmlns:a16="http://schemas.microsoft.com/office/drawing/2014/main" id="{6ADE9943-8B1D-4B1C-80E5-F2A279962FBD}"/>
                </a:ext>
              </a:extLst>
            </p:cNvPr>
            <p:cNvSpPr>
              <a:spLocks noChangeArrowheads="1"/>
            </p:cNvSpPr>
            <p:nvPr/>
          </p:nvSpPr>
          <p:spPr bwMode="auto">
            <a:xfrm>
              <a:off x="3834" y="623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本人、家族、友人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0" name="Rectangle 299">
              <a:extLst>
                <a:ext uri="{FF2B5EF4-FFF2-40B4-BE49-F238E27FC236}">
                  <a16:creationId xmlns:a16="http://schemas.microsoft.com/office/drawing/2014/main" id="{82565290-6634-4F9C-B752-9749926F48CC}"/>
                </a:ext>
              </a:extLst>
            </p:cNvPr>
            <p:cNvSpPr>
              <a:spLocks noChangeArrowheads="1"/>
            </p:cNvSpPr>
            <p:nvPr/>
          </p:nvSpPr>
          <p:spPr bwMode="auto">
            <a:xfrm>
              <a:off x="1682" y="553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寝起きが楽にでき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1" name="Rectangle 300">
              <a:extLst>
                <a:ext uri="{FF2B5EF4-FFF2-40B4-BE49-F238E27FC236}">
                  <a16:creationId xmlns:a16="http://schemas.microsoft.com/office/drawing/2014/main" id="{FCFC3D0E-A51E-40D8-BCF3-139686F3E544}"/>
                </a:ext>
              </a:extLst>
            </p:cNvPr>
            <p:cNvSpPr>
              <a:spLocks noChangeArrowheads="1"/>
            </p:cNvSpPr>
            <p:nvPr/>
          </p:nvSpPr>
          <p:spPr bwMode="auto">
            <a:xfrm>
              <a:off x="1682" y="5627"/>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Rectangle 301">
              <a:extLst>
                <a:ext uri="{FF2B5EF4-FFF2-40B4-BE49-F238E27FC236}">
                  <a16:creationId xmlns:a16="http://schemas.microsoft.com/office/drawing/2014/main" id="{D7C9E5CE-2CD3-4CAA-A7B0-76DE4BF650A9}"/>
                </a:ext>
              </a:extLst>
            </p:cNvPr>
            <p:cNvSpPr>
              <a:spLocks noChangeArrowheads="1"/>
            </p:cNvSpPr>
            <p:nvPr/>
          </p:nvSpPr>
          <p:spPr bwMode="auto">
            <a:xfrm>
              <a:off x="2302" y="553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 name="Rectangle 302">
              <a:extLst>
                <a:ext uri="{FF2B5EF4-FFF2-40B4-BE49-F238E27FC236}">
                  <a16:creationId xmlns:a16="http://schemas.microsoft.com/office/drawing/2014/main" id="{B3D7A549-5FB9-4CA7-87F6-207D70167786}"/>
                </a:ext>
              </a:extLst>
            </p:cNvPr>
            <p:cNvSpPr>
              <a:spLocks noChangeArrowheads="1"/>
            </p:cNvSpPr>
            <p:nvPr/>
          </p:nvSpPr>
          <p:spPr bwMode="auto">
            <a:xfrm>
              <a:off x="2302" y="56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 name="Rectangle 303">
              <a:extLst>
                <a:ext uri="{FF2B5EF4-FFF2-40B4-BE49-F238E27FC236}">
                  <a16:creationId xmlns:a16="http://schemas.microsoft.com/office/drawing/2014/main" id="{DF088120-6C36-4120-A2D0-4FE9C20878E5}"/>
                </a:ext>
              </a:extLst>
            </p:cNvPr>
            <p:cNvSpPr>
              <a:spLocks noChangeArrowheads="1"/>
            </p:cNvSpPr>
            <p:nvPr/>
          </p:nvSpPr>
          <p:spPr bwMode="auto">
            <a:xfrm>
              <a:off x="2302" y="5714"/>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304">
              <a:extLst>
                <a:ext uri="{FF2B5EF4-FFF2-40B4-BE49-F238E27FC236}">
                  <a16:creationId xmlns:a16="http://schemas.microsoft.com/office/drawing/2014/main" id="{803F7A5F-0459-4939-AB5E-35234B46D1F9}"/>
                </a:ext>
              </a:extLst>
            </p:cNvPr>
            <p:cNvSpPr>
              <a:spLocks noChangeArrowheads="1"/>
            </p:cNvSpPr>
            <p:nvPr/>
          </p:nvSpPr>
          <p:spPr bwMode="auto">
            <a:xfrm>
              <a:off x="2678" y="5539"/>
              <a:ext cx="7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介護ベッドを利用する。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305">
              <a:extLst>
                <a:ext uri="{FF2B5EF4-FFF2-40B4-BE49-F238E27FC236}">
                  <a16:creationId xmlns:a16="http://schemas.microsoft.com/office/drawing/2014/main" id="{7A3794D4-5812-4E00-BBB9-2EF9EF934C7E}"/>
                </a:ext>
              </a:extLst>
            </p:cNvPr>
            <p:cNvSpPr>
              <a:spLocks noChangeArrowheads="1"/>
            </p:cNvSpPr>
            <p:nvPr/>
          </p:nvSpPr>
          <p:spPr bwMode="auto">
            <a:xfrm>
              <a:off x="3702" y="553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306">
              <a:extLst>
                <a:ext uri="{FF2B5EF4-FFF2-40B4-BE49-F238E27FC236}">
                  <a16:creationId xmlns:a16="http://schemas.microsoft.com/office/drawing/2014/main" id="{45877168-86C6-4573-99D8-4A6A91418BFA}"/>
                </a:ext>
              </a:extLst>
            </p:cNvPr>
            <p:cNvSpPr>
              <a:spLocks noChangeArrowheads="1"/>
            </p:cNvSpPr>
            <p:nvPr/>
          </p:nvSpPr>
          <p:spPr bwMode="auto">
            <a:xfrm>
              <a:off x="3834" y="553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福祉用具貸与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Line 307">
              <a:extLst>
                <a:ext uri="{FF2B5EF4-FFF2-40B4-BE49-F238E27FC236}">
                  <a16:creationId xmlns:a16="http://schemas.microsoft.com/office/drawing/2014/main" id="{B9746F2C-01FE-4FD6-AB65-C389C797DD87}"/>
                </a:ext>
              </a:extLst>
            </p:cNvPr>
            <p:cNvSpPr>
              <a:spLocks noChangeShapeType="1"/>
            </p:cNvSpPr>
            <p:nvPr/>
          </p:nvSpPr>
          <p:spPr bwMode="auto">
            <a:xfrm>
              <a:off x="0" y="0"/>
              <a:ext cx="0" cy="1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8">
              <a:extLst>
                <a:ext uri="{FF2B5EF4-FFF2-40B4-BE49-F238E27FC236}">
                  <a16:creationId xmlns:a16="http://schemas.microsoft.com/office/drawing/2014/main" id="{F8F57244-AE3D-4592-AA90-4F2D13076BE2}"/>
                </a:ext>
              </a:extLst>
            </p:cNvPr>
            <p:cNvSpPr>
              <a:spLocks noChangeArrowheads="1"/>
            </p:cNvSpPr>
            <p:nvPr/>
          </p:nvSpPr>
          <p:spPr bwMode="auto">
            <a:xfrm>
              <a:off x="0" y="0"/>
              <a:ext cx="6" cy="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9">
              <a:extLst>
                <a:ext uri="{FF2B5EF4-FFF2-40B4-BE49-F238E27FC236}">
                  <a16:creationId xmlns:a16="http://schemas.microsoft.com/office/drawing/2014/main" id="{47FF416B-D227-4399-9401-5A76C935254E}"/>
                </a:ext>
              </a:extLst>
            </p:cNvPr>
            <p:cNvSpPr>
              <a:spLocks noChangeShapeType="1"/>
            </p:cNvSpPr>
            <p:nvPr/>
          </p:nvSpPr>
          <p:spPr bwMode="auto">
            <a:xfrm>
              <a:off x="2291" y="3706"/>
              <a:ext cx="29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10">
              <a:extLst>
                <a:ext uri="{FF2B5EF4-FFF2-40B4-BE49-F238E27FC236}">
                  <a16:creationId xmlns:a16="http://schemas.microsoft.com/office/drawing/2014/main" id="{65FEBFEC-AD0C-4ED6-8866-090B3FD46D31}"/>
                </a:ext>
              </a:extLst>
            </p:cNvPr>
            <p:cNvSpPr>
              <a:spLocks noChangeArrowheads="1"/>
            </p:cNvSpPr>
            <p:nvPr/>
          </p:nvSpPr>
          <p:spPr bwMode="auto">
            <a:xfrm>
              <a:off x="2291" y="3706"/>
              <a:ext cx="29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11">
              <a:extLst>
                <a:ext uri="{FF2B5EF4-FFF2-40B4-BE49-F238E27FC236}">
                  <a16:creationId xmlns:a16="http://schemas.microsoft.com/office/drawing/2014/main" id="{76FABF91-93F3-4D30-826F-CC8489BF2677}"/>
                </a:ext>
              </a:extLst>
            </p:cNvPr>
            <p:cNvSpPr>
              <a:spLocks noChangeShapeType="1"/>
            </p:cNvSpPr>
            <p:nvPr/>
          </p:nvSpPr>
          <p:spPr bwMode="auto">
            <a:xfrm>
              <a:off x="0" y="404"/>
              <a:ext cx="0" cy="62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12">
              <a:extLst>
                <a:ext uri="{FF2B5EF4-FFF2-40B4-BE49-F238E27FC236}">
                  <a16:creationId xmlns:a16="http://schemas.microsoft.com/office/drawing/2014/main" id="{FACF3000-0639-4088-9B43-F999019793EB}"/>
                </a:ext>
              </a:extLst>
            </p:cNvPr>
            <p:cNvSpPr>
              <a:spLocks noChangeArrowheads="1"/>
            </p:cNvSpPr>
            <p:nvPr/>
          </p:nvSpPr>
          <p:spPr bwMode="auto">
            <a:xfrm>
              <a:off x="0" y="404"/>
              <a:ext cx="6" cy="6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13">
              <a:extLst>
                <a:ext uri="{FF2B5EF4-FFF2-40B4-BE49-F238E27FC236}">
                  <a16:creationId xmlns:a16="http://schemas.microsoft.com/office/drawing/2014/main" id="{C4DE19EF-7365-4B6A-B63B-B9381FC06A24}"/>
                </a:ext>
              </a:extLst>
            </p:cNvPr>
            <p:cNvSpPr>
              <a:spLocks noChangeShapeType="1"/>
            </p:cNvSpPr>
            <p:nvPr/>
          </p:nvSpPr>
          <p:spPr bwMode="auto">
            <a:xfrm>
              <a:off x="531" y="6"/>
              <a:ext cx="0" cy="14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14">
              <a:extLst>
                <a:ext uri="{FF2B5EF4-FFF2-40B4-BE49-F238E27FC236}">
                  <a16:creationId xmlns:a16="http://schemas.microsoft.com/office/drawing/2014/main" id="{EAF0CCD2-8D84-4FD9-B856-5568B19B3FF4}"/>
                </a:ext>
              </a:extLst>
            </p:cNvPr>
            <p:cNvSpPr>
              <a:spLocks noChangeArrowheads="1"/>
            </p:cNvSpPr>
            <p:nvPr/>
          </p:nvSpPr>
          <p:spPr bwMode="auto">
            <a:xfrm>
              <a:off x="531" y="6"/>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15">
              <a:extLst>
                <a:ext uri="{FF2B5EF4-FFF2-40B4-BE49-F238E27FC236}">
                  <a16:creationId xmlns:a16="http://schemas.microsoft.com/office/drawing/2014/main" id="{C3CAADC6-EDBF-4B30-9DB7-89AF8330E99A}"/>
                </a:ext>
              </a:extLst>
            </p:cNvPr>
            <p:cNvSpPr>
              <a:spLocks noChangeShapeType="1"/>
            </p:cNvSpPr>
            <p:nvPr/>
          </p:nvSpPr>
          <p:spPr bwMode="auto">
            <a:xfrm>
              <a:off x="664" y="410"/>
              <a:ext cx="0" cy="6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6">
              <a:extLst>
                <a:ext uri="{FF2B5EF4-FFF2-40B4-BE49-F238E27FC236}">
                  <a16:creationId xmlns:a16="http://schemas.microsoft.com/office/drawing/2014/main" id="{EE0287F4-470D-46F3-AA30-0A4AB50A0393}"/>
                </a:ext>
              </a:extLst>
            </p:cNvPr>
            <p:cNvSpPr>
              <a:spLocks noChangeArrowheads="1"/>
            </p:cNvSpPr>
            <p:nvPr/>
          </p:nvSpPr>
          <p:spPr bwMode="auto">
            <a:xfrm>
              <a:off x="664" y="410"/>
              <a:ext cx="6" cy="6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7">
              <a:extLst>
                <a:ext uri="{FF2B5EF4-FFF2-40B4-BE49-F238E27FC236}">
                  <a16:creationId xmlns:a16="http://schemas.microsoft.com/office/drawing/2014/main" id="{ABFF9279-2910-45F3-AF7A-2B510A92AF3D}"/>
                </a:ext>
              </a:extLst>
            </p:cNvPr>
            <p:cNvSpPr>
              <a:spLocks noChangeShapeType="1"/>
            </p:cNvSpPr>
            <p:nvPr/>
          </p:nvSpPr>
          <p:spPr bwMode="auto">
            <a:xfrm>
              <a:off x="2661" y="410"/>
              <a:ext cx="0" cy="6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8">
              <a:extLst>
                <a:ext uri="{FF2B5EF4-FFF2-40B4-BE49-F238E27FC236}">
                  <a16:creationId xmlns:a16="http://schemas.microsoft.com/office/drawing/2014/main" id="{9F6A3826-5797-4026-AB7F-1C74F97BD157}"/>
                </a:ext>
              </a:extLst>
            </p:cNvPr>
            <p:cNvSpPr>
              <a:spLocks noChangeArrowheads="1"/>
            </p:cNvSpPr>
            <p:nvPr/>
          </p:nvSpPr>
          <p:spPr bwMode="auto">
            <a:xfrm>
              <a:off x="2661" y="410"/>
              <a:ext cx="6" cy="6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9">
              <a:extLst>
                <a:ext uri="{FF2B5EF4-FFF2-40B4-BE49-F238E27FC236}">
                  <a16:creationId xmlns:a16="http://schemas.microsoft.com/office/drawing/2014/main" id="{11631E2C-2104-4F3A-AD50-FA972D8DB072}"/>
                </a:ext>
              </a:extLst>
            </p:cNvPr>
            <p:cNvSpPr>
              <a:spLocks noChangeShapeType="1"/>
            </p:cNvSpPr>
            <p:nvPr/>
          </p:nvSpPr>
          <p:spPr bwMode="auto">
            <a:xfrm>
              <a:off x="5754" y="410"/>
              <a:ext cx="0" cy="6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20">
              <a:extLst>
                <a:ext uri="{FF2B5EF4-FFF2-40B4-BE49-F238E27FC236}">
                  <a16:creationId xmlns:a16="http://schemas.microsoft.com/office/drawing/2014/main" id="{EC67C720-C472-43C2-A64D-E0750F0331FF}"/>
                </a:ext>
              </a:extLst>
            </p:cNvPr>
            <p:cNvSpPr>
              <a:spLocks noChangeArrowheads="1"/>
            </p:cNvSpPr>
            <p:nvPr/>
          </p:nvSpPr>
          <p:spPr bwMode="auto">
            <a:xfrm>
              <a:off x="5754" y="410"/>
              <a:ext cx="6" cy="6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21">
              <a:extLst>
                <a:ext uri="{FF2B5EF4-FFF2-40B4-BE49-F238E27FC236}">
                  <a16:creationId xmlns:a16="http://schemas.microsoft.com/office/drawing/2014/main" id="{48D9EBAB-69E6-4109-8B2F-EE33ACECDB2A}"/>
                </a:ext>
              </a:extLst>
            </p:cNvPr>
            <p:cNvSpPr>
              <a:spLocks noChangeShapeType="1"/>
            </p:cNvSpPr>
            <p:nvPr/>
          </p:nvSpPr>
          <p:spPr bwMode="auto">
            <a:xfrm>
              <a:off x="1284"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22">
              <a:extLst>
                <a:ext uri="{FF2B5EF4-FFF2-40B4-BE49-F238E27FC236}">
                  <a16:creationId xmlns:a16="http://schemas.microsoft.com/office/drawing/2014/main" id="{D80A8B19-A945-4C79-89FD-C7AC1DFDA80C}"/>
                </a:ext>
              </a:extLst>
            </p:cNvPr>
            <p:cNvSpPr>
              <a:spLocks noChangeArrowheads="1"/>
            </p:cNvSpPr>
            <p:nvPr/>
          </p:nvSpPr>
          <p:spPr bwMode="auto">
            <a:xfrm>
              <a:off x="1284"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23">
              <a:extLst>
                <a:ext uri="{FF2B5EF4-FFF2-40B4-BE49-F238E27FC236}">
                  <a16:creationId xmlns:a16="http://schemas.microsoft.com/office/drawing/2014/main" id="{9D5A92A9-0159-4BBB-A8A5-3BA752319AF5}"/>
                </a:ext>
              </a:extLst>
            </p:cNvPr>
            <p:cNvSpPr>
              <a:spLocks noChangeShapeType="1"/>
            </p:cNvSpPr>
            <p:nvPr/>
          </p:nvSpPr>
          <p:spPr bwMode="auto">
            <a:xfrm>
              <a:off x="1665"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24">
              <a:extLst>
                <a:ext uri="{FF2B5EF4-FFF2-40B4-BE49-F238E27FC236}">
                  <a16:creationId xmlns:a16="http://schemas.microsoft.com/office/drawing/2014/main" id="{757A96DF-1B35-4BBC-9432-4257F80A9CA6}"/>
                </a:ext>
              </a:extLst>
            </p:cNvPr>
            <p:cNvSpPr>
              <a:spLocks noChangeArrowheads="1"/>
            </p:cNvSpPr>
            <p:nvPr/>
          </p:nvSpPr>
          <p:spPr bwMode="auto">
            <a:xfrm>
              <a:off x="1665" y="562"/>
              <a:ext cx="6"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25">
              <a:extLst>
                <a:ext uri="{FF2B5EF4-FFF2-40B4-BE49-F238E27FC236}">
                  <a16:creationId xmlns:a16="http://schemas.microsoft.com/office/drawing/2014/main" id="{77CD1A94-3AD7-4E86-A929-D1501CB48285}"/>
                </a:ext>
              </a:extLst>
            </p:cNvPr>
            <p:cNvSpPr>
              <a:spLocks noChangeShapeType="1"/>
            </p:cNvSpPr>
            <p:nvPr/>
          </p:nvSpPr>
          <p:spPr bwMode="auto">
            <a:xfrm>
              <a:off x="2285"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6">
              <a:extLst>
                <a:ext uri="{FF2B5EF4-FFF2-40B4-BE49-F238E27FC236}">
                  <a16:creationId xmlns:a16="http://schemas.microsoft.com/office/drawing/2014/main" id="{3354A888-589B-4AE2-8A1D-A32EF21664C7}"/>
                </a:ext>
              </a:extLst>
            </p:cNvPr>
            <p:cNvSpPr>
              <a:spLocks noChangeArrowheads="1"/>
            </p:cNvSpPr>
            <p:nvPr/>
          </p:nvSpPr>
          <p:spPr bwMode="auto">
            <a:xfrm>
              <a:off x="2285" y="562"/>
              <a:ext cx="6"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7">
              <a:extLst>
                <a:ext uri="{FF2B5EF4-FFF2-40B4-BE49-F238E27FC236}">
                  <a16:creationId xmlns:a16="http://schemas.microsoft.com/office/drawing/2014/main" id="{DA8C40B3-7136-405E-9A85-F377DA32EEBD}"/>
                </a:ext>
              </a:extLst>
            </p:cNvPr>
            <p:cNvSpPr>
              <a:spLocks noChangeShapeType="1"/>
            </p:cNvSpPr>
            <p:nvPr/>
          </p:nvSpPr>
          <p:spPr bwMode="auto">
            <a:xfrm>
              <a:off x="3641"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8">
              <a:extLst>
                <a:ext uri="{FF2B5EF4-FFF2-40B4-BE49-F238E27FC236}">
                  <a16:creationId xmlns:a16="http://schemas.microsoft.com/office/drawing/2014/main" id="{8CC4591D-E643-4DA4-8CAD-7586F2515F77}"/>
                </a:ext>
              </a:extLst>
            </p:cNvPr>
            <p:cNvSpPr>
              <a:spLocks noChangeArrowheads="1"/>
            </p:cNvSpPr>
            <p:nvPr/>
          </p:nvSpPr>
          <p:spPr bwMode="auto">
            <a:xfrm>
              <a:off x="3641"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9">
              <a:extLst>
                <a:ext uri="{FF2B5EF4-FFF2-40B4-BE49-F238E27FC236}">
                  <a16:creationId xmlns:a16="http://schemas.microsoft.com/office/drawing/2014/main" id="{A2CF5D88-A8EE-460F-97E1-C3599A3544D5}"/>
                </a:ext>
              </a:extLst>
            </p:cNvPr>
            <p:cNvSpPr>
              <a:spLocks noChangeShapeType="1"/>
            </p:cNvSpPr>
            <p:nvPr/>
          </p:nvSpPr>
          <p:spPr bwMode="auto">
            <a:xfrm>
              <a:off x="3818"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30">
              <a:extLst>
                <a:ext uri="{FF2B5EF4-FFF2-40B4-BE49-F238E27FC236}">
                  <a16:creationId xmlns:a16="http://schemas.microsoft.com/office/drawing/2014/main" id="{7F186506-9FE3-4D00-BBB7-206EB832409A}"/>
                </a:ext>
              </a:extLst>
            </p:cNvPr>
            <p:cNvSpPr>
              <a:spLocks noChangeArrowheads="1"/>
            </p:cNvSpPr>
            <p:nvPr/>
          </p:nvSpPr>
          <p:spPr bwMode="auto">
            <a:xfrm>
              <a:off x="3818"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31">
              <a:extLst>
                <a:ext uri="{FF2B5EF4-FFF2-40B4-BE49-F238E27FC236}">
                  <a16:creationId xmlns:a16="http://schemas.microsoft.com/office/drawing/2014/main" id="{39E193B4-B0B3-45E3-BE8C-81DA97CB752B}"/>
                </a:ext>
              </a:extLst>
            </p:cNvPr>
            <p:cNvSpPr>
              <a:spLocks noChangeShapeType="1"/>
            </p:cNvSpPr>
            <p:nvPr/>
          </p:nvSpPr>
          <p:spPr bwMode="auto">
            <a:xfrm>
              <a:off x="4438"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32">
              <a:extLst>
                <a:ext uri="{FF2B5EF4-FFF2-40B4-BE49-F238E27FC236}">
                  <a16:creationId xmlns:a16="http://schemas.microsoft.com/office/drawing/2014/main" id="{48E0E022-E153-4C00-A64B-D02DED1C384B}"/>
                </a:ext>
              </a:extLst>
            </p:cNvPr>
            <p:cNvSpPr>
              <a:spLocks noChangeArrowheads="1"/>
            </p:cNvSpPr>
            <p:nvPr/>
          </p:nvSpPr>
          <p:spPr bwMode="auto">
            <a:xfrm>
              <a:off x="4438"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33">
              <a:extLst>
                <a:ext uri="{FF2B5EF4-FFF2-40B4-BE49-F238E27FC236}">
                  <a16:creationId xmlns:a16="http://schemas.microsoft.com/office/drawing/2014/main" id="{9F2E6EB6-012D-4A0E-8D7D-ED72BC04F57C}"/>
                </a:ext>
              </a:extLst>
            </p:cNvPr>
            <p:cNvSpPr>
              <a:spLocks noChangeShapeType="1"/>
            </p:cNvSpPr>
            <p:nvPr/>
          </p:nvSpPr>
          <p:spPr bwMode="auto">
            <a:xfrm>
              <a:off x="4891"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34">
              <a:extLst>
                <a:ext uri="{FF2B5EF4-FFF2-40B4-BE49-F238E27FC236}">
                  <a16:creationId xmlns:a16="http://schemas.microsoft.com/office/drawing/2014/main" id="{36D14F94-618C-4313-A832-DAC4665B05E0}"/>
                </a:ext>
              </a:extLst>
            </p:cNvPr>
            <p:cNvSpPr>
              <a:spLocks noChangeArrowheads="1"/>
            </p:cNvSpPr>
            <p:nvPr/>
          </p:nvSpPr>
          <p:spPr bwMode="auto">
            <a:xfrm>
              <a:off x="4891" y="562"/>
              <a:ext cx="6"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35">
              <a:extLst>
                <a:ext uri="{FF2B5EF4-FFF2-40B4-BE49-F238E27FC236}">
                  <a16:creationId xmlns:a16="http://schemas.microsoft.com/office/drawing/2014/main" id="{7E6A6128-05FC-4FE3-A9F7-2B97DBE5289C}"/>
                </a:ext>
              </a:extLst>
            </p:cNvPr>
            <p:cNvSpPr>
              <a:spLocks noChangeShapeType="1"/>
            </p:cNvSpPr>
            <p:nvPr/>
          </p:nvSpPr>
          <p:spPr bwMode="auto">
            <a:xfrm>
              <a:off x="5334"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6">
              <a:extLst>
                <a:ext uri="{FF2B5EF4-FFF2-40B4-BE49-F238E27FC236}">
                  <a16:creationId xmlns:a16="http://schemas.microsoft.com/office/drawing/2014/main" id="{6BF33649-F68C-4C0C-BC0A-281D29B28B68}"/>
                </a:ext>
              </a:extLst>
            </p:cNvPr>
            <p:cNvSpPr>
              <a:spLocks noChangeArrowheads="1"/>
            </p:cNvSpPr>
            <p:nvPr/>
          </p:nvSpPr>
          <p:spPr bwMode="auto">
            <a:xfrm>
              <a:off x="5334"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7">
              <a:extLst>
                <a:ext uri="{FF2B5EF4-FFF2-40B4-BE49-F238E27FC236}">
                  <a16:creationId xmlns:a16="http://schemas.microsoft.com/office/drawing/2014/main" id="{4CD03678-71E6-4525-A045-A9ACE3B8C466}"/>
                </a:ext>
              </a:extLst>
            </p:cNvPr>
            <p:cNvSpPr>
              <a:spLocks noChangeShapeType="1"/>
            </p:cNvSpPr>
            <p:nvPr/>
          </p:nvSpPr>
          <p:spPr bwMode="auto">
            <a:xfrm>
              <a:off x="6" y="0"/>
              <a:ext cx="5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8">
              <a:extLst>
                <a:ext uri="{FF2B5EF4-FFF2-40B4-BE49-F238E27FC236}">
                  <a16:creationId xmlns:a16="http://schemas.microsoft.com/office/drawing/2014/main" id="{55E7DB58-0CC9-4334-AEB9-CEB044161277}"/>
                </a:ext>
              </a:extLst>
            </p:cNvPr>
            <p:cNvSpPr>
              <a:spLocks noChangeArrowheads="1"/>
            </p:cNvSpPr>
            <p:nvPr/>
          </p:nvSpPr>
          <p:spPr bwMode="auto">
            <a:xfrm>
              <a:off x="6" y="0"/>
              <a:ext cx="5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9">
              <a:extLst>
                <a:ext uri="{FF2B5EF4-FFF2-40B4-BE49-F238E27FC236}">
                  <a16:creationId xmlns:a16="http://schemas.microsoft.com/office/drawing/2014/main" id="{1B817E81-AF99-43C8-A268-B026E89DFC14}"/>
                </a:ext>
              </a:extLst>
            </p:cNvPr>
            <p:cNvSpPr>
              <a:spLocks noChangeShapeType="1"/>
            </p:cNvSpPr>
            <p:nvPr/>
          </p:nvSpPr>
          <p:spPr bwMode="auto">
            <a:xfrm>
              <a:off x="6" y="146"/>
              <a:ext cx="5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40">
              <a:extLst>
                <a:ext uri="{FF2B5EF4-FFF2-40B4-BE49-F238E27FC236}">
                  <a16:creationId xmlns:a16="http://schemas.microsoft.com/office/drawing/2014/main" id="{2915018F-E371-461D-96F5-10FF812C5955}"/>
                </a:ext>
              </a:extLst>
            </p:cNvPr>
            <p:cNvSpPr>
              <a:spLocks noChangeArrowheads="1"/>
            </p:cNvSpPr>
            <p:nvPr/>
          </p:nvSpPr>
          <p:spPr bwMode="auto">
            <a:xfrm>
              <a:off x="6" y="146"/>
              <a:ext cx="5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41">
              <a:extLst>
                <a:ext uri="{FF2B5EF4-FFF2-40B4-BE49-F238E27FC236}">
                  <a16:creationId xmlns:a16="http://schemas.microsoft.com/office/drawing/2014/main" id="{BC1A0255-BB5C-4F61-BA83-770E1DC1DADC}"/>
                </a:ext>
              </a:extLst>
            </p:cNvPr>
            <p:cNvSpPr>
              <a:spLocks noChangeShapeType="1"/>
            </p:cNvSpPr>
            <p:nvPr/>
          </p:nvSpPr>
          <p:spPr bwMode="auto">
            <a:xfrm>
              <a:off x="6" y="404"/>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42">
              <a:extLst>
                <a:ext uri="{FF2B5EF4-FFF2-40B4-BE49-F238E27FC236}">
                  <a16:creationId xmlns:a16="http://schemas.microsoft.com/office/drawing/2014/main" id="{8F57A767-09BD-4EC8-B63B-5DA987C3AA0C}"/>
                </a:ext>
              </a:extLst>
            </p:cNvPr>
            <p:cNvSpPr>
              <a:spLocks noChangeArrowheads="1"/>
            </p:cNvSpPr>
            <p:nvPr/>
          </p:nvSpPr>
          <p:spPr bwMode="auto">
            <a:xfrm>
              <a:off x="6" y="404"/>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43">
              <a:extLst>
                <a:ext uri="{FF2B5EF4-FFF2-40B4-BE49-F238E27FC236}">
                  <a16:creationId xmlns:a16="http://schemas.microsoft.com/office/drawing/2014/main" id="{E10A5BAF-300E-47C2-ABF1-AC77E60B6097}"/>
                </a:ext>
              </a:extLst>
            </p:cNvPr>
            <p:cNvSpPr>
              <a:spLocks noChangeShapeType="1"/>
            </p:cNvSpPr>
            <p:nvPr/>
          </p:nvSpPr>
          <p:spPr bwMode="auto">
            <a:xfrm>
              <a:off x="670" y="556"/>
              <a:ext cx="5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44">
              <a:extLst>
                <a:ext uri="{FF2B5EF4-FFF2-40B4-BE49-F238E27FC236}">
                  <a16:creationId xmlns:a16="http://schemas.microsoft.com/office/drawing/2014/main" id="{9D4C7CFC-173A-4312-B962-384E94B0A94E}"/>
                </a:ext>
              </a:extLst>
            </p:cNvPr>
            <p:cNvSpPr>
              <a:spLocks noChangeArrowheads="1"/>
            </p:cNvSpPr>
            <p:nvPr/>
          </p:nvSpPr>
          <p:spPr bwMode="auto">
            <a:xfrm>
              <a:off x="670" y="556"/>
              <a:ext cx="509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45">
              <a:extLst>
                <a:ext uri="{FF2B5EF4-FFF2-40B4-BE49-F238E27FC236}">
                  <a16:creationId xmlns:a16="http://schemas.microsoft.com/office/drawing/2014/main" id="{2CD4C76F-664D-412A-996E-9E7569CE6D48}"/>
                </a:ext>
              </a:extLst>
            </p:cNvPr>
            <p:cNvSpPr>
              <a:spLocks noChangeShapeType="1"/>
            </p:cNvSpPr>
            <p:nvPr/>
          </p:nvSpPr>
          <p:spPr bwMode="auto">
            <a:xfrm>
              <a:off x="6" y="708"/>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6">
              <a:extLst>
                <a:ext uri="{FF2B5EF4-FFF2-40B4-BE49-F238E27FC236}">
                  <a16:creationId xmlns:a16="http://schemas.microsoft.com/office/drawing/2014/main" id="{1BB62CE5-CCAB-4B7C-B1CA-18EFDF1824D5}"/>
                </a:ext>
              </a:extLst>
            </p:cNvPr>
            <p:cNvSpPr>
              <a:spLocks noChangeArrowheads="1"/>
            </p:cNvSpPr>
            <p:nvPr/>
          </p:nvSpPr>
          <p:spPr bwMode="auto">
            <a:xfrm>
              <a:off x="6" y="708"/>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7">
              <a:extLst>
                <a:ext uri="{FF2B5EF4-FFF2-40B4-BE49-F238E27FC236}">
                  <a16:creationId xmlns:a16="http://schemas.microsoft.com/office/drawing/2014/main" id="{001B948D-FEF6-453D-A07E-0A79004B2D57}"/>
                </a:ext>
              </a:extLst>
            </p:cNvPr>
            <p:cNvSpPr>
              <a:spLocks noChangeShapeType="1"/>
            </p:cNvSpPr>
            <p:nvPr/>
          </p:nvSpPr>
          <p:spPr bwMode="auto">
            <a:xfrm>
              <a:off x="1671" y="1177"/>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8">
              <a:extLst>
                <a:ext uri="{FF2B5EF4-FFF2-40B4-BE49-F238E27FC236}">
                  <a16:creationId xmlns:a16="http://schemas.microsoft.com/office/drawing/2014/main" id="{0482BE26-B940-4C55-81D2-D83BC4805A1A}"/>
                </a:ext>
              </a:extLst>
            </p:cNvPr>
            <p:cNvSpPr>
              <a:spLocks noChangeArrowheads="1"/>
            </p:cNvSpPr>
            <p:nvPr/>
          </p:nvSpPr>
          <p:spPr bwMode="auto">
            <a:xfrm>
              <a:off x="1671" y="1177"/>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50">
              <a:extLst>
                <a:ext uri="{FF2B5EF4-FFF2-40B4-BE49-F238E27FC236}">
                  <a16:creationId xmlns:a16="http://schemas.microsoft.com/office/drawing/2014/main" id="{6575C1DF-FF75-4D78-827C-EA17C2881CEC}"/>
                </a:ext>
              </a:extLst>
            </p:cNvPr>
            <p:cNvSpPr>
              <a:spLocks noChangeArrowheads="1"/>
            </p:cNvSpPr>
            <p:nvPr/>
          </p:nvSpPr>
          <p:spPr bwMode="auto">
            <a:xfrm>
              <a:off x="6" y="1587"/>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51">
              <a:extLst>
                <a:ext uri="{FF2B5EF4-FFF2-40B4-BE49-F238E27FC236}">
                  <a16:creationId xmlns:a16="http://schemas.microsoft.com/office/drawing/2014/main" id="{E0681055-9A53-4EC8-AA8A-4F16B048A307}"/>
                </a:ext>
              </a:extLst>
            </p:cNvPr>
            <p:cNvSpPr>
              <a:spLocks noChangeShapeType="1"/>
            </p:cNvSpPr>
            <p:nvPr/>
          </p:nvSpPr>
          <p:spPr bwMode="auto">
            <a:xfrm>
              <a:off x="1671" y="2043"/>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52">
              <a:extLst>
                <a:ext uri="{FF2B5EF4-FFF2-40B4-BE49-F238E27FC236}">
                  <a16:creationId xmlns:a16="http://schemas.microsoft.com/office/drawing/2014/main" id="{8966B9B2-1D29-4AA7-B8A9-B967BFB9A910}"/>
                </a:ext>
              </a:extLst>
            </p:cNvPr>
            <p:cNvSpPr>
              <a:spLocks noChangeArrowheads="1"/>
            </p:cNvSpPr>
            <p:nvPr/>
          </p:nvSpPr>
          <p:spPr bwMode="auto">
            <a:xfrm>
              <a:off x="1671" y="2043"/>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53">
              <a:extLst>
                <a:ext uri="{FF2B5EF4-FFF2-40B4-BE49-F238E27FC236}">
                  <a16:creationId xmlns:a16="http://schemas.microsoft.com/office/drawing/2014/main" id="{AB2D43E9-A1F1-48EB-9C30-D12212684DD8}"/>
                </a:ext>
              </a:extLst>
            </p:cNvPr>
            <p:cNvSpPr>
              <a:spLocks noChangeShapeType="1"/>
            </p:cNvSpPr>
            <p:nvPr/>
          </p:nvSpPr>
          <p:spPr bwMode="auto">
            <a:xfrm>
              <a:off x="1671" y="2594"/>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54">
              <a:extLst>
                <a:ext uri="{FF2B5EF4-FFF2-40B4-BE49-F238E27FC236}">
                  <a16:creationId xmlns:a16="http://schemas.microsoft.com/office/drawing/2014/main" id="{40CFA05C-908C-4CDE-9A6B-15BBACBFCDF5}"/>
                </a:ext>
              </a:extLst>
            </p:cNvPr>
            <p:cNvSpPr>
              <a:spLocks noChangeArrowheads="1"/>
            </p:cNvSpPr>
            <p:nvPr/>
          </p:nvSpPr>
          <p:spPr bwMode="auto">
            <a:xfrm>
              <a:off x="1671" y="2594"/>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55">
              <a:extLst>
                <a:ext uri="{FF2B5EF4-FFF2-40B4-BE49-F238E27FC236}">
                  <a16:creationId xmlns:a16="http://schemas.microsoft.com/office/drawing/2014/main" id="{65A4B4DA-6281-4016-985F-70685B662056}"/>
                </a:ext>
              </a:extLst>
            </p:cNvPr>
            <p:cNvSpPr>
              <a:spLocks noChangeShapeType="1"/>
            </p:cNvSpPr>
            <p:nvPr/>
          </p:nvSpPr>
          <p:spPr bwMode="auto">
            <a:xfrm>
              <a:off x="6" y="3056"/>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6">
              <a:extLst>
                <a:ext uri="{FF2B5EF4-FFF2-40B4-BE49-F238E27FC236}">
                  <a16:creationId xmlns:a16="http://schemas.microsoft.com/office/drawing/2014/main" id="{9DCDF398-A840-4EA6-8B93-92D16F5B3A10}"/>
                </a:ext>
              </a:extLst>
            </p:cNvPr>
            <p:cNvSpPr>
              <a:spLocks noChangeArrowheads="1"/>
            </p:cNvSpPr>
            <p:nvPr/>
          </p:nvSpPr>
          <p:spPr bwMode="auto">
            <a:xfrm>
              <a:off x="6" y="3056"/>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7">
              <a:extLst>
                <a:ext uri="{FF2B5EF4-FFF2-40B4-BE49-F238E27FC236}">
                  <a16:creationId xmlns:a16="http://schemas.microsoft.com/office/drawing/2014/main" id="{13124AA1-F511-4BD3-B91F-F31A2415F69C}"/>
                </a:ext>
              </a:extLst>
            </p:cNvPr>
            <p:cNvSpPr>
              <a:spLocks noChangeShapeType="1"/>
            </p:cNvSpPr>
            <p:nvPr/>
          </p:nvSpPr>
          <p:spPr bwMode="auto">
            <a:xfrm>
              <a:off x="2291" y="3437"/>
              <a:ext cx="34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8">
              <a:extLst>
                <a:ext uri="{FF2B5EF4-FFF2-40B4-BE49-F238E27FC236}">
                  <a16:creationId xmlns:a16="http://schemas.microsoft.com/office/drawing/2014/main" id="{24CEFC6F-91C1-4DD5-836C-CF770C1FA979}"/>
                </a:ext>
              </a:extLst>
            </p:cNvPr>
            <p:cNvSpPr>
              <a:spLocks noChangeArrowheads="1"/>
            </p:cNvSpPr>
            <p:nvPr/>
          </p:nvSpPr>
          <p:spPr bwMode="auto">
            <a:xfrm>
              <a:off x="2291" y="3437"/>
              <a:ext cx="34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9">
              <a:extLst>
                <a:ext uri="{FF2B5EF4-FFF2-40B4-BE49-F238E27FC236}">
                  <a16:creationId xmlns:a16="http://schemas.microsoft.com/office/drawing/2014/main" id="{2D49F142-3819-4D70-8E9A-7AB7AB219D1E}"/>
                </a:ext>
              </a:extLst>
            </p:cNvPr>
            <p:cNvSpPr>
              <a:spLocks noChangeShapeType="1"/>
            </p:cNvSpPr>
            <p:nvPr/>
          </p:nvSpPr>
          <p:spPr bwMode="auto">
            <a:xfrm>
              <a:off x="5339" y="3706"/>
              <a:ext cx="4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60">
              <a:extLst>
                <a:ext uri="{FF2B5EF4-FFF2-40B4-BE49-F238E27FC236}">
                  <a16:creationId xmlns:a16="http://schemas.microsoft.com/office/drawing/2014/main" id="{EECD7B0E-E4DE-485F-A48E-0C4C0FAE0E13}"/>
                </a:ext>
              </a:extLst>
            </p:cNvPr>
            <p:cNvSpPr>
              <a:spLocks noChangeArrowheads="1"/>
            </p:cNvSpPr>
            <p:nvPr/>
          </p:nvSpPr>
          <p:spPr bwMode="auto">
            <a:xfrm>
              <a:off x="5339" y="3706"/>
              <a:ext cx="42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61">
              <a:extLst>
                <a:ext uri="{FF2B5EF4-FFF2-40B4-BE49-F238E27FC236}">
                  <a16:creationId xmlns:a16="http://schemas.microsoft.com/office/drawing/2014/main" id="{1924D6E0-97FA-436F-8BCD-DBADE56DD8F6}"/>
                </a:ext>
              </a:extLst>
            </p:cNvPr>
            <p:cNvSpPr>
              <a:spLocks noChangeShapeType="1"/>
            </p:cNvSpPr>
            <p:nvPr/>
          </p:nvSpPr>
          <p:spPr bwMode="auto">
            <a:xfrm>
              <a:off x="6" y="430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62">
              <a:extLst>
                <a:ext uri="{FF2B5EF4-FFF2-40B4-BE49-F238E27FC236}">
                  <a16:creationId xmlns:a16="http://schemas.microsoft.com/office/drawing/2014/main" id="{C915086D-80E0-40FB-9268-0C9C2E441776}"/>
                </a:ext>
              </a:extLst>
            </p:cNvPr>
            <p:cNvSpPr>
              <a:spLocks noChangeArrowheads="1"/>
            </p:cNvSpPr>
            <p:nvPr/>
          </p:nvSpPr>
          <p:spPr bwMode="auto">
            <a:xfrm>
              <a:off x="6" y="4309"/>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63">
              <a:extLst>
                <a:ext uri="{FF2B5EF4-FFF2-40B4-BE49-F238E27FC236}">
                  <a16:creationId xmlns:a16="http://schemas.microsoft.com/office/drawing/2014/main" id="{F0ABB004-AB22-4427-BAF1-020EFD8F89AA}"/>
                </a:ext>
              </a:extLst>
            </p:cNvPr>
            <p:cNvSpPr>
              <a:spLocks noChangeShapeType="1"/>
            </p:cNvSpPr>
            <p:nvPr/>
          </p:nvSpPr>
          <p:spPr bwMode="auto">
            <a:xfrm>
              <a:off x="2667" y="4754"/>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4">
              <a:extLst>
                <a:ext uri="{FF2B5EF4-FFF2-40B4-BE49-F238E27FC236}">
                  <a16:creationId xmlns:a16="http://schemas.microsoft.com/office/drawing/2014/main" id="{A9DCC1C1-E771-44C5-83C0-77C146CB8351}"/>
                </a:ext>
              </a:extLst>
            </p:cNvPr>
            <p:cNvSpPr>
              <a:spLocks noChangeArrowheads="1"/>
            </p:cNvSpPr>
            <p:nvPr/>
          </p:nvSpPr>
          <p:spPr bwMode="auto">
            <a:xfrm>
              <a:off x="2667" y="4754"/>
              <a:ext cx="30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65">
              <a:extLst>
                <a:ext uri="{FF2B5EF4-FFF2-40B4-BE49-F238E27FC236}">
                  <a16:creationId xmlns:a16="http://schemas.microsoft.com/office/drawing/2014/main" id="{2057D5D2-B09C-48CA-8655-BDAB81B71108}"/>
                </a:ext>
              </a:extLst>
            </p:cNvPr>
            <p:cNvSpPr>
              <a:spLocks noChangeShapeType="1"/>
            </p:cNvSpPr>
            <p:nvPr/>
          </p:nvSpPr>
          <p:spPr bwMode="auto">
            <a:xfrm>
              <a:off x="2667" y="5182"/>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6">
              <a:extLst>
                <a:ext uri="{FF2B5EF4-FFF2-40B4-BE49-F238E27FC236}">
                  <a16:creationId xmlns:a16="http://schemas.microsoft.com/office/drawing/2014/main" id="{8BD55F25-89E6-4EC8-8278-2B7EA0231D43}"/>
                </a:ext>
              </a:extLst>
            </p:cNvPr>
            <p:cNvSpPr>
              <a:spLocks noChangeArrowheads="1"/>
            </p:cNvSpPr>
            <p:nvPr/>
          </p:nvSpPr>
          <p:spPr bwMode="auto">
            <a:xfrm>
              <a:off x="2667" y="5182"/>
              <a:ext cx="30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7">
              <a:extLst>
                <a:ext uri="{FF2B5EF4-FFF2-40B4-BE49-F238E27FC236}">
                  <a16:creationId xmlns:a16="http://schemas.microsoft.com/office/drawing/2014/main" id="{BBFE4D8D-F264-4722-87B1-46A570C7369B}"/>
                </a:ext>
              </a:extLst>
            </p:cNvPr>
            <p:cNvSpPr>
              <a:spLocks noChangeShapeType="1"/>
            </p:cNvSpPr>
            <p:nvPr/>
          </p:nvSpPr>
          <p:spPr bwMode="auto">
            <a:xfrm>
              <a:off x="1671" y="5521"/>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8">
              <a:extLst>
                <a:ext uri="{FF2B5EF4-FFF2-40B4-BE49-F238E27FC236}">
                  <a16:creationId xmlns:a16="http://schemas.microsoft.com/office/drawing/2014/main" id="{AD681A3F-DD25-4A44-9F3C-88606F82DB94}"/>
                </a:ext>
              </a:extLst>
            </p:cNvPr>
            <p:cNvSpPr>
              <a:spLocks noChangeArrowheads="1"/>
            </p:cNvSpPr>
            <p:nvPr/>
          </p:nvSpPr>
          <p:spPr bwMode="auto">
            <a:xfrm>
              <a:off x="1671" y="5521"/>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9">
              <a:extLst>
                <a:ext uri="{FF2B5EF4-FFF2-40B4-BE49-F238E27FC236}">
                  <a16:creationId xmlns:a16="http://schemas.microsoft.com/office/drawing/2014/main" id="{4BF881C0-B024-4752-917F-C6001291F58D}"/>
                </a:ext>
              </a:extLst>
            </p:cNvPr>
            <p:cNvSpPr>
              <a:spLocks noChangeShapeType="1"/>
            </p:cNvSpPr>
            <p:nvPr/>
          </p:nvSpPr>
          <p:spPr bwMode="auto">
            <a:xfrm>
              <a:off x="6" y="591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70">
              <a:extLst>
                <a:ext uri="{FF2B5EF4-FFF2-40B4-BE49-F238E27FC236}">
                  <a16:creationId xmlns:a16="http://schemas.microsoft.com/office/drawing/2014/main" id="{95D7360F-BE2B-472B-ADD8-918A83C6C0E6}"/>
                </a:ext>
              </a:extLst>
            </p:cNvPr>
            <p:cNvSpPr>
              <a:spLocks noChangeArrowheads="1"/>
            </p:cNvSpPr>
            <p:nvPr/>
          </p:nvSpPr>
          <p:spPr bwMode="auto">
            <a:xfrm>
              <a:off x="6" y="5919"/>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71">
              <a:extLst>
                <a:ext uri="{FF2B5EF4-FFF2-40B4-BE49-F238E27FC236}">
                  <a16:creationId xmlns:a16="http://schemas.microsoft.com/office/drawing/2014/main" id="{0EA40DFE-653A-417D-A7EB-03DD3F671920}"/>
                </a:ext>
              </a:extLst>
            </p:cNvPr>
            <p:cNvSpPr>
              <a:spLocks noChangeShapeType="1"/>
            </p:cNvSpPr>
            <p:nvPr/>
          </p:nvSpPr>
          <p:spPr bwMode="auto">
            <a:xfrm>
              <a:off x="6" y="6616"/>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72">
              <a:extLst>
                <a:ext uri="{FF2B5EF4-FFF2-40B4-BE49-F238E27FC236}">
                  <a16:creationId xmlns:a16="http://schemas.microsoft.com/office/drawing/2014/main" id="{2B14D7CE-E1A0-44BE-8FC6-A6346E01F4D5}"/>
                </a:ext>
              </a:extLst>
            </p:cNvPr>
            <p:cNvSpPr>
              <a:spLocks noChangeArrowheads="1"/>
            </p:cNvSpPr>
            <p:nvPr/>
          </p:nvSpPr>
          <p:spPr bwMode="auto">
            <a:xfrm>
              <a:off x="6" y="6616"/>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62</a:t>
            </a:fld>
            <a:endParaRPr lang="ja-JP" altLang="en-US"/>
          </a:p>
        </p:txBody>
      </p:sp>
      <p:grpSp>
        <p:nvGrpSpPr>
          <p:cNvPr id="3" name="Group 4">
            <a:extLst>
              <a:ext uri="{FF2B5EF4-FFF2-40B4-BE49-F238E27FC236}">
                <a16:creationId xmlns:a16="http://schemas.microsoft.com/office/drawing/2014/main" id="{A2B0804D-07F1-4DD4-A33D-F8EF9037EA0E}"/>
              </a:ext>
            </a:extLst>
          </p:cNvPr>
          <p:cNvGrpSpPr>
            <a:grpSpLocks noChangeAspect="1"/>
          </p:cNvGrpSpPr>
          <p:nvPr/>
        </p:nvGrpSpPr>
        <p:grpSpPr bwMode="auto">
          <a:xfrm>
            <a:off x="0" y="188913"/>
            <a:ext cx="9144000" cy="4752975"/>
            <a:chOff x="0" y="119"/>
            <a:chExt cx="5760" cy="2994"/>
          </a:xfrm>
        </p:grpSpPr>
        <p:sp>
          <p:nvSpPr>
            <p:cNvPr id="4" name="AutoShape 3">
              <a:extLst>
                <a:ext uri="{FF2B5EF4-FFF2-40B4-BE49-F238E27FC236}">
                  <a16:creationId xmlns:a16="http://schemas.microsoft.com/office/drawing/2014/main" id="{9ACFA9A5-BE35-4532-8CFC-D9FBFD0BF5CE}"/>
                </a:ext>
              </a:extLst>
            </p:cNvPr>
            <p:cNvSpPr>
              <a:spLocks noChangeAspect="1" noChangeArrowheads="1" noTextEdit="1"/>
            </p:cNvSpPr>
            <p:nvPr/>
          </p:nvSpPr>
          <p:spPr bwMode="auto">
            <a:xfrm>
              <a:off x="0" y="119"/>
              <a:ext cx="5760"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a:extLst>
                <a:ext uri="{FF2B5EF4-FFF2-40B4-BE49-F238E27FC236}">
                  <a16:creationId xmlns:a16="http://schemas.microsoft.com/office/drawing/2014/main" id="{DE757687-AF43-458E-AFCD-B0B2C0546F3A}"/>
                </a:ext>
              </a:extLst>
            </p:cNvPr>
            <p:cNvSpPr>
              <a:spLocks noChangeArrowheads="1"/>
            </p:cNvSpPr>
            <p:nvPr/>
          </p:nvSpPr>
          <p:spPr bwMode="auto">
            <a:xfrm>
              <a:off x="4454" y="2671"/>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4B2DF76B-D779-48A0-80EA-56C246CD0115}"/>
                </a:ext>
              </a:extLst>
            </p:cNvPr>
            <p:cNvSpPr>
              <a:spLocks noChangeArrowheads="1"/>
            </p:cNvSpPr>
            <p:nvPr/>
          </p:nvSpPr>
          <p:spPr bwMode="auto">
            <a:xfrm>
              <a:off x="4454" y="2771"/>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人の松田さ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E32EF257-7F2D-4ECE-B90D-EE3B648A5CD8}"/>
                </a:ext>
              </a:extLst>
            </p:cNvPr>
            <p:cNvSpPr>
              <a:spLocks noChangeArrowheads="1"/>
            </p:cNvSpPr>
            <p:nvPr/>
          </p:nvSpPr>
          <p:spPr bwMode="auto">
            <a:xfrm>
              <a:off x="4454" y="2872"/>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ん、教え子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CD290164-D2F6-4397-A95D-3C22E189AD52}"/>
                </a:ext>
              </a:extLst>
            </p:cNvPr>
            <p:cNvSpPr>
              <a:spLocks noChangeArrowheads="1"/>
            </p:cNvSpPr>
            <p:nvPr/>
          </p:nvSpPr>
          <p:spPr bwMode="auto">
            <a:xfrm>
              <a:off x="17" y="2912"/>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92F92D66-E047-493D-885C-9FE287C5A52A}"/>
                </a:ext>
              </a:extLst>
            </p:cNvPr>
            <p:cNvSpPr>
              <a:spLocks noChangeArrowheads="1"/>
            </p:cNvSpPr>
            <p:nvPr/>
          </p:nvSpPr>
          <p:spPr bwMode="auto">
            <a:xfrm>
              <a:off x="3657" y="2912"/>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AF6FAD7A-0D97-4D72-A137-0457C6561EAC}"/>
                </a:ext>
              </a:extLst>
            </p:cNvPr>
            <p:cNvSpPr>
              <a:spLocks noChangeArrowheads="1"/>
            </p:cNvSpPr>
            <p:nvPr/>
          </p:nvSpPr>
          <p:spPr bwMode="auto">
            <a:xfrm>
              <a:off x="4454" y="1874"/>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FEA6528C-C267-4F16-8EC8-C659D7CDF0E4}"/>
                </a:ext>
              </a:extLst>
            </p:cNvPr>
            <p:cNvSpPr>
              <a:spLocks noChangeArrowheads="1"/>
            </p:cNvSpPr>
            <p:nvPr/>
          </p:nvSpPr>
          <p:spPr bwMode="auto">
            <a:xfrm>
              <a:off x="4454" y="1974"/>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0EBE5C98-ACB6-4067-A335-B50A162A3D24}"/>
                </a:ext>
              </a:extLst>
            </p:cNvPr>
            <p:cNvSpPr>
              <a:spLocks noChangeArrowheads="1"/>
            </p:cNvSpPr>
            <p:nvPr/>
          </p:nvSpPr>
          <p:spPr bwMode="auto">
            <a:xfrm>
              <a:off x="5350" y="18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8C7CD6E8-0530-4EF8-86F1-555DDAAB82F0}"/>
                </a:ext>
              </a:extLst>
            </p:cNvPr>
            <p:cNvSpPr>
              <a:spLocks noChangeArrowheads="1"/>
            </p:cNvSpPr>
            <p:nvPr/>
          </p:nvSpPr>
          <p:spPr bwMode="auto">
            <a:xfrm>
              <a:off x="5350" y="19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5B78252C-5B94-4C92-B0A0-9426C6F20330}"/>
                </a:ext>
              </a:extLst>
            </p:cNvPr>
            <p:cNvSpPr>
              <a:spLocks noChangeArrowheads="1"/>
            </p:cNvSpPr>
            <p:nvPr/>
          </p:nvSpPr>
          <p:spPr bwMode="auto">
            <a:xfrm>
              <a:off x="5350" y="207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E2DD0AD5-C37C-40E3-AABB-CF296B8C4ED0}"/>
                </a:ext>
              </a:extLst>
            </p:cNvPr>
            <p:cNvSpPr>
              <a:spLocks noChangeArrowheads="1"/>
            </p:cNvSpPr>
            <p:nvPr/>
          </p:nvSpPr>
          <p:spPr bwMode="auto">
            <a:xfrm>
              <a:off x="3834" y="2101"/>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8E1964BC-0805-4C25-B5C8-24D19409CDD5}"/>
                </a:ext>
              </a:extLst>
            </p:cNvPr>
            <p:cNvSpPr>
              <a:spLocks noChangeArrowheads="1"/>
            </p:cNvSpPr>
            <p:nvPr/>
          </p:nvSpPr>
          <p:spPr bwMode="auto">
            <a:xfrm>
              <a:off x="4454" y="2101"/>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7">
              <a:extLst>
                <a:ext uri="{FF2B5EF4-FFF2-40B4-BE49-F238E27FC236}">
                  <a16:creationId xmlns:a16="http://schemas.microsoft.com/office/drawing/2014/main" id="{C82CA740-9808-49C0-B427-510C9FFBD73D}"/>
                </a:ext>
              </a:extLst>
            </p:cNvPr>
            <p:cNvSpPr>
              <a:spLocks noChangeArrowheads="1"/>
            </p:cNvSpPr>
            <p:nvPr/>
          </p:nvSpPr>
          <p:spPr bwMode="auto">
            <a:xfrm>
              <a:off x="17" y="2329"/>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再び楽しみのある生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B042053F-E979-43DF-9327-D74AC9F7058D}"/>
                </a:ext>
              </a:extLst>
            </p:cNvPr>
            <p:cNvSpPr>
              <a:spLocks noChangeArrowheads="1"/>
            </p:cNvSpPr>
            <p:nvPr/>
          </p:nvSpPr>
          <p:spPr bwMode="auto">
            <a:xfrm>
              <a:off x="17" y="24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活がしたい。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9">
              <a:extLst>
                <a:ext uri="{FF2B5EF4-FFF2-40B4-BE49-F238E27FC236}">
                  <a16:creationId xmlns:a16="http://schemas.microsoft.com/office/drawing/2014/main" id="{38F46E35-EEFA-44EA-976F-BA17C15DD061}"/>
                </a:ext>
              </a:extLst>
            </p:cNvPr>
            <p:cNvSpPr>
              <a:spLocks noChangeArrowheads="1"/>
            </p:cNvSpPr>
            <p:nvPr/>
          </p:nvSpPr>
          <p:spPr bwMode="auto">
            <a:xfrm>
              <a:off x="681" y="2329"/>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友達とハイキング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20">
              <a:extLst>
                <a:ext uri="{FF2B5EF4-FFF2-40B4-BE49-F238E27FC236}">
                  <a16:creationId xmlns:a16="http://schemas.microsoft.com/office/drawing/2014/main" id="{87EDE1E4-7593-4065-A28B-F49B76F5546A}"/>
                </a:ext>
              </a:extLst>
            </p:cNvPr>
            <p:cNvSpPr>
              <a:spLocks noChangeArrowheads="1"/>
            </p:cNvSpPr>
            <p:nvPr/>
          </p:nvSpPr>
          <p:spPr bwMode="auto">
            <a:xfrm>
              <a:off x="681" y="24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や公園への散歩に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21">
              <a:extLst>
                <a:ext uri="{FF2B5EF4-FFF2-40B4-BE49-F238E27FC236}">
                  <a16:creationId xmlns:a16="http://schemas.microsoft.com/office/drawing/2014/main" id="{46953317-75CC-4377-A401-FD5A6648E28F}"/>
                </a:ext>
              </a:extLst>
            </p:cNvPr>
            <p:cNvSpPr>
              <a:spLocks noChangeArrowheads="1"/>
            </p:cNvSpPr>
            <p:nvPr/>
          </p:nvSpPr>
          <p:spPr bwMode="auto">
            <a:xfrm>
              <a:off x="681" y="25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行きたい。友達や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2">
              <a:extLst>
                <a:ext uri="{FF2B5EF4-FFF2-40B4-BE49-F238E27FC236}">
                  <a16:creationId xmlns:a16="http://schemas.microsoft.com/office/drawing/2014/main" id="{995302C7-F4FF-4A9B-95DB-55EEDBC54356}"/>
                </a:ext>
              </a:extLst>
            </p:cNvPr>
            <p:cNvSpPr>
              <a:spLocks noChangeArrowheads="1"/>
            </p:cNvSpPr>
            <p:nvPr/>
          </p:nvSpPr>
          <p:spPr bwMode="auto">
            <a:xfrm>
              <a:off x="681" y="26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教え子とお菓子づ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3">
              <a:extLst>
                <a:ext uri="{FF2B5EF4-FFF2-40B4-BE49-F238E27FC236}">
                  <a16:creationId xmlns:a16="http://schemas.microsoft.com/office/drawing/2014/main" id="{DC09DDD9-0A3C-4BB4-BFE7-B872C7A6937D}"/>
                </a:ext>
              </a:extLst>
            </p:cNvPr>
            <p:cNvSpPr>
              <a:spLocks noChangeArrowheads="1"/>
            </p:cNvSpPr>
            <p:nvPr/>
          </p:nvSpPr>
          <p:spPr bwMode="auto">
            <a:xfrm>
              <a:off x="681" y="27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くりができる。夫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4">
              <a:extLst>
                <a:ext uri="{FF2B5EF4-FFF2-40B4-BE49-F238E27FC236}">
                  <a16:creationId xmlns:a16="http://schemas.microsoft.com/office/drawing/2014/main" id="{B9CDD18F-69D3-44C4-A878-1C5DBCDCC1EB}"/>
                </a:ext>
              </a:extLst>
            </p:cNvPr>
            <p:cNvSpPr>
              <a:spLocks noChangeArrowheads="1"/>
            </p:cNvSpPr>
            <p:nvPr/>
          </p:nvSpPr>
          <p:spPr bwMode="auto">
            <a:xfrm>
              <a:off x="681" y="2832"/>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も自分自身の生活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5">
              <a:extLst>
                <a:ext uri="{FF2B5EF4-FFF2-40B4-BE49-F238E27FC236}">
                  <a16:creationId xmlns:a16="http://schemas.microsoft.com/office/drawing/2014/main" id="{9F2FE96E-F4D3-429C-BD04-DB9B767E5AC0}"/>
                </a:ext>
              </a:extLst>
            </p:cNvPr>
            <p:cNvSpPr>
              <a:spLocks noChangeArrowheads="1"/>
            </p:cNvSpPr>
            <p:nvPr/>
          </p:nvSpPr>
          <p:spPr bwMode="auto">
            <a:xfrm>
              <a:off x="681" y="2932"/>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を楽しめる。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6">
              <a:extLst>
                <a:ext uri="{FF2B5EF4-FFF2-40B4-BE49-F238E27FC236}">
                  <a16:creationId xmlns:a16="http://schemas.microsoft.com/office/drawing/2014/main" id="{4CE7BC41-578C-4AC0-91D3-2B4430A56DAD}"/>
                </a:ext>
              </a:extLst>
            </p:cNvPr>
            <p:cNvSpPr>
              <a:spLocks noChangeArrowheads="1"/>
            </p:cNvSpPr>
            <p:nvPr/>
          </p:nvSpPr>
          <p:spPr bwMode="auto">
            <a:xfrm>
              <a:off x="1300" y="2329"/>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7">
              <a:extLst>
                <a:ext uri="{FF2B5EF4-FFF2-40B4-BE49-F238E27FC236}">
                  <a16:creationId xmlns:a16="http://schemas.microsoft.com/office/drawing/2014/main" id="{C7B83E5C-A5F6-4873-9157-9DC93FB59BBE}"/>
                </a:ext>
              </a:extLst>
            </p:cNvPr>
            <p:cNvSpPr>
              <a:spLocks noChangeArrowheads="1"/>
            </p:cNvSpPr>
            <p:nvPr/>
          </p:nvSpPr>
          <p:spPr bwMode="auto">
            <a:xfrm>
              <a:off x="1300" y="243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28">
              <a:extLst>
                <a:ext uri="{FF2B5EF4-FFF2-40B4-BE49-F238E27FC236}">
                  <a16:creationId xmlns:a16="http://schemas.microsoft.com/office/drawing/2014/main" id="{A5494292-A25D-42AF-893B-9A9113B59F16}"/>
                </a:ext>
              </a:extLst>
            </p:cNvPr>
            <p:cNvSpPr>
              <a:spLocks noChangeArrowheads="1"/>
            </p:cNvSpPr>
            <p:nvPr/>
          </p:nvSpPr>
          <p:spPr bwMode="auto">
            <a:xfrm>
              <a:off x="1300" y="25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9">
              <a:extLst>
                <a:ext uri="{FF2B5EF4-FFF2-40B4-BE49-F238E27FC236}">
                  <a16:creationId xmlns:a16="http://schemas.microsoft.com/office/drawing/2014/main" id="{6906BC10-E115-4F1B-815F-B212F00CDFBE}"/>
                </a:ext>
              </a:extLst>
            </p:cNvPr>
            <p:cNvSpPr>
              <a:spLocks noChangeArrowheads="1"/>
            </p:cNvSpPr>
            <p:nvPr/>
          </p:nvSpPr>
          <p:spPr bwMode="auto">
            <a:xfrm>
              <a:off x="1682" y="2329"/>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友達や教え子に自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30">
              <a:extLst>
                <a:ext uri="{FF2B5EF4-FFF2-40B4-BE49-F238E27FC236}">
                  <a16:creationId xmlns:a16="http://schemas.microsoft.com/office/drawing/2014/main" id="{12F7222A-0BDB-492A-B26A-31B0B8720E20}"/>
                </a:ext>
              </a:extLst>
            </p:cNvPr>
            <p:cNvSpPr>
              <a:spLocks noChangeArrowheads="1"/>
            </p:cNvSpPr>
            <p:nvPr/>
          </p:nvSpPr>
          <p:spPr bwMode="auto">
            <a:xfrm>
              <a:off x="1682" y="24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宅で話を楽しんだ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31">
              <a:extLst>
                <a:ext uri="{FF2B5EF4-FFF2-40B4-BE49-F238E27FC236}">
                  <a16:creationId xmlns:a16="http://schemas.microsoft.com/office/drawing/2014/main" id="{CB62418D-87F6-411F-893B-9BBDD12B722A}"/>
                </a:ext>
              </a:extLst>
            </p:cNvPr>
            <p:cNvSpPr>
              <a:spLocks noChangeArrowheads="1"/>
            </p:cNvSpPr>
            <p:nvPr/>
          </p:nvSpPr>
          <p:spPr bwMode="auto">
            <a:xfrm>
              <a:off x="1682" y="25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り、外出の計画を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56" name="Rectangle 32">
              <a:extLst>
                <a:ext uri="{FF2B5EF4-FFF2-40B4-BE49-F238E27FC236}">
                  <a16:creationId xmlns:a16="http://schemas.microsoft.com/office/drawing/2014/main" id="{A8B29171-16C3-46C4-A458-E2DCD3ACDDE3}"/>
                </a:ext>
              </a:extLst>
            </p:cNvPr>
            <p:cNvSpPr>
              <a:spLocks noChangeArrowheads="1"/>
            </p:cNvSpPr>
            <p:nvPr/>
          </p:nvSpPr>
          <p:spPr bwMode="auto">
            <a:xfrm>
              <a:off x="1682" y="26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立てたりお菓子づ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58" name="Rectangle 33">
              <a:extLst>
                <a:ext uri="{FF2B5EF4-FFF2-40B4-BE49-F238E27FC236}">
                  <a16:creationId xmlns:a16="http://schemas.microsoft.com/office/drawing/2014/main" id="{F01E5F25-CC63-4350-8B75-C4BA4CBE77EA}"/>
                </a:ext>
              </a:extLst>
            </p:cNvPr>
            <p:cNvSpPr>
              <a:spLocks noChangeArrowheads="1"/>
            </p:cNvSpPr>
            <p:nvPr/>
          </p:nvSpPr>
          <p:spPr bwMode="auto">
            <a:xfrm>
              <a:off x="1682" y="27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くり作りの準備を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59" name="Rectangle 34">
              <a:extLst>
                <a:ext uri="{FF2B5EF4-FFF2-40B4-BE49-F238E27FC236}">
                  <a16:creationId xmlns:a16="http://schemas.microsoft.com/office/drawing/2014/main" id="{51CD1050-0787-4C84-AD69-839D6283772A}"/>
                </a:ext>
              </a:extLst>
            </p:cNvPr>
            <p:cNvSpPr>
              <a:spLocks noChangeArrowheads="1"/>
            </p:cNvSpPr>
            <p:nvPr/>
          </p:nvSpPr>
          <p:spPr bwMode="auto">
            <a:xfrm>
              <a:off x="1682" y="2832"/>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0" name="Rectangle 35">
              <a:extLst>
                <a:ext uri="{FF2B5EF4-FFF2-40B4-BE49-F238E27FC236}">
                  <a16:creationId xmlns:a16="http://schemas.microsoft.com/office/drawing/2014/main" id="{99456B87-A5B5-4E37-BA67-B4667D2DFFCE}"/>
                </a:ext>
              </a:extLst>
            </p:cNvPr>
            <p:cNvSpPr>
              <a:spLocks noChangeArrowheads="1"/>
            </p:cNvSpPr>
            <p:nvPr/>
          </p:nvSpPr>
          <p:spPr bwMode="auto">
            <a:xfrm>
              <a:off x="2302" y="2329"/>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61" name="Rectangle 36">
              <a:extLst>
                <a:ext uri="{FF2B5EF4-FFF2-40B4-BE49-F238E27FC236}">
                  <a16:creationId xmlns:a16="http://schemas.microsoft.com/office/drawing/2014/main" id="{F8510170-2449-45A0-9583-C6AE227605C7}"/>
                </a:ext>
              </a:extLst>
            </p:cNvPr>
            <p:cNvSpPr>
              <a:spLocks noChangeArrowheads="1"/>
            </p:cNvSpPr>
            <p:nvPr/>
          </p:nvSpPr>
          <p:spPr bwMode="auto">
            <a:xfrm>
              <a:off x="2302" y="243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62" name="Rectangle 37">
              <a:extLst>
                <a:ext uri="{FF2B5EF4-FFF2-40B4-BE49-F238E27FC236}">
                  <a16:creationId xmlns:a16="http://schemas.microsoft.com/office/drawing/2014/main" id="{109F7177-FD45-412E-91E7-C90058653E76}"/>
                </a:ext>
              </a:extLst>
            </p:cNvPr>
            <p:cNvSpPr>
              <a:spLocks noChangeArrowheads="1"/>
            </p:cNvSpPr>
            <p:nvPr/>
          </p:nvSpPr>
          <p:spPr bwMode="auto">
            <a:xfrm>
              <a:off x="2302" y="25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3" name="Rectangle 38">
              <a:extLst>
                <a:ext uri="{FF2B5EF4-FFF2-40B4-BE49-F238E27FC236}">
                  <a16:creationId xmlns:a16="http://schemas.microsoft.com/office/drawing/2014/main" id="{E7C703A4-79F1-4C3C-82E4-5CE38EAD5C2E}"/>
                </a:ext>
              </a:extLst>
            </p:cNvPr>
            <p:cNvSpPr>
              <a:spLocks noChangeArrowheads="1"/>
            </p:cNvSpPr>
            <p:nvPr/>
          </p:nvSpPr>
          <p:spPr bwMode="auto">
            <a:xfrm>
              <a:off x="2678" y="2329"/>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友達、教え子に自宅にきてもら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4" name="Rectangle 39">
              <a:extLst>
                <a:ext uri="{FF2B5EF4-FFF2-40B4-BE49-F238E27FC236}">
                  <a16:creationId xmlns:a16="http://schemas.microsoft.com/office/drawing/2014/main" id="{76D9503F-781F-47B5-A81C-D95FD6C95B1B}"/>
                </a:ext>
              </a:extLst>
            </p:cNvPr>
            <p:cNvSpPr>
              <a:spLocks noChangeArrowheads="1"/>
            </p:cNvSpPr>
            <p:nvPr/>
          </p:nvSpPr>
          <p:spPr bwMode="auto">
            <a:xfrm>
              <a:off x="2678" y="2430"/>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うよう連絡をとる。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5" name="Rectangle 40">
              <a:extLst>
                <a:ext uri="{FF2B5EF4-FFF2-40B4-BE49-F238E27FC236}">
                  <a16:creationId xmlns:a16="http://schemas.microsoft.com/office/drawing/2014/main" id="{C23AAE18-1951-4C8D-A90E-B90E11A57CA2}"/>
                </a:ext>
              </a:extLst>
            </p:cNvPr>
            <p:cNvSpPr>
              <a:spLocks noChangeArrowheads="1"/>
            </p:cNvSpPr>
            <p:nvPr/>
          </p:nvSpPr>
          <p:spPr bwMode="auto">
            <a:xfrm>
              <a:off x="3834" y="2329"/>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6" name="Rectangle 41">
              <a:extLst>
                <a:ext uri="{FF2B5EF4-FFF2-40B4-BE49-F238E27FC236}">
                  <a16:creationId xmlns:a16="http://schemas.microsoft.com/office/drawing/2014/main" id="{8886B68B-2AAD-4853-962C-AFF20E5F02BD}"/>
                </a:ext>
              </a:extLst>
            </p:cNvPr>
            <p:cNvSpPr>
              <a:spLocks noChangeArrowheads="1"/>
            </p:cNvSpPr>
            <p:nvPr/>
          </p:nvSpPr>
          <p:spPr bwMode="auto">
            <a:xfrm>
              <a:off x="4454" y="2329"/>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7" name="Rectangle 42">
              <a:extLst>
                <a:ext uri="{FF2B5EF4-FFF2-40B4-BE49-F238E27FC236}">
                  <a16:creationId xmlns:a16="http://schemas.microsoft.com/office/drawing/2014/main" id="{FC44B466-A7E3-41D0-A15D-01052E09D549}"/>
                </a:ext>
              </a:extLst>
            </p:cNvPr>
            <p:cNvSpPr>
              <a:spLocks noChangeArrowheads="1"/>
            </p:cNvSpPr>
            <p:nvPr/>
          </p:nvSpPr>
          <p:spPr bwMode="auto">
            <a:xfrm>
              <a:off x="4908" y="2329"/>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月２回程度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8" name="Rectangle 43">
              <a:extLst>
                <a:ext uri="{FF2B5EF4-FFF2-40B4-BE49-F238E27FC236}">
                  <a16:creationId xmlns:a16="http://schemas.microsoft.com/office/drawing/2014/main" id="{B9BC5FE8-69D6-42EF-B4A0-9C2E57C7D26C}"/>
                </a:ext>
              </a:extLst>
            </p:cNvPr>
            <p:cNvSpPr>
              <a:spLocks noChangeArrowheads="1"/>
            </p:cNvSpPr>
            <p:nvPr/>
          </p:nvSpPr>
          <p:spPr bwMode="auto">
            <a:xfrm>
              <a:off x="5350" y="2329"/>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69" name="Rectangle 44">
              <a:extLst>
                <a:ext uri="{FF2B5EF4-FFF2-40B4-BE49-F238E27FC236}">
                  <a16:creationId xmlns:a16="http://schemas.microsoft.com/office/drawing/2014/main" id="{CB208EBE-B5A9-4079-ACC7-0EE335198BBD}"/>
                </a:ext>
              </a:extLst>
            </p:cNvPr>
            <p:cNvSpPr>
              <a:spLocks noChangeArrowheads="1"/>
            </p:cNvSpPr>
            <p:nvPr/>
          </p:nvSpPr>
          <p:spPr bwMode="auto">
            <a:xfrm>
              <a:off x="5350" y="243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70" name="Rectangle 45">
              <a:extLst>
                <a:ext uri="{FF2B5EF4-FFF2-40B4-BE49-F238E27FC236}">
                  <a16:creationId xmlns:a16="http://schemas.microsoft.com/office/drawing/2014/main" id="{F16E5586-163D-4A1C-8D37-6107326DBF1B}"/>
                </a:ext>
              </a:extLst>
            </p:cNvPr>
            <p:cNvSpPr>
              <a:spLocks noChangeArrowheads="1"/>
            </p:cNvSpPr>
            <p:nvPr/>
          </p:nvSpPr>
          <p:spPr bwMode="auto">
            <a:xfrm>
              <a:off x="5350" y="25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1" name="Rectangle 46">
              <a:extLst>
                <a:ext uri="{FF2B5EF4-FFF2-40B4-BE49-F238E27FC236}">
                  <a16:creationId xmlns:a16="http://schemas.microsoft.com/office/drawing/2014/main" id="{87F17841-5BEE-42F6-A1FF-BD60D300158D}"/>
                </a:ext>
              </a:extLst>
            </p:cNvPr>
            <p:cNvSpPr>
              <a:spLocks noChangeArrowheads="1"/>
            </p:cNvSpPr>
            <p:nvPr/>
          </p:nvSpPr>
          <p:spPr bwMode="auto">
            <a:xfrm>
              <a:off x="2678" y="2671"/>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外出計画やお菓子作りの計画を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2" name="Rectangle 47">
              <a:extLst>
                <a:ext uri="{FF2B5EF4-FFF2-40B4-BE49-F238E27FC236}">
                  <a16:creationId xmlns:a16="http://schemas.microsoft.com/office/drawing/2014/main" id="{D8BFC19A-D2C9-406F-A6A0-0FCA20B15925}"/>
                </a:ext>
              </a:extLst>
            </p:cNvPr>
            <p:cNvSpPr>
              <a:spLocks noChangeArrowheads="1"/>
            </p:cNvSpPr>
            <p:nvPr/>
          </p:nvSpPr>
          <p:spPr bwMode="auto">
            <a:xfrm>
              <a:off x="2678" y="2771"/>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話し合う。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3" name="Rectangle 48">
              <a:extLst>
                <a:ext uri="{FF2B5EF4-FFF2-40B4-BE49-F238E27FC236}">
                  <a16:creationId xmlns:a16="http://schemas.microsoft.com/office/drawing/2014/main" id="{EB826F67-1437-4D7A-B14C-7CE52F0269D9}"/>
                </a:ext>
              </a:extLst>
            </p:cNvPr>
            <p:cNvSpPr>
              <a:spLocks noChangeArrowheads="1"/>
            </p:cNvSpPr>
            <p:nvPr/>
          </p:nvSpPr>
          <p:spPr bwMode="auto">
            <a:xfrm>
              <a:off x="3834" y="267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本人、家族、友人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4" name="Rectangle 49">
              <a:extLst>
                <a:ext uri="{FF2B5EF4-FFF2-40B4-BE49-F238E27FC236}">
                  <a16:creationId xmlns:a16="http://schemas.microsoft.com/office/drawing/2014/main" id="{4A657725-E0A8-4D52-9315-52538F4F8995}"/>
                </a:ext>
              </a:extLst>
            </p:cNvPr>
            <p:cNvSpPr>
              <a:spLocks noChangeArrowheads="1"/>
            </p:cNvSpPr>
            <p:nvPr/>
          </p:nvSpPr>
          <p:spPr bwMode="auto">
            <a:xfrm>
              <a:off x="1682" y="1874"/>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寝起きが楽にでき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5" name="Rectangle 50">
              <a:extLst>
                <a:ext uri="{FF2B5EF4-FFF2-40B4-BE49-F238E27FC236}">
                  <a16:creationId xmlns:a16="http://schemas.microsoft.com/office/drawing/2014/main" id="{3D211CF4-7A3C-473F-81E5-54DE07D0835C}"/>
                </a:ext>
              </a:extLst>
            </p:cNvPr>
            <p:cNvSpPr>
              <a:spLocks noChangeArrowheads="1"/>
            </p:cNvSpPr>
            <p:nvPr/>
          </p:nvSpPr>
          <p:spPr bwMode="auto">
            <a:xfrm>
              <a:off x="1682" y="1974"/>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6" name="Rectangle 51">
              <a:extLst>
                <a:ext uri="{FF2B5EF4-FFF2-40B4-BE49-F238E27FC236}">
                  <a16:creationId xmlns:a16="http://schemas.microsoft.com/office/drawing/2014/main" id="{92E26CBF-0C35-4F28-ACFA-58F023BC2441}"/>
                </a:ext>
              </a:extLst>
            </p:cNvPr>
            <p:cNvSpPr>
              <a:spLocks noChangeArrowheads="1"/>
            </p:cNvSpPr>
            <p:nvPr/>
          </p:nvSpPr>
          <p:spPr bwMode="auto">
            <a:xfrm>
              <a:off x="2302" y="18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77" name="Rectangle 52">
              <a:extLst>
                <a:ext uri="{FF2B5EF4-FFF2-40B4-BE49-F238E27FC236}">
                  <a16:creationId xmlns:a16="http://schemas.microsoft.com/office/drawing/2014/main" id="{7F2499FD-A0A3-49DD-8367-B09838201936}"/>
                </a:ext>
              </a:extLst>
            </p:cNvPr>
            <p:cNvSpPr>
              <a:spLocks noChangeArrowheads="1"/>
            </p:cNvSpPr>
            <p:nvPr/>
          </p:nvSpPr>
          <p:spPr bwMode="auto">
            <a:xfrm>
              <a:off x="2302" y="19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78" name="Rectangle 53">
              <a:extLst>
                <a:ext uri="{FF2B5EF4-FFF2-40B4-BE49-F238E27FC236}">
                  <a16:creationId xmlns:a16="http://schemas.microsoft.com/office/drawing/2014/main" id="{7C03A5BD-3C08-4F35-9DB1-486C0E517596}"/>
                </a:ext>
              </a:extLst>
            </p:cNvPr>
            <p:cNvSpPr>
              <a:spLocks noChangeArrowheads="1"/>
            </p:cNvSpPr>
            <p:nvPr/>
          </p:nvSpPr>
          <p:spPr bwMode="auto">
            <a:xfrm>
              <a:off x="2302" y="207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9" name="Rectangle 54">
              <a:extLst>
                <a:ext uri="{FF2B5EF4-FFF2-40B4-BE49-F238E27FC236}">
                  <a16:creationId xmlns:a16="http://schemas.microsoft.com/office/drawing/2014/main" id="{A0E3D67B-04F3-4591-A627-9831B0FCE52B}"/>
                </a:ext>
              </a:extLst>
            </p:cNvPr>
            <p:cNvSpPr>
              <a:spLocks noChangeArrowheads="1"/>
            </p:cNvSpPr>
            <p:nvPr/>
          </p:nvSpPr>
          <p:spPr bwMode="auto">
            <a:xfrm>
              <a:off x="2678" y="1874"/>
              <a:ext cx="4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介護ベッドを利用する。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0" name="Rectangle 55">
              <a:extLst>
                <a:ext uri="{FF2B5EF4-FFF2-40B4-BE49-F238E27FC236}">
                  <a16:creationId xmlns:a16="http://schemas.microsoft.com/office/drawing/2014/main" id="{2ABE2275-CAF0-4FC7-918C-A4A361088F5F}"/>
                </a:ext>
              </a:extLst>
            </p:cNvPr>
            <p:cNvSpPr>
              <a:spLocks noChangeArrowheads="1"/>
            </p:cNvSpPr>
            <p:nvPr/>
          </p:nvSpPr>
          <p:spPr bwMode="auto">
            <a:xfrm>
              <a:off x="3702" y="1874"/>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1" name="Rectangle 56">
              <a:extLst>
                <a:ext uri="{FF2B5EF4-FFF2-40B4-BE49-F238E27FC236}">
                  <a16:creationId xmlns:a16="http://schemas.microsoft.com/office/drawing/2014/main" id="{1C1C6349-49EE-41BC-B323-ABB365649565}"/>
                </a:ext>
              </a:extLst>
            </p:cNvPr>
            <p:cNvSpPr>
              <a:spLocks noChangeArrowheads="1"/>
            </p:cNvSpPr>
            <p:nvPr/>
          </p:nvSpPr>
          <p:spPr bwMode="auto">
            <a:xfrm>
              <a:off x="3834" y="1874"/>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福祉用具貸与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2" name="Rectangle 57">
              <a:extLst>
                <a:ext uri="{FF2B5EF4-FFF2-40B4-BE49-F238E27FC236}">
                  <a16:creationId xmlns:a16="http://schemas.microsoft.com/office/drawing/2014/main" id="{92B906DE-5A1C-4689-A897-A2CC8DBDEC4B}"/>
                </a:ext>
              </a:extLst>
            </p:cNvPr>
            <p:cNvSpPr>
              <a:spLocks noChangeArrowheads="1"/>
            </p:cNvSpPr>
            <p:nvPr/>
          </p:nvSpPr>
          <p:spPr bwMode="auto">
            <a:xfrm>
              <a:off x="2678" y="1485"/>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転倒リスクを評価し、歩行訓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3" name="Rectangle 58">
              <a:extLst>
                <a:ext uri="{FF2B5EF4-FFF2-40B4-BE49-F238E27FC236}">
                  <a16:creationId xmlns:a16="http://schemas.microsoft.com/office/drawing/2014/main" id="{5A2BCF02-9DC6-40F3-A6D7-02A682F0180C}"/>
                </a:ext>
              </a:extLst>
            </p:cNvPr>
            <p:cNvSpPr>
              <a:spLocks noChangeArrowheads="1"/>
            </p:cNvSpPr>
            <p:nvPr/>
          </p:nvSpPr>
          <p:spPr bwMode="auto">
            <a:xfrm>
              <a:off x="2678" y="1586"/>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練・助言をする。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4" name="Rectangle 59">
              <a:extLst>
                <a:ext uri="{FF2B5EF4-FFF2-40B4-BE49-F238E27FC236}">
                  <a16:creationId xmlns:a16="http://schemas.microsoft.com/office/drawing/2014/main" id="{367B1AC0-5C9E-4B43-A3E6-90EB5A6E8B4A}"/>
                </a:ext>
              </a:extLst>
            </p:cNvPr>
            <p:cNvSpPr>
              <a:spLocks noChangeArrowheads="1"/>
            </p:cNvSpPr>
            <p:nvPr/>
          </p:nvSpPr>
          <p:spPr bwMode="auto">
            <a:xfrm>
              <a:off x="3702" y="1485"/>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5" name="Rectangle 60">
              <a:extLst>
                <a:ext uri="{FF2B5EF4-FFF2-40B4-BE49-F238E27FC236}">
                  <a16:creationId xmlns:a16="http://schemas.microsoft.com/office/drawing/2014/main" id="{2500A260-0E88-41B4-8CBD-5550438D87D1}"/>
                </a:ext>
              </a:extLst>
            </p:cNvPr>
            <p:cNvSpPr>
              <a:spLocks noChangeArrowheads="1"/>
            </p:cNvSpPr>
            <p:nvPr/>
          </p:nvSpPr>
          <p:spPr bwMode="auto">
            <a:xfrm>
              <a:off x="3834" y="1485"/>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6" name="Rectangle 61">
              <a:extLst>
                <a:ext uri="{FF2B5EF4-FFF2-40B4-BE49-F238E27FC236}">
                  <a16:creationId xmlns:a16="http://schemas.microsoft.com/office/drawing/2014/main" id="{51993154-2145-4B89-9345-B0EB4011A4FD}"/>
                </a:ext>
              </a:extLst>
            </p:cNvPr>
            <p:cNvSpPr>
              <a:spLocks noChangeArrowheads="1"/>
            </p:cNvSpPr>
            <p:nvPr/>
          </p:nvSpPr>
          <p:spPr bwMode="auto">
            <a:xfrm>
              <a:off x="3834" y="1586"/>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7" name="Rectangle 62">
              <a:extLst>
                <a:ext uri="{FF2B5EF4-FFF2-40B4-BE49-F238E27FC236}">
                  <a16:creationId xmlns:a16="http://schemas.microsoft.com/office/drawing/2014/main" id="{1ADE8F40-2017-41EB-A196-DDBAB64460B2}"/>
                </a:ext>
              </a:extLst>
            </p:cNvPr>
            <p:cNvSpPr>
              <a:spLocks noChangeArrowheads="1"/>
            </p:cNvSpPr>
            <p:nvPr/>
          </p:nvSpPr>
          <p:spPr bwMode="auto">
            <a:xfrm>
              <a:off x="4454" y="148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8" name="Rectangle 63">
              <a:extLst>
                <a:ext uri="{FF2B5EF4-FFF2-40B4-BE49-F238E27FC236}">
                  <a16:creationId xmlns:a16="http://schemas.microsoft.com/office/drawing/2014/main" id="{6589BB17-358A-4A46-80DF-6EF3BA1F0C0F}"/>
                </a:ext>
              </a:extLst>
            </p:cNvPr>
            <p:cNvSpPr>
              <a:spLocks noChangeArrowheads="1"/>
            </p:cNvSpPr>
            <p:nvPr/>
          </p:nvSpPr>
          <p:spPr bwMode="auto">
            <a:xfrm>
              <a:off x="4908" y="1485"/>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9" name="Rectangle 64">
              <a:extLst>
                <a:ext uri="{FF2B5EF4-FFF2-40B4-BE49-F238E27FC236}">
                  <a16:creationId xmlns:a16="http://schemas.microsoft.com/office/drawing/2014/main" id="{94E468BB-45E6-4EB9-ABB4-727CD1467516}"/>
                </a:ext>
              </a:extLst>
            </p:cNvPr>
            <p:cNvSpPr>
              <a:spLocks noChangeArrowheads="1"/>
            </p:cNvSpPr>
            <p:nvPr/>
          </p:nvSpPr>
          <p:spPr bwMode="auto">
            <a:xfrm>
              <a:off x="5350" y="1485"/>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90" name="Rectangle 65">
              <a:extLst>
                <a:ext uri="{FF2B5EF4-FFF2-40B4-BE49-F238E27FC236}">
                  <a16:creationId xmlns:a16="http://schemas.microsoft.com/office/drawing/2014/main" id="{F2EAF0C7-46F1-49EE-B5E4-0D9F581C9717}"/>
                </a:ext>
              </a:extLst>
            </p:cNvPr>
            <p:cNvSpPr>
              <a:spLocks noChangeArrowheads="1"/>
            </p:cNvSpPr>
            <p:nvPr/>
          </p:nvSpPr>
          <p:spPr bwMode="auto">
            <a:xfrm>
              <a:off x="5350" y="1586"/>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91" name="Rectangle 66">
              <a:extLst>
                <a:ext uri="{FF2B5EF4-FFF2-40B4-BE49-F238E27FC236}">
                  <a16:creationId xmlns:a16="http://schemas.microsoft.com/office/drawing/2014/main" id="{D90D5FD8-8BED-4D6B-BC3F-A8DBD88C0B9D}"/>
                </a:ext>
              </a:extLst>
            </p:cNvPr>
            <p:cNvSpPr>
              <a:spLocks noChangeArrowheads="1"/>
            </p:cNvSpPr>
            <p:nvPr/>
          </p:nvSpPr>
          <p:spPr bwMode="auto">
            <a:xfrm>
              <a:off x="5350" y="1686"/>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2" name="Rectangle 67">
              <a:extLst>
                <a:ext uri="{FF2B5EF4-FFF2-40B4-BE49-F238E27FC236}">
                  <a16:creationId xmlns:a16="http://schemas.microsoft.com/office/drawing/2014/main" id="{A877AEFF-4DF6-49A1-BA87-8EFCBC4A8AB2}"/>
                </a:ext>
              </a:extLst>
            </p:cNvPr>
            <p:cNvSpPr>
              <a:spLocks noChangeArrowheads="1"/>
            </p:cNvSpPr>
            <p:nvPr/>
          </p:nvSpPr>
          <p:spPr bwMode="auto">
            <a:xfrm>
              <a:off x="2678" y="996"/>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長男の工務店・夫が実施する段</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3" name="Rectangle 68">
              <a:extLst>
                <a:ext uri="{FF2B5EF4-FFF2-40B4-BE49-F238E27FC236}">
                  <a16:creationId xmlns:a16="http://schemas.microsoft.com/office/drawing/2014/main" id="{07378669-DFA1-4ADE-9C0B-F291278FCBE1}"/>
                </a:ext>
              </a:extLst>
            </p:cNvPr>
            <p:cNvSpPr>
              <a:spLocks noChangeArrowheads="1"/>
            </p:cNvSpPr>
            <p:nvPr/>
          </p:nvSpPr>
          <p:spPr bwMode="auto">
            <a:xfrm>
              <a:off x="2678" y="1097"/>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差解消や手すり設置などをリハ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4" name="Rectangle 69">
              <a:extLst>
                <a:ext uri="{FF2B5EF4-FFF2-40B4-BE49-F238E27FC236}">
                  <a16:creationId xmlns:a16="http://schemas.microsoft.com/office/drawing/2014/main" id="{198B9445-A87F-49F7-87E9-67A85D03A2AE}"/>
                </a:ext>
              </a:extLst>
            </p:cNvPr>
            <p:cNvSpPr>
              <a:spLocks noChangeArrowheads="1"/>
            </p:cNvSpPr>
            <p:nvPr/>
          </p:nvSpPr>
          <p:spPr bwMode="auto">
            <a:xfrm>
              <a:off x="2678" y="1197"/>
              <a:ext cx="4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ビリ専門職が助言する。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5" name="Rectangle 70">
              <a:extLst>
                <a:ext uri="{FF2B5EF4-FFF2-40B4-BE49-F238E27FC236}">
                  <a16:creationId xmlns:a16="http://schemas.microsoft.com/office/drawing/2014/main" id="{47564D58-D428-4476-BCA2-748414961BE6}"/>
                </a:ext>
              </a:extLst>
            </p:cNvPr>
            <p:cNvSpPr>
              <a:spLocks noChangeArrowheads="1"/>
            </p:cNvSpPr>
            <p:nvPr/>
          </p:nvSpPr>
          <p:spPr bwMode="auto">
            <a:xfrm>
              <a:off x="3702" y="996"/>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6" name="Rectangle 71">
              <a:extLst>
                <a:ext uri="{FF2B5EF4-FFF2-40B4-BE49-F238E27FC236}">
                  <a16:creationId xmlns:a16="http://schemas.microsoft.com/office/drawing/2014/main" id="{E304847F-FC48-4CFF-94EB-33DF76613825}"/>
                </a:ext>
              </a:extLst>
            </p:cNvPr>
            <p:cNvSpPr>
              <a:spLocks noChangeArrowheads="1"/>
            </p:cNvSpPr>
            <p:nvPr/>
          </p:nvSpPr>
          <p:spPr bwMode="auto">
            <a:xfrm>
              <a:off x="3834" y="996"/>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7" name="Rectangle 72">
              <a:extLst>
                <a:ext uri="{FF2B5EF4-FFF2-40B4-BE49-F238E27FC236}">
                  <a16:creationId xmlns:a16="http://schemas.microsoft.com/office/drawing/2014/main" id="{36C18A2E-DDE7-45C4-A389-E001E37F1D14}"/>
                </a:ext>
              </a:extLst>
            </p:cNvPr>
            <p:cNvSpPr>
              <a:spLocks noChangeArrowheads="1"/>
            </p:cNvSpPr>
            <p:nvPr/>
          </p:nvSpPr>
          <p:spPr bwMode="auto">
            <a:xfrm>
              <a:off x="3834" y="1097"/>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8" name="Rectangle 73">
              <a:extLst>
                <a:ext uri="{FF2B5EF4-FFF2-40B4-BE49-F238E27FC236}">
                  <a16:creationId xmlns:a16="http://schemas.microsoft.com/office/drawing/2014/main" id="{C3B609EC-DB58-4A45-A1BB-0B9C4A9A399F}"/>
                </a:ext>
              </a:extLst>
            </p:cNvPr>
            <p:cNvSpPr>
              <a:spLocks noChangeArrowheads="1"/>
            </p:cNvSpPr>
            <p:nvPr/>
          </p:nvSpPr>
          <p:spPr bwMode="auto">
            <a:xfrm>
              <a:off x="4454" y="996"/>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9" name="Rectangle 74">
              <a:extLst>
                <a:ext uri="{FF2B5EF4-FFF2-40B4-BE49-F238E27FC236}">
                  <a16:creationId xmlns:a16="http://schemas.microsoft.com/office/drawing/2014/main" id="{BE81EABD-9565-4950-B671-6E25FEFD2A06}"/>
                </a:ext>
              </a:extLst>
            </p:cNvPr>
            <p:cNvSpPr>
              <a:spLocks noChangeArrowheads="1"/>
            </p:cNvSpPr>
            <p:nvPr/>
          </p:nvSpPr>
          <p:spPr bwMode="auto">
            <a:xfrm>
              <a:off x="4908" y="996"/>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0" name="Rectangle 75">
              <a:extLst>
                <a:ext uri="{FF2B5EF4-FFF2-40B4-BE49-F238E27FC236}">
                  <a16:creationId xmlns:a16="http://schemas.microsoft.com/office/drawing/2014/main" id="{59F257D5-B3B7-4E43-B300-6A8444992174}"/>
                </a:ext>
              </a:extLst>
            </p:cNvPr>
            <p:cNvSpPr>
              <a:spLocks noChangeArrowheads="1"/>
            </p:cNvSpPr>
            <p:nvPr/>
          </p:nvSpPr>
          <p:spPr bwMode="auto">
            <a:xfrm>
              <a:off x="2678" y="487"/>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住宅の段差解消や手すりの設置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1" name="Rectangle 76">
              <a:extLst>
                <a:ext uri="{FF2B5EF4-FFF2-40B4-BE49-F238E27FC236}">
                  <a16:creationId xmlns:a16="http://schemas.microsoft.com/office/drawing/2014/main" id="{94B88C83-8893-4933-BE2E-FB3A7E1D37DB}"/>
                </a:ext>
              </a:extLst>
            </p:cNvPr>
            <p:cNvSpPr>
              <a:spLocks noChangeArrowheads="1"/>
            </p:cNvSpPr>
            <p:nvPr/>
          </p:nvSpPr>
          <p:spPr bwMode="auto">
            <a:xfrm>
              <a:off x="2678" y="588"/>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をする（浴室環境整備、玄関の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2" name="Rectangle 77">
              <a:extLst>
                <a:ext uri="{FF2B5EF4-FFF2-40B4-BE49-F238E27FC236}">
                  <a16:creationId xmlns:a16="http://schemas.microsoft.com/office/drawing/2014/main" id="{AF86DCDE-8038-403C-8272-6BED38317A34}"/>
                </a:ext>
              </a:extLst>
            </p:cNvPr>
            <p:cNvSpPr>
              <a:spLocks noChangeArrowheads="1"/>
            </p:cNvSpPr>
            <p:nvPr/>
          </p:nvSpPr>
          <p:spPr bwMode="auto">
            <a:xfrm>
              <a:off x="2678" y="688"/>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上りかまちなど）。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3" name="Rectangle 78">
              <a:extLst>
                <a:ext uri="{FF2B5EF4-FFF2-40B4-BE49-F238E27FC236}">
                  <a16:creationId xmlns:a16="http://schemas.microsoft.com/office/drawing/2014/main" id="{9F9AFCF8-CEA9-4594-8811-015854D2A076}"/>
                </a:ext>
              </a:extLst>
            </p:cNvPr>
            <p:cNvSpPr>
              <a:spLocks noChangeArrowheads="1"/>
            </p:cNvSpPr>
            <p:nvPr/>
          </p:nvSpPr>
          <p:spPr bwMode="auto">
            <a:xfrm>
              <a:off x="3657" y="896"/>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4" name="Rectangle 79">
              <a:extLst>
                <a:ext uri="{FF2B5EF4-FFF2-40B4-BE49-F238E27FC236}">
                  <a16:creationId xmlns:a16="http://schemas.microsoft.com/office/drawing/2014/main" id="{B844F9B2-99DF-414F-B6CE-356179C3B54B}"/>
                </a:ext>
              </a:extLst>
            </p:cNvPr>
            <p:cNvSpPr>
              <a:spLocks noChangeArrowheads="1"/>
            </p:cNvSpPr>
            <p:nvPr/>
          </p:nvSpPr>
          <p:spPr bwMode="auto">
            <a:xfrm>
              <a:off x="3834" y="487"/>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5" name="Rectangle 80">
              <a:extLst>
                <a:ext uri="{FF2B5EF4-FFF2-40B4-BE49-F238E27FC236}">
                  <a16:creationId xmlns:a16="http://schemas.microsoft.com/office/drawing/2014/main" id="{F9F8E17A-BDD0-47D0-AC25-3726E1ACBEA8}"/>
                </a:ext>
              </a:extLst>
            </p:cNvPr>
            <p:cNvSpPr>
              <a:spLocks noChangeArrowheads="1"/>
            </p:cNvSpPr>
            <p:nvPr/>
          </p:nvSpPr>
          <p:spPr bwMode="auto">
            <a:xfrm>
              <a:off x="3834"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6" name="Rectangle 81">
              <a:extLst>
                <a:ext uri="{FF2B5EF4-FFF2-40B4-BE49-F238E27FC236}">
                  <a16:creationId xmlns:a16="http://schemas.microsoft.com/office/drawing/2014/main" id="{FFF78192-AB38-49B0-B3DB-8CC1EE1E65DF}"/>
                </a:ext>
              </a:extLst>
            </p:cNvPr>
            <p:cNvSpPr>
              <a:spLocks noChangeArrowheads="1"/>
            </p:cNvSpPr>
            <p:nvPr/>
          </p:nvSpPr>
          <p:spPr bwMode="auto">
            <a:xfrm>
              <a:off x="4454" y="487"/>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7" name="Rectangle 82">
              <a:extLst>
                <a:ext uri="{FF2B5EF4-FFF2-40B4-BE49-F238E27FC236}">
                  <a16:creationId xmlns:a16="http://schemas.microsoft.com/office/drawing/2014/main" id="{396788DA-CD31-4EAE-A603-2352325AEF64}"/>
                </a:ext>
              </a:extLst>
            </p:cNvPr>
            <p:cNvSpPr>
              <a:spLocks noChangeArrowheads="1"/>
            </p:cNvSpPr>
            <p:nvPr/>
          </p:nvSpPr>
          <p:spPr bwMode="auto">
            <a:xfrm>
              <a:off x="5350" y="48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08" name="Rectangle 83">
              <a:extLst>
                <a:ext uri="{FF2B5EF4-FFF2-40B4-BE49-F238E27FC236}">
                  <a16:creationId xmlns:a16="http://schemas.microsoft.com/office/drawing/2014/main" id="{0816A579-50E8-4F93-AC11-39210BF06754}"/>
                </a:ext>
              </a:extLst>
            </p:cNvPr>
            <p:cNvSpPr>
              <a:spLocks noChangeArrowheads="1"/>
            </p:cNvSpPr>
            <p:nvPr/>
          </p:nvSpPr>
          <p:spPr bwMode="auto">
            <a:xfrm>
              <a:off x="5350" y="588"/>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09" name="Rectangle 84">
              <a:extLst>
                <a:ext uri="{FF2B5EF4-FFF2-40B4-BE49-F238E27FC236}">
                  <a16:creationId xmlns:a16="http://schemas.microsoft.com/office/drawing/2014/main" id="{22F34805-D4D6-4648-87AE-2215A3295E11}"/>
                </a:ext>
              </a:extLst>
            </p:cNvPr>
            <p:cNvSpPr>
              <a:spLocks noChangeArrowheads="1"/>
            </p:cNvSpPr>
            <p:nvPr/>
          </p:nvSpPr>
          <p:spPr bwMode="auto">
            <a:xfrm>
              <a:off x="5350" y="688"/>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0" name="Rectangle 85">
              <a:extLst>
                <a:ext uri="{FF2B5EF4-FFF2-40B4-BE49-F238E27FC236}">
                  <a16:creationId xmlns:a16="http://schemas.microsoft.com/office/drawing/2014/main" id="{2D8A0DF1-F199-4E19-9811-53B73A863839}"/>
                </a:ext>
              </a:extLst>
            </p:cNvPr>
            <p:cNvSpPr>
              <a:spLocks noChangeArrowheads="1"/>
            </p:cNvSpPr>
            <p:nvPr/>
          </p:nvSpPr>
          <p:spPr bwMode="auto">
            <a:xfrm>
              <a:off x="17" y="487"/>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転倒の心配がなく歩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1" name="Rectangle 86">
              <a:extLst>
                <a:ext uri="{FF2B5EF4-FFF2-40B4-BE49-F238E27FC236}">
                  <a16:creationId xmlns:a16="http://schemas.microsoft.com/office/drawing/2014/main" id="{9E4A27BB-08B5-4F45-9A13-A96CB2AE847D}"/>
                </a:ext>
              </a:extLst>
            </p:cNvPr>
            <p:cNvSpPr>
              <a:spLocks noChangeArrowheads="1"/>
            </p:cNvSpPr>
            <p:nvPr/>
          </p:nvSpPr>
          <p:spPr bwMode="auto">
            <a:xfrm>
              <a:off x="17"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けるようになりた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2" name="Rectangle 87">
              <a:extLst>
                <a:ext uri="{FF2B5EF4-FFF2-40B4-BE49-F238E27FC236}">
                  <a16:creationId xmlns:a16="http://schemas.microsoft.com/office/drawing/2014/main" id="{AAB88D6F-4860-4B84-BDC1-19A3BBCA479E}"/>
                </a:ext>
              </a:extLst>
            </p:cNvPr>
            <p:cNvSpPr>
              <a:spLocks noChangeArrowheads="1"/>
            </p:cNvSpPr>
            <p:nvPr/>
          </p:nvSpPr>
          <p:spPr bwMode="auto">
            <a:xfrm>
              <a:off x="17" y="688"/>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3" name="Rectangle 88">
              <a:extLst>
                <a:ext uri="{FF2B5EF4-FFF2-40B4-BE49-F238E27FC236}">
                  <a16:creationId xmlns:a16="http://schemas.microsoft.com/office/drawing/2014/main" id="{92214B28-D1FC-4A70-8E24-6D4F47B288BE}"/>
                </a:ext>
              </a:extLst>
            </p:cNvPr>
            <p:cNvSpPr>
              <a:spLocks noChangeArrowheads="1"/>
            </p:cNvSpPr>
            <p:nvPr/>
          </p:nvSpPr>
          <p:spPr bwMode="auto">
            <a:xfrm>
              <a:off x="681" y="487"/>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自分の身の回りの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4" name="Rectangle 89">
              <a:extLst>
                <a:ext uri="{FF2B5EF4-FFF2-40B4-BE49-F238E27FC236}">
                  <a16:creationId xmlns:a16="http://schemas.microsoft.com/office/drawing/2014/main" id="{901B956B-06EF-428D-80A7-9B6B4CF70D82}"/>
                </a:ext>
              </a:extLst>
            </p:cNvPr>
            <p:cNvSpPr>
              <a:spLocks noChangeArrowheads="1"/>
            </p:cNvSpPr>
            <p:nvPr/>
          </p:nvSpPr>
          <p:spPr bwMode="auto">
            <a:xfrm>
              <a:off x="681"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ことは自分ででき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5" name="Rectangle 90">
              <a:extLst>
                <a:ext uri="{FF2B5EF4-FFF2-40B4-BE49-F238E27FC236}">
                  <a16:creationId xmlns:a16="http://schemas.microsoft.com/office/drawing/2014/main" id="{BBF0C30C-8345-454A-A8D4-785FA3B08103}"/>
                </a:ext>
              </a:extLst>
            </p:cNvPr>
            <p:cNvSpPr>
              <a:spLocks noChangeArrowheads="1"/>
            </p:cNvSpPr>
            <p:nvPr/>
          </p:nvSpPr>
          <p:spPr bwMode="auto">
            <a:xfrm>
              <a:off x="681" y="6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6" name="Rectangle 91">
              <a:extLst>
                <a:ext uri="{FF2B5EF4-FFF2-40B4-BE49-F238E27FC236}">
                  <a16:creationId xmlns:a16="http://schemas.microsoft.com/office/drawing/2014/main" id="{DBECCD23-FC38-4CA1-B7AD-22B57CA11733}"/>
                </a:ext>
              </a:extLst>
            </p:cNvPr>
            <p:cNvSpPr>
              <a:spLocks noChangeArrowheads="1"/>
            </p:cNvSpPr>
            <p:nvPr/>
          </p:nvSpPr>
          <p:spPr bwMode="auto">
            <a:xfrm>
              <a:off x="1300" y="48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17" name="Rectangle 92">
              <a:extLst>
                <a:ext uri="{FF2B5EF4-FFF2-40B4-BE49-F238E27FC236}">
                  <a16:creationId xmlns:a16="http://schemas.microsoft.com/office/drawing/2014/main" id="{F705E32F-C71D-410B-B9E4-A0715AFABF03}"/>
                </a:ext>
              </a:extLst>
            </p:cNvPr>
            <p:cNvSpPr>
              <a:spLocks noChangeArrowheads="1"/>
            </p:cNvSpPr>
            <p:nvPr/>
          </p:nvSpPr>
          <p:spPr bwMode="auto">
            <a:xfrm>
              <a:off x="1300" y="588"/>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18" name="Rectangle 93">
              <a:extLst>
                <a:ext uri="{FF2B5EF4-FFF2-40B4-BE49-F238E27FC236}">
                  <a16:creationId xmlns:a16="http://schemas.microsoft.com/office/drawing/2014/main" id="{8585049A-8511-454A-9524-DC0E21BE20B7}"/>
                </a:ext>
              </a:extLst>
            </p:cNvPr>
            <p:cNvSpPr>
              <a:spLocks noChangeArrowheads="1"/>
            </p:cNvSpPr>
            <p:nvPr/>
          </p:nvSpPr>
          <p:spPr bwMode="auto">
            <a:xfrm>
              <a:off x="1300" y="688"/>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9" name="Rectangle 94">
              <a:extLst>
                <a:ext uri="{FF2B5EF4-FFF2-40B4-BE49-F238E27FC236}">
                  <a16:creationId xmlns:a16="http://schemas.microsoft.com/office/drawing/2014/main" id="{990BD338-535B-44BD-A26E-1224E4D323B3}"/>
                </a:ext>
              </a:extLst>
            </p:cNvPr>
            <p:cNvSpPr>
              <a:spLocks noChangeArrowheads="1"/>
            </p:cNvSpPr>
            <p:nvPr/>
          </p:nvSpPr>
          <p:spPr bwMode="auto">
            <a:xfrm>
              <a:off x="1682" y="487"/>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室内を自分で移動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0" name="Rectangle 95">
              <a:extLst>
                <a:ext uri="{FF2B5EF4-FFF2-40B4-BE49-F238E27FC236}">
                  <a16:creationId xmlns:a16="http://schemas.microsoft.com/office/drawing/2014/main" id="{02ABFAC2-975F-4581-8D16-6CF28EDC74AA}"/>
                </a:ext>
              </a:extLst>
            </p:cNvPr>
            <p:cNvSpPr>
              <a:spLocks noChangeArrowheads="1"/>
            </p:cNvSpPr>
            <p:nvPr/>
          </p:nvSpPr>
          <p:spPr bwMode="auto">
            <a:xfrm>
              <a:off x="1682"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でき、転倒を防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1" name="Rectangle 96">
              <a:extLst>
                <a:ext uri="{FF2B5EF4-FFF2-40B4-BE49-F238E27FC236}">
                  <a16:creationId xmlns:a16="http://schemas.microsoft.com/office/drawing/2014/main" id="{AF61236D-762B-487E-9C48-148BEEB7F383}"/>
                </a:ext>
              </a:extLst>
            </p:cNvPr>
            <p:cNvSpPr>
              <a:spLocks noChangeArrowheads="1"/>
            </p:cNvSpPr>
            <p:nvPr/>
          </p:nvSpPr>
          <p:spPr bwMode="auto">
            <a:xfrm>
              <a:off x="1682" y="6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ぎ、骨折をしない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2" name="Rectangle 97">
              <a:extLst>
                <a:ext uri="{FF2B5EF4-FFF2-40B4-BE49-F238E27FC236}">
                  <a16:creationId xmlns:a16="http://schemas.microsoft.com/office/drawing/2014/main" id="{C0200F23-BB2D-4401-BF40-33A6C63BC386}"/>
                </a:ext>
              </a:extLst>
            </p:cNvPr>
            <p:cNvSpPr>
              <a:spLocks noChangeArrowheads="1"/>
            </p:cNvSpPr>
            <p:nvPr/>
          </p:nvSpPr>
          <p:spPr bwMode="auto">
            <a:xfrm>
              <a:off x="1682" y="789"/>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3" name="Rectangle 98">
              <a:extLst>
                <a:ext uri="{FF2B5EF4-FFF2-40B4-BE49-F238E27FC236}">
                  <a16:creationId xmlns:a16="http://schemas.microsoft.com/office/drawing/2014/main" id="{5295B6D1-DECD-4923-B410-1288962E4BD1}"/>
                </a:ext>
              </a:extLst>
            </p:cNvPr>
            <p:cNvSpPr>
              <a:spLocks noChangeArrowheads="1"/>
            </p:cNvSpPr>
            <p:nvPr/>
          </p:nvSpPr>
          <p:spPr bwMode="auto">
            <a:xfrm>
              <a:off x="2302" y="48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4" name="Rectangle 99">
              <a:extLst>
                <a:ext uri="{FF2B5EF4-FFF2-40B4-BE49-F238E27FC236}">
                  <a16:creationId xmlns:a16="http://schemas.microsoft.com/office/drawing/2014/main" id="{C0B0F12A-1E01-416F-9054-936F0EAB773E}"/>
                </a:ext>
              </a:extLst>
            </p:cNvPr>
            <p:cNvSpPr>
              <a:spLocks noChangeArrowheads="1"/>
            </p:cNvSpPr>
            <p:nvPr/>
          </p:nvSpPr>
          <p:spPr bwMode="auto">
            <a:xfrm>
              <a:off x="2302" y="588"/>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5" name="Rectangle 100">
              <a:extLst>
                <a:ext uri="{FF2B5EF4-FFF2-40B4-BE49-F238E27FC236}">
                  <a16:creationId xmlns:a16="http://schemas.microsoft.com/office/drawing/2014/main" id="{92E1A157-8BC7-4AC0-AB51-CBB68E9AD93C}"/>
                </a:ext>
              </a:extLst>
            </p:cNvPr>
            <p:cNvSpPr>
              <a:spLocks noChangeArrowheads="1"/>
            </p:cNvSpPr>
            <p:nvPr/>
          </p:nvSpPr>
          <p:spPr bwMode="auto">
            <a:xfrm>
              <a:off x="2302" y="688"/>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6" name="Rectangle 101">
              <a:extLst>
                <a:ext uri="{FF2B5EF4-FFF2-40B4-BE49-F238E27FC236}">
                  <a16:creationId xmlns:a16="http://schemas.microsoft.com/office/drawing/2014/main" id="{011929F2-0556-4B60-8524-3DFD82FE6C09}"/>
                </a:ext>
              </a:extLst>
            </p:cNvPr>
            <p:cNvSpPr>
              <a:spLocks noChangeArrowheads="1"/>
            </p:cNvSpPr>
            <p:nvPr/>
          </p:nvSpPr>
          <p:spPr bwMode="auto">
            <a:xfrm>
              <a:off x="17" y="1244"/>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7" name="Rectangle 102">
              <a:extLst>
                <a:ext uri="{FF2B5EF4-FFF2-40B4-BE49-F238E27FC236}">
                  <a16:creationId xmlns:a16="http://schemas.microsoft.com/office/drawing/2014/main" id="{E6B040C0-F79B-472D-854B-1319B323550F}"/>
                </a:ext>
              </a:extLst>
            </p:cNvPr>
            <p:cNvSpPr>
              <a:spLocks noChangeArrowheads="1"/>
            </p:cNvSpPr>
            <p:nvPr/>
          </p:nvSpPr>
          <p:spPr bwMode="auto">
            <a:xfrm>
              <a:off x="5350" y="996"/>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8" name="Rectangle 103">
              <a:extLst>
                <a:ext uri="{FF2B5EF4-FFF2-40B4-BE49-F238E27FC236}">
                  <a16:creationId xmlns:a16="http://schemas.microsoft.com/office/drawing/2014/main" id="{C95A1CAF-F0CB-4BC8-8C7F-7C8DD7F72D61}"/>
                </a:ext>
              </a:extLst>
            </p:cNvPr>
            <p:cNvSpPr>
              <a:spLocks noChangeArrowheads="1"/>
            </p:cNvSpPr>
            <p:nvPr/>
          </p:nvSpPr>
          <p:spPr bwMode="auto">
            <a:xfrm>
              <a:off x="5350" y="109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9" name="Rectangle 104">
              <a:extLst>
                <a:ext uri="{FF2B5EF4-FFF2-40B4-BE49-F238E27FC236}">
                  <a16:creationId xmlns:a16="http://schemas.microsoft.com/office/drawing/2014/main" id="{9E1F74B0-EBA2-4B71-A548-32FED1C169E2}"/>
                </a:ext>
              </a:extLst>
            </p:cNvPr>
            <p:cNvSpPr>
              <a:spLocks noChangeArrowheads="1"/>
            </p:cNvSpPr>
            <p:nvPr/>
          </p:nvSpPr>
          <p:spPr bwMode="auto">
            <a:xfrm>
              <a:off x="5350" y="1197"/>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0" name="Rectangle 105">
              <a:extLst>
                <a:ext uri="{FF2B5EF4-FFF2-40B4-BE49-F238E27FC236}">
                  <a16:creationId xmlns:a16="http://schemas.microsoft.com/office/drawing/2014/main" id="{258A935F-D238-4D77-BF5A-4CE931614CD4}"/>
                </a:ext>
              </a:extLst>
            </p:cNvPr>
            <p:cNvSpPr>
              <a:spLocks noChangeArrowheads="1"/>
            </p:cNvSpPr>
            <p:nvPr/>
          </p:nvSpPr>
          <p:spPr bwMode="auto">
            <a:xfrm>
              <a:off x="3834" y="134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1" name="Rectangle 106">
              <a:extLst>
                <a:ext uri="{FF2B5EF4-FFF2-40B4-BE49-F238E27FC236}">
                  <a16:creationId xmlns:a16="http://schemas.microsoft.com/office/drawing/2014/main" id="{16C6CF42-B4BF-47F0-802F-3CBCDE158A01}"/>
                </a:ext>
              </a:extLst>
            </p:cNvPr>
            <p:cNvSpPr>
              <a:spLocks noChangeArrowheads="1"/>
            </p:cNvSpPr>
            <p:nvPr/>
          </p:nvSpPr>
          <p:spPr bwMode="auto">
            <a:xfrm>
              <a:off x="4454" y="134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2" name="Rectangle 107">
              <a:extLst>
                <a:ext uri="{FF2B5EF4-FFF2-40B4-BE49-F238E27FC236}">
                  <a16:creationId xmlns:a16="http://schemas.microsoft.com/office/drawing/2014/main" id="{61F065D3-74B5-44FE-958D-8B689881193C}"/>
                </a:ext>
              </a:extLst>
            </p:cNvPr>
            <p:cNvSpPr>
              <a:spLocks noChangeArrowheads="1"/>
            </p:cNvSpPr>
            <p:nvPr/>
          </p:nvSpPr>
          <p:spPr bwMode="auto">
            <a:xfrm>
              <a:off x="3834" y="1385"/>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3" name="Rectangle 108">
              <a:extLst>
                <a:ext uri="{FF2B5EF4-FFF2-40B4-BE49-F238E27FC236}">
                  <a16:creationId xmlns:a16="http://schemas.microsoft.com/office/drawing/2014/main" id="{D700337A-02CE-4280-B718-FA995293E1BC}"/>
                </a:ext>
              </a:extLst>
            </p:cNvPr>
            <p:cNvSpPr>
              <a:spLocks noChangeArrowheads="1"/>
            </p:cNvSpPr>
            <p:nvPr/>
          </p:nvSpPr>
          <p:spPr bwMode="auto">
            <a:xfrm>
              <a:off x="5472"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4" name="Rectangle 109">
              <a:extLst>
                <a:ext uri="{FF2B5EF4-FFF2-40B4-BE49-F238E27FC236}">
                  <a16:creationId xmlns:a16="http://schemas.microsoft.com/office/drawing/2014/main" id="{910385FB-77A7-4DFE-BD43-06119AF2B0AF}"/>
                </a:ext>
              </a:extLst>
            </p:cNvPr>
            <p:cNvSpPr>
              <a:spLocks noChangeArrowheads="1"/>
            </p:cNvSpPr>
            <p:nvPr/>
          </p:nvSpPr>
          <p:spPr bwMode="auto">
            <a:xfrm>
              <a:off x="22" y="193"/>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生活全般の解決す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5" name="Rectangle 110">
              <a:extLst>
                <a:ext uri="{FF2B5EF4-FFF2-40B4-BE49-F238E27FC236}">
                  <a16:creationId xmlns:a16="http://schemas.microsoft.com/office/drawing/2014/main" id="{A7402C9C-A21B-418E-BE20-76AEDD814620}"/>
                </a:ext>
              </a:extLst>
            </p:cNvPr>
            <p:cNvSpPr>
              <a:spLocks noChangeArrowheads="1"/>
            </p:cNvSpPr>
            <p:nvPr/>
          </p:nvSpPr>
          <p:spPr bwMode="auto">
            <a:xfrm>
              <a:off x="22" y="307"/>
              <a:ext cx="2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べき課題(ニーズ)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6" name="Rectangle 111">
              <a:extLst>
                <a:ext uri="{FF2B5EF4-FFF2-40B4-BE49-F238E27FC236}">
                  <a16:creationId xmlns:a16="http://schemas.microsoft.com/office/drawing/2014/main" id="{88A17AD0-6738-43F6-8D9E-D4781313578A}"/>
                </a:ext>
              </a:extLst>
            </p:cNvPr>
            <p:cNvSpPr>
              <a:spLocks noChangeArrowheads="1"/>
            </p:cNvSpPr>
            <p:nvPr/>
          </p:nvSpPr>
          <p:spPr bwMode="auto">
            <a:xfrm>
              <a:off x="1433" y="166"/>
              <a:ext cx="2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目　　　　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7" name="Rectangle 112">
              <a:extLst>
                <a:ext uri="{FF2B5EF4-FFF2-40B4-BE49-F238E27FC236}">
                  <a16:creationId xmlns:a16="http://schemas.microsoft.com/office/drawing/2014/main" id="{91060EBA-FF81-451F-997A-94713365A4FF}"/>
                </a:ext>
              </a:extLst>
            </p:cNvPr>
            <p:cNvSpPr>
              <a:spLocks noChangeArrowheads="1"/>
            </p:cNvSpPr>
            <p:nvPr/>
          </p:nvSpPr>
          <p:spPr bwMode="auto">
            <a:xfrm>
              <a:off x="3939" y="166"/>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援　助　内　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8" name="Rectangle 113">
              <a:extLst>
                <a:ext uri="{FF2B5EF4-FFF2-40B4-BE49-F238E27FC236}">
                  <a16:creationId xmlns:a16="http://schemas.microsoft.com/office/drawing/2014/main" id="{0EAF2152-CFEB-49F6-8760-4C3E07A52A43}"/>
                </a:ext>
              </a:extLst>
            </p:cNvPr>
            <p:cNvSpPr>
              <a:spLocks noChangeArrowheads="1"/>
            </p:cNvSpPr>
            <p:nvPr/>
          </p:nvSpPr>
          <p:spPr bwMode="auto">
            <a:xfrm>
              <a:off x="824" y="340"/>
              <a:ext cx="1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9" name="Rectangle 114">
              <a:extLst>
                <a:ext uri="{FF2B5EF4-FFF2-40B4-BE49-F238E27FC236}">
                  <a16:creationId xmlns:a16="http://schemas.microsoft.com/office/drawing/2014/main" id="{A23CDB91-B1EF-47D2-9D1F-35CE9C27FD26}"/>
                </a:ext>
              </a:extLst>
            </p:cNvPr>
            <p:cNvSpPr>
              <a:spLocks noChangeArrowheads="1"/>
            </p:cNvSpPr>
            <p:nvPr/>
          </p:nvSpPr>
          <p:spPr bwMode="auto">
            <a:xfrm>
              <a:off x="1361" y="340"/>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0" name="Rectangle 115">
              <a:extLst>
                <a:ext uri="{FF2B5EF4-FFF2-40B4-BE49-F238E27FC236}">
                  <a16:creationId xmlns:a16="http://schemas.microsoft.com/office/drawing/2014/main" id="{360D8BE4-D75D-415E-A884-68D3C9D1FB4E}"/>
                </a:ext>
              </a:extLst>
            </p:cNvPr>
            <p:cNvSpPr>
              <a:spLocks noChangeArrowheads="1"/>
            </p:cNvSpPr>
            <p:nvPr/>
          </p:nvSpPr>
          <p:spPr bwMode="auto">
            <a:xfrm>
              <a:off x="1826" y="340"/>
              <a:ext cx="1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短期目標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1" name="Rectangle 116">
              <a:extLst>
                <a:ext uri="{FF2B5EF4-FFF2-40B4-BE49-F238E27FC236}">
                  <a16:creationId xmlns:a16="http://schemas.microsoft.com/office/drawing/2014/main" id="{2C32CC92-FA62-44DF-A3E5-24E5F965352F}"/>
                </a:ext>
              </a:extLst>
            </p:cNvPr>
            <p:cNvSpPr>
              <a:spLocks noChangeArrowheads="1"/>
            </p:cNvSpPr>
            <p:nvPr/>
          </p:nvSpPr>
          <p:spPr bwMode="auto">
            <a:xfrm>
              <a:off x="2363" y="340"/>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2" name="Rectangle 117">
              <a:extLst>
                <a:ext uri="{FF2B5EF4-FFF2-40B4-BE49-F238E27FC236}">
                  <a16:creationId xmlns:a16="http://schemas.microsoft.com/office/drawing/2014/main" id="{782DA358-D60A-455E-A9C0-612B2CAB1188}"/>
                </a:ext>
              </a:extLst>
            </p:cNvPr>
            <p:cNvSpPr>
              <a:spLocks noChangeArrowheads="1"/>
            </p:cNvSpPr>
            <p:nvPr/>
          </p:nvSpPr>
          <p:spPr bwMode="auto">
            <a:xfrm>
              <a:off x="2921" y="340"/>
              <a:ext cx="2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サービス内容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3" name="Rectangle 118">
              <a:extLst>
                <a:ext uri="{FF2B5EF4-FFF2-40B4-BE49-F238E27FC236}">
                  <a16:creationId xmlns:a16="http://schemas.microsoft.com/office/drawing/2014/main" id="{B696484B-0468-4416-986B-CCAD0F53F308}"/>
                </a:ext>
              </a:extLst>
            </p:cNvPr>
            <p:cNvSpPr>
              <a:spLocks noChangeArrowheads="1"/>
            </p:cNvSpPr>
            <p:nvPr/>
          </p:nvSpPr>
          <p:spPr bwMode="auto">
            <a:xfrm>
              <a:off x="3674"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4" name="Rectangle 119">
              <a:extLst>
                <a:ext uri="{FF2B5EF4-FFF2-40B4-BE49-F238E27FC236}">
                  <a16:creationId xmlns:a16="http://schemas.microsoft.com/office/drawing/2014/main" id="{BACA2B46-0005-47EE-A310-9240A5E7F652}"/>
                </a:ext>
              </a:extLst>
            </p:cNvPr>
            <p:cNvSpPr>
              <a:spLocks noChangeArrowheads="1"/>
            </p:cNvSpPr>
            <p:nvPr/>
          </p:nvSpPr>
          <p:spPr bwMode="auto">
            <a:xfrm>
              <a:off x="3901" y="340"/>
              <a:ext cx="2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サービス種別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5" name="Rectangle 120">
              <a:extLst>
                <a:ext uri="{FF2B5EF4-FFF2-40B4-BE49-F238E27FC236}">
                  <a16:creationId xmlns:a16="http://schemas.microsoft.com/office/drawing/2014/main" id="{5C2E673B-B529-4A23-9343-2346560728C4}"/>
                </a:ext>
              </a:extLst>
            </p:cNvPr>
            <p:cNvSpPr>
              <a:spLocks noChangeArrowheads="1"/>
            </p:cNvSpPr>
            <p:nvPr/>
          </p:nvSpPr>
          <p:spPr bwMode="auto">
            <a:xfrm>
              <a:off x="4609"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6" name="Rectangle 121">
              <a:extLst>
                <a:ext uri="{FF2B5EF4-FFF2-40B4-BE49-F238E27FC236}">
                  <a16:creationId xmlns:a16="http://schemas.microsoft.com/office/drawing/2014/main" id="{835B47B9-62D6-4CBA-90F8-EB1DCD5289BC}"/>
                </a:ext>
              </a:extLst>
            </p:cNvPr>
            <p:cNvSpPr>
              <a:spLocks noChangeArrowheads="1"/>
            </p:cNvSpPr>
            <p:nvPr/>
          </p:nvSpPr>
          <p:spPr bwMode="auto">
            <a:xfrm>
              <a:off x="5041"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頻度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7" name="Line 122">
              <a:extLst>
                <a:ext uri="{FF2B5EF4-FFF2-40B4-BE49-F238E27FC236}">
                  <a16:creationId xmlns:a16="http://schemas.microsoft.com/office/drawing/2014/main" id="{598C3143-4BD4-4072-AD1A-2BB25C0BA182}"/>
                </a:ext>
              </a:extLst>
            </p:cNvPr>
            <p:cNvSpPr>
              <a:spLocks noChangeShapeType="1"/>
            </p:cNvSpPr>
            <p:nvPr/>
          </p:nvSpPr>
          <p:spPr bwMode="auto">
            <a:xfrm>
              <a:off x="0" y="119"/>
              <a:ext cx="0" cy="29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48" name="Rectangle 123">
              <a:extLst>
                <a:ext uri="{FF2B5EF4-FFF2-40B4-BE49-F238E27FC236}">
                  <a16:creationId xmlns:a16="http://schemas.microsoft.com/office/drawing/2014/main" id="{5BA88B83-7A75-4941-8950-B1234153C2EE}"/>
                </a:ext>
              </a:extLst>
            </p:cNvPr>
            <p:cNvSpPr>
              <a:spLocks noChangeArrowheads="1"/>
            </p:cNvSpPr>
            <p:nvPr/>
          </p:nvSpPr>
          <p:spPr bwMode="auto">
            <a:xfrm>
              <a:off x="0" y="119"/>
              <a:ext cx="6" cy="29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49" name="Line 124">
              <a:extLst>
                <a:ext uri="{FF2B5EF4-FFF2-40B4-BE49-F238E27FC236}">
                  <a16:creationId xmlns:a16="http://schemas.microsoft.com/office/drawing/2014/main" id="{78E545DC-3F95-4EDE-89D8-EB4CA6232468}"/>
                </a:ext>
              </a:extLst>
            </p:cNvPr>
            <p:cNvSpPr>
              <a:spLocks noChangeShapeType="1"/>
            </p:cNvSpPr>
            <p:nvPr/>
          </p:nvSpPr>
          <p:spPr bwMode="auto">
            <a:xfrm>
              <a:off x="664" y="126"/>
              <a:ext cx="0" cy="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0" name="Rectangle 125">
              <a:extLst>
                <a:ext uri="{FF2B5EF4-FFF2-40B4-BE49-F238E27FC236}">
                  <a16:creationId xmlns:a16="http://schemas.microsoft.com/office/drawing/2014/main" id="{32A3433F-7990-49BE-A226-2449B0B8E5BF}"/>
                </a:ext>
              </a:extLst>
            </p:cNvPr>
            <p:cNvSpPr>
              <a:spLocks noChangeArrowheads="1"/>
            </p:cNvSpPr>
            <p:nvPr/>
          </p:nvSpPr>
          <p:spPr bwMode="auto">
            <a:xfrm>
              <a:off x="664" y="126"/>
              <a:ext cx="5" cy="2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1" name="Line 126">
              <a:extLst>
                <a:ext uri="{FF2B5EF4-FFF2-40B4-BE49-F238E27FC236}">
                  <a16:creationId xmlns:a16="http://schemas.microsoft.com/office/drawing/2014/main" id="{B54A7752-5072-46EE-A6AD-A947A80356B7}"/>
                </a:ext>
              </a:extLst>
            </p:cNvPr>
            <p:cNvSpPr>
              <a:spLocks noChangeShapeType="1"/>
            </p:cNvSpPr>
            <p:nvPr/>
          </p:nvSpPr>
          <p:spPr bwMode="auto">
            <a:xfrm>
              <a:off x="2661" y="126"/>
              <a:ext cx="0" cy="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2" name="Rectangle 127">
              <a:extLst>
                <a:ext uri="{FF2B5EF4-FFF2-40B4-BE49-F238E27FC236}">
                  <a16:creationId xmlns:a16="http://schemas.microsoft.com/office/drawing/2014/main" id="{976E79A4-444F-40BD-8B9F-30653849510D}"/>
                </a:ext>
              </a:extLst>
            </p:cNvPr>
            <p:cNvSpPr>
              <a:spLocks noChangeArrowheads="1"/>
            </p:cNvSpPr>
            <p:nvPr/>
          </p:nvSpPr>
          <p:spPr bwMode="auto">
            <a:xfrm>
              <a:off x="2661" y="126"/>
              <a:ext cx="6" cy="2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3" name="Line 128">
              <a:extLst>
                <a:ext uri="{FF2B5EF4-FFF2-40B4-BE49-F238E27FC236}">
                  <a16:creationId xmlns:a16="http://schemas.microsoft.com/office/drawing/2014/main" id="{45F5B0B4-1856-490F-982B-73EEF332EA99}"/>
                </a:ext>
              </a:extLst>
            </p:cNvPr>
            <p:cNvSpPr>
              <a:spLocks noChangeShapeType="1"/>
            </p:cNvSpPr>
            <p:nvPr/>
          </p:nvSpPr>
          <p:spPr bwMode="auto">
            <a:xfrm>
              <a:off x="5754" y="126"/>
              <a:ext cx="0" cy="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4" name="Rectangle 129">
              <a:extLst>
                <a:ext uri="{FF2B5EF4-FFF2-40B4-BE49-F238E27FC236}">
                  <a16:creationId xmlns:a16="http://schemas.microsoft.com/office/drawing/2014/main" id="{BA3D6719-7C92-4684-A588-7A64D1E7D7E1}"/>
                </a:ext>
              </a:extLst>
            </p:cNvPr>
            <p:cNvSpPr>
              <a:spLocks noChangeArrowheads="1"/>
            </p:cNvSpPr>
            <p:nvPr/>
          </p:nvSpPr>
          <p:spPr bwMode="auto">
            <a:xfrm>
              <a:off x="5754" y="126"/>
              <a:ext cx="6" cy="2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5" name="Line 130">
              <a:extLst>
                <a:ext uri="{FF2B5EF4-FFF2-40B4-BE49-F238E27FC236}">
                  <a16:creationId xmlns:a16="http://schemas.microsoft.com/office/drawing/2014/main" id="{B414C72F-9562-4E79-87DF-33633EAF4343}"/>
                </a:ext>
              </a:extLst>
            </p:cNvPr>
            <p:cNvSpPr>
              <a:spLocks noChangeShapeType="1"/>
            </p:cNvSpPr>
            <p:nvPr/>
          </p:nvSpPr>
          <p:spPr bwMode="auto">
            <a:xfrm>
              <a:off x="1284"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6" name="Rectangle 131">
              <a:extLst>
                <a:ext uri="{FF2B5EF4-FFF2-40B4-BE49-F238E27FC236}">
                  <a16:creationId xmlns:a16="http://schemas.microsoft.com/office/drawing/2014/main" id="{12D7A8A0-DFCE-4A4E-92A0-FAC1ED7BF820}"/>
                </a:ext>
              </a:extLst>
            </p:cNvPr>
            <p:cNvSpPr>
              <a:spLocks noChangeArrowheads="1"/>
            </p:cNvSpPr>
            <p:nvPr/>
          </p:nvSpPr>
          <p:spPr bwMode="auto">
            <a:xfrm>
              <a:off x="1284"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7" name="Line 132">
              <a:extLst>
                <a:ext uri="{FF2B5EF4-FFF2-40B4-BE49-F238E27FC236}">
                  <a16:creationId xmlns:a16="http://schemas.microsoft.com/office/drawing/2014/main" id="{73E25CB1-DF2F-45F0-950C-6D1A9B796505}"/>
                </a:ext>
              </a:extLst>
            </p:cNvPr>
            <p:cNvSpPr>
              <a:spLocks noChangeShapeType="1"/>
            </p:cNvSpPr>
            <p:nvPr/>
          </p:nvSpPr>
          <p:spPr bwMode="auto">
            <a:xfrm>
              <a:off x="1665"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8" name="Rectangle 133">
              <a:extLst>
                <a:ext uri="{FF2B5EF4-FFF2-40B4-BE49-F238E27FC236}">
                  <a16:creationId xmlns:a16="http://schemas.microsoft.com/office/drawing/2014/main" id="{EE029438-AF59-4412-A1B3-64810D639F36}"/>
                </a:ext>
              </a:extLst>
            </p:cNvPr>
            <p:cNvSpPr>
              <a:spLocks noChangeArrowheads="1"/>
            </p:cNvSpPr>
            <p:nvPr/>
          </p:nvSpPr>
          <p:spPr bwMode="auto">
            <a:xfrm>
              <a:off x="1665"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9" name="Line 134">
              <a:extLst>
                <a:ext uri="{FF2B5EF4-FFF2-40B4-BE49-F238E27FC236}">
                  <a16:creationId xmlns:a16="http://schemas.microsoft.com/office/drawing/2014/main" id="{2EBD641D-C0AC-419A-B9A1-EE5B159C2681}"/>
                </a:ext>
              </a:extLst>
            </p:cNvPr>
            <p:cNvSpPr>
              <a:spLocks noChangeShapeType="1"/>
            </p:cNvSpPr>
            <p:nvPr/>
          </p:nvSpPr>
          <p:spPr bwMode="auto">
            <a:xfrm>
              <a:off x="2285"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0" name="Rectangle 135">
              <a:extLst>
                <a:ext uri="{FF2B5EF4-FFF2-40B4-BE49-F238E27FC236}">
                  <a16:creationId xmlns:a16="http://schemas.microsoft.com/office/drawing/2014/main" id="{83180BF7-6741-454C-ADFB-D2FA25F72B68}"/>
                </a:ext>
              </a:extLst>
            </p:cNvPr>
            <p:cNvSpPr>
              <a:spLocks noChangeArrowheads="1"/>
            </p:cNvSpPr>
            <p:nvPr/>
          </p:nvSpPr>
          <p:spPr bwMode="auto">
            <a:xfrm>
              <a:off x="2285"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1" name="Line 136">
              <a:extLst>
                <a:ext uri="{FF2B5EF4-FFF2-40B4-BE49-F238E27FC236}">
                  <a16:creationId xmlns:a16="http://schemas.microsoft.com/office/drawing/2014/main" id="{114D04F1-8750-46A4-935C-5DD08D14A35E}"/>
                </a:ext>
              </a:extLst>
            </p:cNvPr>
            <p:cNvSpPr>
              <a:spLocks noChangeShapeType="1"/>
            </p:cNvSpPr>
            <p:nvPr/>
          </p:nvSpPr>
          <p:spPr bwMode="auto">
            <a:xfrm>
              <a:off x="3641"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2" name="Rectangle 137">
              <a:extLst>
                <a:ext uri="{FF2B5EF4-FFF2-40B4-BE49-F238E27FC236}">
                  <a16:creationId xmlns:a16="http://schemas.microsoft.com/office/drawing/2014/main" id="{CB2F2299-D7F8-4D0B-94EE-16095B7E3221}"/>
                </a:ext>
              </a:extLst>
            </p:cNvPr>
            <p:cNvSpPr>
              <a:spLocks noChangeArrowheads="1"/>
            </p:cNvSpPr>
            <p:nvPr/>
          </p:nvSpPr>
          <p:spPr bwMode="auto">
            <a:xfrm>
              <a:off x="3641"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3" name="Line 138">
              <a:extLst>
                <a:ext uri="{FF2B5EF4-FFF2-40B4-BE49-F238E27FC236}">
                  <a16:creationId xmlns:a16="http://schemas.microsoft.com/office/drawing/2014/main" id="{E6E47E2E-FFD0-419A-9E6B-4013655D31CE}"/>
                </a:ext>
              </a:extLst>
            </p:cNvPr>
            <p:cNvSpPr>
              <a:spLocks noChangeShapeType="1"/>
            </p:cNvSpPr>
            <p:nvPr/>
          </p:nvSpPr>
          <p:spPr bwMode="auto">
            <a:xfrm>
              <a:off x="3818"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4" name="Rectangle 139">
              <a:extLst>
                <a:ext uri="{FF2B5EF4-FFF2-40B4-BE49-F238E27FC236}">
                  <a16:creationId xmlns:a16="http://schemas.microsoft.com/office/drawing/2014/main" id="{53B48A90-EA52-44B4-9E64-643DDDDE2490}"/>
                </a:ext>
              </a:extLst>
            </p:cNvPr>
            <p:cNvSpPr>
              <a:spLocks noChangeArrowheads="1"/>
            </p:cNvSpPr>
            <p:nvPr/>
          </p:nvSpPr>
          <p:spPr bwMode="auto">
            <a:xfrm>
              <a:off x="3818"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5" name="Line 140">
              <a:extLst>
                <a:ext uri="{FF2B5EF4-FFF2-40B4-BE49-F238E27FC236}">
                  <a16:creationId xmlns:a16="http://schemas.microsoft.com/office/drawing/2014/main" id="{233A6CD9-F535-49EF-8571-D3BA0EE29ED8}"/>
                </a:ext>
              </a:extLst>
            </p:cNvPr>
            <p:cNvSpPr>
              <a:spLocks noChangeShapeType="1"/>
            </p:cNvSpPr>
            <p:nvPr/>
          </p:nvSpPr>
          <p:spPr bwMode="auto">
            <a:xfrm>
              <a:off x="4437"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6" name="Rectangle 141">
              <a:extLst>
                <a:ext uri="{FF2B5EF4-FFF2-40B4-BE49-F238E27FC236}">
                  <a16:creationId xmlns:a16="http://schemas.microsoft.com/office/drawing/2014/main" id="{E7E03818-D945-47CD-B03E-B8AB39ADF0B8}"/>
                </a:ext>
              </a:extLst>
            </p:cNvPr>
            <p:cNvSpPr>
              <a:spLocks noChangeArrowheads="1"/>
            </p:cNvSpPr>
            <p:nvPr/>
          </p:nvSpPr>
          <p:spPr bwMode="auto">
            <a:xfrm>
              <a:off x="4437"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7" name="Line 142">
              <a:extLst>
                <a:ext uri="{FF2B5EF4-FFF2-40B4-BE49-F238E27FC236}">
                  <a16:creationId xmlns:a16="http://schemas.microsoft.com/office/drawing/2014/main" id="{5C94D08B-0C81-42D5-9E12-C5EED7F8BAA6}"/>
                </a:ext>
              </a:extLst>
            </p:cNvPr>
            <p:cNvSpPr>
              <a:spLocks noChangeShapeType="1"/>
            </p:cNvSpPr>
            <p:nvPr/>
          </p:nvSpPr>
          <p:spPr bwMode="auto">
            <a:xfrm>
              <a:off x="4891"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8" name="Rectangle 143">
              <a:extLst>
                <a:ext uri="{FF2B5EF4-FFF2-40B4-BE49-F238E27FC236}">
                  <a16:creationId xmlns:a16="http://schemas.microsoft.com/office/drawing/2014/main" id="{FB94088F-6D99-49E1-9A64-E3868B26C13F}"/>
                </a:ext>
              </a:extLst>
            </p:cNvPr>
            <p:cNvSpPr>
              <a:spLocks noChangeArrowheads="1"/>
            </p:cNvSpPr>
            <p:nvPr/>
          </p:nvSpPr>
          <p:spPr bwMode="auto">
            <a:xfrm>
              <a:off x="4891"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9" name="Line 144">
              <a:extLst>
                <a:ext uri="{FF2B5EF4-FFF2-40B4-BE49-F238E27FC236}">
                  <a16:creationId xmlns:a16="http://schemas.microsoft.com/office/drawing/2014/main" id="{CC29C368-0CD1-4C5F-BC44-3E5F42ED8AA8}"/>
                </a:ext>
              </a:extLst>
            </p:cNvPr>
            <p:cNvSpPr>
              <a:spLocks noChangeShapeType="1"/>
            </p:cNvSpPr>
            <p:nvPr/>
          </p:nvSpPr>
          <p:spPr bwMode="auto">
            <a:xfrm>
              <a:off x="5334"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0" name="Rectangle 145">
              <a:extLst>
                <a:ext uri="{FF2B5EF4-FFF2-40B4-BE49-F238E27FC236}">
                  <a16:creationId xmlns:a16="http://schemas.microsoft.com/office/drawing/2014/main" id="{437CE98A-D9FA-4A66-90E7-F2DE6B4F810D}"/>
                </a:ext>
              </a:extLst>
            </p:cNvPr>
            <p:cNvSpPr>
              <a:spLocks noChangeArrowheads="1"/>
            </p:cNvSpPr>
            <p:nvPr/>
          </p:nvSpPr>
          <p:spPr bwMode="auto">
            <a:xfrm>
              <a:off x="5334"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1" name="Line 146">
              <a:extLst>
                <a:ext uri="{FF2B5EF4-FFF2-40B4-BE49-F238E27FC236}">
                  <a16:creationId xmlns:a16="http://schemas.microsoft.com/office/drawing/2014/main" id="{159DC39D-1E44-4762-AF6D-E075072CC3D8}"/>
                </a:ext>
              </a:extLst>
            </p:cNvPr>
            <p:cNvSpPr>
              <a:spLocks noChangeShapeType="1"/>
            </p:cNvSpPr>
            <p:nvPr/>
          </p:nvSpPr>
          <p:spPr bwMode="auto">
            <a:xfrm>
              <a:off x="6" y="11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2" name="Rectangle 147">
              <a:extLst>
                <a:ext uri="{FF2B5EF4-FFF2-40B4-BE49-F238E27FC236}">
                  <a16:creationId xmlns:a16="http://schemas.microsoft.com/office/drawing/2014/main" id="{3E659F87-9DF5-40D9-B927-DDCCCB0A4403}"/>
                </a:ext>
              </a:extLst>
            </p:cNvPr>
            <p:cNvSpPr>
              <a:spLocks noChangeArrowheads="1"/>
            </p:cNvSpPr>
            <p:nvPr/>
          </p:nvSpPr>
          <p:spPr bwMode="auto">
            <a:xfrm>
              <a:off x="6" y="119"/>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3" name="Line 148">
              <a:extLst>
                <a:ext uri="{FF2B5EF4-FFF2-40B4-BE49-F238E27FC236}">
                  <a16:creationId xmlns:a16="http://schemas.microsoft.com/office/drawing/2014/main" id="{904F2E09-8023-4866-BACF-EA59EDB1E7FF}"/>
                </a:ext>
              </a:extLst>
            </p:cNvPr>
            <p:cNvSpPr>
              <a:spLocks noChangeShapeType="1"/>
            </p:cNvSpPr>
            <p:nvPr/>
          </p:nvSpPr>
          <p:spPr bwMode="auto">
            <a:xfrm>
              <a:off x="669" y="293"/>
              <a:ext cx="50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4" name="Rectangle 149">
              <a:extLst>
                <a:ext uri="{FF2B5EF4-FFF2-40B4-BE49-F238E27FC236}">
                  <a16:creationId xmlns:a16="http://schemas.microsoft.com/office/drawing/2014/main" id="{8AFB3327-6785-446E-8FEC-14685E4AFAA2}"/>
                </a:ext>
              </a:extLst>
            </p:cNvPr>
            <p:cNvSpPr>
              <a:spLocks noChangeArrowheads="1"/>
            </p:cNvSpPr>
            <p:nvPr/>
          </p:nvSpPr>
          <p:spPr bwMode="auto">
            <a:xfrm>
              <a:off x="669" y="293"/>
              <a:ext cx="509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5" name="Line 150">
              <a:extLst>
                <a:ext uri="{FF2B5EF4-FFF2-40B4-BE49-F238E27FC236}">
                  <a16:creationId xmlns:a16="http://schemas.microsoft.com/office/drawing/2014/main" id="{8A0B5C08-93C9-4DB5-BFAE-1838FAEF281D}"/>
                </a:ext>
              </a:extLst>
            </p:cNvPr>
            <p:cNvSpPr>
              <a:spLocks noChangeShapeType="1"/>
            </p:cNvSpPr>
            <p:nvPr/>
          </p:nvSpPr>
          <p:spPr bwMode="auto">
            <a:xfrm>
              <a:off x="6" y="467"/>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6" name="Rectangle 151">
              <a:extLst>
                <a:ext uri="{FF2B5EF4-FFF2-40B4-BE49-F238E27FC236}">
                  <a16:creationId xmlns:a16="http://schemas.microsoft.com/office/drawing/2014/main" id="{7532E08A-999D-4BE7-94F0-12498B99A738}"/>
                </a:ext>
              </a:extLst>
            </p:cNvPr>
            <p:cNvSpPr>
              <a:spLocks noChangeArrowheads="1"/>
            </p:cNvSpPr>
            <p:nvPr/>
          </p:nvSpPr>
          <p:spPr bwMode="auto">
            <a:xfrm>
              <a:off x="6" y="467"/>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7" name="Line 152">
              <a:extLst>
                <a:ext uri="{FF2B5EF4-FFF2-40B4-BE49-F238E27FC236}">
                  <a16:creationId xmlns:a16="http://schemas.microsoft.com/office/drawing/2014/main" id="{E2139A91-EFCD-4818-AEB0-470B276A3A35}"/>
                </a:ext>
              </a:extLst>
            </p:cNvPr>
            <p:cNvSpPr>
              <a:spLocks noChangeShapeType="1"/>
            </p:cNvSpPr>
            <p:nvPr/>
          </p:nvSpPr>
          <p:spPr bwMode="auto">
            <a:xfrm>
              <a:off x="2667" y="976"/>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8" name="Rectangle 153">
              <a:extLst>
                <a:ext uri="{FF2B5EF4-FFF2-40B4-BE49-F238E27FC236}">
                  <a16:creationId xmlns:a16="http://schemas.microsoft.com/office/drawing/2014/main" id="{C192946F-26E8-480D-8BB7-A03FA71B88C7}"/>
                </a:ext>
              </a:extLst>
            </p:cNvPr>
            <p:cNvSpPr>
              <a:spLocks noChangeArrowheads="1"/>
            </p:cNvSpPr>
            <p:nvPr/>
          </p:nvSpPr>
          <p:spPr bwMode="auto">
            <a:xfrm>
              <a:off x="2667" y="976"/>
              <a:ext cx="309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9" name="Line 154">
              <a:extLst>
                <a:ext uri="{FF2B5EF4-FFF2-40B4-BE49-F238E27FC236}">
                  <a16:creationId xmlns:a16="http://schemas.microsoft.com/office/drawing/2014/main" id="{93A1051D-B586-416B-BA3B-950D9335A33C}"/>
                </a:ext>
              </a:extLst>
            </p:cNvPr>
            <p:cNvSpPr>
              <a:spLocks noChangeShapeType="1"/>
            </p:cNvSpPr>
            <p:nvPr/>
          </p:nvSpPr>
          <p:spPr bwMode="auto">
            <a:xfrm>
              <a:off x="2667" y="1465"/>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0" name="Rectangle 155">
              <a:extLst>
                <a:ext uri="{FF2B5EF4-FFF2-40B4-BE49-F238E27FC236}">
                  <a16:creationId xmlns:a16="http://schemas.microsoft.com/office/drawing/2014/main" id="{D28EDA55-065F-41A0-90A9-FEA9077FFD88}"/>
                </a:ext>
              </a:extLst>
            </p:cNvPr>
            <p:cNvSpPr>
              <a:spLocks noChangeArrowheads="1"/>
            </p:cNvSpPr>
            <p:nvPr/>
          </p:nvSpPr>
          <p:spPr bwMode="auto">
            <a:xfrm>
              <a:off x="2667" y="1465"/>
              <a:ext cx="309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81" name="Line 156">
              <a:extLst>
                <a:ext uri="{FF2B5EF4-FFF2-40B4-BE49-F238E27FC236}">
                  <a16:creationId xmlns:a16="http://schemas.microsoft.com/office/drawing/2014/main" id="{DF518CA5-DA01-4E94-8AE6-D13714B3C86C}"/>
                </a:ext>
              </a:extLst>
            </p:cNvPr>
            <p:cNvSpPr>
              <a:spLocks noChangeShapeType="1"/>
            </p:cNvSpPr>
            <p:nvPr/>
          </p:nvSpPr>
          <p:spPr bwMode="auto">
            <a:xfrm>
              <a:off x="1671" y="1854"/>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2" name="Rectangle 157">
              <a:extLst>
                <a:ext uri="{FF2B5EF4-FFF2-40B4-BE49-F238E27FC236}">
                  <a16:creationId xmlns:a16="http://schemas.microsoft.com/office/drawing/2014/main" id="{08761B6F-8971-4D42-9FD8-F4B57138E7C3}"/>
                </a:ext>
              </a:extLst>
            </p:cNvPr>
            <p:cNvSpPr>
              <a:spLocks noChangeArrowheads="1"/>
            </p:cNvSpPr>
            <p:nvPr/>
          </p:nvSpPr>
          <p:spPr bwMode="auto">
            <a:xfrm>
              <a:off x="1671" y="1854"/>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83" name="Line 158">
              <a:extLst>
                <a:ext uri="{FF2B5EF4-FFF2-40B4-BE49-F238E27FC236}">
                  <a16:creationId xmlns:a16="http://schemas.microsoft.com/office/drawing/2014/main" id="{DF268C04-27A8-4B53-818F-1C63E29B8149}"/>
                </a:ext>
              </a:extLst>
            </p:cNvPr>
            <p:cNvSpPr>
              <a:spLocks noChangeShapeType="1"/>
            </p:cNvSpPr>
            <p:nvPr/>
          </p:nvSpPr>
          <p:spPr bwMode="auto">
            <a:xfrm>
              <a:off x="6" y="230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4" name="Rectangle 159">
              <a:extLst>
                <a:ext uri="{FF2B5EF4-FFF2-40B4-BE49-F238E27FC236}">
                  <a16:creationId xmlns:a16="http://schemas.microsoft.com/office/drawing/2014/main" id="{D86AF1CE-950F-409E-8D07-8218D33D7928}"/>
                </a:ext>
              </a:extLst>
            </p:cNvPr>
            <p:cNvSpPr>
              <a:spLocks noChangeArrowheads="1"/>
            </p:cNvSpPr>
            <p:nvPr/>
          </p:nvSpPr>
          <p:spPr bwMode="auto">
            <a:xfrm>
              <a:off x="6" y="2309"/>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85" name="Line 160">
              <a:extLst>
                <a:ext uri="{FF2B5EF4-FFF2-40B4-BE49-F238E27FC236}">
                  <a16:creationId xmlns:a16="http://schemas.microsoft.com/office/drawing/2014/main" id="{EEE1A70F-A341-433F-895A-7B52E40C626B}"/>
                </a:ext>
              </a:extLst>
            </p:cNvPr>
            <p:cNvSpPr>
              <a:spLocks noChangeShapeType="1"/>
            </p:cNvSpPr>
            <p:nvPr/>
          </p:nvSpPr>
          <p:spPr bwMode="auto">
            <a:xfrm>
              <a:off x="6" y="3106"/>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6" name="Rectangle 161">
              <a:extLst>
                <a:ext uri="{FF2B5EF4-FFF2-40B4-BE49-F238E27FC236}">
                  <a16:creationId xmlns:a16="http://schemas.microsoft.com/office/drawing/2014/main" id="{3394DC6A-CA53-4377-B6C1-2247C1591B7A}"/>
                </a:ext>
              </a:extLst>
            </p:cNvPr>
            <p:cNvSpPr>
              <a:spLocks noChangeArrowheads="1"/>
            </p:cNvSpPr>
            <p:nvPr/>
          </p:nvSpPr>
          <p:spPr bwMode="auto">
            <a:xfrm>
              <a:off x="6" y="3106"/>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63</a:t>
            </a:fld>
            <a:endParaRPr lang="ja-JP" altLang="en-US"/>
          </a:p>
        </p:txBody>
      </p:sp>
      <p:grpSp>
        <p:nvGrpSpPr>
          <p:cNvPr id="3" name="Group 4">
            <a:extLst>
              <a:ext uri="{FF2B5EF4-FFF2-40B4-BE49-F238E27FC236}">
                <a16:creationId xmlns:a16="http://schemas.microsoft.com/office/drawing/2014/main" id="{91679A00-A6C8-4A7B-B84F-24E2A8C7C428}"/>
              </a:ext>
            </a:extLst>
          </p:cNvPr>
          <p:cNvGrpSpPr>
            <a:grpSpLocks noChangeAspect="1"/>
          </p:cNvGrpSpPr>
          <p:nvPr/>
        </p:nvGrpSpPr>
        <p:grpSpPr bwMode="auto">
          <a:xfrm>
            <a:off x="0" y="0"/>
            <a:ext cx="9144000" cy="6858000"/>
            <a:chOff x="0" y="0"/>
            <a:chExt cx="5760" cy="4320"/>
          </a:xfrm>
        </p:grpSpPr>
        <p:sp>
          <p:nvSpPr>
            <p:cNvPr id="5" name="AutoShape 3">
              <a:extLst>
                <a:ext uri="{FF2B5EF4-FFF2-40B4-BE49-F238E27FC236}">
                  <a16:creationId xmlns:a16="http://schemas.microsoft.com/office/drawing/2014/main" id="{DED19AD1-55F2-4EFD-95C1-FCE0A630B421}"/>
                </a:ext>
              </a:extLst>
            </p:cNvPr>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 name="Group 205">
              <a:extLst>
                <a:ext uri="{FF2B5EF4-FFF2-40B4-BE49-F238E27FC236}">
                  <a16:creationId xmlns:a16="http://schemas.microsoft.com/office/drawing/2014/main" id="{DE12EC20-941B-4BA5-AB95-51B2123C8461}"/>
                </a:ext>
              </a:extLst>
            </p:cNvPr>
            <p:cNvGrpSpPr>
              <a:grpSpLocks/>
            </p:cNvGrpSpPr>
            <p:nvPr/>
          </p:nvGrpSpPr>
          <p:grpSpPr bwMode="auto">
            <a:xfrm>
              <a:off x="0" y="0"/>
              <a:ext cx="5727" cy="4282"/>
              <a:chOff x="0" y="0"/>
              <a:chExt cx="5727" cy="4282"/>
            </a:xfrm>
          </p:grpSpPr>
          <p:sp>
            <p:nvSpPr>
              <p:cNvPr id="145" name="Rectangle 5">
                <a:extLst>
                  <a:ext uri="{FF2B5EF4-FFF2-40B4-BE49-F238E27FC236}">
                    <a16:creationId xmlns:a16="http://schemas.microsoft.com/office/drawing/2014/main" id="{AE55E5A5-AECB-43D0-9BA0-C34CDD7693AC}"/>
                  </a:ext>
                </a:extLst>
              </p:cNvPr>
              <p:cNvSpPr>
                <a:spLocks noChangeArrowheads="1"/>
              </p:cNvSpPr>
              <p:nvPr/>
            </p:nvSpPr>
            <p:spPr bwMode="auto">
              <a:xfrm>
                <a:off x="3867" y="2524"/>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買い物に一緒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6" name="Rectangle 6">
                <a:extLst>
                  <a:ext uri="{FF2B5EF4-FFF2-40B4-BE49-F238E27FC236}">
                    <a16:creationId xmlns:a16="http://schemas.microsoft.com/office/drawing/2014/main" id="{4FFF3D7B-C38A-44D9-A34B-D4A54A78A80D}"/>
                  </a:ext>
                </a:extLst>
              </p:cNvPr>
              <p:cNvSpPr>
                <a:spLocks noChangeArrowheads="1"/>
              </p:cNvSpPr>
              <p:nvPr/>
            </p:nvSpPr>
            <p:spPr bwMode="auto">
              <a:xfrm>
                <a:off x="3867" y="2629"/>
                <a:ext cx="2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に行く。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7" name="Rectangle 7">
                <a:extLst>
                  <a:ext uri="{FF2B5EF4-FFF2-40B4-BE49-F238E27FC236}">
                    <a16:creationId xmlns:a16="http://schemas.microsoft.com/office/drawing/2014/main" id="{5C64C801-222D-4553-8B96-1405A4C0D736}"/>
                  </a:ext>
                </a:extLst>
              </p:cNvPr>
              <p:cNvSpPr>
                <a:spLocks noChangeArrowheads="1"/>
              </p:cNvSpPr>
              <p:nvPr/>
            </p:nvSpPr>
            <p:spPr bwMode="auto">
              <a:xfrm>
                <a:off x="388" y="3562"/>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2:00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8" name="Rectangle 8">
                <a:extLst>
                  <a:ext uri="{FF2B5EF4-FFF2-40B4-BE49-F238E27FC236}">
                    <a16:creationId xmlns:a16="http://schemas.microsoft.com/office/drawing/2014/main" id="{8C38F47B-BA0C-40BC-8E80-5F4A5EC8982F}"/>
                  </a:ext>
                </a:extLst>
              </p:cNvPr>
              <p:cNvSpPr>
                <a:spLocks noChangeArrowheads="1"/>
              </p:cNvSpPr>
              <p:nvPr/>
            </p:nvSpPr>
            <p:spPr bwMode="auto">
              <a:xfrm>
                <a:off x="388" y="376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9" name="Rectangle 9">
                <a:extLst>
                  <a:ext uri="{FF2B5EF4-FFF2-40B4-BE49-F238E27FC236}">
                    <a16:creationId xmlns:a16="http://schemas.microsoft.com/office/drawing/2014/main" id="{CAA14A5C-9ED9-4562-B81E-6A4A1E1B9EED}"/>
                  </a:ext>
                </a:extLst>
              </p:cNvPr>
              <p:cNvSpPr>
                <a:spLocks noChangeArrowheads="1"/>
              </p:cNvSpPr>
              <p:nvPr/>
            </p:nvSpPr>
            <p:spPr bwMode="auto">
              <a:xfrm>
                <a:off x="388" y="541"/>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0" name="Rectangle 10">
                <a:extLst>
                  <a:ext uri="{FF2B5EF4-FFF2-40B4-BE49-F238E27FC236}">
                    <a16:creationId xmlns:a16="http://schemas.microsoft.com/office/drawing/2014/main" id="{868B3FF2-C43B-4930-B705-6E7D30500553}"/>
                  </a:ext>
                </a:extLst>
              </p:cNvPr>
              <p:cNvSpPr>
                <a:spLocks noChangeArrowheads="1"/>
              </p:cNvSpPr>
              <p:nvPr/>
            </p:nvSpPr>
            <p:spPr bwMode="auto">
              <a:xfrm>
                <a:off x="388" y="82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6:00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1" name="Rectangle 11">
                <a:extLst>
                  <a:ext uri="{FF2B5EF4-FFF2-40B4-BE49-F238E27FC236}">
                    <a16:creationId xmlns:a16="http://schemas.microsoft.com/office/drawing/2014/main" id="{E34CC535-3C3F-4723-A805-EBED23D9A8B4}"/>
                  </a:ext>
                </a:extLst>
              </p:cNvPr>
              <p:cNvSpPr>
                <a:spLocks noChangeArrowheads="1"/>
              </p:cNvSpPr>
              <p:nvPr/>
            </p:nvSpPr>
            <p:spPr bwMode="auto">
              <a:xfrm>
                <a:off x="388" y="1100"/>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8:00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2" name="Rectangle 12">
                <a:extLst>
                  <a:ext uri="{FF2B5EF4-FFF2-40B4-BE49-F238E27FC236}">
                    <a16:creationId xmlns:a16="http://schemas.microsoft.com/office/drawing/2014/main" id="{7DB0A082-A265-4B85-B867-3F4EEEA0014B}"/>
                  </a:ext>
                </a:extLst>
              </p:cNvPr>
              <p:cNvSpPr>
                <a:spLocks noChangeArrowheads="1"/>
              </p:cNvSpPr>
              <p:nvPr/>
            </p:nvSpPr>
            <p:spPr bwMode="auto">
              <a:xfrm>
                <a:off x="388" y="1374"/>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3" name="Rectangle 13">
                <a:extLst>
                  <a:ext uri="{FF2B5EF4-FFF2-40B4-BE49-F238E27FC236}">
                    <a16:creationId xmlns:a16="http://schemas.microsoft.com/office/drawing/2014/main" id="{A990FF98-BBAF-4440-8B17-AD13F3517E77}"/>
                  </a:ext>
                </a:extLst>
              </p:cNvPr>
              <p:cNvSpPr>
                <a:spLocks noChangeArrowheads="1"/>
              </p:cNvSpPr>
              <p:nvPr/>
            </p:nvSpPr>
            <p:spPr bwMode="auto">
              <a:xfrm>
                <a:off x="388" y="164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12:00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4" name="Rectangle 14">
                <a:extLst>
                  <a:ext uri="{FF2B5EF4-FFF2-40B4-BE49-F238E27FC236}">
                    <a16:creationId xmlns:a16="http://schemas.microsoft.com/office/drawing/2014/main" id="{913176CD-ED90-4C8C-BBAF-8A20E36B7443}"/>
                  </a:ext>
                </a:extLst>
              </p:cNvPr>
              <p:cNvSpPr>
                <a:spLocks noChangeArrowheads="1"/>
              </p:cNvSpPr>
              <p:nvPr/>
            </p:nvSpPr>
            <p:spPr bwMode="auto">
              <a:xfrm>
                <a:off x="388" y="1921"/>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5" name="Rectangle 15">
                <a:extLst>
                  <a:ext uri="{FF2B5EF4-FFF2-40B4-BE49-F238E27FC236}">
                    <a16:creationId xmlns:a16="http://schemas.microsoft.com/office/drawing/2014/main" id="{08E003D2-6AD3-41BF-ABA3-25ED25F6F11C}"/>
                  </a:ext>
                </a:extLst>
              </p:cNvPr>
              <p:cNvSpPr>
                <a:spLocks noChangeArrowheads="1"/>
              </p:cNvSpPr>
              <p:nvPr/>
            </p:nvSpPr>
            <p:spPr bwMode="auto">
              <a:xfrm>
                <a:off x="388" y="2468"/>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18:00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6" name="Rectangle 16">
                <a:extLst>
                  <a:ext uri="{FF2B5EF4-FFF2-40B4-BE49-F238E27FC236}">
                    <a16:creationId xmlns:a16="http://schemas.microsoft.com/office/drawing/2014/main" id="{3EFD6E22-252D-489A-B5F8-A69DB684C24A}"/>
                  </a:ext>
                </a:extLst>
              </p:cNvPr>
              <p:cNvSpPr>
                <a:spLocks noChangeArrowheads="1"/>
              </p:cNvSpPr>
              <p:nvPr/>
            </p:nvSpPr>
            <p:spPr bwMode="auto">
              <a:xfrm>
                <a:off x="388" y="2741"/>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7" name="Rectangle 17">
                <a:extLst>
                  <a:ext uri="{FF2B5EF4-FFF2-40B4-BE49-F238E27FC236}">
                    <a16:creationId xmlns:a16="http://schemas.microsoft.com/office/drawing/2014/main" id="{090799D0-D22A-4B86-A908-074C8126C00C}"/>
                  </a:ext>
                </a:extLst>
              </p:cNvPr>
              <p:cNvSpPr>
                <a:spLocks noChangeArrowheads="1"/>
              </p:cNvSpPr>
              <p:nvPr/>
            </p:nvSpPr>
            <p:spPr bwMode="auto">
              <a:xfrm>
                <a:off x="388" y="3015"/>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22:00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8" name="Rectangle 18">
                <a:extLst>
                  <a:ext uri="{FF2B5EF4-FFF2-40B4-BE49-F238E27FC236}">
                    <a16:creationId xmlns:a16="http://schemas.microsoft.com/office/drawing/2014/main" id="{54663EBA-1420-473F-87AD-B3BCDB38C946}"/>
                  </a:ext>
                </a:extLst>
              </p:cNvPr>
              <p:cNvSpPr>
                <a:spLocks noChangeArrowheads="1"/>
              </p:cNvSpPr>
              <p:nvPr/>
            </p:nvSpPr>
            <p:spPr bwMode="auto">
              <a:xfrm>
                <a:off x="388" y="3288"/>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9" name="Rectangle 19">
                <a:extLst>
                  <a:ext uri="{FF2B5EF4-FFF2-40B4-BE49-F238E27FC236}">
                    <a16:creationId xmlns:a16="http://schemas.microsoft.com/office/drawing/2014/main" id="{37397B0B-608D-438B-8CDB-3E7D0FF87604}"/>
                  </a:ext>
                </a:extLst>
              </p:cNvPr>
              <p:cNvSpPr>
                <a:spLocks noChangeArrowheads="1"/>
              </p:cNvSpPr>
              <p:nvPr/>
            </p:nvSpPr>
            <p:spPr bwMode="auto">
              <a:xfrm>
                <a:off x="388" y="2194"/>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16:00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0" name="Rectangle 20">
                <a:extLst>
                  <a:ext uri="{FF2B5EF4-FFF2-40B4-BE49-F238E27FC236}">
                    <a16:creationId xmlns:a16="http://schemas.microsoft.com/office/drawing/2014/main" id="{8C857131-EC67-4A9B-899A-EB8BE21FED06}"/>
                  </a:ext>
                </a:extLst>
              </p:cNvPr>
              <p:cNvSpPr>
                <a:spLocks noChangeArrowheads="1"/>
              </p:cNvSpPr>
              <p:nvPr/>
            </p:nvSpPr>
            <p:spPr bwMode="auto">
              <a:xfrm>
                <a:off x="44" y="4034"/>
                <a:ext cx="47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週単位以外のサー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1" name="Rectangle 21">
                <a:extLst>
                  <a:ext uri="{FF2B5EF4-FFF2-40B4-BE49-F238E27FC236}">
                    <a16:creationId xmlns:a16="http://schemas.microsoft.com/office/drawing/2014/main" id="{AB372F64-984A-45CB-8B48-A36333C22855}"/>
                  </a:ext>
                </a:extLst>
              </p:cNvPr>
              <p:cNvSpPr>
                <a:spLocks noChangeArrowheads="1"/>
              </p:cNvSpPr>
              <p:nvPr/>
            </p:nvSpPr>
            <p:spPr bwMode="auto">
              <a:xfrm>
                <a:off x="274" y="4140"/>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ビス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2" name="Rectangle 22">
                <a:extLst>
                  <a:ext uri="{FF2B5EF4-FFF2-40B4-BE49-F238E27FC236}">
                    <a16:creationId xmlns:a16="http://schemas.microsoft.com/office/drawing/2014/main" id="{4D3FF802-C9CC-4869-9ACB-92CF25B31C46}"/>
                  </a:ext>
                </a:extLst>
              </p:cNvPr>
              <p:cNvSpPr>
                <a:spLocks noChangeArrowheads="1"/>
              </p:cNvSpPr>
              <p:nvPr/>
            </p:nvSpPr>
            <p:spPr bwMode="auto">
              <a:xfrm>
                <a:off x="717" y="3997"/>
                <a:ext cx="244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福祉用具貸与（特殊寝台、マットレス、介助バー）、福祉用具購入（シャワーチェアー、手すり）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3" name="Rectangle 23">
                <a:extLst>
                  <a:ext uri="{FF2B5EF4-FFF2-40B4-BE49-F238E27FC236}">
                    <a16:creationId xmlns:a16="http://schemas.microsoft.com/office/drawing/2014/main" id="{80DF2BB2-9579-4832-88D0-4D570A6C7825}"/>
                  </a:ext>
                </a:extLst>
              </p:cNvPr>
              <p:cNvSpPr>
                <a:spLocks noChangeArrowheads="1"/>
              </p:cNvSpPr>
              <p:nvPr/>
            </p:nvSpPr>
            <p:spPr bwMode="auto">
              <a:xfrm>
                <a:off x="717" y="4183"/>
                <a:ext cx="173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内科受診月2回、整形外科受診月1回、友人や教え子の訪問月２回程度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4" name="Rectangle 24">
                <a:extLst>
                  <a:ext uri="{FF2B5EF4-FFF2-40B4-BE49-F238E27FC236}">
                    <a16:creationId xmlns:a16="http://schemas.microsoft.com/office/drawing/2014/main" id="{A00282E2-F5B4-4A35-81BB-B80B9F4DAAB8}"/>
                  </a:ext>
                </a:extLst>
              </p:cNvPr>
              <p:cNvSpPr>
                <a:spLocks noChangeArrowheads="1"/>
              </p:cNvSpPr>
              <p:nvPr/>
            </p:nvSpPr>
            <p:spPr bwMode="auto">
              <a:xfrm>
                <a:off x="4305" y="68"/>
                <a:ext cx="14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作成年月日　　</a:t>
                </a:r>
                <a:r>
                  <a:rPr kumimoji="0" lang="en-US" altLang="ja-JP" sz="1100" dirty="0">
                    <a:solidFill>
                      <a:srgbClr val="000000"/>
                    </a:solidFill>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年４月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5" name="Rectangle 25">
                <a:extLst>
                  <a:ext uri="{FF2B5EF4-FFF2-40B4-BE49-F238E27FC236}">
                    <a16:creationId xmlns:a16="http://schemas.microsoft.com/office/drawing/2014/main" id="{8FC3F27D-50A9-4A9C-B6D4-5604D3FC2AE7}"/>
                  </a:ext>
                </a:extLst>
              </p:cNvPr>
              <p:cNvSpPr>
                <a:spLocks noChangeArrowheads="1"/>
              </p:cNvSpPr>
              <p:nvPr/>
            </p:nvSpPr>
            <p:spPr bwMode="auto">
              <a:xfrm>
                <a:off x="4305" y="242"/>
                <a:ext cx="1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a:t>
                </a: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年４月分より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6" name="Rectangle 26">
                <a:extLst>
                  <a:ext uri="{FF2B5EF4-FFF2-40B4-BE49-F238E27FC236}">
                    <a16:creationId xmlns:a16="http://schemas.microsoft.com/office/drawing/2014/main" id="{9E5EB51E-FB6E-4B11-8935-33BD59A4D4E5}"/>
                  </a:ext>
                </a:extLst>
              </p:cNvPr>
              <p:cNvSpPr>
                <a:spLocks noChangeArrowheads="1"/>
              </p:cNvSpPr>
              <p:nvPr/>
            </p:nvSpPr>
            <p:spPr bwMode="auto">
              <a:xfrm>
                <a:off x="4392" y="2797"/>
                <a:ext cx="20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テレビ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7" name="Rectangle 27">
                <a:extLst>
                  <a:ext uri="{FF2B5EF4-FFF2-40B4-BE49-F238E27FC236}">
                    <a16:creationId xmlns:a16="http://schemas.microsoft.com/office/drawing/2014/main" id="{87006531-2904-4FA1-8242-98BD0DC12167}"/>
                  </a:ext>
                </a:extLst>
              </p:cNvPr>
              <p:cNvSpPr>
                <a:spLocks noChangeArrowheads="1"/>
              </p:cNvSpPr>
              <p:nvPr/>
            </p:nvSpPr>
            <p:spPr bwMode="auto">
              <a:xfrm>
                <a:off x="4392" y="2934"/>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就床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8" name="Rectangle 28">
                <a:extLst>
                  <a:ext uri="{FF2B5EF4-FFF2-40B4-BE49-F238E27FC236}">
                    <a16:creationId xmlns:a16="http://schemas.microsoft.com/office/drawing/2014/main" id="{C39C333C-7734-4223-928E-7C72A09F8628}"/>
                  </a:ext>
                </a:extLst>
              </p:cNvPr>
              <p:cNvSpPr>
                <a:spLocks noChangeArrowheads="1"/>
              </p:cNvSpPr>
              <p:nvPr/>
            </p:nvSpPr>
            <p:spPr bwMode="auto">
              <a:xfrm>
                <a:off x="4392" y="1977"/>
                <a:ext cx="74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家の中で歩く練習、運動する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9" name="Rectangle 29">
                <a:extLst>
                  <a:ext uri="{FF2B5EF4-FFF2-40B4-BE49-F238E27FC236}">
                    <a16:creationId xmlns:a16="http://schemas.microsoft.com/office/drawing/2014/main" id="{1F086A2A-FC2B-4AA1-9336-A87050E2B2F5}"/>
                  </a:ext>
                </a:extLst>
              </p:cNvPr>
              <p:cNvSpPr>
                <a:spLocks noChangeArrowheads="1"/>
              </p:cNvSpPr>
              <p:nvPr/>
            </p:nvSpPr>
            <p:spPr bwMode="auto">
              <a:xfrm>
                <a:off x="4392" y="2524"/>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夕食の準備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0" name="Rectangle 30">
                <a:extLst>
                  <a:ext uri="{FF2B5EF4-FFF2-40B4-BE49-F238E27FC236}">
                    <a16:creationId xmlns:a16="http://schemas.microsoft.com/office/drawing/2014/main" id="{BED23E14-D568-4205-A496-67A1B40626E3}"/>
                  </a:ext>
                </a:extLst>
              </p:cNvPr>
              <p:cNvSpPr>
                <a:spLocks noChangeArrowheads="1"/>
              </p:cNvSpPr>
              <p:nvPr/>
            </p:nvSpPr>
            <p:spPr bwMode="auto">
              <a:xfrm>
                <a:off x="4392" y="2660"/>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1" name="Rectangle 31">
                <a:extLst>
                  <a:ext uri="{FF2B5EF4-FFF2-40B4-BE49-F238E27FC236}">
                    <a16:creationId xmlns:a16="http://schemas.microsoft.com/office/drawing/2014/main" id="{4AA07301-86C7-4F66-BFE2-338A62CAB891}"/>
                  </a:ext>
                </a:extLst>
              </p:cNvPr>
              <p:cNvSpPr>
                <a:spLocks noChangeArrowheads="1"/>
              </p:cNvSpPr>
              <p:nvPr/>
            </p:nvSpPr>
            <p:spPr bwMode="auto">
              <a:xfrm>
                <a:off x="4392" y="1156"/>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朝食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2" name="Rectangle 32">
                <a:extLst>
                  <a:ext uri="{FF2B5EF4-FFF2-40B4-BE49-F238E27FC236}">
                    <a16:creationId xmlns:a16="http://schemas.microsoft.com/office/drawing/2014/main" id="{DC3D357A-6DAF-4038-BF4A-E5A260F34A78}"/>
                  </a:ext>
                </a:extLst>
              </p:cNvPr>
              <p:cNvSpPr>
                <a:spLocks noChangeArrowheads="1"/>
              </p:cNvSpPr>
              <p:nvPr/>
            </p:nvSpPr>
            <p:spPr bwMode="auto">
              <a:xfrm>
                <a:off x="4392" y="1430"/>
                <a:ext cx="47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昼食の準備、調理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3" name="Rectangle 33">
                <a:extLst>
                  <a:ext uri="{FF2B5EF4-FFF2-40B4-BE49-F238E27FC236}">
                    <a16:creationId xmlns:a16="http://schemas.microsoft.com/office/drawing/2014/main" id="{58785337-B8AB-4B49-8E90-8FD6B585ADA5}"/>
                  </a:ext>
                </a:extLst>
              </p:cNvPr>
              <p:cNvSpPr>
                <a:spLocks noChangeArrowheads="1"/>
              </p:cNvSpPr>
              <p:nvPr/>
            </p:nvSpPr>
            <p:spPr bwMode="auto">
              <a:xfrm>
                <a:off x="4392" y="1566"/>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昼食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4" name="Rectangle 34">
                <a:extLst>
                  <a:ext uri="{FF2B5EF4-FFF2-40B4-BE49-F238E27FC236}">
                    <a16:creationId xmlns:a16="http://schemas.microsoft.com/office/drawing/2014/main" id="{E7FE3B0E-EB55-4B34-910E-754A5A6E3601}"/>
                  </a:ext>
                </a:extLst>
              </p:cNvPr>
              <p:cNvSpPr>
                <a:spLocks noChangeArrowheads="1"/>
              </p:cNvSpPr>
              <p:nvPr/>
            </p:nvSpPr>
            <p:spPr bwMode="auto">
              <a:xfrm>
                <a:off x="4392" y="1840"/>
                <a:ext cx="47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友人と電話で話す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5" name="Rectangle 35">
                <a:extLst>
                  <a:ext uri="{FF2B5EF4-FFF2-40B4-BE49-F238E27FC236}">
                    <a16:creationId xmlns:a16="http://schemas.microsoft.com/office/drawing/2014/main" id="{2C19E6A0-BE7C-41C7-8F7A-443C97C58F4D}"/>
                  </a:ext>
                </a:extLst>
              </p:cNvPr>
              <p:cNvSpPr>
                <a:spLocks noChangeArrowheads="1"/>
              </p:cNvSpPr>
              <p:nvPr/>
            </p:nvSpPr>
            <p:spPr bwMode="auto">
              <a:xfrm>
                <a:off x="4688" y="472"/>
                <a:ext cx="5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主な日常生活上の活動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6" name="Rectangle 36">
                <a:extLst>
                  <a:ext uri="{FF2B5EF4-FFF2-40B4-BE49-F238E27FC236}">
                    <a16:creationId xmlns:a16="http://schemas.microsoft.com/office/drawing/2014/main" id="{1E2729F5-7346-445E-B0C6-BB56DA765227}"/>
                  </a:ext>
                </a:extLst>
              </p:cNvPr>
              <p:cNvSpPr>
                <a:spLocks noChangeArrowheads="1"/>
              </p:cNvSpPr>
              <p:nvPr/>
            </p:nvSpPr>
            <p:spPr bwMode="auto">
              <a:xfrm>
                <a:off x="4392" y="883"/>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起床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7" name="Rectangle 37">
                <a:extLst>
                  <a:ext uri="{FF2B5EF4-FFF2-40B4-BE49-F238E27FC236}">
                    <a16:creationId xmlns:a16="http://schemas.microsoft.com/office/drawing/2014/main" id="{65CB3352-E37B-42A7-8B1F-6D04DA6F4BF1}"/>
                  </a:ext>
                </a:extLst>
              </p:cNvPr>
              <p:cNvSpPr>
                <a:spLocks noChangeArrowheads="1"/>
              </p:cNvSpPr>
              <p:nvPr/>
            </p:nvSpPr>
            <p:spPr bwMode="auto">
              <a:xfrm>
                <a:off x="4392" y="1019"/>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着替え身支度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8" name="Rectangle 38">
                <a:extLst>
                  <a:ext uri="{FF2B5EF4-FFF2-40B4-BE49-F238E27FC236}">
                    <a16:creationId xmlns:a16="http://schemas.microsoft.com/office/drawing/2014/main" id="{1779BED0-0B29-4557-8202-DF27AAB43D25}"/>
                  </a:ext>
                </a:extLst>
              </p:cNvPr>
              <p:cNvSpPr>
                <a:spLocks noChangeArrowheads="1"/>
              </p:cNvSpPr>
              <p:nvPr/>
            </p:nvSpPr>
            <p:spPr bwMode="auto">
              <a:xfrm>
                <a:off x="3867" y="2387"/>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9" name="Rectangle 39">
                <a:extLst>
                  <a:ext uri="{FF2B5EF4-FFF2-40B4-BE49-F238E27FC236}">
                    <a16:creationId xmlns:a16="http://schemas.microsoft.com/office/drawing/2014/main" id="{A1BE9128-18EA-4251-873C-549F268E1160}"/>
                  </a:ext>
                </a:extLst>
              </p:cNvPr>
              <p:cNvSpPr>
                <a:spLocks noChangeArrowheads="1"/>
              </p:cNvSpPr>
              <p:nvPr/>
            </p:nvSpPr>
            <p:spPr bwMode="auto">
              <a:xfrm>
                <a:off x="3867" y="2250"/>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長男家族と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0" name="Rectangle 40">
                <a:extLst>
                  <a:ext uri="{FF2B5EF4-FFF2-40B4-BE49-F238E27FC236}">
                    <a16:creationId xmlns:a16="http://schemas.microsoft.com/office/drawing/2014/main" id="{2FE0437D-B13A-4BBB-81E8-47C93F3DFE69}"/>
                  </a:ext>
                </a:extLst>
              </p:cNvPr>
              <p:cNvSpPr>
                <a:spLocks noChangeArrowheads="1"/>
              </p:cNvSpPr>
              <p:nvPr/>
            </p:nvSpPr>
            <p:spPr bwMode="auto">
              <a:xfrm>
                <a:off x="4081"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1" name="Rectangle 41">
                <a:extLst>
                  <a:ext uri="{FF2B5EF4-FFF2-40B4-BE49-F238E27FC236}">
                    <a16:creationId xmlns:a16="http://schemas.microsoft.com/office/drawing/2014/main" id="{2E988248-590A-4B14-A1BE-6F9299C69B71}"/>
                  </a:ext>
                </a:extLst>
              </p:cNvPr>
              <p:cNvSpPr>
                <a:spLocks noChangeArrowheads="1"/>
              </p:cNvSpPr>
              <p:nvPr/>
            </p:nvSpPr>
            <p:spPr bwMode="auto">
              <a:xfrm>
                <a:off x="3342" y="2250"/>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長女家族と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2" name="Rectangle 42">
                <a:extLst>
                  <a:ext uri="{FF2B5EF4-FFF2-40B4-BE49-F238E27FC236}">
                    <a16:creationId xmlns:a16="http://schemas.microsoft.com/office/drawing/2014/main" id="{94654410-BCE4-422B-96B5-1057F2423CE8}"/>
                  </a:ext>
                </a:extLst>
              </p:cNvPr>
              <p:cNvSpPr>
                <a:spLocks noChangeArrowheads="1"/>
              </p:cNvSpPr>
              <p:nvPr/>
            </p:nvSpPr>
            <p:spPr bwMode="auto">
              <a:xfrm>
                <a:off x="3342" y="2387"/>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3" name="Rectangle 43">
                <a:extLst>
                  <a:ext uri="{FF2B5EF4-FFF2-40B4-BE49-F238E27FC236}">
                    <a16:creationId xmlns:a16="http://schemas.microsoft.com/office/drawing/2014/main" id="{EBB8A6E5-686E-4D75-A96A-C55BDC352080}"/>
                  </a:ext>
                </a:extLst>
              </p:cNvPr>
              <p:cNvSpPr>
                <a:spLocks noChangeArrowheads="1"/>
              </p:cNvSpPr>
              <p:nvPr/>
            </p:nvSpPr>
            <p:spPr bwMode="auto">
              <a:xfrm>
                <a:off x="3342" y="2524"/>
                <a:ext cx="2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入浴介助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4" name="Rectangle 44">
                <a:extLst>
                  <a:ext uri="{FF2B5EF4-FFF2-40B4-BE49-F238E27FC236}">
                    <a16:creationId xmlns:a16="http://schemas.microsoft.com/office/drawing/2014/main" id="{9B1AB836-54A6-442C-9E6A-91B45DCA0314}"/>
                  </a:ext>
                </a:extLst>
              </p:cNvPr>
              <p:cNvSpPr>
                <a:spLocks noChangeArrowheads="1"/>
              </p:cNvSpPr>
              <p:nvPr/>
            </p:nvSpPr>
            <p:spPr bwMode="auto">
              <a:xfrm>
                <a:off x="3556"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5" name="Rectangle 45">
                <a:extLst>
                  <a:ext uri="{FF2B5EF4-FFF2-40B4-BE49-F238E27FC236}">
                    <a16:creationId xmlns:a16="http://schemas.microsoft.com/office/drawing/2014/main" id="{50089A77-77BB-48EE-AF6B-100A34C5E7E2}"/>
                  </a:ext>
                </a:extLst>
              </p:cNvPr>
              <p:cNvSpPr>
                <a:spLocks noChangeArrowheads="1"/>
              </p:cNvSpPr>
              <p:nvPr/>
            </p:nvSpPr>
            <p:spPr bwMode="auto">
              <a:xfrm>
                <a:off x="3030"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6" name="Rectangle 46">
                <a:extLst>
                  <a:ext uri="{FF2B5EF4-FFF2-40B4-BE49-F238E27FC236}">
                    <a16:creationId xmlns:a16="http://schemas.microsoft.com/office/drawing/2014/main" id="{5DA9C0AF-0E19-4E13-9E4B-9F9D84C673AB}"/>
                  </a:ext>
                </a:extLst>
              </p:cNvPr>
              <p:cNvSpPr>
                <a:spLocks noChangeArrowheads="1"/>
              </p:cNvSpPr>
              <p:nvPr/>
            </p:nvSpPr>
            <p:spPr bwMode="auto">
              <a:xfrm>
                <a:off x="2292" y="1728"/>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7" name="Rectangle 47">
                <a:extLst>
                  <a:ext uri="{FF2B5EF4-FFF2-40B4-BE49-F238E27FC236}">
                    <a16:creationId xmlns:a16="http://schemas.microsoft.com/office/drawing/2014/main" id="{E2C57D4D-9289-4138-8375-3808B76E50B8}"/>
                  </a:ext>
                </a:extLst>
              </p:cNvPr>
              <p:cNvSpPr>
                <a:spLocks noChangeArrowheads="1"/>
              </p:cNvSpPr>
              <p:nvPr/>
            </p:nvSpPr>
            <p:spPr bwMode="auto">
              <a:xfrm>
                <a:off x="2292" y="1834"/>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テーション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8" name="Rectangle 48">
                <a:extLst>
                  <a:ext uri="{FF2B5EF4-FFF2-40B4-BE49-F238E27FC236}">
                    <a16:creationId xmlns:a16="http://schemas.microsoft.com/office/drawing/2014/main" id="{7172777B-8A0C-49CD-BE2D-027DF3BEBADB}"/>
                  </a:ext>
                </a:extLst>
              </p:cNvPr>
              <p:cNvSpPr>
                <a:spLocks noChangeArrowheads="1"/>
              </p:cNvSpPr>
              <p:nvPr/>
            </p:nvSpPr>
            <p:spPr bwMode="auto">
              <a:xfrm>
                <a:off x="2505"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9" name="Rectangle 49">
                <a:extLst>
                  <a:ext uri="{FF2B5EF4-FFF2-40B4-BE49-F238E27FC236}">
                    <a16:creationId xmlns:a16="http://schemas.microsoft.com/office/drawing/2014/main" id="{D6057C25-4A46-4FFF-9FEA-91A87167190F}"/>
                  </a:ext>
                </a:extLst>
              </p:cNvPr>
              <p:cNvSpPr>
                <a:spLocks noChangeArrowheads="1"/>
              </p:cNvSpPr>
              <p:nvPr/>
            </p:nvSpPr>
            <p:spPr bwMode="auto">
              <a:xfrm>
                <a:off x="1980"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0" name="Rectangle 50">
                <a:extLst>
                  <a:ext uri="{FF2B5EF4-FFF2-40B4-BE49-F238E27FC236}">
                    <a16:creationId xmlns:a16="http://schemas.microsoft.com/office/drawing/2014/main" id="{09CB8CA3-5D8E-4B3E-8170-FFF0B240AC14}"/>
                  </a:ext>
                </a:extLst>
              </p:cNvPr>
              <p:cNvSpPr>
                <a:spLocks noChangeArrowheads="1"/>
              </p:cNvSpPr>
              <p:nvPr/>
            </p:nvSpPr>
            <p:spPr bwMode="auto">
              <a:xfrm>
                <a:off x="1242" y="1728"/>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1" name="Rectangle 51">
                <a:extLst>
                  <a:ext uri="{FF2B5EF4-FFF2-40B4-BE49-F238E27FC236}">
                    <a16:creationId xmlns:a16="http://schemas.microsoft.com/office/drawing/2014/main" id="{6374CE60-B8D6-4B66-A2AC-3B717CE8DECD}"/>
                  </a:ext>
                </a:extLst>
              </p:cNvPr>
              <p:cNvSpPr>
                <a:spLocks noChangeArrowheads="1"/>
              </p:cNvSpPr>
              <p:nvPr/>
            </p:nvSpPr>
            <p:spPr bwMode="auto">
              <a:xfrm>
                <a:off x="1242" y="1834"/>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テーション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2" name="Rectangle 52">
                <a:extLst>
                  <a:ext uri="{FF2B5EF4-FFF2-40B4-BE49-F238E27FC236}">
                    <a16:creationId xmlns:a16="http://schemas.microsoft.com/office/drawing/2014/main" id="{9D1A8BFC-8F01-4C9C-9E66-41AEF682ED0D}"/>
                  </a:ext>
                </a:extLst>
              </p:cNvPr>
              <p:cNvSpPr>
                <a:spLocks noChangeArrowheads="1"/>
              </p:cNvSpPr>
              <p:nvPr/>
            </p:nvSpPr>
            <p:spPr bwMode="auto">
              <a:xfrm>
                <a:off x="1455"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3" name="Rectangle 53">
                <a:extLst>
                  <a:ext uri="{FF2B5EF4-FFF2-40B4-BE49-F238E27FC236}">
                    <a16:creationId xmlns:a16="http://schemas.microsoft.com/office/drawing/2014/main" id="{4ACD462A-DD81-4407-9B1A-E7030AD6B57A}"/>
                  </a:ext>
                </a:extLst>
              </p:cNvPr>
              <p:cNvSpPr>
                <a:spLocks noChangeArrowheads="1"/>
              </p:cNvSpPr>
              <p:nvPr/>
            </p:nvSpPr>
            <p:spPr bwMode="auto">
              <a:xfrm>
                <a:off x="164" y="37"/>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第　３　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4" name="Rectangle 54">
                <a:extLst>
                  <a:ext uri="{FF2B5EF4-FFF2-40B4-BE49-F238E27FC236}">
                    <a16:creationId xmlns:a16="http://schemas.microsoft.com/office/drawing/2014/main" id="{DA7BDF61-F035-4FBC-AC25-EE13131F8798}"/>
                  </a:ext>
                </a:extLst>
              </p:cNvPr>
              <p:cNvSpPr>
                <a:spLocks noChangeArrowheads="1"/>
              </p:cNvSpPr>
              <p:nvPr/>
            </p:nvSpPr>
            <p:spPr bwMode="auto">
              <a:xfrm>
                <a:off x="2308" y="19"/>
                <a:ext cx="11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週間サービス計画表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5" name="Rectangle 55">
                <a:extLst>
                  <a:ext uri="{FF2B5EF4-FFF2-40B4-BE49-F238E27FC236}">
                    <a16:creationId xmlns:a16="http://schemas.microsoft.com/office/drawing/2014/main" id="{5B138BDB-4F1F-4C3F-8ACA-2DF314732EEA}"/>
                  </a:ext>
                </a:extLst>
              </p:cNvPr>
              <p:cNvSpPr>
                <a:spLocks noChangeArrowheads="1"/>
              </p:cNvSpPr>
              <p:nvPr/>
            </p:nvSpPr>
            <p:spPr bwMode="auto">
              <a:xfrm>
                <a:off x="93" y="1896"/>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6" name="Rectangle 56">
                <a:extLst>
                  <a:ext uri="{FF2B5EF4-FFF2-40B4-BE49-F238E27FC236}">
                    <a16:creationId xmlns:a16="http://schemas.microsoft.com/office/drawing/2014/main" id="{93CBC00F-505F-4E97-9759-56DF1516346E}"/>
                  </a:ext>
                </a:extLst>
              </p:cNvPr>
              <p:cNvSpPr>
                <a:spLocks noChangeArrowheads="1"/>
              </p:cNvSpPr>
              <p:nvPr/>
            </p:nvSpPr>
            <p:spPr bwMode="auto">
              <a:xfrm>
                <a:off x="93" y="2001"/>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57">
                <a:extLst>
                  <a:ext uri="{FF2B5EF4-FFF2-40B4-BE49-F238E27FC236}">
                    <a16:creationId xmlns:a16="http://schemas.microsoft.com/office/drawing/2014/main" id="{CCAF9C0C-FA7C-46D9-8378-104C6A162DBE}"/>
                  </a:ext>
                </a:extLst>
              </p:cNvPr>
              <p:cNvSpPr>
                <a:spLocks noChangeArrowheads="1"/>
              </p:cNvSpPr>
              <p:nvPr/>
            </p:nvSpPr>
            <p:spPr bwMode="auto">
              <a:xfrm>
                <a:off x="93" y="2107"/>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58">
                <a:extLst>
                  <a:ext uri="{FF2B5EF4-FFF2-40B4-BE49-F238E27FC236}">
                    <a16:creationId xmlns:a16="http://schemas.microsoft.com/office/drawing/2014/main" id="{2DB2F6AB-A28A-4F4A-9DDD-2788EC25A889}"/>
                  </a:ext>
                </a:extLst>
              </p:cNvPr>
              <p:cNvSpPr>
                <a:spLocks noChangeArrowheads="1"/>
              </p:cNvSpPr>
              <p:nvPr/>
            </p:nvSpPr>
            <p:spPr bwMode="auto">
              <a:xfrm>
                <a:off x="93" y="221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9" name="Rectangle 59">
                <a:extLst>
                  <a:ext uri="{FF2B5EF4-FFF2-40B4-BE49-F238E27FC236}">
                    <a16:creationId xmlns:a16="http://schemas.microsoft.com/office/drawing/2014/main" id="{9E6C9116-C14F-4A47-944F-781F444AE64D}"/>
                  </a:ext>
                </a:extLst>
              </p:cNvPr>
              <p:cNvSpPr>
                <a:spLocks noChangeArrowheads="1"/>
              </p:cNvSpPr>
              <p:nvPr/>
            </p:nvSpPr>
            <p:spPr bwMode="auto">
              <a:xfrm>
                <a:off x="93" y="2629"/>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0" name="Rectangle 60">
                <a:extLst>
                  <a:ext uri="{FF2B5EF4-FFF2-40B4-BE49-F238E27FC236}">
                    <a16:creationId xmlns:a16="http://schemas.microsoft.com/office/drawing/2014/main" id="{3BA73126-C838-4902-AEBF-F143FED92CCA}"/>
                  </a:ext>
                </a:extLst>
              </p:cNvPr>
              <p:cNvSpPr>
                <a:spLocks noChangeArrowheads="1"/>
              </p:cNvSpPr>
              <p:nvPr/>
            </p:nvSpPr>
            <p:spPr bwMode="auto">
              <a:xfrm>
                <a:off x="93" y="2735"/>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1" name="Rectangle 61">
                <a:extLst>
                  <a:ext uri="{FF2B5EF4-FFF2-40B4-BE49-F238E27FC236}">
                    <a16:creationId xmlns:a16="http://schemas.microsoft.com/office/drawing/2014/main" id="{AA77A9FC-DF8A-4AA3-8581-767367173481}"/>
                  </a:ext>
                </a:extLst>
              </p:cNvPr>
              <p:cNvSpPr>
                <a:spLocks noChangeArrowheads="1"/>
              </p:cNvSpPr>
              <p:nvPr/>
            </p:nvSpPr>
            <p:spPr bwMode="auto">
              <a:xfrm>
                <a:off x="93" y="2841"/>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2" name="Rectangle 62">
                <a:extLst>
                  <a:ext uri="{FF2B5EF4-FFF2-40B4-BE49-F238E27FC236}">
                    <a16:creationId xmlns:a16="http://schemas.microsoft.com/office/drawing/2014/main" id="{9ACF088A-9743-4959-ABA2-E953DC7FE8BC}"/>
                  </a:ext>
                </a:extLst>
              </p:cNvPr>
              <p:cNvSpPr>
                <a:spLocks noChangeArrowheads="1"/>
              </p:cNvSpPr>
              <p:nvPr/>
            </p:nvSpPr>
            <p:spPr bwMode="auto">
              <a:xfrm>
                <a:off x="93" y="326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3" name="Rectangle 63">
                <a:extLst>
                  <a:ext uri="{FF2B5EF4-FFF2-40B4-BE49-F238E27FC236}">
                    <a16:creationId xmlns:a16="http://schemas.microsoft.com/office/drawing/2014/main" id="{7F10AF13-931F-4979-87BA-01884162B7DE}"/>
                  </a:ext>
                </a:extLst>
              </p:cNvPr>
              <p:cNvSpPr>
                <a:spLocks noChangeArrowheads="1"/>
              </p:cNvSpPr>
              <p:nvPr/>
            </p:nvSpPr>
            <p:spPr bwMode="auto">
              <a:xfrm>
                <a:off x="93" y="3369"/>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4" name="Rectangle 64">
                <a:extLst>
                  <a:ext uri="{FF2B5EF4-FFF2-40B4-BE49-F238E27FC236}">
                    <a16:creationId xmlns:a16="http://schemas.microsoft.com/office/drawing/2014/main" id="{CF22192E-2555-4F4A-8513-BD9BF33F6EA0}"/>
                  </a:ext>
                </a:extLst>
              </p:cNvPr>
              <p:cNvSpPr>
                <a:spLocks noChangeArrowheads="1"/>
              </p:cNvSpPr>
              <p:nvPr/>
            </p:nvSpPr>
            <p:spPr bwMode="auto">
              <a:xfrm>
                <a:off x="93" y="3475"/>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 name="Rectangle 65">
                <a:extLst>
                  <a:ext uri="{FF2B5EF4-FFF2-40B4-BE49-F238E27FC236}">
                    <a16:creationId xmlns:a16="http://schemas.microsoft.com/office/drawing/2014/main" id="{26695B40-DA4C-4C9B-A252-2F644F5D33A8}"/>
                  </a:ext>
                </a:extLst>
              </p:cNvPr>
              <p:cNvSpPr>
                <a:spLocks noChangeArrowheads="1"/>
              </p:cNvSpPr>
              <p:nvPr/>
            </p:nvSpPr>
            <p:spPr bwMode="auto">
              <a:xfrm>
                <a:off x="93" y="3580"/>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6" name="Rectangle 66">
                <a:extLst>
                  <a:ext uri="{FF2B5EF4-FFF2-40B4-BE49-F238E27FC236}">
                    <a16:creationId xmlns:a16="http://schemas.microsoft.com/office/drawing/2014/main" id="{7EC5AB90-C422-4ED2-8382-2D1B1C27D3D1}"/>
                  </a:ext>
                </a:extLst>
              </p:cNvPr>
              <p:cNvSpPr>
                <a:spLocks noChangeArrowheads="1"/>
              </p:cNvSpPr>
              <p:nvPr/>
            </p:nvSpPr>
            <p:spPr bwMode="auto">
              <a:xfrm>
                <a:off x="191" y="255"/>
                <a:ext cx="80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利用者名　　神谷花子　　　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7" name="Rectangle 67">
                <a:extLst>
                  <a:ext uri="{FF2B5EF4-FFF2-40B4-BE49-F238E27FC236}">
                    <a16:creationId xmlns:a16="http://schemas.microsoft.com/office/drawing/2014/main" id="{53502AFB-364E-4E9E-8578-BAB41E2EF503}"/>
                  </a:ext>
                </a:extLst>
              </p:cNvPr>
              <p:cNvSpPr>
                <a:spLocks noChangeArrowheads="1"/>
              </p:cNvSpPr>
              <p:nvPr/>
            </p:nvSpPr>
            <p:spPr bwMode="auto">
              <a:xfrm>
                <a:off x="191" y="336"/>
                <a:ext cx="107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68">
                <a:extLst>
                  <a:ext uri="{FF2B5EF4-FFF2-40B4-BE49-F238E27FC236}">
                    <a16:creationId xmlns:a16="http://schemas.microsoft.com/office/drawing/2014/main" id="{4BAC3A24-D5E1-4ED8-9B14-0C540E9E28AC}"/>
                  </a:ext>
                </a:extLst>
              </p:cNvPr>
              <p:cNvSpPr>
                <a:spLocks noChangeArrowheads="1"/>
              </p:cNvSpPr>
              <p:nvPr/>
            </p:nvSpPr>
            <p:spPr bwMode="auto">
              <a:xfrm>
                <a:off x="93" y="634"/>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9" name="Rectangle 69">
                <a:extLst>
                  <a:ext uri="{FF2B5EF4-FFF2-40B4-BE49-F238E27FC236}">
                    <a16:creationId xmlns:a16="http://schemas.microsoft.com/office/drawing/2014/main" id="{E47B55B9-9227-4D2A-8398-0E6D43D8E3DA}"/>
                  </a:ext>
                </a:extLst>
              </p:cNvPr>
              <p:cNvSpPr>
                <a:spLocks noChangeArrowheads="1"/>
              </p:cNvSpPr>
              <p:nvPr/>
            </p:nvSpPr>
            <p:spPr bwMode="auto">
              <a:xfrm>
                <a:off x="93" y="740"/>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0" name="Rectangle 70">
                <a:extLst>
                  <a:ext uri="{FF2B5EF4-FFF2-40B4-BE49-F238E27FC236}">
                    <a16:creationId xmlns:a16="http://schemas.microsoft.com/office/drawing/2014/main" id="{E4995241-AF32-40FD-816D-2D0680CFD37C}"/>
                  </a:ext>
                </a:extLst>
              </p:cNvPr>
              <p:cNvSpPr>
                <a:spLocks noChangeArrowheads="1"/>
              </p:cNvSpPr>
              <p:nvPr/>
            </p:nvSpPr>
            <p:spPr bwMode="auto">
              <a:xfrm>
                <a:off x="93" y="908"/>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 name="Rectangle 71">
                <a:extLst>
                  <a:ext uri="{FF2B5EF4-FFF2-40B4-BE49-F238E27FC236}">
                    <a16:creationId xmlns:a16="http://schemas.microsoft.com/office/drawing/2014/main" id="{77D9E36A-4F4C-470B-B661-01CE8DC18CAD}"/>
                  </a:ext>
                </a:extLst>
              </p:cNvPr>
              <p:cNvSpPr>
                <a:spLocks noChangeArrowheads="1"/>
              </p:cNvSpPr>
              <p:nvPr/>
            </p:nvSpPr>
            <p:spPr bwMode="auto">
              <a:xfrm>
                <a:off x="93" y="101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2" name="Rectangle 72">
                <a:extLst>
                  <a:ext uri="{FF2B5EF4-FFF2-40B4-BE49-F238E27FC236}">
                    <a16:creationId xmlns:a16="http://schemas.microsoft.com/office/drawing/2014/main" id="{AEF36B6A-4E2E-4745-962D-23A55BD50F74}"/>
                  </a:ext>
                </a:extLst>
              </p:cNvPr>
              <p:cNvSpPr>
                <a:spLocks noChangeArrowheads="1"/>
              </p:cNvSpPr>
              <p:nvPr/>
            </p:nvSpPr>
            <p:spPr bwMode="auto">
              <a:xfrm>
                <a:off x="93" y="126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 name="Rectangle 73">
                <a:extLst>
                  <a:ext uri="{FF2B5EF4-FFF2-40B4-BE49-F238E27FC236}">
                    <a16:creationId xmlns:a16="http://schemas.microsoft.com/office/drawing/2014/main" id="{84D7952E-662E-4CF1-866D-6CD6E3B08C5B}"/>
                  </a:ext>
                </a:extLst>
              </p:cNvPr>
              <p:cNvSpPr>
                <a:spLocks noChangeArrowheads="1"/>
              </p:cNvSpPr>
              <p:nvPr/>
            </p:nvSpPr>
            <p:spPr bwMode="auto">
              <a:xfrm>
                <a:off x="93" y="1367"/>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74">
                <a:extLst>
                  <a:ext uri="{FF2B5EF4-FFF2-40B4-BE49-F238E27FC236}">
                    <a16:creationId xmlns:a16="http://schemas.microsoft.com/office/drawing/2014/main" id="{4EC8441B-AD8C-4648-8C9D-0DCF20F35BAB}"/>
                  </a:ext>
                </a:extLst>
              </p:cNvPr>
              <p:cNvSpPr>
                <a:spLocks noChangeArrowheads="1"/>
              </p:cNvSpPr>
              <p:nvPr/>
            </p:nvSpPr>
            <p:spPr bwMode="auto">
              <a:xfrm>
                <a:off x="93" y="147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75">
                <a:extLst>
                  <a:ext uri="{FF2B5EF4-FFF2-40B4-BE49-F238E27FC236}">
                    <a16:creationId xmlns:a16="http://schemas.microsoft.com/office/drawing/2014/main" id="{D6C2662F-690E-4334-9465-ECAF41869016}"/>
                  </a:ext>
                </a:extLst>
              </p:cNvPr>
              <p:cNvSpPr>
                <a:spLocks noChangeArrowheads="1"/>
              </p:cNvSpPr>
              <p:nvPr/>
            </p:nvSpPr>
            <p:spPr bwMode="auto">
              <a:xfrm>
                <a:off x="924"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Line 76">
                <a:extLst>
                  <a:ext uri="{FF2B5EF4-FFF2-40B4-BE49-F238E27FC236}">
                    <a16:creationId xmlns:a16="http://schemas.microsoft.com/office/drawing/2014/main" id="{D0AC5142-C3A4-4ABA-8894-1EA1E6F940AB}"/>
                  </a:ext>
                </a:extLst>
              </p:cNvPr>
              <p:cNvSpPr>
                <a:spLocks noChangeShapeType="1"/>
              </p:cNvSpPr>
              <p:nvPr/>
            </p:nvSpPr>
            <p:spPr bwMode="auto">
              <a:xfrm>
                <a:off x="0" y="0"/>
                <a:ext cx="0" cy="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77">
                <a:extLst>
                  <a:ext uri="{FF2B5EF4-FFF2-40B4-BE49-F238E27FC236}">
                    <a16:creationId xmlns:a16="http://schemas.microsoft.com/office/drawing/2014/main" id="{D8334096-2FBB-40C4-9BC2-B1D3B65FC661}"/>
                  </a:ext>
                </a:extLst>
              </p:cNvPr>
              <p:cNvSpPr>
                <a:spLocks noChangeArrowheads="1"/>
              </p:cNvSpPr>
              <p:nvPr/>
            </p:nvSpPr>
            <p:spPr bwMode="auto">
              <a:xfrm>
                <a:off x="0" y="0"/>
                <a:ext cx="5" cy="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78">
                <a:extLst>
                  <a:ext uri="{FF2B5EF4-FFF2-40B4-BE49-F238E27FC236}">
                    <a16:creationId xmlns:a16="http://schemas.microsoft.com/office/drawing/2014/main" id="{B17747F2-61DB-4DE8-B761-232EF57255FB}"/>
                  </a:ext>
                </a:extLst>
              </p:cNvPr>
              <p:cNvSpPr>
                <a:spLocks noChangeShapeType="1"/>
              </p:cNvSpPr>
              <p:nvPr/>
            </p:nvSpPr>
            <p:spPr bwMode="auto">
              <a:xfrm>
                <a:off x="700" y="6"/>
                <a:ext cx="0" cy="1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79">
                <a:extLst>
                  <a:ext uri="{FF2B5EF4-FFF2-40B4-BE49-F238E27FC236}">
                    <a16:creationId xmlns:a16="http://schemas.microsoft.com/office/drawing/2014/main" id="{AB9AC517-45D4-44F4-829B-3AF86FC88D07}"/>
                  </a:ext>
                </a:extLst>
              </p:cNvPr>
              <p:cNvSpPr>
                <a:spLocks noChangeArrowheads="1"/>
              </p:cNvSpPr>
              <p:nvPr/>
            </p:nvSpPr>
            <p:spPr bwMode="auto">
              <a:xfrm>
                <a:off x="700" y="6"/>
                <a:ext cx="6" cy="1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Line 80">
                <a:extLst>
                  <a:ext uri="{FF2B5EF4-FFF2-40B4-BE49-F238E27FC236}">
                    <a16:creationId xmlns:a16="http://schemas.microsoft.com/office/drawing/2014/main" id="{041192F0-BEB4-4EA7-B5F1-4B99C2DCBEE9}"/>
                  </a:ext>
                </a:extLst>
              </p:cNvPr>
              <p:cNvSpPr>
                <a:spLocks noChangeShapeType="1"/>
              </p:cNvSpPr>
              <p:nvPr/>
            </p:nvSpPr>
            <p:spPr bwMode="auto">
              <a:xfrm>
                <a:off x="5" y="591"/>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81">
                <a:extLst>
                  <a:ext uri="{FF2B5EF4-FFF2-40B4-BE49-F238E27FC236}">
                    <a16:creationId xmlns:a16="http://schemas.microsoft.com/office/drawing/2014/main" id="{42128F28-6607-4083-96DF-0702B0E9F102}"/>
                  </a:ext>
                </a:extLst>
              </p:cNvPr>
              <p:cNvSpPr>
                <a:spLocks noChangeArrowheads="1"/>
              </p:cNvSpPr>
              <p:nvPr/>
            </p:nvSpPr>
            <p:spPr bwMode="auto">
              <a:xfrm>
                <a:off x="5" y="591"/>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82">
                <a:extLst>
                  <a:ext uri="{FF2B5EF4-FFF2-40B4-BE49-F238E27FC236}">
                    <a16:creationId xmlns:a16="http://schemas.microsoft.com/office/drawing/2014/main" id="{D22C39EE-6B65-4B21-964A-582F68FA754A}"/>
                  </a:ext>
                </a:extLst>
              </p:cNvPr>
              <p:cNvSpPr>
                <a:spLocks noChangeArrowheads="1"/>
              </p:cNvSpPr>
              <p:nvPr/>
            </p:nvSpPr>
            <p:spPr bwMode="auto">
              <a:xfrm>
                <a:off x="706" y="727"/>
                <a:ext cx="519" cy="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83">
                <a:extLst>
                  <a:ext uri="{FF2B5EF4-FFF2-40B4-BE49-F238E27FC236}">
                    <a16:creationId xmlns:a16="http://schemas.microsoft.com/office/drawing/2014/main" id="{0E7B4C77-8232-4ECA-9911-6FD11E396BF7}"/>
                  </a:ext>
                </a:extLst>
              </p:cNvPr>
              <p:cNvSpPr>
                <a:spLocks noChangeArrowheads="1"/>
              </p:cNvSpPr>
              <p:nvPr/>
            </p:nvSpPr>
            <p:spPr bwMode="auto">
              <a:xfrm>
                <a:off x="1231" y="727"/>
                <a:ext cx="519" cy="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84">
                <a:extLst>
                  <a:ext uri="{FF2B5EF4-FFF2-40B4-BE49-F238E27FC236}">
                    <a16:creationId xmlns:a16="http://schemas.microsoft.com/office/drawing/2014/main" id="{69AB123F-F9B4-48DB-976F-01CD09747376}"/>
                  </a:ext>
                </a:extLst>
              </p:cNvPr>
              <p:cNvSpPr>
                <a:spLocks noChangeArrowheads="1"/>
              </p:cNvSpPr>
              <p:nvPr/>
            </p:nvSpPr>
            <p:spPr bwMode="auto">
              <a:xfrm>
                <a:off x="1756" y="727"/>
                <a:ext cx="520" cy="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85">
                <a:extLst>
                  <a:ext uri="{FF2B5EF4-FFF2-40B4-BE49-F238E27FC236}">
                    <a16:creationId xmlns:a16="http://schemas.microsoft.com/office/drawing/2014/main" id="{DABEE69D-7C71-4BD0-8A55-43D9562ABF36}"/>
                  </a:ext>
                </a:extLst>
              </p:cNvPr>
              <p:cNvSpPr>
                <a:spLocks noChangeArrowheads="1"/>
              </p:cNvSpPr>
              <p:nvPr/>
            </p:nvSpPr>
            <p:spPr bwMode="auto">
              <a:xfrm>
                <a:off x="2281"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Rectangle 86">
                <a:extLst>
                  <a:ext uri="{FF2B5EF4-FFF2-40B4-BE49-F238E27FC236}">
                    <a16:creationId xmlns:a16="http://schemas.microsoft.com/office/drawing/2014/main" id="{CAC0D3C0-702C-4B4E-8241-E7C7BF1281FA}"/>
                  </a:ext>
                </a:extLst>
              </p:cNvPr>
              <p:cNvSpPr>
                <a:spLocks noChangeArrowheads="1"/>
              </p:cNvSpPr>
              <p:nvPr/>
            </p:nvSpPr>
            <p:spPr bwMode="auto">
              <a:xfrm>
                <a:off x="2806"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87">
                <a:extLst>
                  <a:ext uri="{FF2B5EF4-FFF2-40B4-BE49-F238E27FC236}">
                    <a16:creationId xmlns:a16="http://schemas.microsoft.com/office/drawing/2014/main" id="{D155D329-6575-4C29-AE23-2252932A04A6}"/>
                  </a:ext>
                </a:extLst>
              </p:cNvPr>
              <p:cNvSpPr>
                <a:spLocks noChangeArrowheads="1"/>
              </p:cNvSpPr>
              <p:nvPr/>
            </p:nvSpPr>
            <p:spPr bwMode="auto">
              <a:xfrm>
                <a:off x="3331"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88">
                <a:extLst>
                  <a:ext uri="{FF2B5EF4-FFF2-40B4-BE49-F238E27FC236}">
                    <a16:creationId xmlns:a16="http://schemas.microsoft.com/office/drawing/2014/main" id="{F76E403D-4AA7-45FE-AE1D-251A5AF6AEE4}"/>
                  </a:ext>
                </a:extLst>
              </p:cNvPr>
              <p:cNvSpPr>
                <a:spLocks noChangeArrowheads="1"/>
              </p:cNvSpPr>
              <p:nvPr/>
            </p:nvSpPr>
            <p:spPr bwMode="auto">
              <a:xfrm>
                <a:off x="3856"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89">
                <a:extLst>
                  <a:ext uri="{FF2B5EF4-FFF2-40B4-BE49-F238E27FC236}">
                    <a16:creationId xmlns:a16="http://schemas.microsoft.com/office/drawing/2014/main" id="{AE539786-9128-474A-A34C-E7D1BCDE7B95}"/>
                  </a:ext>
                </a:extLst>
              </p:cNvPr>
              <p:cNvSpPr>
                <a:spLocks noChangeShapeType="1"/>
              </p:cNvSpPr>
              <p:nvPr/>
            </p:nvSpPr>
            <p:spPr bwMode="auto">
              <a:xfrm>
                <a:off x="5" y="864"/>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Rectangle 90">
                <a:extLst>
                  <a:ext uri="{FF2B5EF4-FFF2-40B4-BE49-F238E27FC236}">
                    <a16:creationId xmlns:a16="http://schemas.microsoft.com/office/drawing/2014/main" id="{7F5A5CE7-395E-4ED6-A7E6-33D1914F7AB5}"/>
                  </a:ext>
                </a:extLst>
              </p:cNvPr>
              <p:cNvSpPr>
                <a:spLocks noChangeArrowheads="1"/>
              </p:cNvSpPr>
              <p:nvPr/>
            </p:nvSpPr>
            <p:spPr bwMode="auto">
              <a:xfrm>
                <a:off x="5" y="864"/>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91">
                <a:extLst>
                  <a:ext uri="{FF2B5EF4-FFF2-40B4-BE49-F238E27FC236}">
                    <a16:creationId xmlns:a16="http://schemas.microsoft.com/office/drawing/2014/main" id="{F3382506-6851-4772-BFD4-5646A2293AD2}"/>
                  </a:ext>
                </a:extLst>
              </p:cNvPr>
              <p:cNvSpPr>
                <a:spLocks noChangeArrowheads="1"/>
              </p:cNvSpPr>
              <p:nvPr/>
            </p:nvSpPr>
            <p:spPr bwMode="auto">
              <a:xfrm>
                <a:off x="706" y="864"/>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92">
                <a:extLst>
                  <a:ext uri="{FF2B5EF4-FFF2-40B4-BE49-F238E27FC236}">
                    <a16:creationId xmlns:a16="http://schemas.microsoft.com/office/drawing/2014/main" id="{D22227D7-D9A5-4DEA-B153-6E3650A588E2}"/>
                  </a:ext>
                </a:extLst>
              </p:cNvPr>
              <p:cNvSpPr>
                <a:spLocks noChangeArrowheads="1"/>
              </p:cNvSpPr>
              <p:nvPr/>
            </p:nvSpPr>
            <p:spPr bwMode="auto">
              <a:xfrm>
                <a:off x="1231" y="864"/>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93">
                <a:extLst>
                  <a:ext uri="{FF2B5EF4-FFF2-40B4-BE49-F238E27FC236}">
                    <a16:creationId xmlns:a16="http://schemas.microsoft.com/office/drawing/2014/main" id="{AE47F450-DD5F-4B42-BFAE-0778AE1A1BAE}"/>
                  </a:ext>
                </a:extLst>
              </p:cNvPr>
              <p:cNvSpPr>
                <a:spLocks noChangeArrowheads="1"/>
              </p:cNvSpPr>
              <p:nvPr/>
            </p:nvSpPr>
            <p:spPr bwMode="auto">
              <a:xfrm>
                <a:off x="1756"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Rectangle 94">
                <a:extLst>
                  <a:ext uri="{FF2B5EF4-FFF2-40B4-BE49-F238E27FC236}">
                    <a16:creationId xmlns:a16="http://schemas.microsoft.com/office/drawing/2014/main" id="{7E139CA6-38CE-4F76-8448-56E3126F6ACE}"/>
                  </a:ext>
                </a:extLst>
              </p:cNvPr>
              <p:cNvSpPr>
                <a:spLocks noChangeArrowheads="1"/>
              </p:cNvSpPr>
              <p:nvPr/>
            </p:nvSpPr>
            <p:spPr bwMode="auto">
              <a:xfrm>
                <a:off x="2281"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95">
                <a:extLst>
                  <a:ext uri="{FF2B5EF4-FFF2-40B4-BE49-F238E27FC236}">
                    <a16:creationId xmlns:a16="http://schemas.microsoft.com/office/drawing/2014/main" id="{46445B6F-FBBC-46D1-95FD-42C40AD84DA2}"/>
                  </a:ext>
                </a:extLst>
              </p:cNvPr>
              <p:cNvSpPr>
                <a:spLocks noChangeArrowheads="1"/>
              </p:cNvSpPr>
              <p:nvPr/>
            </p:nvSpPr>
            <p:spPr bwMode="auto">
              <a:xfrm>
                <a:off x="2806"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96">
                <a:extLst>
                  <a:ext uri="{FF2B5EF4-FFF2-40B4-BE49-F238E27FC236}">
                    <a16:creationId xmlns:a16="http://schemas.microsoft.com/office/drawing/2014/main" id="{A98EE742-7DDD-4CC0-85DF-4160843B8AE1}"/>
                  </a:ext>
                </a:extLst>
              </p:cNvPr>
              <p:cNvSpPr>
                <a:spLocks noChangeArrowheads="1"/>
              </p:cNvSpPr>
              <p:nvPr/>
            </p:nvSpPr>
            <p:spPr bwMode="auto">
              <a:xfrm>
                <a:off x="3331"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97">
                <a:extLst>
                  <a:ext uri="{FF2B5EF4-FFF2-40B4-BE49-F238E27FC236}">
                    <a16:creationId xmlns:a16="http://schemas.microsoft.com/office/drawing/2014/main" id="{E3E9633B-6807-4C59-9A44-5F2E4A34A1C9}"/>
                  </a:ext>
                </a:extLst>
              </p:cNvPr>
              <p:cNvSpPr>
                <a:spLocks noChangeArrowheads="1"/>
              </p:cNvSpPr>
              <p:nvPr/>
            </p:nvSpPr>
            <p:spPr bwMode="auto">
              <a:xfrm>
                <a:off x="3856"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98">
                <a:extLst>
                  <a:ext uri="{FF2B5EF4-FFF2-40B4-BE49-F238E27FC236}">
                    <a16:creationId xmlns:a16="http://schemas.microsoft.com/office/drawing/2014/main" id="{110DE524-4D7B-4B23-B377-70D1223FAC91}"/>
                  </a:ext>
                </a:extLst>
              </p:cNvPr>
              <p:cNvSpPr>
                <a:spLocks noChangeArrowheads="1"/>
              </p:cNvSpPr>
              <p:nvPr/>
            </p:nvSpPr>
            <p:spPr bwMode="auto">
              <a:xfrm>
                <a:off x="706" y="1001"/>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99">
                <a:extLst>
                  <a:ext uri="{FF2B5EF4-FFF2-40B4-BE49-F238E27FC236}">
                    <a16:creationId xmlns:a16="http://schemas.microsoft.com/office/drawing/2014/main" id="{F892841A-05B1-40CB-B89C-9983DEC0C47E}"/>
                  </a:ext>
                </a:extLst>
              </p:cNvPr>
              <p:cNvSpPr>
                <a:spLocks noChangeArrowheads="1"/>
              </p:cNvSpPr>
              <p:nvPr/>
            </p:nvSpPr>
            <p:spPr bwMode="auto">
              <a:xfrm>
                <a:off x="1231" y="1001"/>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100">
                <a:extLst>
                  <a:ext uri="{FF2B5EF4-FFF2-40B4-BE49-F238E27FC236}">
                    <a16:creationId xmlns:a16="http://schemas.microsoft.com/office/drawing/2014/main" id="{4DAFDC30-7902-4A78-9412-C6B44F02715E}"/>
                  </a:ext>
                </a:extLst>
              </p:cNvPr>
              <p:cNvSpPr>
                <a:spLocks noChangeArrowheads="1"/>
              </p:cNvSpPr>
              <p:nvPr/>
            </p:nvSpPr>
            <p:spPr bwMode="auto">
              <a:xfrm>
                <a:off x="1756"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Rectangle 101">
                <a:extLst>
                  <a:ext uri="{FF2B5EF4-FFF2-40B4-BE49-F238E27FC236}">
                    <a16:creationId xmlns:a16="http://schemas.microsoft.com/office/drawing/2014/main" id="{E2C95957-9E84-43A5-88D3-68F73DBD6954}"/>
                  </a:ext>
                </a:extLst>
              </p:cNvPr>
              <p:cNvSpPr>
                <a:spLocks noChangeArrowheads="1"/>
              </p:cNvSpPr>
              <p:nvPr/>
            </p:nvSpPr>
            <p:spPr bwMode="auto">
              <a:xfrm>
                <a:off x="2281"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102">
                <a:extLst>
                  <a:ext uri="{FF2B5EF4-FFF2-40B4-BE49-F238E27FC236}">
                    <a16:creationId xmlns:a16="http://schemas.microsoft.com/office/drawing/2014/main" id="{DD8101D4-A4B1-4733-AF41-E8B9E599B3DF}"/>
                  </a:ext>
                </a:extLst>
              </p:cNvPr>
              <p:cNvSpPr>
                <a:spLocks noChangeArrowheads="1"/>
              </p:cNvSpPr>
              <p:nvPr/>
            </p:nvSpPr>
            <p:spPr bwMode="auto">
              <a:xfrm>
                <a:off x="2806"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103">
                <a:extLst>
                  <a:ext uri="{FF2B5EF4-FFF2-40B4-BE49-F238E27FC236}">
                    <a16:creationId xmlns:a16="http://schemas.microsoft.com/office/drawing/2014/main" id="{E2ECF6EA-8B08-44D3-A965-3F80F2695F09}"/>
                  </a:ext>
                </a:extLst>
              </p:cNvPr>
              <p:cNvSpPr>
                <a:spLocks noChangeArrowheads="1"/>
              </p:cNvSpPr>
              <p:nvPr/>
            </p:nvSpPr>
            <p:spPr bwMode="auto">
              <a:xfrm>
                <a:off x="3331"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Rectangle 104">
                <a:extLst>
                  <a:ext uri="{FF2B5EF4-FFF2-40B4-BE49-F238E27FC236}">
                    <a16:creationId xmlns:a16="http://schemas.microsoft.com/office/drawing/2014/main" id="{C1A23614-7F8F-4B59-B3C4-2259EF0C7B69}"/>
                  </a:ext>
                </a:extLst>
              </p:cNvPr>
              <p:cNvSpPr>
                <a:spLocks noChangeArrowheads="1"/>
              </p:cNvSpPr>
              <p:nvPr/>
            </p:nvSpPr>
            <p:spPr bwMode="auto">
              <a:xfrm>
                <a:off x="3856"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105">
                <a:extLst>
                  <a:ext uri="{FF2B5EF4-FFF2-40B4-BE49-F238E27FC236}">
                    <a16:creationId xmlns:a16="http://schemas.microsoft.com/office/drawing/2014/main" id="{EC330EF0-4A56-4C04-BB09-A29931424BC6}"/>
                  </a:ext>
                </a:extLst>
              </p:cNvPr>
              <p:cNvSpPr>
                <a:spLocks noChangeShapeType="1"/>
              </p:cNvSpPr>
              <p:nvPr/>
            </p:nvSpPr>
            <p:spPr bwMode="auto">
              <a:xfrm>
                <a:off x="5" y="1137"/>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106">
                <a:extLst>
                  <a:ext uri="{FF2B5EF4-FFF2-40B4-BE49-F238E27FC236}">
                    <a16:creationId xmlns:a16="http://schemas.microsoft.com/office/drawing/2014/main" id="{DBE15F88-82C5-4CD2-9DC2-3ABDA91DECBE}"/>
                  </a:ext>
                </a:extLst>
              </p:cNvPr>
              <p:cNvSpPr>
                <a:spLocks noChangeArrowheads="1"/>
              </p:cNvSpPr>
              <p:nvPr/>
            </p:nvSpPr>
            <p:spPr bwMode="auto">
              <a:xfrm>
                <a:off x="5" y="1137"/>
                <a:ext cx="26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107">
                <a:extLst>
                  <a:ext uri="{FF2B5EF4-FFF2-40B4-BE49-F238E27FC236}">
                    <a16:creationId xmlns:a16="http://schemas.microsoft.com/office/drawing/2014/main" id="{154F9809-015E-438E-9C74-43B5A64F6C5B}"/>
                  </a:ext>
                </a:extLst>
              </p:cNvPr>
              <p:cNvSpPr>
                <a:spLocks noChangeArrowheads="1"/>
              </p:cNvSpPr>
              <p:nvPr/>
            </p:nvSpPr>
            <p:spPr bwMode="auto">
              <a:xfrm>
                <a:off x="706" y="1137"/>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108">
                <a:extLst>
                  <a:ext uri="{FF2B5EF4-FFF2-40B4-BE49-F238E27FC236}">
                    <a16:creationId xmlns:a16="http://schemas.microsoft.com/office/drawing/2014/main" id="{535C3A2A-11DE-4A61-8087-CE40F789E867}"/>
                  </a:ext>
                </a:extLst>
              </p:cNvPr>
              <p:cNvSpPr>
                <a:spLocks noChangeArrowheads="1"/>
              </p:cNvSpPr>
              <p:nvPr/>
            </p:nvSpPr>
            <p:spPr bwMode="auto">
              <a:xfrm>
                <a:off x="1231" y="1137"/>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109">
                <a:extLst>
                  <a:ext uri="{FF2B5EF4-FFF2-40B4-BE49-F238E27FC236}">
                    <a16:creationId xmlns:a16="http://schemas.microsoft.com/office/drawing/2014/main" id="{CEA4E8FB-D9C2-4AE5-83D4-52311B54CE70}"/>
                  </a:ext>
                </a:extLst>
              </p:cNvPr>
              <p:cNvSpPr>
                <a:spLocks noChangeArrowheads="1"/>
              </p:cNvSpPr>
              <p:nvPr/>
            </p:nvSpPr>
            <p:spPr bwMode="auto">
              <a:xfrm>
                <a:off x="1756"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110">
                <a:extLst>
                  <a:ext uri="{FF2B5EF4-FFF2-40B4-BE49-F238E27FC236}">
                    <a16:creationId xmlns:a16="http://schemas.microsoft.com/office/drawing/2014/main" id="{E05895C2-A0AC-41FB-B055-1EB938C50247}"/>
                  </a:ext>
                </a:extLst>
              </p:cNvPr>
              <p:cNvSpPr>
                <a:spLocks noChangeArrowheads="1"/>
              </p:cNvSpPr>
              <p:nvPr/>
            </p:nvSpPr>
            <p:spPr bwMode="auto">
              <a:xfrm>
                <a:off x="2281"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111">
                <a:extLst>
                  <a:ext uri="{FF2B5EF4-FFF2-40B4-BE49-F238E27FC236}">
                    <a16:creationId xmlns:a16="http://schemas.microsoft.com/office/drawing/2014/main" id="{A458A8DF-1D7E-41F5-902F-07096603F78A}"/>
                  </a:ext>
                </a:extLst>
              </p:cNvPr>
              <p:cNvSpPr>
                <a:spLocks noChangeArrowheads="1"/>
              </p:cNvSpPr>
              <p:nvPr/>
            </p:nvSpPr>
            <p:spPr bwMode="auto">
              <a:xfrm>
                <a:off x="2806"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Rectangle 112">
                <a:extLst>
                  <a:ext uri="{FF2B5EF4-FFF2-40B4-BE49-F238E27FC236}">
                    <a16:creationId xmlns:a16="http://schemas.microsoft.com/office/drawing/2014/main" id="{58BAFB9D-780D-4927-A993-E7F587C8E067}"/>
                  </a:ext>
                </a:extLst>
              </p:cNvPr>
              <p:cNvSpPr>
                <a:spLocks noChangeArrowheads="1"/>
              </p:cNvSpPr>
              <p:nvPr/>
            </p:nvSpPr>
            <p:spPr bwMode="auto">
              <a:xfrm>
                <a:off x="3331"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113">
                <a:extLst>
                  <a:ext uri="{FF2B5EF4-FFF2-40B4-BE49-F238E27FC236}">
                    <a16:creationId xmlns:a16="http://schemas.microsoft.com/office/drawing/2014/main" id="{E8109C23-B0EA-4DFC-905D-B57B6DCEA7F7}"/>
                  </a:ext>
                </a:extLst>
              </p:cNvPr>
              <p:cNvSpPr>
                <a:spLocks noChangeArrowheads="1"/>
              </p:cNvSpPr>
              <p:nvPr/>
            </p:nvSpPr>
            <p:spPr bwMode="auto">
              <a:xfrm>
                <a:off x="3856"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114">
                <a:extLst>
                  <a:ext uri="{FF2B5EF4-FFF2-40B4-BE49-F238E27FC236}">
                    <a16:creationId xmlns:a16="http://schemas.microsoft.com/office/drawing/2014/main" id="{3C25419E-98EF-4019-80A5-355DD881E42B}"/>
                  </a:ext>
                </a:extLst>
              </p:cNvPr>
              <p:cNvSpPr>
                <a:spLocks noChangeArrowheads="1"/>
              </p:cNvSpPr>
              <p:nvPr/>
            </p:nvSpPr>
            <p:spPr bwMode="auto">
              <a:xfrm>
                <a:off x="706" y="1274"/>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115">
                <a:extLst>
                  <a:ext uri="{FF2B5EF4-FFF2-40B4-BE49-F238E27FC236}">
                    <a16:creationId xmlns:a16="http://schemas.microsoft.com/office/drawing/2014/main" id="{99E0A50F-90B5-4217-92FF-AB967C7A272C}"/>
                  </a:ext>
                </a:extLst>
              </p:cNvPr>
              <p:cNvSpPr>
                <a:spLocks noChangeShapeType="1"/>
              </p:cNvSpPr>
              <p:nvPr/>
            </p:nvSpPr>
            <p:spPr bwMode="auto">
              <a:xfrm>
                <a:off x="1225"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116">
                <a:extLst>
                  <a:ext uri="{FF2B5EF4-FFF2-40B4-BE49-F238E27FC236}">
                    <a16:creationId xmlns:a16="http://schemas.microsoft.com/office/drawing/2014/main" id="{7212FC0C-0113-4D77-BD66-CD051266F256}"/>
                  </a:ext>
                </a:extLst>
              </p:cNvPr>
              <p:cNvSpPr>
                <a:spLocks noChangeArrowheads="1"/>
              </p:cNvSpPr>
              <p:nvPr/>
            </p:nvSpPr>
            <p:spPr bwMode="auto">
              <a:xfrm>
                <a:off x="1225" y="435"/>
                <a:ext cx="6"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117">
                <a:extLst>
                  <a:ext uri="{FF2B5EF4-FFF2-40B4-BE49-F238E27FC236}">
                    <a16:creationId xmlns:a16="http://schemas.microsoft.com/office/drawing/2014/main" id="{AA813577-5296-4090-A9A9-E38B2D1CA056}"/>
                  </a:ext>
                </a:extLst>
              </p:cNvPr>
              <p:cNvSpPr>
                <a:spLocks noChangeArrowheads="1"/>
              </p:cNvSpPr>
              <p:nvPr/>
            </p:nvSpPr>
            <p:spPr bwMode="auto">
              <a:xfrm>
                <a:off x="1231" y="1268"/>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118">
                <a:extLst>
                  <a:ext uri="{FF2B5EF4-FFF2-40B4-BE49-F238E27FC236}">
                    <a16:creationId xmlns:a16="http://schemas.microsoft.com/office/drawing/2014/main" id="{980F0379-8113-4B91-BE97-5BCD9BF5391A}"/>
                  </a:ext>
                </a:extLst>
              </p:cNvPr>
              <p:cNvSpPr>
                <a:spLocks noChangeShapeType="1"/>
              </p:cNvSpPr>
              <p:nvPr/>
            </p:nvSpPr>
            <p:spPr bwMode="auto">
              <a:xfrm>
                <a:off x="1750"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119">
                <a:extLst>
                  <a:ext uri="{FF2B5EF4-FFF2-40B4-BE49-F238E27FC236}">
                    <a16:creationId xmlns:a16="http://schemas.microsoft.com/office/drawing/2014/main" id="{D8491397-AC6F-409C-B511-8478352970AF}"/>
                  </a:ext>
                </a:extLst>
              </p:cNvPr>
              <p:cNvSpPr>
                <a:spLocks noChangeArrowheads="1"/>
              </p:cNvSpPr>
              <p:nvPr/>
            </p:nvSpPr>
            <p:spPr bwMode="auto">
              <a:xfrm>
                <a:off x="1750" y="435"/>
                <a:ext cx="6"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120">
                <a:extLst>
                  <a:ext uri="{FF2B5EF4-FFF2-40B4-BE49-F238E27FC236}">
                    <a16:creationId xmlns:a16="http://schemas.microsoft.com/office/drawing/2014/main" id="{5C3593EE-CD51-4700-88F2-93FFD4D9FAEC}"/>
                  </a:ext>
                </a:extLst>
              </p:cNvPr>
              <p:cNvSpPr>
                <a:spLocks noChangeArrowheads="1"/>
              </p:cNvSpPr>
              <p:nvPr/>
            </p:nvSpPr>
            <p:spPr bwMode="auto">
              <a:xfrm>
                <a:off x="1756" y="1274"/>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Line 121">
                <a:extLst>
                  <a:ext uri="{FF2B5EF4-FFF2-40B4-BE49-F238E27FC236}">
                    <a16:creationId xmlns:a16="http://schemas.microsoft.com/office/drawing/2014/main" id="{302C74E1-6E59-4D68-B752-C2A04C4C7028}"/>
                  </a:ext>
                </a:extLst>
              </p:cNvPr>
              <p:cNvSpPr>
                <a:spLocks noChangeShapeType="1"/>
              </p:cNvSpPr>
              <p:nvPr/>
            </p:nvSpPr>
            <p:spPr bwMode="auto">
              <a:xfrm>
                <a:off x="2276"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122">
                <a:extLst>
                  <a:ext uri="{FF2B5EF4-FFF2-40B4-BE49-F238E27FC236}">
                    <a16:creationId xmlns:a16="http://schemas.microsoft.com/office/drawing/2014/main" id="{0DF97FFF-05D7-4CA4-BC71-FDBD97A46108}"/>
                  </a:ext>
                </a:extLst>
              </p:cNvPr>
              <p:cNvSpPr>
                <a:spLocks noChangeArrowheads="1"/>
              </p:cNvSpPr>
              <p:nvPr/>
            </p:nvSpPr>
            <p:spPr bwMode="auto">
              <a:xfrm>
                <a:off x="2276" y="435"/>
                <a:ext cx="5"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123">
                <a:extLst>
                  <a:ext uri="{FF2B5EF4-FFF2-40B4-BE49-F238E27FC236}">
                    <a16:creationId xmlns:a16="http://schemas.microsoft.com/office/drawing/2014/main" id="{91DA91F9-C766-485F-B05E-A6E6E1D06974}"/>
                  </a:ext>
                </a:extLst>
              </p:cNvPr>
              <p:cNvSpPr>
                <a:spLocks noChangeArrowheads="1"/>
              </p:cNvSpPr>
              <p:nvPr/>
            </p:nvSpPr>
            <p:spPr bwMode="auto">
              <a:xfrm>
                <a:off x="2281" y="1268"/>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124">
                <a:extLst>
                  <a:ext uri="{FF2B5EF4-FFF2-40B4-BE49-F238E27FC236}">
                    <a16:creationId xmlns:a16="http://schemas.microsoft.com/office/drawing/2014/main" id="{03E54828-4447-4CB7-8A99-6FAC5A8248F6}"/>
                  </a:ext>
                </a:extLst>
              </p:cNvPr>
              <p:cNvSpPr>
                <a:spLocks noChangeShapeType="1"/>
              </p:cNvSpPr>
              <p:nvPr/>
            </p:nvSpPr>
            <p:spPr bwMode="auto">
              <a:xfrm>
                <a:off x="2801"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125">
                <a:extLst>
                  <a:ext uri="{FF2B5EF4-FFF2-40B4-BE49-F238E27FC236}">
                    <a16:creationId xmlns:a16="http://schemas.microsoft.com/office/drawing/2014/main" id="{31717582-453E-4ED2-BB61-8F5012D17A9D}"/>
                  </a:ext>
                </a:extLst>
              </p:cNvPr>
              <p:cNvSpPr>
                <a:spLocks noChangeArrowheads="1"/>
              </p:cNvSpPr>
              <p:nvPr/>
            </p:nvSpPr>
            <p:spPr bwMode="auto">
              <a:xfrm>
                <a:off x="2801" y="435"/>
                <a:ext cx="5"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126">
                <a:extLst>
                  <a:ext uri="{FF2B5EF4-FFF2-40B4-BE49-F238E27FC236}">
                    <a16:creationId xmlns:a16="http://schemas.microsoft.com/office/drawing/2014/main" id="{5FE703F8-D6A0-4A2F-A0CA-B6FDFBF1E9DE}"/>
                  </a:ext>
                </a:extLst>
              </p:cNvPr>
              <p:cNvSpPr>
                <a:spLocks noChangeArrowheads="1"/>
              </p:cNvSpPr>
              <p:nvPr/>
            </p:nvSpPr>
            <p:spPr bwMode="auto">
              <a:xfrm>
                <a:off x="2806" y="127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Rectangle 127">
                <a:extLst>
                  <a:ext uri="{FF2B5EF4-FFF2-40B4-BE49-F238E27FC236}">
                    <a16:creationId xmlns:a16="http://schemas.microsoft.com/office/drawing/2014/main" id="{074FFD90-D7A4-4A12-B528-336EE6A55378}"/>
                  </a:ext>
                </a:extLst>
              </p:cNvPr>
              <p:cNvSpPr>
                <a:spLocks noChangeArrowheads="1"/>
              </p:cNvSpPr>
              <p:nvPr/>
            </p:nvSpPr>
            <p:spPr bwMode="auto">
              <a:xfrm>
                <a:off x="3331" y="127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128">
                <a:extLst>
                  <a:ext uri="{FF2B5EF4-FFF2-40B4-BE49-F238E27FC236}">
                    <a16:creationId xmlns:a16="http://schemas.microsoft.com/office/drawing/2014/main" id="{9232A9A1-2B8B-4B2B-BBEC-A00E37C574E3}"/>
                  </a:ext>
                </a:extLst>
              </p:cNvPr>
              <p:cNvSpPr>
                <a:spLocks noChangeArrowheads="1"/>
              </p:cNvSpPr>
              <p:nvPr/>
            </p:nvSpPr>
            <p:spPr bwMode="auto">
              <a:xfrm>
                <a:off x="3856" y="127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129">
                <a:extLst>
                  <a:ext uri="{FF2B5EF4-FFF2-40B4-BE49-F238E27FC236}">
                    <a16:creationId xmlns:a16="http://schemas.microsoft.com/office/drawing/2014/main" id="{11401131-8B66-4D74-8CD5-F90D8921E7DE}"/>
                  </a:ext>
                </a:extLst>
              </p:cNvPr>
              <p:cNvSpPr>
                <a:spLocks noChangeArrowheads="1"/>
              </p:cNvSpPr>
              <p:nvPr/>
            </p:nvSpPr>
            <p:spPr bwMode="auto">
              <a:xfrm>
                <a:off x="706" y="141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Rectangle 130">
                <a:extLst>
                  <a:ext uri="{FF2B5EF4-FFF2-40B4-BE49-F238E27FC236}">
                    <a16:creationId xmlns:a16="http://schemas.microsoft.com/office/drawing/2014/main" id="{8B0617DC-189B-4357-BF5F-543B4E503EC3}"/>
                  </a:ext>
                </a:extLst>
              </p:cNvPr>
              <p:cNvSpPr>
                <a:spLocks noChangeArrowheads="1"/>
              </p:cNvSpPr>
              <p:nvPr/>
            </p:nvSpPr>
            <p:spPr bwMode="auto">
              <a:xfrm>
                <a:off x="1756" y="141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131">
                <a:extLst>
                  <a:ext uri="{FF2B5EF4-FFF2-40B4-BE49-F238E27FC236}">
                    <a16:creationId xmlns:a16="http://schemas.microsoft.com/office/drawing/2014/main" id="{2D299C14-5246-4796-B41D-8254CE966254}"/>
                  </a:ext>
                </a:extLst>
              </p:cNvPr>
              <p:cNvSpPr>
                <a:spLocks noChangeArrowheads="1"/>
              </p:cNvSpPr>
              <p:nvPr/>
            </p:nvSpPr>
            <p:spPr bwMode="auto">
              <a:xfrm>
                <a:off x="2806" y="141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132">
                <a:extLst>
                  <a:ext uri="{FF2B5EF4-FFF2-40B4-BE49-F238E27FC236}">
                    <a16:creationId xmlns:a16="http://schemas.microsoft.com/office/drawing/2014/main" id="{1345CB39-F967-4D4B-9D2C-18C4350E6838}"/>
                  </a:ext>
                </a:extLst>
              </p:cNvPr>
              <p:cNvSpPr>
                <a:spLocks noChangeArrowheads="1"/>
              </p:cNvSpPr>
              <p:nvPr/>
            </p:nvSpPr>
            <p:spPr bwMode="auto">
              <a:xfrm>
                <a:off x="3331" y="141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Rectangle 133">
                <a:extLst>
                  <a:ext uri="{FF2B5EF4-FFF2-40B4-BE49-F238E27FC236}">
                    <a16:creationId xmlns:a16="http://schemas.microsoft.com/office/drawing/2014/main" id="{486AD9E8-1E97-4844-B418-D7177DC220DE}"/>
                  </a:ext>
                </a:extLst>
              </p:cNvPr>
              <p:cNvSpPr>
                <a:spLocks noChangeArrowheads="1"/>
              </p:cNvSpPr>
              <p:nvPr/>
            </p:nvSpPr>
            <p:spPr bwMode="auto">
              <a:xfrm>
                <a:off x="3856" y="141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134">
                <a:extLst>
                  <a:ext uri="{FF2B5EF4-FFF2-40B4-BE49-F238E27FC236}">
                    <a16:creationId xmlns:a16="http://schemas.microsoft.com/office/drawing/2014/main" id="{6B074DF4-F213-4EA0-A58F-DE7D5526B9D9}"/>
                  </a:ext>
                </a:extLst>
              </p:cNvPr>
              <p:cNvSpPr>
                <a:spLocks noChangeArrowheads="1"/>
              </p:cNvSpPr>
              <p:nvPr/>
            </p:nvSpPr>
            <p:spPr bwMode="auto">
              <a:xfrm>
                <a:off x="706" y="154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135">
                <a:extLst>
                  <a:ext uri="{FF2B5EF4-FFF2-40B4-BE49-F238E27FC236}">
                    <a16:creationId xmlns:a16="http://schemas.microsoft.com/office/drawing/2014/main" id="{F0CD5405-CAB9-49F7-976B-F365E5116F7F}"/>
                  </a:ext>
                </a:extLst>
              </p:cNvPr>
              <p:cNvSpPr>
                <a:spLocks noChangeArrowheads="1"/>
              </p:cNvSpPr>
              <p:nvPr/>
            </p:nvSpPr>
            <p:spPr bwMode="auto">
              <a:xfrm>
                <a:off x="1756" y="154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Rectangle 136">
                <a:extLst>
                  <a:ext uri="{FF2B5EF4-FFF2-40B4-BE49-F238E27FC236}">
                    <a16:creationId xmlns:a16="http://schemas.microsoft.com/office/drawing/2014/main" id="{A7716B57-47D8-48D8-9E5E-04F0DFD72EEC}"/>
                  </a:ext>
                </a:extLst>
              </p:cNvPr>
              <p:cNvSpPr>
                <a:spLocks noChangeArrowheads="1"/>
              </p:cNvSpPr>
              <p:nvPr/>
            </p:nvSpPr>
            <p:spPr bwMode="auto">
              <a:xfrm>
                <a:off x="2806" y="154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137">
                <a:extLst>
                  <a:ext uri="{FF2B5EF4-FFF2-40B4-BE49-F238E27FC236}">
                    <a16:creationId xmlns:a16="http://schemas.microsoft.com/office/drawing/2014/main" id="{B32EF8F8-6DF9-4250-B55D-AE49C96A14D7}"/>
                  </a:ext>
                </a:extLst>
              </p:cNvPr>
              <p:cNvSpPr>
                <a:spLocks noChangeArrowheads="1"/>
              </p:cNvSpPr>
              <p:nvPr/>
            </p:nvSpPr>
            <p:spPr bwMode="auto">
              <a:xfrm>
                <a:off x="3331" y="154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138">
                <a:extLst>
                  <a:ext uri="{FF2B5EF4-FFF2-40B4-BE49-F238E27FC236}">
                    <a16:creationId xmlns:a16="http://schemas.microsoft.com/office/drawing/2014/main" id="{21462862-4E9E-4B88-BB54-C081B1AE809C}"/>
                  </a:ext>
                </a:extLst>
              </p:cNvPr>
              <p:cNvSpPr>
                <a:spLocks noChangeArrowheads="1"/>
              </p:cNvSpPr>
              <p:nvPr/>
            </p:nvSpPr>
            <p:spPr bwMode="auto">
              <a:xfrm>
                <a:off x="3856" y="154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Line 139">
                <a:extLst>
                  <a:ext uri="{FF2B5EF4-FFF2-40B4-BE49-F238E27FC236}">
                    <a16:creationId xmlns:a16="http://schemas.microsoft.com/office/drawing/2014/main" id="{0E919BC0-9CA5-4674-8572-BEA75AF6FAB4}"/>
                  </a:ext>
                </a:extLst>
              </p:cNvPr>
              <p:cNvSpPr>
                <a:spLocks noChangeShapeType="1"/>
              </p:cNvSpPr>
              <p:nvPr/>
            </p:nvSpPr>
            <p:spPr bwMode="auto">
              <a:xfrm>
                <a:off x="5" y="1684"/>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140">
                <a:extLst>
                  <a:ext uri="{FF2B5EF4-FFF2-40B4-BE49-F238E27FC236}">
                    <a16:creationId xmlns:a16="http://schemas.microsoft.com/office/drawing/2014/main" id="{03146A27-949B-4005-B4C9-038FB9C23A72}"/>
                  </a:ext>
                </a:extLst>
              </p:cNvPr>
              <p:cNvSpPr>
                <a:spLocks noChangeArrowheads="1"/>
              </p:cNvSpPr>
              <p:nvPr/>
            </p:nvSpPr>
            <p:spPr bwMode="auto">
              <a:xfrm>
                <a:off x="5" y="1684"/>
                <a:ext cx="26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141">
                <a:extLst>
                  <a:ext uri="{FF2B5EF4-FFF2-40B4-BE49-F238E27FC236}">
                    <a16:creationId xmlns:a16="http://schemas.microsoft.com/office/drawing/2014/main" id="{AC677727-1664-4BB0-9702-9A9B00DBE656}"/>
                  </a:ext>
                </a:extLst>
              </p:cNvPr>
              <p:cNvSpPr>
                <a:spLocks noChangeArrowheads="1"/>
              </p:cNvSpPr>
              <p:nvPr/>
            </p:nvSpPr>
            <p:spPr bwMode="auto">
              <a:xfrm>
                <a:off x="706" y="1684"/>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Rectangle 142">
                <a:extLst>
                  <a:ext uri="{FF2B5EF4-FFF2-40B4-BE49-F238E27FC236}">
                    <a16:creationId xmlns:a16="http://schemas.microsoft.com/office/drawing/2014/main" id="{988A95CD-A9DB-4EF0-8535-06F5AC92561C}"/>
                  </a:ext>
                </a:extLst>
              </p:cNvPr>
              <p:cNvSpPr>
                <a:spLocks noChangeArrowheads="1"/>
              </p:cNvSpPr>
              <p:nvPr/>
            </p:nvSpPr>
            <p:spPr bwMode="auto">
              <a:xfrm>
                <a:off x="1756" y="1684"/>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143">
                <a:extLst>
                  <a:ext uri="{FF2B5EF4-FFF2-40B4-BE49-F238E27FC236}">
                    <a16:creationId xmlns:a16="http://schemas.microsoft.com/office/drawing/2014/main" id="{2ECC5E5E-5891-4924-ABD7-887AB2D896C5}"/>
                  </a:ext>
                </a:extLst>
              </p:cNvPr>
              <p:cNvSpPr>
                <a:spLocks noChangeArrowheads="1"/>
              </p:cNvSpPr>
              <p:nvPr/>
            </p:nvSpPr>
            <p:spPr bwMode="auto">
              <a:xfrm>
                <a:off x="2806" y="1684"/>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144">
                <a:extLst>
                  <a:ext uri="{FF2B5EF4-FFF2-40B4-BE49-F238E27FC236}">
                    <a16:creationId xmlns:a16="http://schemas.microsoft.com/office/drawing/2014/main" id="{5EE717A3-5626-421A-B5CB-BAC885C16697}"/>
                  </a:ext>
                </a:extLst>
              </p:cNvPr>
              <p:cNvSpPr>
                <a:spLocks noChangeArrowheads="1"/>
              </p:cNvSpPr>
              <p:nvPr/>
            </p:nvSpPr>
            <p:spPr bwMode="auto">
              <a:xfrm>
                <a:off x="3331" y="1684"/>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Rectangle 145">
                <a:extLst>
                  <a:ext uri="{FF2B5EF4-FFF2-40B4-BE49-F238E27FC236}">
                    <a16:creationId xmlns:a16="http://schemas.microsoft.com/office/drawing/2014/main" id="{C0CCF59A-5BFB-4692-A5D3-632DE9CB5989}"/>
                  </a:ext>
                </a:extLst>
              </p:cNvPr>
              <p:cNvSpPr>
                <a:spLocks noChangeArrowheads="1"/>
              </p:cNvSpPr>
              <p:nvPr/>
            </p:nvSpPr>
            <p:spPr bwMode="auto">
              <a:xfrm>
                <a:off x="3856" y="1684"/>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146">
                <a:extLst>
                  <a:ext uri="{FF2B5EF4-FFF2-40B4-BE49-F238E27FC236}">
                    <a16:creationId xmlns:a16="http://schemas.microsoft.com/office/drawing/2014/main" id="{6667095A-5F68-4E48-8614-AC38FAA78528}"/>
                  </a:ext>
                </a:extLst>
              </p:cNvPr>
              <p:cNvSpPr>
                <a:spLocks noChangeArrowheads="1"/>
              </p:cNvSpPr>
              <p:nvPr/>
            </p:nvSpPr>
            <p:spPr bwMode="auto">
              <a:xfrm>
                <a:off x="706" y="182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147">
                <a:extLst>
                  <a:ext uri="{FF2B5EF4-FFF2-40B4-BE49-F238E27FC236}">
                    <a16:creationId xmlns:a16="http://schemas.microsoft.com/office/drawing/2014/main" id="{1EFE5422-466A-4761-8836-766937BBDD30}"/>
                  </a:ext>
                </a:extLst>
              </p:cNvPr>
              <p:cNvSpPr>
                <a:spLocks noChangeArrowheads="1"/>
              </p:cNvSpPr>
              <p:nvPr/>
            </p:nvSpPr>
            <p:spPr bwMode="auto">
              <a:xfrm>
                <a:off x="1756" y="182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Rectangle 148">
                <a:extLst>
                  <a:ext uri="{FF2B5EF4-FFF2-40B4-BE49-F238E27FC236}">
                    <a16:creationId xmlns:a16="http://schemas.microsoft.com/office/drawing/2014/main" id="{B3297970-E966-4019-A4D2-B8ED2388D8EE}"/>
                  </a:ext>
                </a:extLst>
              </p:cNvPr>
              <p:cNvSpPr>
                <a:spLocks noChangeArrowheads="1"/>
              </p:cNvSpPr>
              <p:nvPr/>
            </p:nvSpPr>
            <p:spPr bwMode="auto">
              <a:xfrm>
                <a:off x="2806" y="182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49">
                <a:extLst>
                  <a:ext uri="{FF2B5EF4-FFF2-40B4-BE49-F238E27FC236}">
                    <a16:creationId xmlns:a16="http://schemas.microsoft.com/office/drawing/2014/main" id="{8701F814-71E4-45B5-8D05-E898B0804CAC}"/>
                  </a:ext>
                </a:extLst>
              </p:cNvPr>
              <p:cNvSpPr>
                <a:spLocks noChangeArrowheads="1"/>
              </p:cNvSpPr>
              <p:nvPr/>
            </p:nvSpPr>
            <p:spPr bwMode="auto">
              <a:xfrm>
                <a:off x="3331" y="182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50">
                <a:extLst>
                  <a:ext uri="{FF2B5EF4-FFF2-40B4-BE49-F238E27FC236}">
                    <a16:creationId xmlns:a16="http://schemas.microsoft.com/office/drawing/2014/main" id="{E14979C7-06B7-44DE-BB92-A3E94E89C297}"/>
                  </a:ext>
                </a:extLst>
              </p:cNvPr>
              <p:cNvSpPr>
                <a:spLocks noChangeArrowheads="1"/>
              </p:cNvSpPr>
              <p:nvPr/>
            </p:nvSpPr>
            <p:spPr bwMode="auto">
              <a:xfrm>
                <a:off x="3856" y="182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Rectangle 151">
                <a:extLst>
                  <a:ext uri="{FF2B5EF4-FFF2-40B4-BE49-F238E27FC236}">
                    <a16:creationId xmlns:a16="http://schemas.microsoft.com/office/drawing/2014/main" id="{836E111F-F186-4AE0-B2F3-62AB07A2C0FE}"/>
                  </a:ext>
                </a:extLst>
              </p:cNvPr>
              <p:cNvSpPr>
                <a:spLocks noChangeArrowheads="1"/>
              </p:cNvSpPr>
              <p:nvPr/>
            </p:nvSpPr>
            <p:spPr bwMode="auto">
              <a:xfrm>
                <a:off x="706" y="195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52">
                <a:extLst>
                  <a:ext uri="{FF2B5EF4-FFF2-40B4-BE49-F238E27FC236}">
                    <a16:creationId xmlns:a16="http://schemas.microsoft.com/office/drawing/2014/main" id="{A7AA5AD5-E8A3-4766-A294-6752CB57A1A9}"/>
                  </a:ext>
                </a:extLst>
              </p:cNvPr>
              <p:cNvSpPr>
                <a:spLocks noChangeArrowheads="1"/>
              </p:cNvSpPr>
              <p:nvPr/>
            </p:nvSpPr>
            <p:spPr bwMode="auto">
              <a:xfrm>
                <a:off x="1756" y="195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53">
                <a:extLst>
                  <a:ext uri="{FF2B5EF4-FFF2-40B4-BE49-F238E27FC236}">
                    <a16:creationId xmlns:a16="http://schemas.microsoft.com/office/drawing/2014/main" id="{6A8DAC55-6542-4660-8A0D-9AE92468EEDE}"/>
                  </a:ext>
                </a:extLst>
              </p:cNvPr>
              <p:cNvSpPr>
                <a:spLocks noChangeArrowheads="1"/>
              </p:cNvSpPr>
              <p:nvPr/>
            </p:nvSpPr>
            <p:spPr bwMode="auto">
              <a:xfrm>
                <a:off x="2806" y="195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Rectangle 154">
                <a:extLst>
                  <a:ext uri="{FF2B5EF4-FFF2-40B4-BE49-F238E27FC236}">
                    <a16:creationId xmlns:a16="http://schemas.microsoft.com/office/drawing/2014/main" id="{9293B4D8-7701-43F3-A878-ED0B2EF6B79A}"/>
                  </a:ext>
                </a:extLst>
              </p:cNvPr>
              <p:cNvSpPr>
                <a:spLocks noChangeArrowheads="1"/>
              </p:cNvSpPr>
              <p:nvPr/>
            </p:nvSpPr>
            <p:spPr bwMode="auto">
              <a:xfrm>
                <a:off x="3331" y="195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55">
                <a:extLst>
                  <a:ext uri="{FF2B5EF4-FFF2-40B4-BE49-F238E27FC236}">
                    <a16:creationId xmlns:a16="http://schemas.microsoft.com/office/drawing/2014/main" id="{2FB562CD-2905-4A07-B692-E7C686C3F12A}"/>
                  </a:ext>
                </a:extLst>
              </p:cNvPr>
              <p:cNvSpPr>
                <a:spLocks noChangeArrowheads="1"/>
              </p:cNvSpPr>
              <p:nvPr/>
            </p:nvSpPr>
            <p:spPr bwMode="auto">
              <a:xfrm>
                <a:off x="3856" y="195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56">
                <a:extLst>
                  <a:ext uri="{FF2B5EF4-FFF2-40B4-BE49-F238E27FC236}">
                    <a16:creationId xmlns:a16="http://schemas.microsoft.com/office/drawing/2014/main" id="{C3338A13-56E7-48F2-AFB7-2FBCB28986CC}"/>
                  </a:ext>
                </a:extLst>
              </p:cNvPr>
              <p:cNvSpPr>
                <a:spLocks noChangeArrowheads="1"/>
              </p:cNvSpPr>
              <p:nvPr/>
            </p:nvSpPr>
            <p:spPr bwMode="auto">
              <a:xfrm>
                <a:off x="706" y="209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Rectangle 157">
                <a:extLst>
                  <a:ext uri="{FF2B5EF4-FFF2-40B4-BE49-F238E27FC236}">
                    <a16:creationId xmlns:a16="http://schemas.microsoft.com/office/drawing/2014/main" id="{64C73597-E6DA-432B-8257-6330C9B82452}"/>
                  </a:ext>
                </a:extLst>
              </p:cNvPr>
              <p:cNvSpPr>
                <a:spLocks noChangeArrowheads="1"/>
              </p:cNvSpPr>
              <p:nvPr/>
            </p:nvSpPr>
            <p:spPr bwMode="auto">
              <a:xfrm>
                <a:off x="1756" y="209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58">
                <a:extLst>
                  <a:ext uri="{FF2B5EF4-FFF2-40B4-BE49-F238E27FC236}">
                    <a16:creationId xmlns:a16="http://schemas.microsoft.com/office/drawing/2014/main" id="{3BBCA0E9-A679-4838-9D88-FAD7285E09C1}"/>
                  </a:ext>
                </a:extLst>
              </p:cNvPr>
              <p:cNvSpPr>
                <a:spLocks noChangeArrowheads="1"/>
              </p:cNvSpPr>
              <p:nvPr/>
            </p:nvSpPr>
            <p:spPr bwMode="auto">
              <a:xfrm>
                <a:off x="2806" y="209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Line 159">
                <a:extLst>
                  <a:ext uri="{FF2B5EF4-FFF2-40B4-BE49-F238E27FC236}">
                    <a16:creationId xmlns:a16="http://schemas.microsoft.com/office/drawing/2014/main" id="{4B8F523F-1674-4E3B-949B-911BD38DF772}"/>
                  </a:ext>
                </a:extLst>
              </p:cNvPr>
              <p:cNvSpPr>
                <a:spLocks noChangeShapeType="1"/>
              </p:cNvSpPr>
              <p:nvPr/>
            </p:nvSpPr>
            <p:spPr bwMode="auto">
              <a:xfrm>
                <a:off x="3326" y="435"/>
                <a:ext cx="0" cy="16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Rectangle 160">
                <a:extLst>
                  <a:ext uri="{FF2B5EF4-FFF2-40B4-BE49-F238E27FC236}">
                    <a16:creationId xmlns:a16="http://schemas.microsoft.com/office/drawing/2014/main" id="{F7EDAA9D-5769-4EA2-A3EC-72DFB5EE015C}"/>
                  </a:ext>
                </a:extLst>
              </p:cNvPr>
              <p:cNvSpPr>
                <a:spLocks noChangeArrowheads="1"/>
              </p:cNvSpPr>
              <p:nvPr/>
            </p:nvSpPr>
            <p:spPr bwMode="auto">
              <a:xfrm>
                <a:off x="3326" y="435"/>
                <a:ext cx="5" cy="1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Line 161">
                <a:extLst>
                  <a:ext uri="{FF2B5EF4-FFF2-40B4-BE49-F238E27FC236}">
                    <a16:creationId xmlns:a16="http://schemas.microsoft.com/office/drawing/2014/main" id="{004B3C25-E11D-4496-B5B4-203F892618C8}"/>
                  </a:ext>
                </a:extLst>
              </p:cNvPr>
              <p:cNvSpPr>
                <a:spLocks noChangeShapeType="1"/>
              </p:cNvSpPr>
              <p:nvPr/>
            </p:nvSpPr>
            <p:spPr bwMode="auto">
              <a:xfrm>
                <a:off x="3851" y="435"/>
                <a:ext cx="0" cy="16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Rectangle 162">
                <a:extLst>
                  <a:ext uri="{FF2B5EF4-FFF2-40B4-BE49-F238E27FC236}">
                    <a16:creationId xmlns:a16="http://schemas.microsoft.com/office/drawing/2014/main" id="{A602DD11-5B9B-4AD3-8B73-D2451DBF6EDB}"/>
                  </a:ext>
                </a:extLst>
              </p:cNvPr>
              <p:cNvSpPr>
                <a:spLocks noChangeArrowheads="1"/>
              </p:cNvSpPr>
              <p:nvPr/>
            </p:nvSpPr>
            <p:spPr bwMode="auto">
              <a:xfrm>
                <a:off x="3851" y="435"/>
                <a:ext cx="5" cy="1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63">
                <a:extLst>
                  <a:ext uri="{FF2B5EF4-FFF2-40B4-BE49-F238E27FC236}">
                    <a16:creationId xmlns:a16="http://schemas.microsoft.com/office/drawing/2014/main" id="{16A52410-D12E-4D99-B57E-87BB2CAB6A3A}"/>
                  </a:ext>
                </a:extLst>
              </p:cNvPr>
              <p:cNvSpPr>
                <a:spLocks noChangeArrowheads="1"/>
              </p:cNvSpPr>
              <p:nvPr/>
            </p:nvSpPr>
            <p:spPr bwMode="auto">
              <a:xfrm>
                <a:off x="3331" y="2089"/>
                <a:ext cx="105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164">
                <a:extLst>
                  <a:ext uri="{FF2B5EF4-FFF2-40B4-BE49-F238E27FC236}">
                    <a16:creationId xmlns:a16="http://schemas.microsoft.com/office/drawing/2014/main" id="{FD3B6B50-29ED-4E2D-988E-9013BEA535EE}"/>
                  </a:ext>
                </a:extLst>
              </p:cNvPr>
              <p:cNvSpPr>
                <a:spLocks noChangeShapeType="1"/>
              </p:cNvSpPr>
              <p:nvPr/>
            </p:nvSpPr>
            <p:spPr bwMode="auto">
              <a:xfrm>
                <a:off x="4376" y="435"/>
                <a:ext cx="0" cy="16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165">
                <a:extLst>
                  <a:ext uri="{FF2B5EF4-FFF2-40B4-BE49-F238E27FC236}">
                    <a16:creationId xmlns:a16="http://schemas.microsoft.com/office/drawing/2014/main" id="{5C8F900A-F10D-41A2-972A-6FBC0E53AA75}"/>
                  </a:ext>
                </a:extLst>
              </p:cNvPr>
              <p:cNvSpPr>
                <a:spLocks noChangeArrowheads="1"/>
              </p:cNvSpPr>
              <p:nvPr/>
            </p:nvSpPr>
            <p:spPr bwMode="auto">
              <a:xfrm>
                <a:off x="4376" y="435"/>
                <a:ext cx="6" cy="1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Rectangle 166">
                <a:extLst>
                  <a:ext uri="{FF2B5EF4-FFF2-40B4-BE49-F238E27FC236}">
                    <a16:creationId xmlns:a16="http://schemas.microsoft.com/office/drawing/2014/main" id="{68178DE3-F3B9-45A0-BE90-E52B042E7AF8}"/>
                  </a:ext>
                </a:extLst>
              </p:cNvPr>
              <p:cNvSpPr>
                <a:spLocks noChangeArrowheads="1"/>
              </p:cNvSpPr>
              <p:nvPr/>
            </p:nvSpPr>
            <p:spPr bwMode="auto">
              <a:xfrm>
                <a:off x="706"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Rectangle 167">
                <a:extLst>
                  <a:ext uri="{FF2B5EF4-FFF2-40B4-BE49-F238E27FC236}">
                    <a16:creationId xmlns:a16="http://schemas.microsoft.com/office/drawing/2014/main" id="{B29F4D34-5706-455F-9289-E22D354533DC}"/>
                  </a:ext>
                </a:extLst>
              </p:cNvPr>
              <p:cNvSpPr>
                <a:spLocks noChangeArrowheads="1"/>
              </p:cNvSpPr>
              <p:nvPr/>
            </p:nvSpPr>
            <p:spPr bwMode="auto">
              <a:xfrm>
                <a:off x="1756"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Rectangle 168">
                <a:extLst>
                  <a:ext uri="{FF2B5EF4-FFF2-40B4-BE49-F238E27FC236}">
                    <a16:creationId xmlns:a16="http://schemas.microsoft.com/office/drawing/2014/main" id="{2F9F51BC-2D78-427F-B55D-791D529440FA}"/>
                  </a:ext>
                </a:extLst>
              </p:cNvPr>
              <p:cNvSpPr>
                <a:spLocks noChangeArrowheads="1"/>
              </p:cNvSpPr>
              <p:nvPr/>
            </p:nvSpPr>
            <p:spPr bwMode="auto">
              <a:xfrm>
                <a:off x="2806"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Rectangle 169">
                <a:extLst>
                  <a:ext uri="{FF2B5EF4-FFF2-40B4-BE49-F238E27FC236}">
                    <a16:creationId xmlns:a16="http://schemas.microsoft.com/office/drawing/2014/main" id="{39C9C2E1-791D-4F37-AF92-230099AF61CE}"/>
                  </a:ext>
                </a:extLst>
              </p:cNvPr>
              <p:cNvSpPr>
                <a:spLocks noChangeArrowheads="1"/>
              </p:cNvSpPr>
              <p:nvPr/>
            </p:nvSpPr>
            <p:spPr bwMode="auto">
              <a:xfrm>
                <a:off x="3331"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Rectangle 170">
                <a:extLst>
                  <a:ext uri="{FF2B5EF4-FFF2-40B4-BE49-F238E27FC236}">
                    <a16:creationId xmlns:a16="http://schemas.microsoft.com/office/drawing/2014/main" id="{EAB51845-2C12-4A84-89E4-B815A62245BC}"/>
                  </a:ext>
                </a:extLst>
              </p:cNvPr>
              <p:cNvSpPr>
                <a:spLocks noChangeArrowheads="1"/>
              </p:cNvSpPr>
              <p:nvPr/>
            </p:nvSpPr>
            <p:spPr bwMode="auto">
              <a:xfrm>
                <a:off x="3856" y="2231"/>
                <a:ext cx="515"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Rectangle 171">
                <a:extLst>
                  <a:ext uri="{FF2B5EF4-FFF2-40B4-BE49-F238E27FC236}">
                    <a16:creationId xmlns:a16="http://schemas.microsoft.com/office/drawing/2014/main" id="{F506F095-75BA-4979-8216-0BA034AEE67F}"/>
                  </a:ext>
                </a:extLst>
              </p:cNvPr>
              <p:cNvSpPr>
                <a:spLocks noChangeArrowheads="1"/>
              </p:cNvSpPr>
              <p:nvPr/>
            </p:nvSpPr>
            <p:spPr bwMode="auto">
              <a:xfrm>
                <a:off x="706"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Rectangle 172">
                <a:extLst>
                  <a:ext uri="{FF2B5EF4-FFF2-40B4-BE49-F238E27FC236}">
                    <a16:creationId xmlns:a16="http://schemas.microsoft.com/office/drawing/2014/main" id="{2CB5230B-4E06-496B-BB14-09F48C287743}"/>
                  </a:ext>
                </a:extLst>
              </p:cNvPr>
              <p:cNvSpPr>
                <a:spLocks noChangeArrowheads="1"/>
              </p:cNvSpPr>
              <p:nvPr/>
            </p:nvSpPr>
            <p:spPr bwMode="auto">
              <a:xfrm>
                <a:off x="1220" y="1268"/>
                <a:ext cx="11" cy="1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173">
                <a:extLst>
                  <a:ext uri="{FF2B5EF4-FFF2-40B4-BE49-F238E27FC236}">
                    <a16:creationId xmlns:a16="http://schemas.microsoft.com/office/drawing/2014/main" id="{8E68287F-F27F-497B-A1EF-30B9F7D822B6}"/>
                  </a:ext>
                </a:extLst>
              </p:cNvPr>
              <p:cNvSpPr>
                <a:spLocks noChangeArrowheads="1"/>
              </p:cNvSpPr>
              <p:nvPr/>
            </p:nvSpPr>
            <p:spPr bwMode="auto">
              <a:xfrm>
                <a:off x="1231" y="2362"/>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Rectangle 174">
                <a:extLst>
                  <a:ext uri="{FF2B5EF4-FFF2-40B4-BE49-F238E27FC236}">
                    <a16:creationId xmlns:a16="http://schemas.microsoft.com/office/drawing/2014/main" id="{D45FDAF2-D999-4D1D-91AF-ECB99DC10F2B}"/>
                  </a:ext>
                </a:extLst>
              </p:cNvPr>
              <p:cNvSpPr>
                <a:spLocks noChangeArrowheads="1"/>
              </p:cNvSpPr>
              <p:nvPr/>
            </p:nvSpPr>
            <p:spPr bwMode="auto">
              <a:xfrm>
                <a:off x="1745" y="1280"/>
                <a:ext cx="11" cy="10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Rectangle 175">
                <a:extLst>
                  <a:ext uri="{FF2B5EF4-FFF2-40B4-BE49-F238E27FC236}">
                    <a16:creationId xmlns:a16="http://schemas.microsoft.com/office/drawing/2014/main" id="{23DDC86C-7936-451C-80A3-09D8E950046B}"/>
                  </a:ext>
                </a:extLst>
              </p:cNvPr>
              <p:cNvSpPr>
                <a:spLocks noChangeArrowheads="1"/>
              </p:cNvSpPr>
              <p:nvPr/>
            </p:nvSpPr>
            <p:spPr bwMode="auto">
              <a:xfrm>
                <a:off x="1756"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Rectangle 176">
                <a:extLst>
                  <a:ext uri="{FF2B5EF4-FFF2-40B4-BE49-F238E27FC236}">
                    <a16:creationId xmlns:a16="http://schemas.microsoft.com/office/drawing/2014/main" id="{3C70738F-C443-4A99-9927-FB9355B76B07}"/>
                  </a:ext>
                </a:extLst>
              </p:cNvPr>
              <p:cNvSpPr>
                <a:spLocks noChangeArrowheads="1"/>
              </p:cNvSpPr>
              <p:nvPr/>
            </p:nvSpPr>
            <p:spPr bwMode="auto">
              <a:xfrm>
                <a:off x="2270" y="1268"/>
                <a:ext cx="11" cy="1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Rectangle 177">
                <a:extLst>
                  <a:ext uri="{FF2B5EF4-FFF2-40B4-BE49-F238E27FC236}">
                    <a16:creationId xmlns:a16="http://schemas.microsoft.com/office/drawing/2014/main" id="{0DA22EBE-7D51-4051-9102-2CCE8515F4E2}"/>
                  </a:ext>
                </a:extLst>
              </p:cNvPr>
              <p:cNvSpPr>
                <a:spLocks noChangeArrowheads="1"/>
              </p:cNvSpPr>
              <p:nvPr/>
            </p:nvSpPr>
            <p:spPr bwMode="auto">
              <a:xfrm>
                <a:off x="2281" y="2362"/>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Rectangle 178">
                <a:extLst>
                  <a:ext uri="{FF2B5EF4-FFF2-40B4-BE49-F238E27FC236}">
                    <a16:creationId xmlns:a16="http://schemas.microsoft.com/office/drawing/2014/main" id="{46CB01CD-57D9-4166-ABF8-C4E47A6285AB}"/>
                  </a:ext>
                </a:extLst>
              </p:cNvPr>
              <p:cNvSpPr>
                <a:spLocks noChangeArrowheads="1"/>
              </p:cNvSpPr>
              <p:nvPr/>
            </p:nvSpPr>
            <p:spPr bwMode="auto">
              <a:xfrm>
                <a:off x="2795" y="1280"/>
                <a:ext cx="11" cy="10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179">
                <a:extLst>
                  <a:ext uri="{FF2B5EF4-FFF2-40B4-BE49-F238E27FC236}">
                    <a16:creationId xmlns:a16="http://schemas.microsoft.com/office/drawing/2014/main" id="{A865793D-44F7-46AC-AC97-209F4F9DAC1F}"/>
                  </a:ext>
                </a:extLst>
              </p:cNvPr>
              <p:cNvSpPr>
                <a:spLocks noChangeArrowheads="1"/>
              </p:cNvSpPr>
              <p:nvPr/>
            </p:nvSpPr>
            <p:spPr bwMode="auto">
              <a:xfrm>
                <a:off x="2806"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Rectangle 180">
                <a:extLst>
                  <a:ext uri="{FF2B5EF4-FFF2-40B4-BE49-F238E27FC236}">
                    <a16:creationId xmlns:a16="http://schemas.microsoft.com/office/drawing/2014/main" id="{D9A5F5D2-6718-45D0-A7DA-4658537F49A3}"/>
                  </a:ext>
                </a:extLst>
              </p:cNvPr>
              <p:cNvSpPr>
                <a:spLocks noChangeArrowheads="1"/>
              </p:cNvSpPr>
              <p:nvPr/>
            </p:nvSpPr>
            <p:spPr bwMode="auto">
              <a:xfrm>
                <a:off x="3331"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Rectangle 181">
                <a:extLst>
                  <a:ext uri="{FF2B5EF4-FFF2-40B4-BE49-F238E27FC236}">
                    <a16:creationId xmlns:a16="http://schemas.microsoft.com/office/drawing/2014/main" id="{001B5042-AF28-478F-8EEA-0E257832834F}"/>
                  </a:ext>
                </a:extLst>
              </p:cNvPr>
              <p:cNvSpPr>
                <a:spLocks noChangeArrowheads="1"/>
              </p:cNvSpPr>
              <p:nvPr/>
            </p:nvSpPr>
            <p:spPr bwMode="auto">
              <a:xfrm>
                <a:off x="3856" y="2368"/>
                <a:ext cx="515"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Line 182">
                <a:extLst>
                  <a:ext uri="{FF2B5EF4-FFF2-40B4-BE49-F238E27FC236}">
                    <a16:creationId xmlns:a16="http://schemas.microsoft.com/office/drawing/2014/main" id="{828A3713-6926-4BCC-903F-70C48C69D113}"/>
                  </a:ext>
                </a:extLst>
              </p:cNvPr>
              <p:cNvSpPr>
                <a:spLocks noChangeShapeType="1"/>
              </p:cNvSpPr>
              <p:nvPr/>
            </p:nvSpPr>
            <p:spPr bwMode="auto">
              <a:xfrm>
                <a:off x="5" y="2505"/>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Rectangle 183">
                <a:extLst>
                  <a:ext uri="{FF2B5EF4-FFF2-40B4-BE49-F238E27FC236}">
                    <a16:creationId xmlns:a16="http://schemas.microsoft.com/office/drawing/2014/main" id="{7D72FA35-188F-4F21-9A2B-149AA7EBCD25}"/>
                  </a:ext>
                </a:extLst>
              </p:cNvPr>
              <p:cNvSpPr>
                <a:spLocks noChangeArrowheads="1"/>
              </p:cNvSpPr>
              <p:nvPr/>
            </p:nvSpPr>
            <p:spPr bwMode="auto">
              <a:xfrm>
                <a:off x="5" y="2505"/>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Rectangle 184">
                <a:extLst>
                  <a:ext uri="{FF2B5EF4-FFF2-40B4-BE49-F238E27FC236}">
                    <a16:creationId xmlns:a16="http://schemas.microsoft.com/office/drawing/2014/main" id="{DC84F7A2-ABC7-4F57-936F-310B3697E6B0}"/>
                  </a:ext>
                </a:extLst>
              </p:cNvPr>
              <p:cNvSpPr>
                <a:spLocks noChangeArrowheads="1"/>
              </p:cNvSpPr>
              <p:nvPr/>
            </p:nvSpPr>
            <p:spPr bwMode="auto">
              <a:xfrm>
                <a:off x="706" y="250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185">
                <a:extLst>
                  <a:ext uri="{FF2B5EF4-FFF2-40B4-BE49-F238E27FC236}">
                    <a16:creationId xmlns:a16="http://schemas.microsoft.com/office/drawing/2014/main" id="{0B61AF29-EA3B-4844-ADB1-8D1366EDC3AA}"/>
                  </a:ext>
                </a:extLst>
              </p:cNvPr>
              <p:cNvSpPr>
                <a:spLocks noChangeArrowheads="1"/>
              </p:cNvSpPr>
              <p:nvPr/>
            </p:nvSpPr>
            <p:spPr bwMode="auto">
              <a:xfrm>
                <a:off x="1231" y="250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Rectangle 186">
                <a:extLst>
                  <a:ext uri="{FF2B5EF4-FFF2-40B4-BE49-F238E27FC236}">
                    <a16:creationId xmlns:a16="http://schemas.microsoft.com/office/drawing/2014/main" id="{B427C743-8932-427C-AAC1-14C095D5A9F5}"/>
                  </a:ext>
                </a:extLst>
              </p:cNvPr>
              <p:cNvSpPr>
                <a:spLocks noChangeArrowheads="1"/>
              </p:cNvSpPr>
              <p:nvPr/>
            </p:nvSpPr>
            <p:spPr bwMode="auto">
              <a:xfrm>
                <a:off x="1756" y="250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Rectangle 187">
                <a:extLst>
                  <a:ext uri="{FF2B5EF4-FFF2-40B4-BE49-F238E27FC236}">
                    <a16:creationId xmlns:a16="http://schemas.microsoft.com/office/drawing/2014/main" id="{939924F4-EDBA-4542-8980-C45B51302DBF}"/>
                  </a:ext>
                </a:extLst>
              </p:cNvPr>
              <p:cNvSpPr>
                <a:spLocks noChangeArrowheads="1"/>
              </p:cNvSpPr>
              <p:nvPr/>
            </p:nvSpPr>
            <p:spPr bwMode="auto">
              <a:xfrm>
                <a:off x="2281" y="250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88">
                <a:extLst>
                  <a:ext uri="{FF2B5EF4-FFF2-40B4-BE49-F238E27FC236}">
                    <a16:creationId xmlns:a16="http://schemas.microsoft.com/office/drawing/2014/main" id="{E2E0F283-2CC3-4A93-80FD-9C3C3949C2F6}"/>
                  </a:ext>
                </a:extLst>
              </p:cNvPr>
              <p:cNvSpPr>
                <a:spLocks noChangeArrowheads="1"/>
              </p:cNvSpPr>
              <p:nvPr/>
            </p:nvSpPr>
            <p:spPr bwMode="auto">
              <a:xfrm>
                <a:off x="2806" y="250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89">
                <a:extLst>
                  <a:ext uri="{FF2B5EF4-FFF2-40B4-BE49-F238E27FC236}">
                    <a16:creationId xmlns:a16="http://schemas.microsoft.com/office/drawing/2014/main" id="{72D1EA27-E057-47C9-B53A-EDA54F72B9E6}"/>
                  </a:ext>
                </a:extLst>
              </p:cNvPr>
              <p:cNvSpPr>
                <a:spLocks noChangeArrowheads="1"/>
              </p:cNvSpPr>
              <p:nvPr/>
            </p:nvSpPr>
            <p:spPr bwMode="auto">
              <a:xfrm>
                <a:off x="3331" y="250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Rectangle 190">
                <a:extLst>
                  <a:ext uri="{FF2B5EF4-FFF2-40B4-BE49-F238E27FC236}">
                    <a16:creationId xmlns:a16="http://schemas.microsoft.com/office/drawing/2014/main" id="{BE13AAAB-B2AE-455D-9B4B-B52F8C1C992F}"/>
                  </a:ext>
                </a:extLst>
              </p:cNvPr>
              <p:cNvSpPr>
                <a:spLocks noChangeArrowheads="1"/>
              </p:cNvSpPr>
              <p:nvPr/>
            </p:nvSpPr>
            <p:spPr bwMode="auto">
              <a:xfrm>
                <a:off x="3856" y="2505"/>
                <a:ext cx="515"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Rectangle 191">
                <a:extLst>
                  <a:ext uri="{FF2B5EF4-FFF2-40B4-BE49-F238E27FC236}">
                    <a16:creationId xmlns:a16="http://schemas.microsoft.com/office/drawing/2014/main" id="{B0181C8F-8D3F-445E-A2CB-61AE293D7733}"/>
                  </a:ext>
                </a:extLst>
              </p:cNvPr>
              <p:cNvSpPr>
                <a:spLocks noChangeArrowheads="1"/>
              </p:cNvSpPr>
              <p:nvPr/>
            </p:nvSpPr>
            <p:spPr bwMode="auto">
              <a:xfrm>
                <a:off x="706" y="264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Rectangle 192">
                <a:extLst>
                  <a:ext uri="{FF2B5EF4-FFF2-40B4-BE49-F238E27FC236}">
                    <a16:creationId xmlns:a16="http://schemas.microsoft.com/office/drawing/2014/main" id="{1ADFC015-0602-4FF7-9258-DF390CFA1C31}"/>
                  </a:ext>
                </a:extLst>
              </p:cNvPr>
              <p:cNvSpPr>
                <a:spLocks noChangeArrowheads="1"/>
              </p:cNvSpPr>
              <p:nvPr/>
            </p:nvSpPr>
            <p:spPr bwMode="auto">
              <a:xfrm>
                <a:off x="1231" y="264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Rectangle 193">
                <a:extLst>
                  <a:ext uri="{FF2B5EF4-FFF2-40B4-BE49-F238E27FC236}">
                    <a16:creationId xmlns:a16="http://schemas.microsoft.com/office/drawing/2014/main" id="{DF2FE1ED-0D84-430F-9045-3F324E0409CC}"/>
                  </a:ext>
                </a:extLst>
              </p:cNvPr>
              <p:cNvSpPr>
                <a:spLocks noChangeArrowheads="1"/>
              </p:cNvSpPr>
              <p:nvPr/>
            </p:nvSpPr>
            <p:spPr bwMode="auto">
              <a:xfrm>
                <a:off x="1756" y="264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Rectangle 194">
                <a:extLst>
                  <a:ext uri="{FF2B5EF4-FFF2-40B4-BE49-F238E27FC236}">
                    <a16:creationId xmlns:a16="http://schemas.microsoft.com/office/drawing/2014/main" id="{4B4817F8-B30D-4302-8BE7-0210C98029C6}"/>
                  </a:ext>
                </a:extLst>
              </p:cNvPr>
              <p:cNvSpPr>
                <a:spLocks noChangeArrowheads="1"/>
              </p:cNvSpPr>
              <p:nvPr/>
            </p:nvSpPr>
            <p:spPr bwMode="auto">
              <a:xfrm>
                <a:off x="2281" y="264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Rectangle 195">
                <a:extLst>
                  <a:ext uri="{FF2B5EF4-FFF2-40B4-BE49-F238E27FC236}">
                    <a16:creationId xmlns:a16="http://schemas.microsoft.com/office/drawing/2014/main" id="{B1004F49-99E4-41E4-985E-6AC10EDD8E36}"/>
                  </a:ext>
                </a:extLst>
              </p:cNvPr>
              <p:cNvSpPr>
                <a:spLocks noChangeArrowheads="1"/>
              </p:cNvSpPr>
              <p:nvPr/>
            </p:nvSpPr>
            <p:spPr bwMode="auto">
              <a:xfrm>
                <a:off x="2806" y="2642"/>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Rectangle 196">
                <a:extLst>
                  <a:ext uri="{FF2B5EF4-FFF2-40B4-BE49-F238E27FC236}">
                    <a16:creationId xmlns:a16="http://schemas.microsoft.com/office/drawing/2014/main" id="{2FEB8D67-CC2C-4C5A-A580-4BF9C06FE2FE}"/>
                  </a:ext>
                </a:extLst>
              </p:cNvPr>
              <p:cNvSpPr>
                <a:spLocks noChangeArrowheads="1"/>
              </p:cNvSpPr>
              <p:nvPr/>
            </p:nvSpPr>
            <p:spPr bwMode="auto">
              <a:xfrm>
                <a:off x="3331" y="2642"/>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Rectangle 197">
                <a:extLst>
                  <a:ext uri="{FF2B5EF4-FFF2-40B4-BE49-F238E27FC236}">
                    <a16:creationId xmlns:a16="http://schemas.microsoft.com/office/drawing/2014/main" id="{AF2A6397-ABC6-4970-BC8A-37FB87635622}"/>
                  </a:ext>
                </a:extLst>
              </p:cNvPr>
              <p:cNvSpPr>
                <a:spLocks noChangeArrowheads="1"/>
              </p:cNvSpPr>
              <p:nvPr/>
            </p:nvSpPr>
            <p:spPr bwMode="auto">
              <a:xfrm>
                <a:off x="706" y="2778"/>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198">
                <a:extLst>
                  <a:ext uri="{FF2B5EF4-FFF2-40B4-BE49-F238E27FC236}">
                    <a16:creationId xmlns:a16="http://schemas.microsoft.com/office/drawing/2014/main" id="{D3E81A12-59CB-43CD-9C02-6B23F731B6B8}"/>
                  </a:ext>
                </a:extLst>
              </p:cNvPr>
              <p:cNvSpPr>
                <a:spLocks noChangeArrowheads="1"/>
              </p:cNvSpPr>
              <p:nvPr/>
            </p:nvSpPr>
            <p:spPr bwMode="auto">
              <a:xfrm>
                <a:off x="1231" y="2778"/>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Rectangle 199">
                <a:extLst>
                  <a:ext uri="{FF2B5EF4-FFF2-40B4-BE49-F238E27FC236}">
                    <a16:creationId xmlns:a16="http://schemas.microsoft.com/office/drawing/2014/main" id="{B8B76A6E-7839-46A9-9022-BB238D50D73E}"/>
                  </a:ext>
                </a:extLst>
              </p:cNvPr>
              <p:cNvSpPr>
                <a:spLocks noChangeArrowheads="1"/>
              </p:cNvSpPr>
              <p:nvPr/>
            </p:nvSpPr>
            <p:spPr bwMode="auto">
              <a:xfrm>
                <a:off x="1756" y="2778"/>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Rectangle 200">
                <a:extLst>
                  <a:ext uri="{FF2B5EF4-FFF2-40B4-BE49-F238E27FC236}">
                    <a16:creationId xmlns:a16="http://schemas.microsoft.com/office/drawing/2014/main" id="{75A8989F-1211-48ED-A615-A50454609C0D}"/>
                  </a:ext>
                </a:extLst>
              </p:cNvPr>
              <p:cNvSpPr>
                <a:spLocks noChangeArrowheads="1"/>
              </p:cNvSpPr>
              <p:nvPr/>
            </p:nvSpPr>
            <p:spPr bwMode="auto">
              <a:xfrm>
                <a:off x="2281" y="2778"/>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Rectangle 201">
                <a:extLst>
                  <a:ext uri="{FF2B5EF4-FFF2-40B4-BE49-F238E27FC236}">
                    <a16:creationId xmlns:a16="http://schemas.microsoft.com/office/drawing/2014/main" id="{2050CC27-680E-42C1-9B1D-734DCFD8546B}"/>
                  </a:ext>
                </a:extLst>
              </p:cNvPr>
              <p:cNvSpPr>
                <a:spLocks noChangeArrowheads="1"/>
              </p:cNvSpPr>
              <p:nvPr/>
            </p:nvSpPr>
            <p:spPr bwMode="auto">
              <a:xfrm>
                <a:off x="2806" y="2778"/>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Rectangle 202">
                <a:extLst>
                  <a:ext uri="{FF2B5EF4-FFF2-40B4-BE49-F238E27FC236}">
                    <a16:creationId xmlns:a16="http://schemas.microsoft.com/office/drawing/2014/main" id="{6E3C85D5-A4EB-410F-9F25-7AC9D435701E}"/>
                  </a:ext>
                </a:extLst>
              </p:cNvPr>
              <p:cNvSpPr>
                <a:spLocks noChangeArrowheads="1"/>
              </p:cNvSpPr>
              <p:nvPr/>
            </p:nvSpPr>
            <p:spPr bwMode="auto">
              <a:xfrm>
                <a:off x="3331" y="2778"/>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Rectangle 203">
                <a:extLst>
                  <a:ext uri="{FF2B5EF4-FFF2-40B4-BE49-F238E27FC236}">
                    <a16:creationId xmlns:a16="http://schemas.microsoft.com/office/drawing/2014/main" id="{89E274EC-7CAF-4381-903B-6EBE265D3E75}"/>
                  </a:ext>
                </a:extLst>
              </p:cNvPr>
              <p:cNvSpPr>
                <a:spLocks noChangeArrowheads="1"/>
              </p:cNvSpPr>
              <p:nvPr/>
            </p:nvSpPr>
            <p:spPr bwMode="auto">
              <a:xfrm>
                <a:off x="706" y="291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Rectangle 204">
                <a:extLst>
                  <a:ext uri="{FF2B5EF4-FFF2-40B4-BE49-F238E27FC236}">
                    <a16:creationId xmlns:a16="http://schemas.microsoft.com/office/drawing/2014/main" id="{1F583668-2636-4EC3-BDB8-E1B2A0B1FF4B}"/>
                  </a:ext>
                </a:extLst>
              </p:cNvPr>
              <p:cNvSpPr>
                <a:spLocks noChangeArrowheads="1"/>
              </p:cNvSpPr>
              <p:nvPr/>
            </p:nvSpPr>
            <p:spPr bwMode="auto">
              <a:xfrm>
                <a:off x="1231" y="291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Rectangle 206">
              <a:extLst>
                <a:ext uri="{FF2B5EF4-FFF2-40B4-BE49-F238E27FC236}">
                  <a16:creationId xmlns:a16="http://schemas.microsoft.com/office/drawing/2014/main" id="{020E83AC-2A88-4A3A-A256-843B75B53163}"/>
                </a:ext>
              </a:extLst>
            </p:cNvPr>
            <p:cNvSpPr>
              <a:spLocks noChangeArrowheads="1"/>
            </p:cNvSpPr>
            <p:nvPr/>
          </p:nvSpPr>
          <p:spPr bwMode="auto">
            <a:xfrm>
              <a:off x="1756" y="291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207">
              <a:extLst>
                <a:ext uri="{FF2B5EF4-FFF2-40B4-BE49-F238E27FC236}">
                  <a16:creationId xmlns:a16="http://schemas.microsoft.com/office/drawing/2014/main" id="{B1B875AE-83C3-4D6B-ACA3-DBA81686654B}"/>
                </a:ext>
              </a:extLst>
            </p:cNvPr>
            <p:cNvSpPr>
              <a:spLocks noChangeArrowheads="1"/>
            </p:cNvSpPr>
            <p:nvPr/>
          </p:nvSpPr>
          <p:spPr bwMode="auto">
            <a:xfrm>
              <a:off x="2281" y="291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208">
              <a:extLst>
                <a:ext uri="{FF2B5EF4-FFF2-40B4-BE49-F238E27FC236}">
                  <a16:creationId xmlns:a16="http://schemas.microsoft.com/office/drawing/2014/main" id="{51E09D52-F81C-4A92-96B2-6B1826F656C8}"/>
                </a:ext>
              </a:extLst>
            </p:cNvPr>
            <p:cNvSpPr>
              <a:spLocks noChangeArrowheads="1"/>
            </p:cNvSpPr>
            <p:nvPr/>
          </p:nvSpPr>
          <p:spPr bwMode="auto">
            <a:xfrm>
              <a:off x="2806" y="291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209">
              <a:extLst>
                <a:ext uri="{FF2B5EF4-FFF2-40B4-BE49-F238E27FC236}">
                  <a16:creationId xmlns:a16="http://schemas.microsoft.com/office/drawing/2014/main" id="{5DF1771F-0595-46A1-86CC-14A581605061}"/>
                </a:ext>
              </a:extLst>
            </p:cNvPr>
            <p:cNvSpPr>
              <a:spLocks noChangeArrowheads="1"/>
            </p:cNvSpPr>
            <p:nvPr/>
          </p:nvSpPr>
          <p:spPr bwMode="auto">
            <a:xfrm>
              <a:off x="3320" y="2089"/>
              <a:ext cx="11" cy="8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210">
              <a:extLst>
                <a:ext uri="{FF2B5EF4-FFF2-40B4-BE49-F238E27FC236}">
                  <a16:creationId xmlns:a16="http://schemas.microsoft.com/office/drawing/2014/main" id="{082E6CC6-DAE2-4510-9C0C-6C786B1E05C6}"/>
                </a:ext>
              </a:extLst>
            </p:cNvPr>
            <p:cNvSpPr>
              <a:spLocks noChangeArrowheads="1"/>
            </p:cNvSpPr>
            <p:nvPr/>
          </p:nvSpPr>
          <p:spPr bwMode="auto">
            <a:xfrm>
              <a:off x="3845" y="2101"/>
              <a:ext cx="11" cy="8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211">
              <a:extLst>
                <a:ext uri="{FF2B5EF4-FFF2-40B4-BE49-F238E27FC236}">
                  <a16:creationId xmlns:a16="http://schemas.microsoft.com/office/drawing/2014/main" id="{7B748431-264B-4766-ABB7-6D2F669E1C79}"/>
                </a:ext>
              </a:extLst>
            </p:cNvPr>
            <p:cNvSpPr>
              <a:spLocks noChangeArrowheads="1"/>
            </p:cNvSpPr>
            <p:nvPr/>
          </p:nvSpPr>
          <p:spPr bwMode="auto">
            <a:xfrm>
              <a:off x="3331" y="2909"/>
              <a:ext cx="105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212">
              <a:extLst>
                <a:ext uri="{FF2B5EF4-FFF2-40B4-BE49-F238E27FC236}">
                  <a16:creationId xmlns:a16="http://schemas.microsoft.com/office/drawing/2014/main" id="{0511EB5D-ED92-4B76-9CCD-E05C4C9CF5F4}"/>
                </a:ext>
              </a:extLst>
            </p:cNvPr>
            <p:cNvSpPr>
              <a:spLocks noChangeArrowheads="1"/>
            </p:cNvSpPr>
            <p:nvPr/>
          </p:nvSpPr>
          <p:spPr bwMode="auto">
            <a:xfrm>
              <a:off x="4371" y="2101"/>
              <a:ext cx="11" cy="8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13">
              <a:extLst>
                <a:ext uri="{FF2B5EF4-FFF2-40B4-BE49-F238E27FC236}">
                  <a16:creationId xmlns:a16="http://schemas.microsoft.com/office/drawing/2014/main" id="{321A609E-6870-490D-882E-88F1C25BD7CC}"/>
                </a:ext>
              </a:extLst>
            </p:cNvPr>
            <p:cNvSpPr>
              <a:spLocks noChangeShapeType="1"/>
            </p:cNvSpPr>
            <p:nvPr/>
          </p:nvSpPr>
          <p:spPr bwMode="auto">
            <a:xfrm>
              <a:off x="5" y="3052"/>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14">
              <a:extLst>
                <a:ext uri="{FF2B5EF4-FFF2-40B4-BE49-F238E27FC236}">
                  <a16:creationId xmlns:a16="http://schemas.microsoft.com/office/drawing/2014/main" id="{B23CD58A-AF84-4846-B1A6-78E556015152}"/>
                </a:ext>
              </a:extLst>
            </p:cNvPr>
            <p:cNvSpPr>
              <a:spLocks noChangeArrowheads="1"/>
            </p:cNvSpPr>
            <p:nvPr/>
          </p:nvSpPr>
          <p:spPr bwMode="auto">
            <a:xfrm>
              <a:off x="5" y="3052"/>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215">
              <a:extLst>
                <a:ext uri="{FF2B5EF4-FFF2-40B4-BE49-F238E27FC236}">
                  <a16:creationId xmlns:a16="http://schemas.microsoft.com/office/drawing/2014/main" id="{56B7DC22-E97C-43CA-ACA6-77CD5BF4A158}"/>
                </a:ext>
              </a:extLst>
            </p:cNvPr>
            <p:cNvSpPr>
              <a:spLocks noChangeArrowheads="1"/>
            </p:cNvSpPr>
            <p:nvPr/>
          </p:nvSpPr>
          <p:spPr bwMode="auto">
            <a:xfrm>
              <a:off x="706" y="305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6">
              <a:extLst>
                <a:ext uri="{FF2B5EF4-FFF2-40B4-BE49-F238E27FC236}">
                  <a16:creationId xmlns:a16="http://schemas.microsoft.com/office/drawing/2014/main" id="{AE8224BE-597B-4A10-BCEC-F05AA702F335}"/>
                </a:ext>
              </a:extLst>
            </p:cNvPr>
            <p:cNvSpPr>
              <a:spLocks noChangeArrowheads="1"/>
            </p:cNvSpPr>
            <p:nvPr/>
          </p:nvSpPr>
          <p:spPr bwMode="auto">
            <a:xfrm>
              <a:off x="1231" y="305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217">
              <a:extLst>
                <a:ext uri="{FF2B5EF4-FFF2-40B4-BE49-F238E27FC236}">
                  <a16:creationId xmlns:a16="http://schemas.microsoft.com/office/drawing/2014/main" id="{486A9362-D484-415B-B182-E7F1C0E2FE6E}"/>
                </a:ext>
              </a:extLst>
            </p:cNvPr>
            <p:cNvSpPr>
              <a:spLocks noChangeArrowheads="1"/>
            </p:cNvSpPr>
            <p:nvPr/>
          </p:nvSpPr>
          <p:spPr bwMode="auto">
            <a:xfrm>
              <a:off x="1756"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8">
              <a:extLst>
                <a:ext uri="{FF2B5EF4-FFF2-40B4-BE49-F238E27FC236}">
                  <a16:creationId xmlns:a16="http://schemas.microsoft.com/office/drawing/2014/main" id="{03EE23F1-1B69-4E7C-8327-64FB0D3BF3EA}"/>
                </a:ext>
              </a:extLst>
            </p:cNvPr>
            <p:cNvSpPr>
              <a:spLocks noChangeArrowheads="1"/>
            </p:cNvSpPr>
            <p:nvPr/>
          </p:nvSpPr>
          <p:spPr bwMode="auto">
            <a:xfrm>
              <a:off x="2281"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219">
              <a:extLst>
                <a:ext uri="{FF2B5EF4-FFF2-40B4-BE49-F238E27FC236}">
                  <a16:creationId xmlns:a16="http://schemas.microsoft.com/office/drawing/2014/main" id="{BEEF44B9-2416-4199-8E69-E3F0E68D0521}"/>
                </a:ext>
              </a:extLst>
            </p:cNvPr>
            <p:cNvSpPr>
              <a:spLocks noChangeArrowheads="1"/>
            </p:cNvSpPr>
            <p:nvPr/>
          </p:nvSpPr>
          <p:spPr bwMode="auto">
            <a:xfrm>
              <a:off x="2806"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20">
              <a:extLst>
                <a:ext uri="{FF2B5EF4-FFF2-40B4-BE49-F238E27FC236}">
                  <a16:creationId xmlns:a16="http://schemas.microsoft.com/office/drawing/2014/main" id="{12C68B50-8F9E-4A5F-9B6F-8257497312A2}"/>
                </a:ext>
              </a:extLst>
            </p:cNvPr>
            <p:cNvSpPr>
              <a:spLocks noChangeArrowheads="1"/>
            </p:cNvSpPr>
            <p:nvPr/>
          </p:nvSpPr>
          <p:spPr bwMode="auto">
            <a:xfrm>
              <a:off x="3331"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21">
              <a:extLst>
                <a:ext uri="{FF2B5EF4-FFF2-40B4-BE49-F238E27FC236}">
                  <a16:creationId xmlns:a16="http://schemas.microsoft.com/office/drawing/2014/main" id="{83E9516E-861B-4828-A6EE-03FEB805890D}"/>
                </a:ext>
              </a:extLst>
            </p:cNvPr>
            <p:cNvSpPr>
              <a:spLocks noChangeArrowheads="1"/>
            </p:cNvSpPr>
            <p:nvPr/>
          </p:nvSpPr>
          <p:spPr bwMode="auto">
            <a:xfrm>
              <a:off x="3856"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2">
              <a:extLst>
                <a:ext uri="{FF2B5EF4-FFF2-40B4-BE49-F238E27FC236}">
                  <a16:creationId xmlns:a16="http://schemas.microsoft.com/office/drawing/2014/main" id="{A4C4363A-2C71-4481-9609-BCC0293714BF}"/>
                </a:ext>
              </a:extLst>
            </p:cNvPr>
            <p:cNvSpPr>
              <a:spLocks noChangeArrowheads="1"/>
            </p:cNvSpPr>
            <p:nvPr/>
          </p:nvSpPr>
          <p:spPr bwMode="auto">
            <a:xfrm>
              <a:off x="706" y="318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23">
              <a:extLst>
                <a:ext uri="{FF2B5EF4-FFF2-40B4-BE49-F238E27FC236}">
                  <a16:creationId xmlns:a16="http://schemas.microsoft.com/office/drawing/2014/main" id="{EB1AE9B1-DCFC-45A3-9D2E-72A9C8F22E5A}"/>
                </a:ext>
              </a:extLst>
            </p:cNvPr>
            <p:cNvSpPr>
              <a:spLocks noChangeArrowheads="1"/>
            </p:cNvSpPr>
            <p:nvPr/>
          </p:nvSpPr>
          <p:spPr bwMode="auto">
            <a:xfrm>
              <a:off x="1231" y="318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24">
              <a:extLst>
                <a:ext uri="{FF2B5EF4-FFF2-40B4-BE49-F238E27FC236}">
                  <a16:creationId xmlns:a16="http://schemas.microsoft.com/office/drawing/2014/main" id="{5A4BDBDD-8F36-4A1E-9540-8F025CB95F84}"/>
                </a:ext>
              </a:extLst>
            </p:cNvPr>
            <p:cNvSpPr>
              <a:spLocks noChangeArrowheads="1"/>
            </p:cNvSpPr>
            <p:nvPr/>
          </p:nvSpPr>
          <p:spPr bwMode="auto">
            <a:xfrm>
              <a:off x="1756"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25">
              <a:extLst>
                <a:ext uri="{FF2B5EF4-FFF2-40B4-BE49-F238E27FC236}">
                  <a16:creationId xmlns:a16="http://schemas.microsoft.com/office/drawing/2014/main" id="{D726C47E-254D-45B1-9DFC-9B8F5CAD2B3F}"/>
                </a:ext>
              </a:extLst>
            </p:cNvPr>
            <p:cNvSpPr>
              <a:spLocks noChangeArrowheads="1"/>
            </p:cNvSpPr>
            <p:nvPr/>
          </p:nvSpPr>
          <p:spPr bwMode="auto">
            <a:xfrm>
              <a:off x="2281"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6">
              <a:extLst>
                <a:ext uri="{FF2B5EF4-FFF2-40B4-BE49-F238E27FC236}">
                  <a16:creationId xmlns:a16="http://schemas.microsoft.com/office/drawing/2014/main" id="{DB28BAA9-EF23-4851-8674-17065CF8C408}"/>
                </a:ext>
              </a:extLst>
            </p:cNvPr>
            <p:cNvSpPr>
              <a:spLocks noChangeArrowheads="1"/>
            </p:cNvSpPr>
            <p:nvPr/>
          </p:nvSpPr>
          <p:spPr bwMode="auto">
            <a:xfrm>
              <a:off x="2806"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7">
              <a:extLst>
                <a:ext uri="{FF2B5EF4-FFF2-40B4-BE49-F238E27FC236}">
                  <a16:creationId xmlns:a16="http://schemas.microsoft.com/office/drawing/2014/main" id="{F95EB3CD-3ECB-4E8D-9512-1A0ED96CF675}"/>
                </a:ext>
              </a:extLst>
            </p:cNvPr>
            <p:cNvSpPr>
              <a:spLocks noChangeArrowheads="1"/>
            </p:cNvSpPr>
            <p:nvPr/>
          </p:nvSpPr>
          <p:spPr bwMode="auto">
            <a:xfrm>
              <a:off x="3331"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8">
              <a:extLst>
                <a:ext uri="{FF2B5EF4-FFF2-40B4-BE49-F238E27FC236}">
                  <a16:creationId xmlns:a16="http://schemas.microsoft.com/office/drawing/2014/main" id="{3DB68477-789F-4FC8-BD23-7BF985DE23A4}"/>
                </a:ext>
              </a:extLst>
            </p:cNvPr>
            <p:cNvSpPr>
              <a:spLocks noChangeArrowheads="1"/>
            </p:cNvSpPr>
            <p:nvPr/>
          </p:nvSpPr>
          <p:spPr bwMode="auto">
            <a:xfrm>
              <a:off x="3856"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29">
              <a:extLst>
                <a:ext uri="{FF2B5EF4-FFF2-40B4-BE49-F238E27FC236}">
                  <a16:creationId xmlns:a16="http://schemas.microsoft.com/office/drawing/2014/main" id="{C490AC67-CE39-4D37-A3F1-D2D325EB58D0}"/>
                </a:ext>
              </a:extLst>
            </p:cNvPr>
            <p:cNvSpPr>
              <a:spLocks noChangeArrowheads="1"/>
            </p:cNvSpPr>
            <p:nvPr/>
          </p:nvSpPr>
          <p:spPr bwMode="auto">
            <a:xfrm>
              <a:off x="706" y="3325"/>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30">
              <a:extLst>
                <a:ext uri="{FF2B5EF4-FFF2-40B4-BE49-F238E27FC236}">
                  <a16:creationId xmlns:a16="http://schemas.microsoft.com/office/drawing/2014/main" id="{AA5E3B89-B26B-44B5-A5DB-A0B9A0B87660}"/>
                </a:ext>
              </a:extLst>
            </p:cNvPr>
            <p:cNvSpPr>
              <a:spLocks noChangeArrowheads="1"/>
            </p:cNvSpPr>
            <p:nvPr/>
          </p:nvSpPr>
          <p:spPr bwMode="auto">
            <a:xfrm>
              <a:off x="1231" y="3325"/>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231">
              <a:extLst>
                <a:ext uri="{FF2B5EF4-FFF2-40B4-BE49-F238E27FC236}">
                  <a16:creationId xmlns:a16="http://schemas.microsoft.com/office/drawing/2014/main" id="{3AE10863-A5B9-44A1-8C55-9B1A17CB25C1}"/>
                </a:ext>
              </a:extLst>
            </p:cNvPr>
            <p:cNvSpPr>
              <a:spLocks noChangeArrowheads="1"/>
            </p:cNvSpPr>
            <p:nvPr/>
          </p:nvSpPr>
          <p:spPr bwMode="auto">
            <a:xfrm>
              <a:off x="1756"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32">
              <a:extLst>
                <a:ext uri="{FF2B5EF4-FFF2-40B4-BE49-F238E27FC236}">
                  <a16:creationId xmlns:a16="http://schemas.microsoft.com/office/drawing/2014/main" id="{66E59626-1BA5-4A84-A78A-617328E3DB00}"/>
                </a:ext>
              </a:extLst>
            </p:cNvPr>
            <p:cNvSpPr>
              <a:spLocks noChangeArrowheads="1"/>
            </p:cNvSpPr>
            <p:nvPr/>
          </p:nvSpPr>
          <p:spPr bwMode="auto">
            <a:xfrm>
              <a:off x="2281"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33">
              <a:extLst>
                <a:ext uri="{FF2B5EF4-FFF2-40B4-BE49-F238E27FC236}">
                  <a16:creationId xmlns:a16="http://schemas.microsoft.com/office/drawing/2014/main" id="{425EC8D6-0336-45B4-AA61-532492B439F1}"/>
                </a:ext>
              </a:extLst>
            </p:cNvPr>
            <p:cNvSpPr>
              <a:spLocks noChangeArrowheads="1"/>
            </p:cNvSpPr>
            <p:nvPr/>
          </p:nvSpPr>
          <p:spPr bwMode="auto">
            <a:xfrm>
              <a:off x="2806"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34">
              <a:extLst>
                <a:ext uri="{FF2B5EF4-FFF2-40B4-BE49-F238E27FC236}">
                  <a16:creationId xmlns:a16="http://schemas.microsoft.com/office/drawing/2014/main" id="{2EAC5AFD-D557-4CC2-BF42-2A49B58C476B}"/>
                </a:ext>
              </a:extLst>
            </p:cNvPr>
            <p:cNvSpPr>
              <a:spLocks noChangeArrowheads="1"/>
            </p:cNvSpPr>
            <p:nvPr/>
          </p:nvSpPr>
          <p:spPr bwMode="auto">
            <a:xfrm>
              <a:off x="3331"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35">
              <a:extLst>
                <a:ext uri="{FF2B5EF4-FFF2-40B4-BE49-F238E27FC236}">
                  <a16:creationId xmlns:a16="http://schemas.microsoft.com/office/drawing/2014/main" id="{B64D66F7-496C-4CC5-9A4E-524C0F65DFD0}"/>
                </a:ext>
              </a:extLst>
            </p:cNvPr>
            <p:cNvSpPr>
              <a:spLocks noChangeArrowheads="1"/>
            </p:cNvSpPr>
            <p:nvPr/>
          </p:nvSpPr>
          <p:spPr bwMode="auto">
            <a:xfrm>
              <a:off x="3856"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6">
              <a:extLst>
                <a:ext uri="{FF2B5EF4-FFF2-40B4-BE49-F238E27FC236}">
                  <a16:creationId xmlns:a16="http://schemas.microsoft.com/office/drawing/2014/main" id="{9BB33047-1A72-446D-BC48-301D90BBBCD5}"/>
                </a:ext>
              </a:extLst>
            </p:cNvPr>
            <p:cNvSpPr>
              <a:spLocks noChangeArrowheads="1"/>
            </p:cNvSpPr>
            <p:nvPr/>
          </p:nvSpPr>
          <p:spPr bwMode="auto">
            <a:xfrm>
              <a:off x="706" y="346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237">
              <a:extLst>
                <a:ext uri="{FF2B5EF4-FFF2-40B4-BE49-F238E27FC236}">
                  <a16:creationId xmlns:a16="http://schemas.microsoft.com/office/drawing/2014/main" id="{099D569D-549D-4115-8983-7E79DDD2F130}"/>
                </a:ext>
              </a:extLst>
            </p:cNvPr>
            <p:cNvSpPr>
              <a:spLocks noChangeArrowheads="1"/>
            </p:cNvSpPr>
            <p:nvPr/>
          </p:nvSpPr>
          <p:spPr bwMode="auto">
            <a:xfrm>
              <a:off x="1231" y="346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8">
              <a:extLst>
                <a:ext uri="{FF2B5EF4-FFF2-40B4-BE49-F238E27FC236}">
                  <a16:creationId xmlns:a16="http://schemas.microsoft.com/office/drawing/2014/main" id="{C7B741A4-360E-40D3-A240-3C66651F0EDA}"/>
                </a:ext>
              </a:extLst>
            </p:cNvPr>
            <p:cNvSpPr>
              <a:spLocks noChangeArrowheads="1"/>
            </p:cNvSpPr>
            <p:nvPr/>
          </p:nvSpPr>
          <p:spPr bwMode="auto">
            <a:xfrm>
              <a:off x="1756"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39">
              <a:extLst>
                <a:ext uri="{FF2B5EF4-FFF2-40B4-BE49-F238E27FC236}">
                  <a16:creationId xmlns:a16="http://schemas.microsoft.com/office/drawing/2014/main" id="{EEB61EB4-0084-4C0E-AEEE-86849C334276}"/>
                </a:ext>
              </a:extLst>
            </p:cNvPr>
            <p:cNvSpPr>
              <a:spLocks noChangeArrowheads="1"/>
            </p:cNvSpPr>
            <p:nvPr/>
          </p:nvSpPr>
          <p:spPr bwMode="auto">
            <a:xfrm>
              <a:off x="2281"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40">
              <a:extLst>
                <a:ext uri="{FF2B5EF4-FFF2-40B4-BE49-F238E27FC236}">
                  <a16:creationId xmlns:a16="http://schemas.microsoft.com/office/drawing/2014/main" id="{1FD26BFA-F3EF-4311-A77F-1044B61891EB}"/>
                </a:ext>
              </a:extLst>
            </p:cNvPr>
            <p:cNvSpPr>
              <a:spLocks noChangeArrowheads="1"/>
            </p:cNvSpPr>
            <p:nvPr/>
          </p:nvSpPr>
          <p:spPr bwMode="auto">
            <a:xfrm>
              <a:off x="2806"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41">
              <a:extLst>
                <a:ext uri="{FF2B5EF4-FFF2-40B4-BE49-F238E27FC236}">
                  <a16:creationId xmlns:a16="http://schemas.microsoft.com/office/drawing/2014/main" id="{97BE45BE-709E-4B66-8AF2-0A69E9B0DA76}"/>
                </a:ext>
              </a:extLst>
            </p:cNvPr>
            <p:cNvSpPr>
              <a:spLocks noChangeArrowheads="1"/>
            </p:cNvSpPr>
            <p:nvPr/>
          </p:nvSpPr>
          <p:spPr bwMode="auto">
            <a:xfrm>
              <a:off x="3331"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42">
              <a:extLst>
                <a:ext uri="{FF2B5EF4-FFF2-40B4-BE49-F238E27FC236}">
                  <a16:creationId xmlns:a16="http://schemas.microsoft.com/office/drawing/2014/main" id="{3AD9EF81-1B6C-4C01-B779-62CF2B582ECC}"/>
                </a:ext>
              </a:extLst>
            </p:cNvPr>
            <p:cNvSpPr>
              <a:spLocks noChangeArrowheads="1"/>
            </p:cNvSpPr>
            <p:nvPr/>
          </p:nvSpPr>
          <p:spPr bwMode="auto">
            <a:xfrm>
              <a:off x="3856"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243">
              <a:extLst>
                <a:ext uri="{FF2B5EF4-FFF2-40B4-BE49-F238E27FC236}">
                  <a16:creationId xmlns:a16="http://schemas.microsoft.com/office/drawing/2014/main" id="{C9531B6C-F28A-4D6B-986C-860422DEC75C}"/>
                </a:ext>
              </a:extLst>
            </p:cNvPr>
            <p:cNvSpPr>
              <a:spLocks noChangeArrowheads="1"/>
            </p:cNvSpPr>
            <p:nvPr/>
          </p:nvSpPr>
          <p:spPr bwMode="auto">
            <a:xfrm>
              <a:off x="706" y="359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44">
              <a:extLst>
                <a:ext uri="{FF2B5EF4-FFF2-40B4-BE49-F238E27FC236}">
                  <a16:creationId xmlns:a16="http://schemas.microsoft.com/office/drawing/2014/main" id="{B1D31C83-C4CF-481F-80DB-AFAA217DE11E}"/>
                </a:ext>
              </a:extLst>
            </p:cNvPr>
            <p:cNvSpPr>
              <a:spLocks noChangeArrowheads="1"/>
            </p:cNvSpPr>
            <p:nvPr/>
          </p:nvSpPr>
          <p:spPr bwMode="auto">
            <a:xfrm>
              <a:off x="1231" y="359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245">
              <a:extLst>
                <a:ext uri="{FF2B5EF4-FFF2-40B4-BE49-F238E27FC236}">
                  <a16:creationId xmlns:a16="http://schemas.microsoft.com/office/drawing/2014/main" id="{9EA8BB1A-3046-4005-B07E-A882D852DF8B}"/>
                </a:ext>
              </a:extLst>
            </p:cNvPr>
            <p:cNvSpPr>
              <a:spLocks noChangeArrowheads="1"/>
            </p:cNvSpPr>
            <p:nvPr/>
          </p:nvSpPr>
          <p:spPr bwMode="auto">
            <a:xfrm>
              <a:off x="1756"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6">
              <a:extLst>
                <a:ext uri="{FF2B5EF4-FFF2-40B4-BE49-F238E27FC236}">
                  <a16:creationId xmlns:a16="http://schemas.microsoft.com/office/drawing/2014/main" id="{437D6539-721A-49AE-A5A1-46242437F757}"/>
                </a:ext>
              </a:extLst>
            </p:cNvPr>
            <p:cNvSpPr>
              <a:spLocks noChangeArrowheads="1"/>
            </p:cNvSpPr>
            <p:nvPr/>
          </p:nvSpPr>
          <p:spPr bwMode="auto">
            <a:xfrm>
              <a:off x="2281"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247">
              <a:extLst>
                <a:ext uri="{FF2B5EF4-FFF2-40B4-BE49-F238E27FC236}">
                  <a16:creationId xmlns:a16="http://schemas.microsoft.com/office/drawing/2014/main" id="{139CD7FA-A052-4887-9F40-EBC8FF58C52E}"/>
                </a:ext>
              </a:extLst>
            </p:cNvPr>
            <p:cNvSpPr>
              <a:spLocks noChangeArrowheads="1"/>
            </p:cNvSpPr>
            <p:nvPr/>
          </p:nvSpPr>
          <p:spPr bwMode="auto">
            <a:xfrm>
              <a:off x="2806"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8">
              <a:extLst>
                <a:ext uri="{FF2B5EF4-FFF2-40B4-BE49-F238E27FC236}">
                  <a16:creationId xmlns:a16="http://schemas.microsoft.com/office/drawing/2014/main" id="{995905C3-2B24-4615-A6A3-3C95C738365D}"/>
                </a:ext>
              </a:extLst>
            </p:cNvPr>
            <p:cNvSpPr>
              <a:spLocks noChangeArrowheads="1"/>
            </p:cNvSpPr>
            <p:nvPr/>
          </p:nvSpPr>
          <p:spPr bwMode="auto">
            <a:xfrm>
              <a:off x="3331"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249">
              <a:extLst>
                <a:ext uri="{FF2B5EF4-FFF2-40B4-BE49-F238E27FC236}">
                  <a16:creationId xmlns:a16="http://schemas.microsoft.com/office/drawing/2014/main" id="{4531CBE6-3335-4941-AA84-5D21758FB823}"/>
                </a:ext>
              </a:extLst>
            </p:cNvPr>
            <p:cNvSpPr>
              <a:spLocks noChangeArrowheads="1"/>
            </p:cNvSpPr>
            <p:nvPr/>
          </p:nvSpPr>
          <p:spPr bwMode="auto">
            <a:xfrm>
              <a:off x="3856"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50">
              <a:extLst>
                <a:ext uri="{FF2B5EF4-FFF2-40B4-BE49-F238E27FC236}">
                  <a16:creationId xmlns:a16="http://schemas.microsoft.com/office/drawing/2014/main" id="{405B7DE1-D5B4-42F3-B6E7-6F83485E0A2A}"/>
                </a:ext>
              </a:extLst>
            </p:cNvPr>
            <p:cNvSpPr>
              <a:spLocks noChangeArrowheads="1"/>
            </p:cNvSpPr>
            <p:nvPr/>
          </p:nvSpPr>
          <p:spPr bwMode="auto">
            <a:xfrm>
              <a:off x="706" y="3736"/>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251">
              <a:extLst>
                <a:ext uri="{FF2B5EF4-FFF2-40B4-BE49-F238E27FC236}">
                  <a16:creationId xmlns:a16="http://schemas.microsoft.com/office/drawing/2014/main" id="{B42EAA83-312C-4566-A61E-CA3BF50A4B73}"/>
                </a:ext>
              </a:extLst>
            </p:cNvPr>
            <p:cNvSpPr>
              <a:spLocks noChangeArrowheads="1"/>
            </p:cNvSpPr>
            <p:nvPr/>
          </p:nvSpPr>
          <p:spPr bwMode="auto">
            <a:xfrm>
              <a:off x="1231" y="3736"/>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52">
              <a:extLst>
                <a:ext uri="{FF2B5EF4-FFF2-40B4-BE49-F238E27FC236}">
                  <a16:creationId xmlns:a16="http://schemas.microsoft.com/office/drawing/2014/main" id="{A9FEFB7D-F06C-4076-85B2-C5612E61C349}"/>
                </a:ext>
              </a:extLst>
            </p:cNvPr>
            <p:cNvSpPr>
              <a:spLocks noChangeArrowheads="1"/>
            </p:cNvSpPr>
            <p:nvPr/>
          </p:nvSpPr>
          <p:spPr bwMode="auto">
            <a:xfrm>
              <a:off x="1756"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253">
              <a:extLst>
                <a:ext uri="{FF2B5EF4-FFF2-40B4-BE49-F238E27FC236}">
                  <a16:creationId xmlns:a16="http://schemas.microsoft.com/office/drawing/2014/main" id="{3B49648D-51E2-432B-A4B8-2B875A74F8EE}"/>
                </a:ext>
              </a:extLst>
            </p:cNvPr>
            <p:cNvSpPr>
              <a:spLocks noChangeArrowheads="1"/>
            </p:cNvSpPr>
            <p:nvPr/>
          </p:nvSpPr>
          <p:spPr bwMode="auto">
            <a:xfrm>
              <a:off x="2281"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54">
              <a:extLst>
                <a:ext uri="{FF2B5EF4-FFF2-40B4-BE49-F238E27FC236}">
                  <a16:creationId xmlns:a16="http://schemas.microsoft.com/office/drawing/2014/main" id="{8F9883CE-CD4D-4F61-BDDC-A345EF6A6B1E}"/>
                </a:ext>
              </a:extLst>
            </p:cNvPr>
            <p:cNvSpPr>
              <a:spLocks noChangeArrowheads="1"/>
            </p:cNvSpPr>
            <p:nvPr/>
          </p:nvSpPr>
          <p:spPr bwMode="auto">
            <a:xfrm>
              <a:off x="2806"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255">
              <a:extLst>
                <a:ext uri="{FF2B5EF4-FFF2-40B4-BE49-F238E27FC236}">
                  <a16:creationId xmlns:a16="http://schemas.microsoft.com/office/drawing/2014/main" id="{6ACC167B-0F60-4F8C-BF1A-625C09ABA8BE}"/>
                </a:ext>
              </a:extLst>
            </p:cNvPr>
            <p:cNvSpPr>
              <a:spLocks noChangeArrowheads="1"/>
            </p:cNvSpPr>
            <p:nvPr/>
          </p:nvSpPr>
          <p:spPr bwMode="auto">
            <a:xfrm>
              <a:off x="3331"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6">
              <a:extLst>
                <a:ext uri="{FF2B5EF4-FFF2-40B4-BE49-F238E27FC236}">
                  <a16:creationId xmlns:a16="http://schemas.microsoft.com/office/drawing/2014/main" id="{21BD9CF2-D9A1-4722-80ED-1B2C9D39451C}"/>
                </a:ext>
              </a:extLst>
            </p:cNvPr>
            <p:cNvSpPr>
              <a:spLocks noChangeArrowheads="1"/>
            </p:cNvSpPr>
            <p:nvPr/>
          </p:nvSpPr>
          <p:spPr bwMode="auto">
            <a:xfrm>
              <a:off x="3856"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7">
              <a:extLst>
                <a:ext uri="{FF2B5EF4-FFF2-40B4-BE49-F238E27FC236}">
                  <a16:creationId xmlns:a16="http://schemas.microsoft.com/office/drawing/2014/main" id="{E9AF8A42-F476-4E15-B128-B4845466DBF4}"/>
                </a:ext>
              </a:extLst>
            </p:cNvPr>
            <p:cNvSpPr>
              <a:spLocks noChangeShapeType="1"/>
            </p:cNvSpPr>
            <p:nvPr/>
          </p:nvSpPr>
          <p:spPr bwMode="auto">
            <a:xfrm>
              <a:off x="0" y="429"/>
              <a:ext cx="0" cy="3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8">
              <a:extLst>
                <a:ext uri="{FF2B5EF4-FFF2-40B4-BE49-F238E27FC236}">
                  <a16:creationId xmlns:a16="http://schemas.microsoft.com/office/drawing/2014/main" id="{21B463F8-5A17-4F31-8132-09AAA1AEDD45}"/>
                </a:ext>
              </a:extLst>
            </p:cNvPr>
            <p:cNvSpPr>
              <a:spLocks noChangeArrowheads="1"/>
            </p:cNvSpPr>
            <p:nvPr/>
          </p:nvSpPr>
          <p:spPr bwMode="auto">
            <a:xfrm>
              <a:off x="0" y="429"/>
              <a:ext cx="5" cy="3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9">
              <a:extLst>
                <a:ext uri="{FF2B5EF4-FFF2-40B4-BE49-F238E27FC236}">
                  <a16:creationId xmlns:a16="http://schemas.microsoft.com/office/drawing/2014/main" id="{16D6CBA1-889A-4728-9F34-1859C7CC2958}"/>
                </a:ext>
              </a:extLst>
            </p:cNvPr>
            <p:cNvSpPr>
              <a:spLocks noChangeShapeType="1"/>
            </p:cNvSpPr>
            <p:nvPr/>
          </p:nvSpPr>
          <p:spPr bwMode="auto">
            <a:xfrm>
              <a:off x="700" y="435"/>
              <a:ext cx="0" cy="34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60">
              <a:extLst>
                <a:ext uri="{FF2B5EF4-FFF2-40B4-BE49-F238E27FC236}">
                  <a16:creationId xmlns:a16="http://schemas.microsoft.com/office/drawing/2014/main" id="{51A33236-3F0E-453C-BDD4-B55514EDFA56}"/>
                </a:ext>
              </a:extLst>
            </p:cNvPr>
            <p:cNvSpPr>
              <a:spLocks noChangeArrowheads="1"/>
            </p:cNvSpPr>
            <p:nvPr/>
          </p:nvSpPr>
          <p:spPr bwMode="auto">
            <a:xfrm>
              <a:off x="700" y="435"/>
              <a:ext cx="6" cy="3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61">
              <a:extLst>
                <a:ext uri="{FF2B5EF4-FFF2-40B4-BE49-F238E27FC236}">
                  <a16:creationId xmlns:a16="http://schemas.microsoft.com/office/drawing/2014/main" id="{D29C1B1D-F6F1-495F-8787-92D8EB4B764A}"/>
                </a:ext>
              </a:extLst>
            </p:cNvPr>
            <p:cNvSpPr>
              <a:spLocks noChangeShapeType="1"/>
            </p:cNvSpPr>
            <p:nvPr/>
          </p:nvSpPr>
          <p:spPr bwMode="auto">
            <a:xfrm>
              <a:off x="5755" y="435"/>
              <a:ext cx="0" cy="34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62">
              <a:extLst>
                <a:ext uri="{FF2B5EF4-FFF2-40B4-BE49-F238E27FC236}">
                  <a16:creationId xmlns:a16="http://schemas.microsoft.com/office/drawing/2014/main" id="{89912394-7649-439A-BCFB-1CD8184D9027}"/>
                </a:ext>
              </a:extLst>
            </p:cNvPr>
            <p:cNvSpPr>
              <a:spLocks noChangeArrowheads="1"/>
            </p:cNvSpPr>
            <p:nvPr/>
          </p:nvSpPr>
          <p:spPr bwMode="auto">
            <a:xfrm>
              <a:off x="5755" y="435"/>
              <a:ext cx="5" cy="3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63">
              <a:extLst>
                <a:ext uri="{FF2B5EF4-FFF2-40B4-BE49-F238E27FC236}">
                  <a16:creationId xmlns:a16="http://schemas.microsoft.com/office/drawing/2014/main" id="{BF553DD1-0EB7-47FE-8EEE-9656399277A4}"/>
                </a:ext>
              </a:extLst>
            </p:cNvPr>
            <p:cNvSpPr>
              <a:spLocks noChangeShapeType="1"/>
            </p:cNvSpPr>
            <p:nvPr/>
          </p:nvSpPr>
          <p:spPr bwMode="auto">
            <a:xfrm>
              <a:off x="0" y="3941"/>
              <a:ext cx="0" cy="3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64">
              <a:extLst>
                <a:ext uri="{FF2B5EF4-FFF2-40B4-BE49-F238E27FC236}">
                  <a16:creationId xmlns:a16="http://schemas.microsoft.com/office/drawing/2014/main" id="{E5ED77FB-E284-4928-8BF2-3E975B9DBEB0}"/>
                </a:ext>
              </a:extLst>
            </p:cNvPr>
            <p:cNvSpPr>
              <a:spLocks noChangeArrowheads="1"/>
            </p:cNvSpPr>
            <p:nvPr/>
          </p:nvSpPr>
          <p:spPr bwMode="auto">
            <a:xfrm>
              <a:off x="0" y="3941"/>
              <a:ext cx="5" cy="3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65">
              <a:extLst>
                <a:ext uri="{FF2B5EF4-FFF2-40B4-BE49-F238E27FC236}">
                  <a16:creationId xmlns:a16="http://schemas.microsoft.com/office/drawing/2014/main" id="{CBA31D8C-EBF5-421C-9E15-B16A9D335C28}"/>
                </a:ext>
              </a:extLst>
            </p:cNvPr>
            <p:cNvSpPr>
              <a:spLocks noChangeShapeType="1"/>
            </p:cNvSpPr>
            <p:nvPr/>
          </p:nvSpPr>
          <p:spPr bwMode="auto">
            <a:xfrm>
              <a:off x="700" y="3947"/>
              <a:ext cx="0" cy="3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6">
              <a:extLst>
                <a:ext uri="{FF2B5EF4-FFF2-40B4-BE49-F238E27FC236}">
                  <a16:creationId xmlns:a16="http://schemas.microsoft.com/office/drawing/2014/main" id="{204C753A-DD4F-478F-A5E3-0586683F307C}"/>
                </a:ext>
              </a:extLst>
            </p:cNvPr>
            <p:cNvSpPr>
              <a:spLocks noChangeArrowheads="1"/>
            </p:cNvSpPr>
            <p:nvPr/>
          </p:nvSpPr>
          <p:spPr bwMode="auto">
            <a:xfrm>
              <a:off x="700" y="3947"/>
              <a:ext cx="6" cy="3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7">
              <a:extLst>
                <a:ext uri="{FF2B5EF4-FFF2-40B4-BE49-F238E27FC236}">
                  <a16:creationId xmlns:a16="http://schemas.microsoft.com/office/drawing/2014/main" id="{FE4C8325-341B-4CAD-8C0A-9A2208B87862}"/>
                </a:ext>
              </a:extLst>
            </p:cNvPr>
            <p:cNvSpPr>
              <a:spLocks noChangeShapeType="1"/>
            </p:cNvSpPr>
            <p:nvPr/>
          </p:nvSpPr>
          <p:spPr bwMode="auto">
            <a:xfrm>
              <a:off x="263" y="435"/>
              <a:ext cx="0" cy="34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8">
              <a:extLst>
                <a:ext uri="{FF2B5EF4-FFF2-40B4-BE49-F238E27FC236}">
                  <a16:creationId xmlns:a16="http://schemas.microsoft.com/office/drawing/2014/main" id="{9203D49E-079D-47E9-AD31-5E7F9A8C3F66}"/>
                </a:ext>
              </a:extLst>
            </p:cNvPr>
            <p:cNvSpPr>
              <a:spLocks noChangeArrowheads="1"/>
            </p:cNvSpPr>
            <p:nvPr/>
          </p:nvSpPr>
          <p:spPr bwMode="auto">
            <a:xfrm>
              <a:off x="263" y="435"/>
              <a:ext cx="5" cy="3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9">
              <a:extLst>
                <a:ext uri="{FF2B5EF4-FFF2-40B4-BE49-F238E27FC236}">
                  <a16:creationId xmlns:a16="http://schemas.microsoft.com/office/drawing/2014/main" id="{46AE92B7-4A2F-445E-A5C1-293FC9FDAAF4}"/>
                </a:ext>
              </a:extLst>
            </p:cNvPr>
            <p:cNvSpPr>
              <a:spLocks noChangeShapeType="1"/>
            </p:cNvSpPr>
            <p:nvPr/>
          </p:nvSpPr>
          <p:spPr bwMode="auto">
            <a:xfrm>
              <a:off x="1225"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70">
              <a:extLst>
                <a:ext uri="{FF2B5EF4-FFF2-40B4-BE49-F238E27FC236}">
                  <a16:creationId xmlns:a16="http://schemas.microsoft.com/office/drawing/2014/main" id="{0F8238BE-64A5-4D77-970F-8CBA4E1F5159}"/>
                </a:ext>
              </a:extLst>
            </p:cNvPr>
            <p:cNvSpPr>
              <a:spLocks noChangeArrowheads="1"/>
            </p:cNvSpPr>
            <p:nvPr/>
          </p:nvSpPr>
          <p:spPr bwMode="auto">
            <a:xfrm>
              <a:off x="1225" y="2374"/>
              <a:ext cx="6"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71">
              <a:extLst>
                <a:ext uri="{FF2B5EF4-FFF2-40B4-BE49-F238E27FC236}">
                  <a16:creationId xmlns:a16="http://schemas.microsoft.com/office/drawing/2014/main" id="{1930FAD6-5823-4C05-A615-F284D041D670}"/>
                </a:ext>
              </a:extLst>
            </p:cNvPr>
            <p:cNvSpPr>
              <a:spLocks noChangeShapeType="1"/>
            </p:cNvSpPr>
            <p:nvPr/>
          </p:nvSpPr>
          <p:spPr bwMode="auto">
            <a:xfrm>
              <a:off x="1750"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72">
              <a:extLst>
                <a:ext uri="{FF2B5EF4-FFF2-40B4-BE49-F238E27FC236}">
                  <a16:creationId xmlns:a16="http://schemas.microsoft.com/office/drawing/2014/main" id="{F51EF855-D233-4930-9B26-89148EA0119C}"/>
                </a:ext>
              </a:extLst>
            </p:cNvPr>
            <p:cNvSpPr>
              <a:spLocks noChangeArrowheads="1"/>
            </p:cNvSpPr>
            <p:nvPr/>
          </p:nvSpPr>
          <p:spPr bwMode="auto">
            <a:xfrm>
              <a:off x="1750" y="2374"/>
              <a:ext cx="6"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73">
              <a:extLst>
                <a:ext uri="{FF2B5EF4-FFF2-40B4-BE49-F238E27FC236}">
                  <a16:creationId xmlns:a16="http://schemas.microsoft.com/office/drawing/2014/main" id="{9F393930-45E4-4E31-85E1-E822CD902491}"/>
                </a:ext>
              </a:extLst>
            </p:cNvPr>
            <p:cNvSpPr>
              <a:spLocks noChangeShapeType="1"/>
            </p:cNvSpPr>
            <p:nvPr/>
          </p:nvSpPr>
          <p:spPr bwMode="auto">
            <a:xfrm>
              <a:off x="2276"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74">
              <a:extLst>
                <a:ext uri="{FF2B5EF4-FFF2-40B4-BE49-F238E27FC236}">
                  <a16:creationId xmlns:a16="http://schemas.microsoft.com/office/drawing/2014/main" id="{4BF1B3E1-FF1B-431A-86A0-F98FFEB7DF90}"/>
                </a:ext>
              </a:extLst>
            </p:cNvPr>
            <p:cNvSpPr>
              <a:spLocks noChangeArrowheads="1"/>
            </p:cNvSpPr>
            <p:nvPr/>
          </p:nvSpPr>
          <p:spPr bwMode="auto">
            <a:xfrm>
              <a:off x="2276" y="2374"/>
              <a:ext cx="5"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75">
              <a:extLst>
                <a:ext uri="{FF2B5EF4-FFF2-40B4-BE49-F238E27FC236}">
                  <a16:creationId xmlns:a16="http://schemas.microsoft.com/office/drawing/2014/main" id="{2AF7EDCF-B5EC-40A5-A4C6-8125E7B8C225}"/>
                </a:ext>
              </a:extLst>
            </p:cNvPr>
            <p:cNvSpPr>
              <a:spLocks noChangeShapeType="1"/>
            </p:cNvSpPr>
            <p:nvPr/>
          </p:nvSpPr>
          <p:spPr bwMode="auto">
            <a:xfrm>
              <a:off x="2801"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6">
              <a:extLst>
                <a:ext uri="{FF2B5EF4-FFF2-40B4-BE49-F238E27FC236}">
                  <a16:creationId xmlns:a16="http://schemas.microsoft.com/office/drawing/2014/main" id="{9079BF0A-4BC5-4990-B276-9D31EAB9BC5B}"/>
                </a:ext>
              </a:extLst>
            </p:cNvPr>
            <p:cNvSpPr>
              <a:spLocks noChangeArrowheads="1"/>
            </p:cNvSpPr>
            <p:nvPr/>
          </p:nvSpPr>
          <p:spPr bwMode="auto">
            <a:xfrm>
              <a:off x="2801" y="2374"/>
              <a:ext cx="5"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7">
              <a:extLst>
                <a:ext uri="{FF2B5EF4-FFF2-40B4-BE49-F238E27FC236}">
                  <a16:creationId xmlns:a16="http://schemas.microsoft.com/office/drawing/2014/main" id="{1F751554-5F3B-4761-918B-E48A375387D0}"/>
                </a:ext>
              </a:extLst>
            </p:cNvPr>
            <p:cNvSpPr>
              <a:spLocks noChangeShapeType="1"/>
            </p:cNvSpPr>
            <p:nvPr/>
          </p:nvSpPr>
          <p:spPr bwMode="auto">
            <a:xfrm>
              <a:off x="3326" y="2921"/>
              <a:ext cx="0" cy="9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8">
              <a:extLst>
                <a:ext uri="{FF2B5EF4-FFF2-40B4-BE49-F238E27FC236}">
                  <a16:creationId xmlns:a16="http://schemas.microsoft.com/office/drawing/2014/main" id="{5B8A7A1E-4B2B-47A6-9B71-97325F9F4520}"/>
                </a:ext>
              </a:extLst>
            </p:cNvPr>
            <p:cNvSpPr>
              <a:spLocks noChangeArrowheads="1"/>
            </p:cNvSpPr>
            <p:nvPr/>
          </p:nvSpPr>
          <p:spPr bwMode="auto">
            <a:xfrm>
              <a:off x="3326" y="2921"/>
              <a:ext cx="5"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9">
              <a:extLst>
                <a:ext uri="{FF2B5EF4-FFF2-40B4-BE49-F238E27FC236}">
                  <a16:creationId xmlns:a16="http://schemas.microsoft.com/office/drawing/2014/main" id="{ADD4C096-7388-4F84-89FA-7B0272DD0465}"/>
                </a:ext>
              </a:extLst>
            </p:cNvPr>
            <p:cNvSpPr>
              <a:spLocks noChangeShapeType="1"/>
            </p:cNvSpPr>
            <p:nvPr/>
          </p:nvSpPr>
          <p:spPr bwMode="auto">
            <a:xfrm>
              <a:off x="3851" y="2921"/>
              <a:ext cx="0" cy="9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80">
              <a:extLst>
                <a:ext uri="{FF2B5EF4-FFF2-40B4-BE49-F238E27FC236}">
                  <a16:creationId xmlns:a16="http://schemas.microsoft.com/office/drawing/2014/main" id="{0EDE2F08-BBCE-41A5-874D-C8381112DC5B}"/>
                </a:ext>
              </a:extLst>
            </p:cNvPr>
            <p:cNvSpPr>
              <a:spLocks noChangeArrowheads="1"/>
            </p:cNvSpPr>
            <p:nvPr/>
          </p:nvSpPr>
          <p:spPr bwMode="auto">
            <a:xfrm>
              <a:off x="3851" y="2921"/>
              <a:ext cx="5"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81">
              <a:extLst>
                <a:ext uri="{FF2B5EF4-FFF2-40B4-BE49-F238E27FC236}">
                  <a16:creationId xmlns:a16="http://schemas.microsoft.com/office/drawing/2014/main" id="{E2A97D8F-DF2D-4DDA-AC63-33B0EE9AFCC6}"/>
                </a:ext>
              </a:extLst>
            </p:cNvPr>
            <p:cNvSpPr>
              <a:spLocks noChangeShapeType="1"/>
            </p:cNvSpPr>
            <p:nvPr/>
          </p:nvSpPr>
          <p:spPr bwMode="auto">
            <a:xfrm>
              <a:off x="4376" y="2921"/>
              <a:ext cx="0" cy="9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82">
              <a:extLst>
                <a:ext uri="{FF2B5EF4-FFF2-40B4-BE49-F238E27FC236}">
                  <a16:creationId xmlns:a16="http://schemas.microsoft.com/office/drawing/2014/main" id="{6A6E854E-603C-4638-A557-531C6F70A7AA}"/>
                </a:ext>
              </a:extLst>
            </p:cNvPr>
            <p:cNvSpPr>
              <a:spLocks noChangeArrowheads="1"/>
            </p:cNvSpPr>
            <p:nvPr/>
          </p:nvSpPr>
          <p:spPr bwMode="auto">
            <a:xfrm>
              <a:off x="4376" y="2921"/>
              <a:ext cx="6"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83">
              <a:extLst>
                <a:ext uri="{FF2B5EF4-FFF2-40B4-BE49-F238E27FC236}">
                  <a16:creationId xmlns:a16="http://schemas.microsoft.com/office/drawing/2014/main" id="{52298CBE-99FA-443E-A942-40D577C98215}"/>
                </a:ext>
              </a:extLst>
            </p:cNvPr>
            <p:cNvSpPr>
              <a:spLocks noChangeShapeType="1"/>
            </p:cNvSpPr>
            <p:nvPr/>
          </p:nvSpPr>
          <p:spPr bwMode="auto">
            <a:xfrm>
              <a:off x="5755" y="3947"/>
              <a:ext cx="0" cy="3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84">
              <a:extLst>
                <a:ext uri="{FF2B5EF4-FFF2-40B4-BE49-F238E27FC236}">
                  <a16:creationId xmlns:a16="http://schemas.microsoft.com/office/drawing/2014/main" id="{93D6AEB4-B5B1-4C97-821D-46F9A6321F2C}"/>
                </a:ext>
              </a:extLst>
            </p:cNvPr>
            <p:cNvSpPr>
              <a:spLocks noChangeArrowheads="1"/>
            </p:cNvSpPr>
            <p:nvPr/>
          </p:nvSpPr>
          <p:spPr bwMode="auto">
            <a:xfrm>
              <a:off x="5755" y="3947"/>
              <a:ext cx="5" cy="3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85">
              <a:extLst>
                <a:ext uri="{FF2B5EF4-FFF2-40B4-BE49-F238E27FC236}">
                  <a16:creationId xmlns:a16="http://schemas.microsoft.com/office/drawing/2014/main" id="{95585CF9-8531-4578-803F-5AFC827895F4}"/>
                </a:ext>
              </a:extLst>
            </p:cNvPr>
            <p:cNvSpPr>
              <a:spLocks noChangeShapeType="1"/>
            </p:cNvSpPr>
            <p:nvPr/>
          </p:nvSpPr>
          <p:spPr bwMode="auto">
            <a:xfrm>
              <a:off x="5" y="0"/>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6">
              <a:extLst>
                <a:ext uri="{FF2B5EF4-FFF2-40B4-BE49-F238E27FC236}">
                  <a16:creationId xmlns:a16="http://schemas.microsoft.com/office/drawing/2014/main" id="{EF75A991-3891-4418-AC1B-79655710652B}"/>
                </a:ext>
              </a:extLst>
            </p:cNvPr>
            <p:cNvSpPr>
              <a:spLocks noChangeArrowheads="1"/>
            </p:cNvSpPr>
            <p:nvPr/>
          </p:nvSpPr>
          <p:spPr bwMode="auto">
            <a:xfrm>
              <a:off x="5" y="0"/>
              <a:ext cx="70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7">
              <a:extLst>
                <a:ext uri="{FF2B5EF4-FFF2-40B4-BE49-F238E27FC236}">
                  <a16:creationId xmlns:a16="http://schemas.microsoft.com/office/drawing/2014/main" id="{B32984C8-6DCC-4A17-AC29-3A28C736541C}"/>
                </a:ext>
              </a:extLst>
            </p:cNvPr>
            <p:cNvSpPr>
              <a:spLocks noChangeShapeType="1"/>
            </p:cNvSpPr>
            <p:nvPr/>
          </p:nvSpPr>
          <p:spPr bwMode="auto">
            <a:xfrm>
              <a:off x="5" y="155"/>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8">
              <a:extLst>
                <a:ext uri="{FF2B5EF4-FFF2-40B4-BE49-F238E27FC236}">
                  <a16:creationId xmlns:a16="http://schemas.microsoft.com/office/drawing/2014/main" id="{28FA1445-683D-4E5D-BE0E-7D4D1986484A}"/>
                </a:ext>
              </a:extLst>
            </p:cNvPr>
            <p:cNvSpPr>
              <a:spLocks noChangeArrowheads="1"/>
            </p:cNvSpPr>
            <p:nvPr/>
          </p:nvSpPr>
          <p:spPr bwMode="auto">
            <a:xfrm>
              <a:off x="5" y="155"/>
              <a:ext cx="7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9">
              <a:extLst>
                <a:ext uri="{FF2B5EF4-FFF2-40B4-BE49-F238E27FC236}">
                  <a16:creationId xmlns:a16="http://schemas.microsoft.com/office/drawing/2014/main" id="{DBE4AE06-FBDF-40A1-99BD-A36DCDBDF88D}"/>
                </a:ext>
              </a:extLst>
            </p:cNvPr>
            <p:cNvSpPr>
              <a:spLocks noChangeShapeType="1"/>
            </p:cNvSpPr>
            <p:nvPr/>
          </p:nvSpPr>
          <p:spPr bwMode="auto">
            <a:xfrm>
              <a:off x="5" y="429"/>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90">
              <a:extLst>
                <a:ext uri="{FF2B5EF4-FFF2-40B4-BE49-F238E27FC236}">
                  <a16:creationId xmlns:a16="http://schemas.microsoft.com/office/drawing/2014/main" id="{FF92A093-5D04-406B-8214-229209A2F7CF}"/>
                </a:ext>
              </a:extLst>
            </p:cNvPr>
            <p:cNvSpPr>
              <a:spLocks noChangeArrowheads="1"/>
            </p:cNvSpPr>
            <p:nvPr/>
          </p:nvSpPr>
          <p:spPr bwMode="auto">
            <a:xfrm>
              <a:off x="5" y="429"/>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91">
              <a:extLst>
                <a:ext uri="{FF2B5EF4-FFF2-40B4-BE49-F238E27FC236}">
                  <a16:creationId xmlns:a16="http://schemas.microsoft.com/office/drawing/2014/main" id="{030EBB0D-3D14-4E95-B697-92B9152B4DBD}"/>
                </a:ext>
              </a:extLst>
            </p:cNvPr>
            <p:cNvSpPr>
              <a:spLocks noChangeShapeType="1"/>
            </p:cNvSpPr>
            <p:nvPr/>
          </p:nvSpPr>
          <p:spPr bwMode="auto">
            <a:xfrm>
              <a:off x="706" y="591"/>
              <a:ext cx="50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2">
              <a:extLst>
                <a:ext uri="{FF2B5EF4-FFF2-40B4-BE49-F238E27FC236}">
                  <a16:creationId xmlns:a16="http://schemas.microsoft.com/office/drawing/2014/main" id="{E070E7E1-89A6-43A7-BB71-9C6D94613BF1}"/>
                </a:ext>
              </a:extLst>
            </p:cNvPr>
            <p:cNvSpPr>
              <a:spLocks noChangeArrowheads="1"/>
            </p:cNvSpPr>
            <p:nvPr/>
          </p:nvSpPr>
          <p:spPr bwMode="auto">
            <a:xfrm>
              <a:off x="706" y="591"/>
              <a:ext cx="50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293">
              <a:extLst>
                <a:ext uri="{FF2B5EF4-FFF2-40B4-BE49-F238E27FC236}">
                  <a16:creationId xmlns:a16="http://schemas.microsoft.com/office/drawing/2014/main" id="{5DE77FF2-A89F-44BE-A725-7042664D5B42}"/>
                </a:ext>
              </a:extLst>
            </p:cNvPr>
            <p:cNvSpPr>
              <a:spLocks noChangeArrowheads="1"/>
            </p:cNvSpPr>
            <p:nvPr/>
          </p:nvSpPr>
          <p:spPr bwMode="auto">
            <a:xfrm>
              <a:off x="4382" y="727"/>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94">
              <a:extLst>
                <a:ext uri="{FF2B5EF4-FFF2-40B4-BE49-F238E27FC236}">
                  <a16:creationId xmlns:a16="http://schemas.microsoft.com/office/drawing/2014/main" id="{1590882D-DA95-48D7-8AE0-60D5342B6853}"/>
                </a:ext>
              </a:extLst>
            </p:cNvPr>
            <p:cNvSpPr>
              <a:spLocks noChangeArrowheads="1"/>
            </p:cNvSpPr>
            <p:nvPr/>
          </p:nvSpPr>
          <p:spPr bwMode="auto">
            <a:xfrm>
              <a:off x="4382" y="864"/>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295">
              <a:extLst>
                <a:ext uri="{FF2B5EF4-FFF2-40B4-BE49-F238E27FC236}">
                  <a16:creationId xmlns:a16="http://schemas.microsoft.com/office/drawing/2014/main" id="{3BD08C75-CCB5-4F9A-ABA4-B1A402813062}"/>
                </a:ext>
              </a:extLst>
            </p:cNvPr>
            <p:cNvSpPr>
              <a:spLocks noChangeArrowheads="1"/>
            </p:cNvSpPr>
            <p:nvPr/>
          </p:nvSpPr>
          <p:spPr bwMode="auto">
            <a:xfrm>
              <a:off x="4382" y="1001"/>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6">
              <a:extLst>
                <a:ext uri="{FF2B5EF4-FFF2-40B4-BE49-F238E27FC236}">
                  <a16:creationId xmlns:a16="http://schemas.microsoft.com/office/drawing/2014/main" id="{22176111-6BA6-4843-AD75-8E1DD628E6D2}"/>
                </a:ext>
              </a:extLst>
            </p:cNvPr>
            <p:cNvSpPr>
              <a:spLocks noChangeArrowheads="1"/>
            </p:cNvSpPr>
            <p:nvPr/>
          </p:nvSpPr>
          <p:spPr bwMode="auto">
            <a:xfrm>
              <a:off x="4382" y="1137"/>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297">
              <a:extLst>
                <a:ext uri="{FF2B5EF4-FFF2-40B4-BE49-F238E27FC236}">
                  <a16:creationId xmlns:a16="http://schemas.microsoft.com/office/drawing/2014/main" id="{9280C102-94E2-4311-AB50-FCFC39304F26}"/>
                </a:ext>
              </a:extLst>
            </p:cNvPr>
            <p:cNvSpPr>
              <a:spLocks noChangeArrowheads="1"/>
            </p:cNvSpPr>
            <p:nvPr/>
          </p:nvSpPr>
          <p:spPr bwMode="auto">
            <a:xfrm>
              <a:off x="4382" y="1274"/>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8">
              <a:extLst>
                <a:ext uri="{FF2B5EF4-FFF2-40B4-BE49-F238E27FC236}">
                  <a16:creationId xmlns:a16="http://schemas.microsoft.com/office/drawing/2014/main" id="{B3A089AF-017C-403B-B041-50457FF94078}"/>
                </a:ext>
              </a:extLst>
            </p:cNvPr>
            <p:cNvSpPr>
              <a:spLocks noChangeArrowheads="1"/>
            </p:cNvSpPr>
            <p:nvPr/>
          </p:nvSpPr>
          <p:spPr bwMode="auto">
            <a:xfrm>
              <a:off x="4382" y="1411"/>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299">
              <a:extLst>
                <a:ext uri="{FF2B5EF4-FFF2-40B4-BE49-F238E27FC236}">
                  <a16:creationId xmlns:a16="http://schemas.microsoft.com/office/drawing/2014/main" id="{122FDCF0-9A4D-4A25-8151-EDA48FFBE3C8}"/>
                </a:ext>
              </a:extLst>
            </p:cNvPr>
            <p:cNvSpPr>
              <a:spLocks noChangeArrowheads="1"/>
            </p:cNvSpPr>
            <p:nvPr/>
          </p:nvSpPr>
          <p:spPr bwMode="auto">
            <a:xfrm>
              <a:off x="4382" y="1548"/>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300">
              <a:extLst>
                <a:ext uri="{FF2B5EF4-FFF2-40B4-BE49-F238E27FC236}">
                  <a16:creationId xmlns:a16="http://schemas.microsoft.com/office/drawing/2014/main" id="{75AD9BC1-0388-475E-9941-55B6F71B60AE}"/>
                </a:ext>
              </a:extLst>
            </p:cNvPr>
            <p:cNvSpPr>
              <a:spLocks noChangeArrowheads="1"/>
            </p:cNvSpPr>
            <p:nvPr/>
          </p:nvSpPr>
          <p:spPr bwMode="auto">
            <a:xfrm>
              <a:off x="4382" y="1684"/>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301">
              <a:extLst>
                <a:ext uri="{FF2B5EF4-FFF2-40B4-BE49-F238E27FC236}">
                  <a16:creationId xmlns:a16="http://schemas.microsoft.com/office/drawing/2014/main" id="{0EB8AAD0-DAB0-41FA-AC3D-B179A447AA2C}"/>
                </a:ext>
              </a:extLst>
            </p:cNvPr>
            <p:cNvSpPr>
              <a:spLocks noChangeArrowheads="1"/>
            </p:cNvSpPr>
            <p:nvPr/>
          </p:nvSpPr>
          <p:spPr bwMode="auto">
            <a:xfrm>
              <a:off x="4382" y="1821"/>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302">
              <a:extLst>
                <a:ext uri="{FF2B5EF4-FFF2-40B4-BE49-F238E27FC236}">
                  <a16:creationId xmlns:a16="http://schemas.microsoft.com/office/drawing/2014/main" id="{4400BB68-296B-4199-A462-0BA88B4C959B}"/>
                </a:ext>
              </a:extLst>
            </p:cNvPr>
            <p:cNvSpPr>
              <a:spLocks noChangeArrowheads="1"/>
            </p:cNvSpPr>
            <p:nvPr/>
          </p:nvSpPr>
          <p:spPr bwMode="auto">
            <a:xfrm>
              <a:off x="4382" y="1958"/>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303">
              <a:extLst>
                <a:ext uri="{FF2B5EF4-FFF2-40B4-BE49-F238E27FC236}">
                  <a16:creationId xmlns:a16="http://schemas.microsoft.com/office/drawing/2014/main" id="{FC70541D-7C69-4BAA-A3D2-C40577C2104D}"/>
                </a:ext>
              </a:extLst>
            </p:cNvPr>
            <p:cNvSpPr>
              <a:spLocks noChangeArrowheads="1"/>
            </p:cNvSpPr>
            <p:nvPr/>
          </p:nvSpPr>
          <p:spPr bwMode="auto">
            <a:xfrm>
              <a:off x="4382" y="2095"/>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304">
              <a:extLst>
                <a:ext uri="{FF2B5EF4-FFF2-40B4-BE49-F238E27FC236}">
                  <a16:creationId xmlns:a16="http://schemas.microsoft.com/office/drawing/2014/main" id="{5462181C-9445-4177-96C8-98D3CCD77F6E}"/>
                </a:ext>
              </a:extLst>
            </p:cNvPr>
            <p:cNvSpPr>
              <a:spLocks noChangeArrowheads="1"/>
            </p:cNvSpPr>
            <p:nvPr/>
          </p:nvSpPr>
          <p:spPr bwMode="auto">
            <a:xfrm>
              <a:off x="4382" y="2231"/>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Rectangle 305">
              <a:extLst>
                <a:ext uri="{FF2B5EF4-FFF2-40B4-BE49-F238E27FC236}">
                  <a16:creationId xmlns:a16="http://schemas.microsoft.com/office/drawing/2014/main" id="{FAB3ACCD-1815-49E6-9061-C68FBF6E87CD}"/>
                </a:ext>
              </a:extLst>
            </p:cNvPr>
            <p:cNvSpPr>
              <a:spLocks noChangeArrowheads="1"/>
            </p:cNvSpPr>
            <p:nvPr/>
          </p:nvSpPr>
          <p:spPr bwMode="auto">
            <a:xfrm>
              <a:off x="4382" y="2368"/>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6">
              <a:extLst>
                <a:ext uri="{FF2B5EF4-FFF2-40B4-BE49-F238E27FC236}">
                  <a16:creationId xmlns:a16="http://schemas.microsoft.com/office/drawing/2014/main" id="{CBA6F96A-7D9B-4A12-B977-A66AA1D3920C}"/>
                </a:ext>
              </a:extLst>
            </p:cNvPr>
            <p:cNvSpPr>
              <a:spLocks noChangeArrowheads="1"/>
            </p:cNvSpPr>
            <p:nvPr/>
          </p:nvSpPr>
          <p:spPr bwMode="auto">
            <a:xfrm>
              <a:off x="4382" y="2505"/>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Rectangle 307">
              <a:extLst>
                <a:ext uri="{FF2B5EF4-FFF2-40B4-BE49-F238E27FC236}">
                  <a16:creationId xmlns:a16="http://schemas.microsoft.com/office/drawing/2014/main" id="{0F3F516C-81B1-45E3-8077-FC813093F550}"/>
                </a:ext>
              </a:extLst>
            </p:cNvPr>
            <p:cNvSpPr>
              <a:spLocks noChangeArrowheads="1"/>
            </p:cNvSpPr>
            <p:nvPr/>
          </p:nvSpPr>
          <p:spPr bwMode="auto">
            <a:xfrm>
              <a:off x="4382" y="2642"/>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8">
              <a:extLst>
                <a:ext uri="{FF2B5EF4-FFF2-40B4-BE49-F238E27FC236}">
                  <a16:creationId xmlns:a16="http://schemas.microsoft.com/office/drawing/2014/main" id="{0E55EC02-1ACE-437C-87D1-CFF562E279AB}"/>
                </a:ext>
              </a:extLst>
            </p:cNvPr>
            <p:cNvSpPr>
              <a:spLocks noChangeArrowheads="1"/>
            </p:cNvSpPr>
            <p:nvPr/>
          </p:nvSpPr>
          <p:spPr bwMode="auto">
            <a:xfrm>
              <a:off x="4382" y="2778"/>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309">
              <a:extLst>
                <a:ext uri="{FF2B5EF4-FFF2-40B4-BE49-F238E27FC236}">
                  <a16:creationId xmlns:a16="http://schemas.microsoft.com/office/drawing/2014/main" id="{FB42CC3F-19B8-42AF-9587-0B3676984DD8}"/>
                </a:ext>
              </a:extLst>
            </p:cNvPr>
            <p:cNvSpPr>
              <a:spLocks noChangeArrowheads="1"/>
            </p:cNvSpPr>
            <p:nvPr/>
          </p:nvSpPr>
          <p:spPr bwMode="auto">
            <a:xfrm>
              <a:off x="4382" y="2915"/>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10">
              <a:extLst>
                <a:ext uri="{FF2B5EF4-FFF2-40B4-BE49-F238E27FC236}">
                  <a16:creationId xmlns:a16="http://schemas.microsoft.com/office/drawing/2014/main" id="{D9B28414-F466-40DD-8893-8B4CEA574308}"/>
                </a:ext>
              </a:extLst>
            </p:cNvPr>
            <p:cNvSpPr>
              <a:spLocks noChangeArrowheads="1"/>
            </p:cNvSpPr>
            <p:nvPr/>
          </p:nvSpPr>
          <p:spPr bwMode="auto">
            <a:xfrm>
              <a:off x="4382" y="3052"/>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311">
              <a:extLst>
                <a:ext uri="{FF2B5EF4-FFF2-40B4-BE49-F238E27FC236}">
                  <a16:creationId xmlns:a16="http://schemas.microsoft.com/office/drawing/2014/main" id="{38EA7D91-D61B-44EF-B1DA-FFDFAABB74FE}"/>
                </a:ext>
              </a:extLst>
            </p:cNvPr>
            <p:cNvSpPr>
              <a:spLocks noChangeArrowheads="1"/>
            </p:cNvSpPr>
            <p:nvPr/>
          </p:nvSpPr>
          <p:spPr bwMode="auto">
            <a:xfrm>
              <a:off x="4382" y="3189"/>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12">
              <a:extLst>
                <a:ext uri="{FF2B5EF4-FFF2-40B4-BE49-F238E27FC236}">
                  <a16:creationId xmlns:a16="http://schemas.microsoft.com/office/drawing/2014/main" id="{021676C8-1061-4748-A343-AFC2568FAA95}"/>
                </a:ext>
              </a:extLst>
            </p:cNvPr>
            <p:cNvSpPr>
              <a:spLocks noChangeArrowheads="1"/>
            </p:cNvSpPr>
            <p:nvPr/>
          </p:nvSpPr>
          <p:spPr bwMode="auto">
            <a:xfrm>
              <a:off x="4382" y="3325"/>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313">
              <a:extLst>
                <a:ext uri="{FF2B5EF4-FFF2-40B4-BE49-F238E27FC236}">
                  <a16:creationId xmlns:a16="http://schemas.microsoft.com/office/drawing/2014/main" id="{38F774D8-BCA5-47FD-9C91-A9010C572AD9}"/>
                </a:ext>
              </a:extLst>
            </p:cNvPr>
            <p:cNvSpPr>
              <a:spLocks noChangeArrowheads="1"/>
            </p:cNvSpPr>
            <p:nvPr/>
          </p:nvSpPr>
          <p:spPr bwMode="auto">
            <a:xfrm>
              <a:off x="4382" y="3462"/>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14">
              <a:extLst>
                <a:ext uri="{FF2B5EF4-FFF2-40B4-BE49-F238E27FC236}">
                  <a16:creationId xmlns:a16="http://schemas.microsoft.com/office/drawing/2014/main" id="{8B5FBEA6-0AAB-4BE5-8F0C-70757CCACC2D}"/>
                </a:ext>
              </a:extLst>
            </p:cNvPr>
            <p:cNvSpPr>
              <a:spLocks noChangeArrowheads="1"/>
            </p:cNvSpPr>
            <p:nvPr/>
          </p:nvSpPr>
          <p:spPr bwMode="auto">
            <a:xfrm>
              <a:off x="4382" y="3599"/>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315">
              <a:extLst>
                <a:ext uri="{FF2B5EF4-FFF2-40B4-BE49-F238E27FC236}">
                  <a16:creationId xmlns:a16="http://schemas.microsoft.com/office/drawing/2014/main" id="{0EBB70ED-CC7D-47F0-89C0-B8F454233462}"/>
                </a:ext>
              </a:extLst>
            </p:cNvPr>
            <p:cNvSpPr>
              <a:spLocks noChangeArrowheads="1"/>
            </p:cNvSpPr>
            <p:nvPr/>
          </p:nvSpPr>
          <p:spPr bwMode="auto">
            <a:xfrm>
              <a:off x="4382" y="3736"/>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316">
              <a:extLst>
                <a:ext uri="{FF2B5EF4-FFF2-40B4-BE49-F238E27FC236}">
                  <a16:creationId xmlns:a16="http://schemas.microsoft.com/office/drawing/2014/main" id="{B200F2D9-3B21-406E-BA66-253886FAA07D}"/>
                </a:ext>
              </a:extLst>
            </p:cNvPr>
            <p:cNvSpPr>
              <a:spLocks noChangeShapeType="1"/>
            </p:cNvSpPr>
            <p:nvPr/>
          </p:nvSpPr>
          <p:spPr bwMode="auto">
            <a:xfrm>
              <a:off x="5" y="3872"/>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317">
              <a:extLst>
                <a:ext uri="{FF2B5EF4-FFF2-40B4-BE49-F238E27FC236}">
                  <a16:creationId xmlns:a16="http://schemas.microsoft.com/office/drawing/2014/main" id="{FCA62D9A-5D54-4A98-A9F6-3BA1067C1D6B}"/>
                </a:ext>
              </a:extLst>
            </p:cNvPr>
            <p:cNvSpPr>
              <a:spLocks noChangeArrowheads="1"/>
            </p:cNvSpPr>
            <p:nvPr/>
          </p:nvSpPr>
          <p:spPr bwMode="auto">
            <a:xfrm>
              <a:off x="5" y="3872"/>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318">
              <a:extLst>
                <a:ext uri="{FF2B5EF4-FFF2-40B4-BE49-F238E27FC236}">
                  <a16:creationId xmlns:a16="http://schemas.microsoft.com/office/drawing/2014/main" id="{6769B076-9D2F-4870-BC86-036C9590FA5D}"/>
                </a:ext>
              </a:extLst>
            </p:cNvPr>
            <p:cNvSpPr>
              <a:spLocks noChangeShapeType="1"/>
            </p:cNvSpPr>
            <p:nvPr/>
          </p:nvSpPr>
          <p:spPr bwMode="auto">
            <a:xfrm>
              <a:off x="5" y="3941"/>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319">
              <a:extLst>
                <a:ext uri="{FF2B5EF4-FFF2-40B4-BE49-F238E27FC236}">
                  <a16:creationId xmlns:a16="http://schemas.microsoft.com/office/drawing/2014/main" id="{06C4D867-F04A-45BA-B361-C8A8D8528D02}"/>
                </a:ext>
              </a:extLst>
            </p:cNvPr>
            <p:cNvSpPr>
              <a:spLocks noChangeArrowheads="1"/>
            </p:cNvSpPr>
            <p:nvPr/>
          </p:nvSpPr>
          <p:spPr bwMode="auto">
            <a:xfrm>
              <a:off x="5" y="3941"/>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20">
              <a:extLst>
                <a:ext uri="{FF2B5EF4-FFF2-40B4-BE49-F238E27FC236}">
                  <a16:creationId xmlns:a16="http://schemas.microsoft.com/office/drawing/2014/main" id="{FAC2EC39-F9B0-4DD5-BA2A-39930524B2D5}"/>
                </a:ext>
              </a:extLst>
            </p:cNvPr>
            <p:cNvSpPr>
              <a:spLocks noChangeArrowheads="1"/>
            </p:cNvSpPr>
            <p:nvPr/>
          </p:nvSpPr>
          <p:spPr bwMode="auto">
            <a:xfrm>
              <a:off x="706" y="4127"/>
              <a:ext cx="504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21">
              <a:extLst>
                <a:ext uri="{FF2B5EF4-FFF2-40B4-BE49-F238E27FC236}">
                  <a16:creationId xmlns:a16="http://schemas.microsoft.com/office/drawing/2014/main" id="{82720E6A-3595-4BE1-A514-EC4418E0566A}"/>
                </a:ext>
              </a:extLst>
            </p:cNvPr>
            <p:cNvSpPr>
              <a:spLocks noChangeShapeType="1"/>
            </p:cNvSpPr>
            <p:nvPr/>
          </p:nvSpPr>
          <p:spPr bwMode="auto">
            <a:xfrm>
              <a:off x="5" y="4314"/>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22">
              <a:extLst>
                <a:ext uri="{FF2B5EF4-FFF2-40B4-BE49-F238E27FC236}">
                  <a16:creationId xmlns:a16="http://schemas.microsoft.com/office/drawing/2014/main" id="{F8F0D667-D648-4A8D-A5C8-D2916DAFF516}"/>
                </a:ext>
              </a:extLst>
            </p:cNvPr>
            <p:cNvSpPr>
              <a:spLocks noChangeArrowheads="1"/>
            </p:cNvSpPr>
            <p:nvPr/>
          </p:nvSpPr>
          <p:spPr bwMode="auto">
            <a:xfrm>
              <a:off x="5" y="4314"/>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323">
              <a:extLst>
                <a:ext uri="{FF2B5EF4-FFF2-40B4-BE49-F238E27FC236}">
                  <a16:creationId xmlns:a16="http://schemas.microsoft.com/office/drawing/2014/main" id="{BBCE090D-4770-46EC-ACB9-B6CD1E2D064B}"/>
                </a:ext>
              </a:extLst>
            </p:cNvPr>
            <p:cNvSpPr>
              <a:spLocks noChangeArrowheads="1"/>
            </p:cNvSpPr>
            <p:nvPr/>
          </p:nvSpPr>
          <p:spPr bwMode="auto">
            <a:xfrm>
              <a:off x="733" y="2437"/>
              <a:ext cx="252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324">
              <a:extLst>
                <a:ext uri="{FF2B5EF4-FFF2-40B4-BE49-F238E27FC236}">
                  <a16:creationId xmlns:a16="http://schemas.microsoft.com/office/drawing/2014/main" id="{1554392D-98BA-4649-942D-405B5AA7C162}"/>
                </a:ext>
              </a:extLst>
            </p:cNvPr>
            <p:cNvSpPr>
              <a:spLocks noEditPoints="1"/>
            </p:cNvSpPr>
            <p:nvPr/>
          </p:nvSpPr>
          <p:spPr bwMode="auto">
            <a:xfrm>
              <a:off x="728" y="2430"/>
              <a:ext cx="2538" cy="181"/>
            </a:xfrm>
            <a:custGeom>
              <a:avLst/>
              <a:gdLst>
                <a:gd name="T0" fmla="*/ 0 w 2538"/>
                <a:gd name="T1" fmla="*/ 7 h 181"/>
                <a:gd name="T2" fmla="*/ 0 w 2538"/>
                <a:gd name="T3" fmla="*/ 0 h 181"/>
                <a:gd name="T4" fmla="*/ 5 w 2538"/>
                <a:gd name="T5" fmla="*/ 0 h 181"/>
                <a:gd name="T6" fmla="*/ 2527 w 2538"/>
                <a:gd name="T7" fmla="*/ 0 h 181"/>
                <a:gd name="T8" fmla="*/ 2532 w 2538"/>
                <a:gd name="T9" fmla="*/ 0 h 181"/>
                <a:gd name="T10" fmla="*/ 2538 w 2538"/>
                <a:gd name="T11" fmla="*/ 7 h 181"/>
                <a:gd name="T12" fmla="*/ 2538 w 2538"/>
                <a:gd name="T13" fmla="*/ 168 h 181"/>
                <a:gd name="T14" fmla="*/ 2527 w 2538"/>
                <a:gd name="T15" fmla="*/ 181 h 181"/>
                <a:gd name="T16" fmla="*/ 5 w 2538"/>
                <a:gd name="T17" fmla="*/ 181 h 181"/>
                <a:gd name="T18" fmla="*/ 0 w 2538"/>
                <a:gd name="T19" fmla="*/ 174 h 181"/>
                <a:gd name="T20" fmla="*/ 0 w 2538"/>
                <a:gd name="T21" fmla="*/ 168 h 181"/>
                <a:gd name="T22" fmla="*/ 0 w 2538"/>
                <a:gd name="T23" fmla="*/ 7 h 181"/>
                <a:gd name="T24" fmla="*/ 16 w 2538"/>
                <a:gd name="T25" fmla="*/ 168 h 181"/>
                <a:gd name="T26" fmla="*/ 5 w 2538"/>
                <a:gd name="T27" fmla="*/ 162 h 181"/>
                <a:gd name="T28" fmla="*/ 2527 w 2538"/>
                <a:gd name="T29" fmla="*/ 162 h 181"/>
                <a:gd name="T30" fmla="*/ 2521 w 2538"/>
                <a:gd name="T31" fmla="*/ 168 h 181"/>
                <a:gd name="T32" fmla="*/ 2521 w 2538"/>
                <a:gd name="T33" fmla="*/ 7 h 181"/>
                <a:gd name="T34" fmla="*/ 2527 w 2538"/>
                <a:gd name="T35" fmla="*/ 19 h 181"/>
                <a:gd name="T36" fmla="*/ 5 w 2538"/>
                <a:gd name="T37" fmla="*/ 19 h 181"/>
                <a:gd name="T38" fmla="*/ 16 w 2538"/>
                <a:gd name="T39" fmla="*/ 7 h 181"/>
                <a:gd name="T40" fmla="*/ 16 w 2538"/>
                <a:gd name="T41" fmla="*/ 16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8" h="181">
                  <a:moveTo>
                    <a:pt x="0" y="7"/>
                  </a:moveTo>
                  <a:lnTo>
                    <a:pt x="0" y="0"/>
                  </a:lnTo>
                  <a:lnTo>
                    <a:pt x="5" y="0"/>
                  </a:lnTo>
                  <a:lnTo>
                    <a:pt x="2527" y="0"/>
                  </a:lnTo>
                  <a:lnTo>
                    <a:pt x="2532" y="0"/>
                  </a:lnTo>
                  <a:lnTo>
                    <a:pt x="2538" y="7"/>
                  </a:lnTo>
                  <a:lnTo>
                    <a:pt x="2538" y="168"/>
                  </a:lnTo>
                  <a:lnTo>
                    <a:pt x="2527" y="181"/>
                  </a:lnTo>
                  <a:lnTo>
                    <a:pt x="5" y="181"/>
                  </a:lnTo>
                  <a:lnTo>
                    <a:pt x="0" y="174"/>
                  </a:lnTo>
                  <a:lnTo>
                    <a:pt x="0" y="168"/>
                  </a:lnTo>
                  <a:lnTo>
                    <a:pt x="0" y="7"/>
                  </a:lnTo>
                  <a:close/>
                  <a:moveTo>
                    <a:pt x="16" y="168"/>
                  </a:moveTo>
                  <a:lnTo>
                    <a:pt x="5" y="162"/>
                  </a:lnTo>
                  <a:lnTo>
                    <a:pt x="2527" y="162"/>
                  </a:lnTo>
                  <a:lnTo>
                    <a:pt x="2521" y="168"/>
                  </a:lnTo>
                  <a:lnTo>
                    <a:pt x="2521" y="7"/>
                  </a:lnTo>
                  <a:lnTo>
                    <a:pt x="2527" y="19"/>
                  </a:lnTo>
                  <a:lnTo>
                    <a:pt x="5" y="19"/>
                  </a:lnTo>
                  <a:lnTo>
                    <a:pt x="16" y="7"/>
                  </a:lnTo>
                  <a:lnTo>
                    <a:pt x="16" y="1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Rectangle 325">
              <a:extLst>
                <a:ext uri="{FF2B5EF4-FFF2-40B4-BE49-F238E27FC236}">
                  <a16:creationId xmlns:a16="http://schemas.microsoft.com/office/drawing/2014/main" id="{2BF018B0-3CE0-4787-976F-43EB668D5A67}"/>
                </a:ext>
              </a:extLst>
            </p:cNvPr>
            <p:cNvSpPr>
              <a:spLocks noChangeArrowheads="1"/>
            </p:cNvSpPr>
            <p:nvPr/>
          </p:nvSpPr>
          <p:spPr bwMode="auto">
            <a:xfrm>
              <a:off x="1745" y="2473"/>
              <a:ext cx="53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夫と夕食を摂る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 name="Rectangle 326">
              <a:extLst>
                <a:ext uri="{FF2B5EF4-FFF2-40B4-BE49-F238E27FC236}">
                  <a16:creationId xmlns:a16="http://schemas.microsoft.com/office/drawing/2014/main" id="{BA2DCB42-BD1A-4C39-B9AE-F0FCE8B0A546}"/>
                </a:ext>
              </a:extLst>
            </p:cNvPr>
            <p:cNvSpPr>
              <a:spLocks noChangeArrowheads="1"/>
            </p:cNvSpPr>
            <p:nvPr/>
          </p:nvSpPr>
          <p:spPr bwMode="auto">
            <a:xfrm>
              <a:off x="717" y="1641"/>
              <a:ext cx="465"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327">
              <a:extLst>
                <a:ext uri="{FF2B5EF4-FFF2-40B4-BE49-F238E27FC236}">
                  <a16:creationId xmlns:a16="http://schemas.microsoft.com/office/drawing/2014/main" id="{B286C10B-2C50-464E-BAAD-BA3E31DA5BDC}"/>
                </a:ext>
              </a:extLst>
            </p:cNvPr>
            <p:cNvSpPr>
              <a:spLocks noEditPoints="1"/>
            </p:cNvSpPr>
            <p:nvPr/>
          </p:nvSpPr>
          <p:spPr bwMode="auto">
            <a:xfrm>
              <a:off x="711" y="1635"/>
              <a:ext cx="476" cy="186"/>
            </a:xfrm>
            <a:custGeom>
              <a:avLst/>
              <a:gdLst>
                <a:gd name="T0" fmla="*/ 0 w 476"/>
                <a:gd name="T1" fmla="*/ 6 h 186"/>
                <a:gd name="T2" fmla="*/ 6 w 476"/>
                <a:gd name="T3" fmla="*/ 0 h 186"/>
                <a:gd name="T4" fmla="*/ 471 w 476"/>
                <a:gd name="T5" fmla="*/ 0 h 186"/>
                <a:gd name="T6" fmla="*/ 476 w 476"/>
                <a:gd name="T7" fmla="*/ 6 h 186"/>
                <a:gd name="T8" fmla="*/ 476 w 476"/>
                <a:gd name="T9" fmla="*/ 180 h 186"/>
                <a:gd name="T10" fmla="*/ 471 w 476"/>
                <a:gd name="T11" fmla="*/ 186 h 186"/>
                <a:gd name="T12" fmla="*/ 6 w 476"/>
                <a:gd name="T13" fmla="*/ 186 h 186"/>
                <a:gd name="T14" fmla="*/ 0 w 476"/>
                <a:gd name="T15" fmla="*/ 180 h 186"/>
                <a:gd name="T16" fmla="*/ 0 w 476"/>
                <a:gd name="T17" fmla="*/ 6 h 186"/>
                <a:gd name="T18" fmla="*/ 11 w 476"/>
                <a:gd name="T19" fmla="*/ 180 h 186"/>
                <a:gd name="T20" fmla="*/ 6 w 476"/>
                <a:gd name="T21" fmla="*/ 174 h 186"/>
                <a:gd name="T22" fmla="*/ 471 w 476"/>
                <a:gd name="T23" fmla="*/ 174 h 186"/>
                <a:gd name="T24" fmla="*/ 465 w 476"/>
                <a:gd name="T25" fmla="*/ 180 h 186"/>
                <a:gd name="T26" fmla="*/ 465 w 476"/>
                <a:gd name="T27" fmla="*/ 6 h 186"/>
                <a:gd name="T28" fmla="*/ 471 w 476"/>
                <a:gd name="T29" fmla="*/ 12 h 186"/>
                <a:gd name="T30" fmla="*/ 6 w 476"/>
                <a:gd name="T31" fmla="*/ 12 h 186"/>
                <a:gd name="T32" fmla="*/ 11 w 476"/>
                <a:gd name="T33" fmla="*/ 6 h 186"/>
                <a:gd name="T34" fmla="*/ 11 w 476"/>
                <a:gd name="T3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86">
                  <a:moveTo>
                    <a:pt x="0" y="6"/>
                  </a:moveTo>
                  <a:lnTo>
                    <a:pt x="6" y="0"/>
                  </a:lnTo>
                  <a:lnTo>
                    <a:pt x="471" y="0"/>
                  </a:lnTo>
                  <a:lnTo>
                    <a:pt x="476" y="6"/>
                  </a:lnTo>
                  <a:lnTo>
                    <a:pt x="476" y="180"/>
                  </a:lnTo>
                  <a:lnTo>
                    <a:pt x="471" y="186"/>
                  </a:lnTo>
                  <a:lnTo>
                    <a:pt x="6" y="186"/>
                  </a:lnTo>
                  <a:lnTo>
                    <a:pt x="0" y="180"/>
                  </a:lnTo>
                  <a:lnTo>
                    <a:pt x="0" y="6"/>
                  </a:lnTo>
                  <a:close/>
                  <a:moveTo>
                    <a:pt x="11" y="180"/>
                  </a:moveTo>
                  <a:lnTo>
                    <a:pt x="6" y="174"/>
                  </a:lnTo>
                  <a:lnTo>
                    <a:pt x="471" y="174"/>
                  </a:lnTo>
                  <a:lnTo>
                    <a:pt x="465" y="180"/>
                  </a:lnTo>
                  <a:lnTo>
                    <a:pt x="465" y="6"/>
                  </a:lnTo>
                  <a:lnTo>
                    <a:pt x="471" y="12"/>
                  </a:lnTo>
                  <a:lnTo>
                    <a:pt x="6" y="12"/>
                  </a:lnTo>
                  <a:lnTo>
                    <a:pt x="11" y="6"/>
                  </a:lnTo>
                  <a:lnTo>
                    <a:pt x="11" y="1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8">
              <a:extLst>
                <a:ext uri="{FF2B5EF4-FFF2-40B4-BE49-F238E27FC236}">
                  <a16:creationId xmlns:a16="http://schemas.microsoft.com/office/drawing/2014/main" id="{6ACBC6FF-6896-442E-A968-5363126AA443}"/>
                </a:ext>
              </a:extLst>
            </p:cNvPr>
            <p:cNvSpPr>
              <a:spLocks noChangeArrowheads="1"/>
            </p:cNvSpPr>
            <p:nvPr/>
          </p:nvSpPr>
          <p:spPr bwMode="auto">
            <a:xfrm>
              <a:off x="766" y="1684"/>
              <a:ext cx="33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0" name="Rectangle 329">
              <a:extLst>
                <a:ext uri="{FF2B5EF4-FFF2-40B4-BE49-F238E27FC236}">
                  <a16:creationId xmlns:a16="http://schemas.microsoft.com/office/drawing/2014/main" id="{7EE976E6-67CA-4874-AD08-A281F68E9E0A}"/>
                </a:ext>
              </a:extLst>
            </p:cNvPr>
            <p:cNvSpPr>
              <a:spLocks noChangeArrowheads="1"/>
            </p:cNvSpPr>
            <p:nvPr/>
          </p:nvSpPr>
          <p:spPr bwMode="auto">
            <a:xfrm>
              <a:off x="1778" y="1641"/>
              <a:ext cx="465"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330">
              <a:extLst>
                <a:ext uri="{FF2B5EF4-FFF2-40B4-BE49-F238E27FC236}">
                  <a16:creationId xmlns:a16="http://schemas.microsoft.com/office/drawing/2014/main" id="{369DEF46-05E7-45ED-AC55-08F4E3616F28}"/>
                </a:ext>
              </a:extLst>
            </p:cNvPr>
            <p:cNvSpPr>
              <a:spLocks noEditPoints="1"/>
            </p:cNvSpPr>
            <p:nvPr/>
          </p:nvSpPr>
          <p:spPr bwMode="auto">
            <a:xfrm>
              <a:off x="1772" y="1635"/>
              <a:ext cx="476" cy="186"/>
            </a:xfrm>
            <a:custGeom>
              <a:avLst/>
              <a:gdLst>
                <a:gd name="T0" fmla="*/ 0 w 476"/>
                <a:gd name="T1" fmla="*/ 6 h 186"/>
                <a:gd name="T2" fmla="*/ 6 w 476"/>
                <a:gd name="T3" fmla="*/ 0 h 186"/>
                <a:gd name="T4" fmla="*/ 471 w 476"/>
                <a:gd name="T5" fmla="*/ 0 h 186"/>
                <a:gd name="T6" fmla="*/ 476 w 476"/>
                <a:gd name="T7" fmla="*/ 6 h 186"/>
                <a:gd name="T8" fmla="*/ 476 w 476"/>
                <a:gd name="T9" fmla="*/ 180 h 186"/>
                <a:gd name="T10" fmla="*/ 471 w 476"/>
                <a:gd name="T11" fmla="*/ 186 h 186"/>
                <a:gd name="T12" fmla="*/ 6 w 476"/>
                <a:gd name="T13" fmla="*/ 186 h 186"/>
                <a:gd name="T14" fmla="*/ 0 w 476"/>
                <a:gd name="T15" fmla="*/ 180 h 186"/>
                <a:gd name="T16" fmla="*/ 0 w 476"/>
                <a:gd name="T17" fmla="*/ 6 h 186"/>
                <a:gd name="T18" fmla="*/ 11 w 476"/>
                <a:gd name="T19" fmla="*/ 180 h 186"/>
                <a:gd name="T20" fmla="*/ 6 w 476"/>
                <a:gd name="T21" fmla="*/ 174 h 186"/>
                <a:gd name="T22" fmla="*/ 471 w 476"/>
                <a:gd name="T23" fmla="*/ 174 h 186"/>
                <a:gd name="T24" fmla="*/ 465 w 476"/>
                <a:gd name="T25" fmla="*/ 180 h 186"/>
                <a:gd name="T26" fmla="*/ 465 w 476"/>
                <a:gd name="T27" fmla="*/ 6 h 186"/>
                <a:gd name="T28" fmla="*/ 471 w 476"/>
                <a:gd name="T29" fmla="*/ 12 h 186"/>
                <a:gd name="T30" fmla="*/ 6 w 476"/>
                <a:gd name="T31" fmla="*/ 12 h 186"/>
                <a:gd name="T32" fmla="*/ 11 w 476"/>
                <a:gd name="T33" fmla="*/ 6 h 186"/>
                <a:gd name="T34" fmla="*/ 11 w 476"/>
                <a:gd name="T3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86">
                  <a:moveTo>
                    <a:pt x="0" y="6"/>
                  </a:moveTo>
                  <a:lnTo>
                    <a:pt x="6" y="0"/>
                  </a:lnTo>
                  <a:lnTo>
                    <a:pt x="471" y="0"/>
                  </a:lnTo>
                  <a:lnTo>
                    <a:pt x="476" y="6"/>
                  </a:lnTo>
                  <a:lnTo>
                    <a:pt x="476" y="180"/>
                  </a:lnTo>
                  <a:lnTo>
                    <a:pt x="471" y="186"/>
                  </a:lnTo>
                  <a:lnTo>
                    <a:pt x="6" y="186"/>
                  </a:lnTo>
                  <a:lnTo>
                    <a:pt x="0" y="180"/>
                  </a:lnTo>
                  <a:lnTo>
                    <a:pt x="0" y="6"/>
                  </a:lnTo>
                  <a:close/>
                  <a:moveTo>
                    <a:pt x="11" y="180"/>
                  </a:moveTo>
                  <a:lnTo>
                    <a:pt x="6" y="174"/>
                  </a:lnTo>
                  <a:lnTo>
                    <a:pt x="471" y="174"/>
                  </a:lnTo>
                  <a:lnTo>
                    <a:pt x="465" y="180"/>
                  </a:lnTo>
                  <a:lnTo>
                    <a:pt x="465" y="6"/>
                  </a:lnTo>
                  <a:lnTo>
                    <a:pt x="471" y="12"/>
                  </a:lnTo>
                  <a:lnTo>
                    <a:pt x="6" y="12"/>
                  </a:lnTo>
                  <a:lnTo>
                    <a:pt x="11" y="6"/>
                  </a:lnTo>
                  <a:lnTo>
                    <a:pt x="11" y="1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Rectangle 331">
              <a:extLst>
                <a:ext uri="{FF2B5EF4-FFF2-40B4-BE49-F238E27FC236}">
                  <a16:creationId xmlns:a16="http://schemas.microsoft.com/office/drawing/2014/main" id="{612E19AC-75F2-4112-BF8E-BB5BA2D25A43}"/>
                </a:ext>
              </a:extLst>
            </p:cNvPr>
            <p:cNvSpPr>
              <a:spLocks noChangeArrowheads="1"/>
            </p:cNvSpPr>
            <p:nvPr/>
          </p:nvSpPr>
          <p:spPr bwMode="auto">
            <a:xfrm>
              <a:off x="1832" y="1684"/>
              <a:ext cx="33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3" name="Rectangle 332">
              <a:extLst>
                <a:ext uri="{FF2B5EF4-FFF2-40B4-BE49-F238E27FC236}">
                  <a16:creationId xmlns:a16="http://schemas.microsoft.com/office/drawing/2014/main" id="{1DF4AACD-CA9E-43E5-8923-CA2B27360CBD}"/>
                </a:ext>
              </a:extLst>
            </p:cNvPr>
            <p:cNvSpPr>
              <a:spLocks noChangeArrowheads="1"/>
            </p:cNvSpPr>
            <p:nvPr/>
          </p:nvSpPr>
          <p:spPr bwMode="auto">
            <a:xfrm>
              <a:off x="2828" y="1641"/>
              <a:ext cx="465"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333">
              <a:extLst>
                <a:ext uri="{FF2B5EF4-FFF2-40B4-BE49-F238E27FC236}">
                  <a16:creationId xmlns:a16="http://schemas.microsoft.com/office/drawing/2014/main" id="{C2C9D0A0-94DF-4EA9-A0A3-A38316837439}"/>
                </a:ext>
              </a:extLst>
            </p:cNvPr>
            <p:cNvSpPr>
              <a:spLocks noEditPoints="1"/>
            </p:cNvSpPr>
            <p:nvPr/>
          </p:nvSpPr>
          <p:spPr bwMode="auto">
            <a:xfrm>
              <a:off x="2823" y="1635"/>
              <a:ext cx="475" cy="186"/>
            </a:xfrm>
            <a:custGeom>
              <a:avLst/>
              <a:gdLst>
                <a:gd name="T0" fmla="*/ 0 w 475"/>
                <a:gd name="T1" fmla="*/ 6 h 186"/>
                <a:gd name="T2" fmla="*/ 5 w 475"/>
                <a:gd name="T3" fmla="*/ 0 h 186"/>
                <a:gd name="T4" fmla="*/ 470 w 475"/>
                <a:gd name="T5" fmla="*/ 0 h 186"/>
                <a:gd name="T6" fmla="*/ 475 w 475"/>
                <a:gd name="T7" fmla="*/ 6 h 186"/>
                <a:gd name="T8" fmla="*/ 475 w 475"/>
                <a:gd name="T9" fmla="*/ 180 h 186"/>
                <a:gd name="T10" fmla="*/ 470 w 475"/>
                <a:gd name="T11" fmla="*/ 186 h 186"/>
                <a:gd name="T12" fmla="*/ 5 w 475"/>
                <a:gd name="T13" fmla="*/ 186 h 186"/>
                <a:gd name="T14" fmla="*/ 0 w 475"/>
                <a:gd name="T15" fmla="*/ 180 h 186"/>
                <a:gd name="T16" fmla="*/ 0 w 475"/>
                <a:gd name="T17" fmla="*/ 6 h 186"/>
                <a:gd name="T18" fmla="*/ 11 w 475"/>
                <a:gd name="T19" fmla="*/ 180 h 186"/>
                <a:gd name="T20" fmla="*/ 5 w 475"/>
                <a:gd name="T21" fmla="*/ 174 h 186"/>
                <a:gd name="T22" fmla="*/ 470 w 475"/>
                <a:gd name="T23" fmla="*/ 174 h 186"/>
                <a:gd name="T24" fmla="*/ 465 w 475"/>
                <a:gd name="T25" fmla="*/ 180 h 186"/>
                <a:gd name="T26" fmla="*/ 465 w 475"/>
                <a:gd name="T27" fmla="*/ 6 h 186"/>
                <a:gd name="T28" fmla="*/ 470 w 475"/>
                <a:gd name="T29" fmla="*/ 12 h 186"/>
                <a:gd name="T30" fmla="*/ 5 w 475"/>
                <a:gd name="T31" fmla="*/ 12 h 186"/>
                <a:gd name="T32" fmla="*/ 11 w 475"/>
                <a:gd name="T33" fmla="*/ 6 h 186"/>
                <a:gd name="T34" fmla="*/ 11 w 475"/>
                <a:gd name="T3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5" h="186">
                  <a:moveTo>
                    <a:pt x="0" y="6"/>
                  </a:moveTo>
                  <a:lnTo>
                    <a:pt x="5" y="0"/>
                  </a:lnTo>
                  <a:lnTo>
                    <a:pt x="470" y="0"/>
                  </a:lnTo>
                  <a:lnTo>
                    <a:pt x="475" y="6"/>
                  </a:lnTo>
                  <a:lnTo>
                    <a:pt x="475" y="180"/>
                  </a:lnTo>
                  <a:lnTo>
                    <a:pt x="470" y="186"/>
                  </a:lnTo>
                  <a:lnTo>
                    <a:pt x="5" y="186"/>
                  </a:lnTo>
                  <a:lnTo>
                    <a:pt x="0" y="180"/>
                  </a:lnTo>
                  <a:lnTo>
                    <a:pt x="0" y="6"/>
                  </a:lnTo>
                  <a:close/>
                  <a:moveTo>
                    <a:pt x="11" y="180"/>
                  </a:moveTo>
                  <a:lnTo>
                    <a:pt x="5" y="174"/>
                  </a:lnTo>
                  <a:lnTo>
                    <a:pt x="470" y="174"/>
                  </a:lnTo>
                  <a:lnTo>
                    <a:pt x="465" y="180"/>
                  </a:lnTo>
                  <a:lnTo>
                    <a:pt x="465" y="6"/>
                  </a:lnTo>
                  <a:lnTo>
                    <a:pt x="470" y="12"/>
                  </a:lnTo>
                  <a:lnTo>
                    <a:pt x="5" y="12"/>
                  </a:lnTo>
                  <a:lnTo>
                    <a:pt x="11" y="6"/>
                  </a:lnTo>
                  <a:lnTo>
                    <a:pt x="11" y="1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Rectangle 334">
              <a:extLst>
                <a:ext uri="{FF2B5EF4-FFF2-40B4-BE49-F238E27FC236}">
                  <a16:creationId xmlns:a16="http://schemas.microsoft.com/office/drawing/2014/main" id="{9F37D2C6-9FDA-4162-A616-9D0BD394BD77}"/>
                </a:ext>
              </a:extLst>
            </p:cNvPr>
            <p:cNvSpPr>
              <a:spLocks noChangeArrowheads="1"/>
            </p:cNvSpPr>
            <p:nvPr/>
          </p:nvSpPr>
          <p:spPr bwMode="auto">
            <a:xfrm>
              <a:off x="2883" y="1684"/>
              <a:ext cx="33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6" name="Rectangle 335">
              <a:extLst>
                <a:ext uri="{FF2B5EF4-FFF2-40B4-BE49-F238E27FC236}">
                  <a16:creationId xmlns:a16="http://schemas.microsoft.com/office/drawing/2014/main" id="{15551CEC-4402-49F7-9EEC-1C4E4724BEB5}"/>
                </a:ext>
              </a:extLst>
            </p:cNvPr>
            <p:cNvSpPr>
              <a:spLocks noChangeArrowheads="1"/>
            </p:cNvSpPr>
            <p:nvPr/>
          </p:nvSpPr>
          <p:spPr bwMode="auto">
            <a:xfrm>
              <a:off x="1247" y="1162"/>
              <a:ext cx="465" cy="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336">
              <a:extLst>
                <a:ext uri="{FF2B5EF4-FFF2-40B4-BE49-F238E27FC236}">
                  <a16:creationId xmlns:a16="http://schemas.microsoft.com/office/drawing/2014/main" id="{02A1CBFC-D3B4-475E-A9D4-BD6571E1F576}"/>
                </a:ext>
              </a:extLst>
            </p:cNvPr>
            <p:cNvSpPr>
              <a:spLocks noEditPoints="1"/>
            </p:cNvSpPr>
            <p:nvPr/>
          </p:nvSpPr>
          <p:spPr bwMode="auto">
            <a:xfrm>
              <a:off x="1242" y="1156"/>
              <a:ext cx="476" cy="112"/>
            </a:xfrm>
            <a:custGeom>
              <a:avLst/>
              <a:gdLst>
                <a:gd name="T0" fmla="*/ 0 w 476"/>
                <a:gd name="T1" fmla="*/ 6 h 112"/>
                <a:gd name="T2" fmla="*/ 5 w 476"/>
                <a:gd name="T3" fmla="*/ 0 h 112"/>
                <a:gd name="T4" fmla="*/ 470 w 476"/>
                <a:gd name="T5" fmla="*/ 0 h 112"/>
                <a:gd name="T6" fmla="*/ 476 w 476"/>
                <a:gd name="T7" fmla="*/ 6 h 112"/>
                <a:gd name="T8" fmla="*/ 476 w 476"/>
                <a:gd name="T9" fmla="*/ 106 h 112"/>
                <a:gd name="T10" fmla="*/ 470 w 476"/>
                <a:gd name="T11" fmla="*/ 112 h 112"/>
                <a:gd name="T12" fmla="*/ 5 w 476"/>
                <a:gd name="T13" fmla="*/ 112 h 112"/>
                <a:gd name="T14" fmla="*/ 0 w 476"/>
                <a:gd name="T15" fmla="*/ 106 h 112"/>
                <a:gd name="T16" fmla="*/ 0 w 476"/>
                <a:gd name="T17" fmla="*/ 6 h 112"/>
                <a:gd name="T18" fmla="*/ 11 w 476"/>
                <a:gd name="T19" fmla="*/ 106 h 112"/>
                <a:gd name="T20" fmla="*/ 5 w 476"/>
                <a:gd name="T21" fmla="*/ 100 h 112"/>
                <a:gd name="T22" fmla="*/ 470 w 476"/>
                <a:gd name="T23" fmla="*/ 100 h 112"/>
                <a:gd name="T24" fmla="*/ 465 w 476"/>
                <a:gd name="T25" fmla="*/ 106 h 112"/>
                <a:gd name="T26" fmla="*/ 465 w 476"/>
                <a:gd name="T27" fmla="*/ 6 h 112"/>
                <a:gd name="T28" fmla="*/ 470 w 476"/>
                <a:gd name="T29" fmla="*/ 13 h 112"/>
                <a:gd name="T30" fmla="*/ 5 w 476"/>
                <a:gd name="T31" fmla="*/ 13 h 112"/>
                <a:gd name="T32" fmla="*/ 11 w 476"/>
                <a:gd name="T33" fmla="*/ 6 h 112"/>
                <a:gd name="T34" fmla="*/ 11 w 476"/>
                <a:gd name="T35" fmla="*/ 10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12">
                  <a:moveTo>
                    <a:pt x="0" y="6"/>
                  </a:moveTo>
                  <a:lnTo>
                    <a:pt x="5" y="0"/>
                  </a:lnTo>
                  <a:lnTo>
                    <a:pt x="470" y="0"/>
                  </a:lnTo>
                  <a:lnTo>
                    <a:pt x="476" y="6"/>
                  </a:lnTo>
                  <a:lnTo>
                    <a:pt x="476" y="106"/>
                  </a:lnTo>
                  <a:lnTo>
                    <a:pt x="470" y="112"/>
                  </a:lnTo>
                  <a:lnTo>
                    <a:pt x="5" y="112"/>
                  </a:lnTo>
                  <a:lnTo>
                    <a:pt x="0" y="106"/>
                  </a:lnTo>
                  <a:lnTo>
                    <a:pt x="0" y="6"/>
                  </a:lnTo>
                  <a:close/>
                  <a:moveTo>
                    <a:pt x="11" y="106"/>
                  </a:moveTo>
                  <a:lnTo>
                    <a:pt x="5" y="100"/>
                  </a:lnTo>
                  <a:lnTo>
                    <a:pt x="470" y="100"/>
                  </a:lnTo>
                  <a:lnTo>
                    <a:pt x="465" y="106"/>
                  </a:lnTo>
                  <a:lnTo>
                    <a:pt x="465" y="6"/>
                  </a:lnTo>
                  <a:lnTo>
                    <a:pt x="470" y="13"/>
                  </a:lnTo>
                  <a:lnTo>
                    <a:pt x="5" y="13"/>
                  </a:lnTo>
                  <a:lnTo>
                    <a:pt x="11" y="6"/>
                  </a:lnTo>
                  <a:lnTo>
                    <a:pt x="11" y="1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Rectangle 337">
              <a:extLst>
                <a:ext uri="{FF2B5EF4-FFF2-40B4-BE49-F238E27FC236}">
                  <a16:creationId xmlns:a16="http://schemas.microsoft.com/office/drawing/2014/main" id="{461B9D91-8BB5-4EAF-96B9-C1470D822EA5}"/>
                </a:ext>
              </a:extLst>
            </p:cNvPr>
            <p:cNvSpPr>
              <a:spLocks noChangeArrowheads="1"/>
            </p:cNvSpPr>
            <p:nvPr/>
          </p:nvSpPr>
          <p:spPr bwMode="auto">
            <a:xfrm>
              <a:off x="1296" y="1175"/>
              <a:ext cx="31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9" name="Rectangle 338">
              <a:extLst>
                <a:ext uri="{FF2B5EF4-FFF2-40B4-BE49-F238E27FC236}">
                  <a16:creationId xmlns:a16="http://schemas.microsoft.com/office/drawing/2014/main" id="{331490AC-BC42-4AA9-B8BE-0ABAD7A0AB1B}"/>
                </a:ext>
              </a:extLst>
            </p:cNvPr>
            <p:cNvSpPr>
              <a:spLocks noChangeArrowheads="1"/>
            </p:cNvSpPr>
            <p:nvPr/>
          </p:nvSpPr>
          <p:spPr bwMode="auto">
            <a:xfrm>
              <a:off x="2303" y="1162"/>
              <a:ext cx="465" cy="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339">
              <a:extLst>
                <a:ext uri="{FF2B5EF4-FFF2-40B4-BE49-F238E27FC236}">
                  <a16:creationId xmlns:a16="http://schemas.microsoft.com/office/drawing/2014/main" id="{E539207A-432A-4072-9B88-FF6E4EFB567C}"/>
                </a:ext>
              </a:extLst>
            </p:cNvPr>
            <p:cNvSpPr>
              <a:spLocks noEditPoints="1"/>
            </p:cNvSpPr>
            <p:nvPr/>
          </p:nvSpPr>
          <p:spPr bwMode="auto">
            <a:xfrm>
              <a:off x="2297" y="1156"/>
              <a:ext cx="476" cy="112"/>
            </a:xfrm>
            <a:custGeom>
              <a:avLst/>
              <a:gdLst>
                <a:gd name="T0" fmla="*/ 0 w 476"/>
                <a:gd name="T1" fmla="*/ 6 h 112"/>
                <a:gd name="T2" fmla="*/ 6 w 476"/>
                <a:gd name="T3" fmla="*/ 0 h 112"/>
                <a:gd name="T4" fmla="*/ 471 w 476"/>
                <a:gd name="T5" fmla="*/ 0 h 112"/>
                <a:gd name="T6" fmla="*/ 476 w 476"/>
                <a:gd name="T7" fmla="*/ 6 h 112"/>
                <a:gd name="T8" fmla="*/ 476 w 476"/>
                <a:gd name="T9" fmla="*/ 106 h 112"/>
                <a:gd name="T10" fmla="*/ 471 w 476"/>
                <a:gd name="T11" fmla="*/ 112 h 112"/>
                <a:gd name="T12" fmla="*/ 6 w 476"/>
                <a:gd name="T13" fmla="*/ 112 h 112"/>
                <a:gd name="T14" fmla="*/ 0 w 476"/>
                <a:gd name="T15" fmla="*/ 106 h 112"/>
                <a:gd name="T16" fmla="*/ 0 w 476"/>
                <a:gd name="T17" fmla="*/ 6 h 112"/>
                <a:gd name="T18" fmla="*/ 11 w 476"/>
                <a:gd name="T19" fmla="*/ 106 h 112"/>
                <a:gd name="T20" fmla="*/ 6 w 476"/>
                <a:gd name="T21" fmla="*/ 100 h 112"/>
                <a:gd name="T22" fmla="*/ 471 w 476"/>
                <a:gd name="T23" fmla="*/ 100 h 112"/>
                <a:gd name="T24" fmla="*/ 465 w 476"/>
                <a:gd name="T25" fmla="*/ 106 h 112"/>
                <a:gd name="T26" fmla="*/ 465 w 476"/>
                <a:gd name="T27" fmla="*/ 6 h 112"/>
                <a:gd name="T28" fmla="*/ 471 w 476"/>
                <a:gd name="T29" fmla="*/ 13 h 112"/>
                <a:gd name="T30" fmla="*/ 6 w 476"/>
                <a:gd name="T31" fmla="*/ 13 h 112"/>
                <a:gd name="T32" fmla="*/ 11 w 476"/>
                <a:gd name="T33" fmla="*/ 6 h 112"/>
                <a:gd name="T34" fmla="*/ 11 w 476"/>
                <a:gd name="T35" fmla="*/ 10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12">
                  <a:moveTo>
                    <a:pt x="0" y="6"/>
                  </a:moveTo>
                  <a:lnTo>
                    <a:pt x="6" y="0"/>
                  </a:lnTo>
                  <a:lnTo>
                    <a:pt x="471" y="0"/>
                  </a:lnTo>
                  <a:lnTo>
                    <a:pt x="476" y="6"/>
                  </a:lnTo>
                  <a:lnTo>
                    <a:pt x="476" y="106"/>
                  </a:lnTo>
                  <a:lnTo>
                    <a:pt x="471" y="112"/>
                  </a:lnTo>
                  <a:lnTo>
                    <a:pt x="6" y="112"/>
                  </a:lnTo>
                  <a:lnTo>
                    <a:pt x="0" y="106"/>
                  </a:lnTo>
                  <a:lnTo>
                    <a:pt x="0" y="6"/>
                  </a:lnTo>
                  <a:close/>
                  <a:moveTo>
                    <a:pt x="11" y="106"/>
                  </a:moveTo>
                  <a:lnTo>
                    <a:pt x="6" y="100"/>
                  </a:lnTo>
                  <a:lnTo>
                    <a:pt x="471" y="100"/>
                  </a:lnTo>
                  <a:lnTo>
                    <a:pt x="465" y="106"/>
                  </a:lnTo>
                  <a:lnTo>
                    <a:pt x="465" y="6"/>
                  </a:lnTo>
                  <a:lnTo>
                    <a:pt x="471" y="13"/>
                  </a:lnTo>
                  <a:lnTo>
                    <a:pt x="6" y="13"/>
                  </a:lnTo>
                  <a:lnTo>
                    <a:pt x="11" y="6"/>
                  </a:lnTo>
                  <a:lnTo>
                    <a:pt x="11" y="1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Rectangle 340">
              <a:extLst>
                <a:ext uri="{FF2B5EF4-FFF2-40B4-BE49-F238E27FC236}">
                  <a16:creationId xmlns:a16="http://schemas.microsoft.com/office/drawing/2014/main" id="{9C1BBE4A-B1A8-4633-8A06-F3D6F756140A}"/>
                </a:ext>
              </a:extLst>
            </p:cNvPr>
            <p:cNvSpPr>
              <a:spLocks noChangeArrowheads="1"/>
            </p:cNvSpPr>
            <p:nvPr/>
          </p:nvSpPr>
          <p:spPr bwMode="auto">
            <a:xfrm>
              <a:off x="2358" y="1175"/>
              <a:ext cx="31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2" name="Rectangle 341">
              <a:extLst>
                <a:ext uri="{FF2B5EF4-FFF2-40B4-BE49-F238E27FC236}">
                  <a16:creationId xmlns:a16="http://schemas.microsoft.com/office/drawing/2014/main" id="{E2507EF9-5D8C-4B28-BE3D-D9D98E6F6E94}"/>
                </a:ext>
              </a:extLst>
            </p:cNvPr>
            <p:cNvSpPr>
              <a:spLocks noChangeArrowheads="1"/>
            </p:cNvSpPr>
            <p:nvPr/>
          </p:nvSpPr>
          <p:spPr bwMode="auto">
            <a:xfrm>
              <a:off x="717" y="901"/>
              <a:ext cx="3615" cy="1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342">
              <a:extLst>
                <a:ext uri="{FF2B5EF4-FFF2-40B4-BE49-F238E27FC236}">
                  <a16:creationId xmlns:a16="http://schemas.microsoft.com/office/drawing/2014/main" id="{D28D90AF-C297-451E-BC4A-F673DB8601A8}"/>
                </a:ext>
              </a:extLst>
            </p:cNvPr>
            <p:cNvSpPr>
              <a:spLocks noEditPoints="1"/>
            </p:cNvSpPr>
            <p:nvPr/>
          </p:nvSpPr>
          <p:spPr bwMode="auto">
            <a:xfrm>
              <a:off x="711" y="895"/>
              <a:ext cx="3627" cy="168"/>
            </a:xfrm>
            <a:custGeom>
              <a:avLst/>
              <a:gdLst>
                <a:gd name="T0" fmla="*/ 0 w 3627"/>
                <a:gd name="T1" fmla="*/ 6 h 168"/>
                <a:gd name="T2" fmla="*/ 6 w 3627"/>
                <a:gd name="T3" fmla="*/ 0 h 168"/>
                <a:gd name="T4" fmla="*/ 3621 w 3627"/>
                <a:gd name="T5" fmla="*/ 0 h 168"/>
                <a:gd name="T6" fmla="*/ 3627 w 3627"/>
                <a:gd name="T7" fmla="*/ 6 h 168"/>
                <a:gd name="T8" fmla="*/ 3627 w 3627"/>
                <a:gd name="T9" fmla="*/ 162 h 168"/>
                <a:gd name="T10" fmla="*/ 3621 w 3627"/>
                <a:gd name="T11" fmla="*/ 168 h 168"/>
                <a:gd name="T12" fmla="*/ 6 w 3627"/>
                <a:gd name="T13" fmla="*/ 168 h 168"/>
                <a:gd name="T14" fmla="*/ 0 w 3627"/>
                <a:gd name="T15" fmla="*/ 162 h 168"/>
                <a:gd name="T16" fmla="*/ 0 w 3627"/>
                <a:gd name="T17" fmla="*/ 6 h 168"/>
                <a:gd name="T18" fmla="*/ 11 w 3627"/>
                <a:gd name="T19" fmla="*/ 162 h 168"/>
                <a:gd name="T20" fmla="*/ 6 w 3627"/>
                <a:gd name="T21" fmla="*/ 155 h 168"/>
                <a:gd name="T22" fmla="*/ 3621 w 3627"/>
                <a:gd name="T23" fmla="*/ 155 h 168"/>
                <a:gd name="T24" fmla="*/ 3616 w 3627"/>
                <a:gd name="T25" fmla="*/ 162 h 168"/>
                <a:gd name="T26" fmla="*/ 3616 w 3627"/>
                <a:gd name="T27" fmla="*/ 6 h 168"/>
                <a:gd name="T28" fmla="*/ 3621 w 3627"/>
                <a:gd name="T29" fmla="*/ 13 h 168"/>
                <a:gd name="T30" fmla="*/ 6 w 3627"/>
                <a:gd name="T31" fmla="*/ 13 h 168"/>
                <a:gd name="T32" fmla="*/ 11 w 3627"/>
                <a:gd name="T33" fmla="*/ 6 h 168"/>
                <a:gd name="T34" fmla="*/ 11 w 3627"/>
                <a:gd name="T35" fmla="*/ 16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7" h="168">
                  <a:moveTo>
                    <a:pt x="0" y="6"/>
                  </a:moveTo>
                  <a:lnTo>
                    <a:pt x="6" y="0"/>
                  </a:lnTo>
                  <a:lnTo>
                    <a:pt x="3621" y="0"/>
                  </a:lnTo>
                  <a:lnTo>
                    <a:pt x="3627" y="6"/>
                  </a:lnTo>
                  <a:lnTo>
                    <a:pt x="3627" y="162"/>
                  </a:lnTo>
                  <a:lnTo>
                    <a:pt x="3621" y="168"/>
                  </a:lnTo>
                  <a:lnTo>
                    <a:pt x="6" y="168"/>
                  </a:lnTo>
                  <a:lnTo>
                    <a:pt x="0" y="162"/>
                  </a:lnTo>
                  <a:lnTo>
                    <a:pt x="0" y="6"/>
                  </a:lnTo>
                  <a:close/>
                  <a:moveTo>
                    <a:pt x="11" y="162"/>
                  </a:moveTo>
                  <a:lnTo>
                    <a:pt x="6" y="155"/>
                  </a:lnTo>
                  <a:lnTo>
                    <a:pt x="3621" y="155"/>
                  </a:lnTo>
                  <a:lnTo>
                    <a:pt x="3616" y="162"/>
                  </a:lnTo>
                  <a:lnTo>
                    <a:pt x="3616" y="6"/>
                  </a:lnTo>
                  <a:lnTo>
                    <a:pt x="3621" y="13"/>
                  </a:lnTo>
                  <a:lnTo>
                    <a:pt x="6" y="13"/>
                  </a:lnTo>
                  <a:lnTo>
                    <a:pt x="11" y="6"/>
                  </a:lnTo>
                  <a:lnTo>
                    <a:pt x="11" y="1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Rectangle 343">
              <a:extLst>
                <a:ext uri="{FF2B5EF4-FFF2-40B4-BE49-F238E27FC236}">
                  <a16:creationId xmlns:a16="http://schemas.microsoft.com/office/drawing/2014/main" id="{5CE580DC-5EF9-4C45-9F34-76F21E56B7A3}"/>
                </a:ext>
              </a:extLst>
            </p:cNvPr>
            <p:cNvSpPr>
              <a:spLocks noChangeArrowheads="1"/>
            </p:cNvSpPr>
            <p:nvPr/>
          </p:nvSpPr>
          <p:spPr bwMode="auto">
            <a:xfrm>
              <a:off x="2292" y="944"/>
              <a:ext cx="49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夫が朝食準備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17125801"/>
              </p:ext>
            </p:extLst>
          </p:nvPr>
        </p:nvGraphicFramePr>
        <p:xfrm>
          <a:off x="250825" y="549275"/>
          <a:ext cx="8893175" cy="4465637"/>
        </p:xfrm>
        <a:graphic>
          <a:graphicData uri="http://schemas.openxmlformats.org/drawingml/2006/table">
            <a:tbl>
              <a:tblPr/>
              <a:tblGrid>
                <a:gridCol w="433388">
                  <a:extLst>
                    <a:ext uri="{9D8B030D-6E8A-4147-A177-3AD203B41FA5}">
                      <a16:colId xmlns:a16="http://schemas.microsoft.com/office/drawing/2014/main" val="20000"/>
                    </a:ext>
                  </a:extLst>
                </a:gridCol>
                <a:gridCol w="3167707">
                  <a:extLst>
                    <a:ext uri="{9D8B030D-6E8A-4147-A177-3AD203B41FA5}">
                      <a16:colId xmlns:a16="http://schemas.microsoft.com/office/drawing/2014/main" val="20001"/>
                    </a:ext>
                  </a:extLst>
                </a:gridCol>
                <a:gridCol w="2159943">
                  <a:extLst>
                    <a:ext uri="{9D8B030D-6E8A-4147-A177-3AD203B41FA5}">
                      <a16:colId xmlns:a16="http://schemas.microsoft.com/office/drawing/2014/main" val="2086306465"/>
                    </a:ext>
                  </a:extLst>
                </a:gridCol>
                <a:gridCol w="1152425">
                  <a:extLst>
                    <a:ext uri="{9D8B030D-6E8A-4147-A177-3AD203B41FA5}">
                      <a16:colId xmlns:a16="http://schemas.microsoft.com/office/drawing/2014/main" val="20003"/>
                    </a:ext>
                  </a:extLst>
                </a:gridCol>
                <a:gridCol w="1979712">
                  <a:extLst>
                    <a:ext uri="{9D8B030D-6E8A-4147-A177-3AD203B41FA5}">
                      <a16:colId xmlns:a16="http://schemas.microsoft.com/office/drawing/2014/main" val="612678150"/>
                    </a:ext>
                  </a:extLst>
                </a:gridCol>
              </a:tblGrid>
              <a:tr h="4267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chemeClr val="tx1"/>
                          </a:solidFill>
                          <a:effectLst/>
                          <a:latin typeface="Century" pitchFamily="18" charset="0"/>
                          <a:ea typeface="ＭＳ Ｐゴシック" pitchFamily="50" charset="-128"/>
                          <a:cs typeface="Times New Roman" pitchFamily="18" charset="0"/>
                        </a:rPr>
                        <a:t>利用サービス種類名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１回当たり単位</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（福祉用具は１月当たり）</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１月の利用</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予定回数</a:t>
                      </a:r>
                      <a:endParaRPr kumimoji="1" lang="ja-JP" sz="1400" b="0" i="0" u="none" strike="noStrike" cap="none" normalizeH="0" baseline="0">
                        <a:ln>
                          <a:noFill/>
                        </a:ln>
                        <a:solidFill>
                          <a:schemeClr val="tx1"/>
                        </a:solidFill>
                        <a:effectLst/>
                        <a:latin typeface="Century" pitchFamily="18" charset="0"/>
                        <a:ea typeface="ＭＳ 明朝" pitchFamily="17" charset="-128"/>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itchFamily="50" charset="-128"/>
                          <a:ea typeface="ＭＳ 明朝" pitchFamily="17" charset="-128"/>
                          <a:cs typeface="Times New Roman" pitchFamily="18" charset="0"/>
                        </a:rPr>
                        <a:t>1</a:t>
                      </a:r>
                      <a:r>
                        <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rPr>
                        <a:t>月単位数計</a:t>
                      </a:r>
                      <a:endParaRPr kumimoji="1" lang="ja-JP" sz="1400" b="0" i="0" u="none" strike="noStrike" cap="none" normalizeH="0" baseline="0">
                        <a:ln>
                          <a:noFill/>
                        </a:ln>
                        <a:solidFill>
                          <a:schemeClr val="tx1"/>
                        </a:solidFill>
                        <a:effectLst/>
                        <a:latin typeface="Century" pitchFamily="18" charset="0"/>
                        <a:ea typeface="ＭＳ 明朝" pitchFamily="17" charset="-128"/>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8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訪</a:t>
                      </a:r>
                      <a:endParaRPr kumimoji="1" lang="ja-JP"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問</a:t>
                      </a:r>
                      <a:endParaRPr kumimoji="1" lang="ja-JP" sz="1600" b="0" i="0" u="none" strike="noStrike" cap="none" normalizeH="0" baseline="0">
                        <a:ln>
                          <a:noFill/>
                        </a:ln>
                        <a:solidFill>
                          <a:schemeClr val="tx1"/>
                        </a:solidFill>
                        <a:effectLst/>
                        <a:latin typeface="Century" pitchFamily="18" charset="0"/>
                        <a:ea typeface="ＭＳ 明朝" pitchFamily="17"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系</a:t>
                      </a:r>
                      <a:endParaRPr kumimoji="1" lang="ja-JP" sz="1600" b="0" i="0" u="none" strike="noStrike" cap="none" normalizeH="0" baseline="0">
                        <a:ln>
                          <a:noFill/>
                        </a:ln>
                        <a:solidFill>
                          <a:schemeClr val="tx1"/>
                        </a:solidFill>
                        <a:effectLst/>
                        <a:latin typeface="Century" pitchFamily="18" charset="0"/>
                        <a:ea typeface="ＭＳ 明朝" pitchFamily="17"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a:ln>
                          <a:noFill/>
                        </a:ln>
                        <a:solidFill>
                          <a:schemeClr val="tx1"/>
                        </a:solidFill>
                        <a:effectLst/>
                        <a:latin typeface="Century" pitchFamily="18" charset="0"/>
                        <a:ea typeface="ＭＳ 明朝" pitchFamily="17" charset="-128"/>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940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訪問介護（身体介護）</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27940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a:t>
                      </a:r>
                      <a:r>
                        <a:rPr kumimoji="1" lang="en-US" alt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30</a:t>
                      </a: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分以上</a:t>
                      </a:r>
                      <a:r>
                        <a:rPr kumimoji="1" lang="en-US" alt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1</a:t>
                      </a: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時間未満＞</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940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３</a:t>
                      </a: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９６</a:t>
                      </a:r>
                      <a:r>
                        <a:rPr kumimoji="1" lang="ja-JP" sz="1400" b="0"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　</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１２</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回</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４，７５２</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2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福祉用具貸与</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（電動ギャッジベット、マットレス、介助バー）</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１，６００</a:t>
                      </a:r>
                      <a:r>
                        <a:rPr kumimoji="1" lang="ja-JP" altLang="en-US" sz="1400" b="0"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　</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回</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１，６００</a:t>
                      </a:r>
                      <a:r>
                        <a:rPr kumimoji="1" lang="ja-JP" sz="1400" b="0"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　</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94">
                <a:tc vMerge="1">
                  <a:txBody>
                    <a:bodyPr/>
                    <a:lstStyle/>
                    <a:p>
                      <a:endParaRPr kumimoji="1" lang="ja-JP" altLang="en-US"/>
                    </a:p>
                  </a:txBody>
                  <a:tcPr/>
                </a:tc>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0003"/>
                  </a:ext>
                </a:extLst>
              </a:tr>
              <a:tr h="958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rgbClr val="000000"/>
                          </a:solidFill>
                          <a:effectLst/>
                          <a:latin typeface="Century" pitchFamily="18" charset="0"/>
                          <a:ea typeface="ＭＳ Ｐゴシック" pitchFamily="50" charset="-128"/>
                          <a:cs typeface="Times New Roman" pitchFamily="18" charset="0"/>
                        </a:rPr>
                        <a:t>通所系</a:t>
                      </a:r>
                      <a:endParaRPr kumimoji="1" lang="ja-JP"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通所リハビリリテーション</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８</a:t>
                      </a: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９７</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８</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回</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７，１７６</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4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rgbClr val="000000"/>
                          </a:solidFill>
                          <a:effectLst/>
                          <a:latin typeface="Century" pitchFamily="18" charset="0"/>
                          <a:ea typeface="ＭＳ Ｐゴシック" pitchFamily="50" charset="-128"/>
                          <a:cs typeface="Times New Roman" pitchFamily="18" charset="0"/>
                        </a:rPr>
                        <a:t>短期</a:t>
                      </a:r>
                      <a:endParaRPr kumimoji="1" lang="ja-JP"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rgbClr val="000000"/>
                        </a:solidFill>
                        <a:effectLst/>
                        <a:latin typeface="HGP創英角ﾎﾟｯﾌﾟ体"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rgbClr val="000000"/>
                        </a:solidFill>
                        <a:effectLst/>
                        <a:latin typeface="HGP創英角ﾎﾟｯﾌﾟ体"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11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Ｐゴシック"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Ｐゴシック"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50">
                <a:tc rowSpan="3"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hMerge="1">
                  <a:txBody>
                    <a:bodyPr/>
                    <a:lstStyle/>
                    <a:p>
                      <a:endParaRPr kumimoji="1" lang="ja-JP"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000000"/>
                          </a:solidFill>
                          <a:effectLst/>
                          <a:latin typeface="Century" pitchFamily="18" charset="0"/>
                          <a:ea typeface="ＭＳ ゴシック" pitchFamily="49" charset="-128"/>
                          <a:cs typeface="Times New Roman" pitchFamily="18" charset="0"/>
                        </a:rPr>
                        <a:t>合計利用単位数</a:t>
                      </a: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１３，５２８</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r>
                        <a:rPr kumimoji="1" lang="en-US" alt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a</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endParaRPr kumimoji="1" lang="en-US" altLang="ja-JP" sz="1400" b="0" i="0" u="none" strike="noStrike" cap="none" normalizeH="0" baseline="0" dirty="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111">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支給限度基準額単位数</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a:txBody>
                    <a:bodyPr/>
                    <a:lstStyle/>
                    <a:p>
                      <a:r>
                        <a:rPr kumimoji="1" lang="ja-JP" altLang="en-US" sz="16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１９，７０５　</a:t>
                      </a:r>
                      <a:r>
                        <a:rPr kumimoji="1" lang="ja-JP" sz="1600" b="0" i="0" u="none" strike="noStrike" cap="none" normalizeH="0" baseline="0">
                          <a:ln>
                            <a:noFill/>
                          </a:ln>
                          <a:solidFill>
                            <a:srgbClr val="000000"/>
                          </a:solidFill>
                          <a:effectLst/>
                          <a:latin typeface="Century" pitchFamily="18" charset="0"/>
                          <a:ea typeface="ＭＳ ゴシック" pitchFamily="49" charset="-128"/>
                          <a:cs typeface="Times New Roman" pitchFamily="18" charset="0"/>
                        </a:rPr>
                        <a:t>単位</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49">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超過利用単位数</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a:txBody>
                    <a:bodyPr/>
                    <a:lstStyle/>
                    <a:p>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r>
                        <a:rPr kumimoji="1" lang="en-US"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r>
                        <a:rPr kumimoji="1" lang="ja-JP" altLang="en-US"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a:t>
                      </a:r>
                      <a:r>
                        <a:rPr kumimoji="1" lang="en-US" alt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b</a:t>
                      </a:r>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972015626"/>
              </p:ext>
            </p:extLst>
          </p:nvPr>
        </p:nvGraphicFramePr>
        <p:xfrm>
          <a:off x="250825" y="5151437"/>
          <a:ext cx="8820150" cy="1285875"/>
        </p:xfrm>
        <a:graphic>
          <a:graphicData uri="http://schemas.openxmlformats.org/drawingml/2006/table">
            <a:tbl>
              <a:tblPr/>
              <a:tblGrid>
                <a:gridCol w="4376250">
                  <a:extLst>
                    <a:ext uri="{9D8B030D-6E8A-4147-A177-3AD203B41FA5}">
                      <a16:colId xmlns:a16="http://schemas.microsoft.com/office/drawing/2014/main" val="20000"/>
                    </a:ext>
                  </a:extLst>
                </a:gridCol>
                <a:gridCol w="4443900">
                  <a:extLst>
                    <a:ext uri="{9D8B030D-6E8A-4147-A177-3AD203B41FA5}">
                      <a16:colId xmlns:a16="http://schemas.microsoft.com/office/drawing/2014/main" val="20001"/>
                    </a:ext>
                  </a:extLst>
                </a:gridCol>
              </a:tblGrid>
              <a:tr h="382919">
                <a:tc>
                  <a:txBody>
                    <a:bodyPr/>
                    <a:lstStyle/>
                    <a:p>
                      <a:pPr algn="just">
                        <a:spcAft>
                          <a:spcPts val="0"/>
                        </a:spcAft>
                      </a:pPr>
                      <a:r>
                        <a:rPr lang="ja-JP" sz="1400" kern="100" dirty="0">
                          <a:solidFill>
                            <a:srgbClr val="000000"/>
                          </a:solidFill>
                          <a:latin typeface="Century"/>
                          <a:ea typeface="ＭＳ ゴシック"/>
                          <a:cs typeface="Times New Roman"/>
                        </a:rPr>
                        <a:t>支給限度内負担額　（</a:t>
                      </a:r>
                      <a:r>
                        <a:rPr lang="en-US" sz="1400" kern="100" dirty="0">
                          <a:solidFill>
                            <a:srgbClr val="000000"/>
                          </a:solidFill>
                          <a:latin typeface="Century"/>
                          <a:ea typeface="ＭＳ ゴシック"/>
                          <a:cs typeface="Times New Roman"/>
                        </a:rPr>
                        <a:t>a</a:t>
                      </a:r>
                      <a:r>
                        <a:rPr lang="ja-JP" sz="1400" kern="100" dirty="0">
                          <a:solidFill>
                            <a:srgbClr val="000000"/>
                          </a:solidFill>
                          <a:latin typeface="Century"/>
                          <a:ea typeface="ＭＳ ゴシック"/>
                          <a:cs typeface="Times New Roman"/>
                        </a:rPr>
                        <a:t>）×１０円×０．１</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b="1" kern="100" dirty="0">
                          <a:solidFill>
                            <a:srgbClr val="FF0000"/>
                          </a:solidFill>
                          <a:latin typeface="Century"/>
                          <a:ea typeface="ＭＳ ゴシック"/>
                          <a:cs typeface="Times New Roman"/>
                        </a:rPr>
                        <a:t>１３，５２８</a:t>
                      </a:r>
                      <a:r>
                        <a:rPr lang="ja-JP" sz="1400" kern="100" dirty="0">
                          <a:solidFill>
                            <a:srgbClr val="FF0000"/>
                          </a:solidFill>
                          <a:latin typeface="Century"/>
                          <a:ea typeface="ＭＳ ゴシック"/>
                          <a:cs typeface="Times New Roman"/>
                        </a:rPr>
                        <a:t>　</a:t>
                      </a:r>
                      <a:r>
                        <a:rPr lang="ja-JP" sz="1400" kern="100" dirty="0">
                          <a:solidFill>
                            <a:srgbClr val="000000"/>
                          </a:solidFill>
                          <a:latin typeface="Century"/>
                          <a:ea typeface="ＭＳ ゴシック"/>
                          <a:cs typeface="Times New Roman"/>
                        </a:rPr>
                        <a:t>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9266">
                <a:tc>
                  <a:txBody>
                    <a:bodyPr/>
                    <a:lstStyle/>
                    <a:p>
                      <a:pPr algn="just">
                        <a:spcAft>
                          <a:spcPts val="0"/>
                        </a:spcAft>
                      </a:pPr>
                      <a:r>
                        <a:rPr lang="ja-JP" sz="1400" kern="100" dirty="0">
                          <a:solidFill>
                            <a:srgbClr val="000000"/>
                          </a:solidFill>
                          <a:latin typeface="Century"/>
                          <a:ea typeface="ＭＳ ゴシック"/>
                          <a:cs typeface="Times New Roman"/>
                        </a:rPr>
                        <a:t>支給限度超過額　　　（</a:t>
                      </a:r>
                      <a:r>
                        <a:rPr lang="en-US" sz="1400" kern="100" dirty="0">
                          <a:solidFill>
                            <a:srgbClr val="000000"/>
                          </a:solidFill>
                          <a:latin typeface="Century"/>
                          <a:ea typeface="ＭＳ ゴシック"/>
                          <a:cs typeface="Times New Roman"/>
                        </a:rPr>
                        <a:t>b</a:t>
                      </a:r>
                      <a:r>
                        <a:rPr lang="ja-JP" sz="1400" kern="100" dirty="0">
                          <a:solidFill>
                            <a:srgbClr val="000000"/>
                          </a:solidFill>
                          <a:latin typeface="Century"/>
                          <a:ea typeface="ＭＳ ゴシック"/>
                          <a:cs typeface="Times New Roman"/>
                        </a:rPr>
                        <a:t>）×１０円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000000"/>
                          </a:solidFill>
                          <a:latin typeface="Century"/>
                          <a:ea typeface="ＭＳ ゴシック"/>
                          <a:cs typeface="Times New Roman"/>
                        </a:rPr>
                        <a:t>－</a:t>
                      </a:r>
                      <a:r>
                        <a:rPr lang="en-US" sz="1400" kern="100" dirty="0">
                          <a:solidFill>
                            <a:srgbClr val="000000"/>
                          </a:solidFill>
                          <a:latin typeface="Century"/>
                          <a:ea typeface="ＭＳ ゴシック"/>
                          <a:cs typeface="Times New Roman"/>
                        </a:rPr>
                        <a:t>  </a:t>
                      </a:r>
                      <a:r>
                        <a:rPr lang="ja-JP" sz="1400" kern="100" dirty="0">
                          <a:solidFill>
                            <a:srgbClr val="000000"/>
                          </a:solidFill>
                          <a:latin typeface="Century"/>
                          <a:ea typeface="ＭＳ ゴシック"/>
                          <a:cs typeface="Times New Roman"/>
                        </a:rPr>
                        <a:t>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3690">
                <a:tc>
                  <a:txBody>
                    <a:bodyPr/>
                    <a:lstStyle/>
                    <a:p>
                      <a:pPr algn="just">
                        <a:spcAft>
                          <a:spcPts val="0"/>
                        </a:spcAft>
                      </a:pPr>
                      <a:r>
                        <a:rPr lang="ja-JP" sz="1400" kern="100" dirty="0">
                          <a:solidFill>
                            <a:srgbClr val="000000"/>
                          </a:solidFill>
                          <a:latin typeface="Century"/>
                          <a:ea typeface="ＭＳ ゴシック"/>
                          <a:cs typeface="Times New Roman"/>
                        </a:rPr>
                        <a:t>利用者負担額計</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b="1" kern="100" dirty="0">
                          <a:solidFill>
                            <a:srgbClr val="FF0000"/>
                          </a:solidFill>
                          <a:latin typeface="Century"/>
                          <a:ea typeface="ＭＳ ゴシック"/>
                          <a:cs typeface="Times New Roman"/>
                        </a:rPr>
                        <a:t>１３，５２８</a:t>
                      </a:r>
                      <a:r>
                        <a:rPr lang="ja-JP" sz="1400" kern="100" dirty="0">
                          <a:solidFill>
                            <a:srgbClr val="FF0000"/>
                          </a:solidFill>
                          <a:latin typeface="Century"/>
                          <a:ea typeface="ＭＳ ゴシック"/>
                          <a:cs typeface="Times New Roman"/>
                        </a:rPr>
                        <a:t>　</a:t>
                      </a:r>
                      <a:r>
                        <a:rPr lang="ja-JP" sz="1400" kern="100" dirty="0">
                          <a:solidFill>
                            <a:srgbClr val="000000"/>
                          </a:solidFill>
                          <a:latin typeface="Century"/>
                          <a:ea typeface="ＭＳ ゴシック"/>
                          <a:cs typeface="Times New Roman"/>
                        </a:rPr>
                        <a:t>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6561" name="Rectangle 1"/>
          <p:cNvSpPr>
            <a:spLocks noChangeArrowheads="1"/>
          </p:cNvSpPr>
          <p:nvPr/>
        </p:nvSpPr>
        <p:spPr bwMode="auto">
          <a:xfrm>
            <a:off x="0" y="44450"/>
            <a:ext cx="2508250" cy="368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b="1" dirty="0">
                <a:solidFill>
                  <a:srgbClr val="000000"/>
                </a:solidFill>
                <a:latin typeface="ＭＳ ゴシック" pitchFamily="49" charset="-128"/>
                <a:cs typeface="Times New Roman" pitchFamily="18" charset="0"/>
              </a:rPr>
              <a:t>＜</a:t>
            </a:r>
            <a:r>
              <a:rPr lang="ja-JP" altLang="ja-JP" b="1" dirty="0">
                <a:latin typeface="Arial" charset="0"/>
              </a:rPr>
              <a:t>利用単位数計算書</a:t>
            </a:r>
            <a:r>
              <a:rPr lang="ja-JP" b="1" dirty="0">
                <a:solidFill>
                  <a:srgbClr val="000000"/>
                </a:solidFill>
                <a:latin typeface="ＭＳ ゴシック" pitchFamily="49" charset="-128"/>
                <a:cs typeface="Times New Roman" pitchFamily="18" charset="0"/>
              </a:rPr>
              <a:t>＞</a:t>
            </a:r>
            <a:endParaRPr lang="ja-JP" dirty="0"/>
          </a:p>
        </p:txBody>
      </p:sp>
      <p:sp>
        <p:nvSpPr>
          <p:cNvPr id="5" name="Rectangle 1"/>
          <p:cNvSpPr>
            <a:spLocks noChangeArrowheads="1"/>
          </p:cNvSpPr>
          <p:nvPr/>
        </p:nvSpPr>
        <p:spPr bwMode="auto">
          <a:xfrm>
            <a:off x="323850" y="4724400"/>
            <a:ext cx="2508250"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b="1" dirty="0">
                <a:solidFill>
                  <a:srgbClr val="000000"/>
                </a:solidFill>
                <a:latin typeface="ＭＳ ゴシック" pitchFamily="49" charset="-128"/>
                <a:cs typeface="Times New Roman" pitchFamily="18" charset="0"/>
              </a:rPr>
              <a:t>＜利用負担額計算書＞</a:t>
            </a:r>
            <a:endParaRPr lang="ja-JP"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4274" name="タイトル 1"/>
          <p:cNvSpPr>
            <a:spLocks noGrp="1"/>
          </p:cNvSpPr>
          <p:nvPr>
            <p:ph type="title"/>
          </p:nvPr>
        </p:nvSpPr>
        <p:spPr>
          <a:xfrm>
            <a:off x="323850" y="2708275"/>
            <a:ext cx="8229600" cy="1143000"/>
          </a:xfrm>
        </p:spPr>
        <p:txBody>
          <a:bodyPr/>
          <a:lstStyle/>
          <a:p>
            <a:r>
              <a:rPr lang="ja-JP" altLang="ja-JP" b="1" dirty="0">
                <a:solidFill>
                  <a:schemeClr val="bg1"/>
                </a:solidFill>
              </a:rPr>
              <a:t>演習</a:t>
            </a:r>
            <a:r>
              <a:rPr lang="en-US" altLang="ja-JP" b="1" dirty="0">
                <a:solidFill>
                  <a:schemeClr val="bg1"/>
                </a:solidFill>
              </a:rPr>
              <a:t>Ⅳ</a:t>
            </a:r>
            <a:r>
              <a:rPr lang="ja-JP" altLang="ja-JP" b="1" dirty="0">
                <a:solidFill>
                  <a:schemeClr val="bg1"/>
                </a:solidFill>
              </a:rPr>
              <a:t>　</a:t>
            </a:r>
            <a:br>
              <a:rPr lang="en-US" altLang="ja-JP" b="1" dirty="0">
                <a:solidFill>
                  <a:schemeClr val="bg1"/>
                </a:solidFill>
              </a:rPr>
            </a:br>
            <a:r>
              <a:rPr lang="ja-JP" altLang="ja-JP" b="1" dirty="0">
                <a:solidFill>
                  <a:schemeClr val="bg1"/>
                </a:solidFill>
              </a:rPr>
              <a:t>　</a:t>
            </a:r>
            <a:br>
              <a:rPr lang="en-US" altLang="ja-JP" b="1" dirty="0">
                <a:solidFill>
                  <a:schemeClr val="bg1"/>
                </a:solidFill>
              </a:rPr>
            </a:br>
            <a:r>
              <a:rPr lang="ja-JP" altLang="en-US" dirty="0">
                <a:solidFill>
                  <a:schemeClr val="bg1"/>
                </a:solidFill>
              </a:rPr>
              <a:t>　「サービス担当者会議</a:t>
            </a:r>
            <a:r>
              <a:rPr lang="ja-JP" altLang="en-US" b="1" dirty="0">
                <a:solidFill>
                  <a:schemeClr val="bg1"/>
                </a:solidFill>
              </a:rPr>
              <a:t>」</a:t>
            </a:r>
            <a:endParaRPr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65</a:t>
            </a:fld>
            <a:endParaRPr lang="ja-JP"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0" y="26715"/>
            <a:ext cx="9144000" cy="1008112"/>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3200" dirty="0"/>
              <a:t>修得目標　</a:t>
            </a:r>
            <a:r>
              <a:rPr lang="ja-JP" altLang="ja-JP" sz="3200" b="1" dirty="0"/>
              <a:t>「</a:t>
            </a:r>
            <a:r>
              <a:rPr lang="ja-JP" altLang="en-US" sz="3200" dirty="0">
                <a:solidFill>
                  <a:srgbClr val="002060"/>
                </a:solidFill>
              </a:rPr>
              <a:t>サービス担当者会議</a:t>
            </a:r>
            <a:r>
              <a:rPr lang="ja-JP" altLang="ja-JP" sz="3200" b="1" dirty="0"/>
              <a:t>」</a:t>
            </a:r>
            <a:endParaRPr lang="ja-JP" altLang="ja-JP" sz="3200" dirty="0"/>
          </a:p>
        </p:txBody>
      </p:sp>
      <p:sp>
        <p:nvSpPr>
          <p:cNvPr id="13315" name="正方形/長方形 2"/>
          <p:cNvSpPr>
            <a:spLocks noChangeArrowheads="1"/>
          </p:cNvSpPr>
          <p:nvPr/>
        </p:nvSpPr>
        <p:spPr bwMode="auto">
          <a:xfrm>
            <a:off x="0" y="733425"/>
            <a:ext cx="9144000" cy="523875"/>
          </a:xfrm>
          <a:prstGeom prst="rect">
            <a:avLst/>
          </a:prstGeom>
          <a:noFill/>
          <a:ln w="9525">
            <a:solidFill>
              <a:schemeClr val="bg1"/>
            </a:solidFill>
            <a:miter lim="800000"/>
            <a:headEnd/>
            <a:tailEnd/>
          </a:ln>
        </p:spPr>
        <p:txBody>
          <a:bodyPr>
            <a:spAutoFit/>
          </a:bodyPr>
          <a:lstStyle/>
          <a:p>
            <a:pPr lvl="1"/>
            <a:endParaRPr lang="ja-JP" altLang="en-US" sz="2800">
              <a:solidFill>
                <a:srgbClr val="CC0066"/>
              </a:solidFill>
              <a:latin typeface="HGPｺﾞｼｯｸM" pitchFamily="50" charset="-128"/>
            </a:endParaRPr>
          </a:p>
        </p:txBody>
      </p:sp>
      <p:sp>
        <p:nvSpPr>
          <p:cNvPr id="87041" name="Rectangle 1"/>
          <p:cNvSpPr>
            <a:spLocks noChangeArrowheads="1"/>
          </p:cNvSpPr>
          <p:nvPr/>
        </p:nvSpPr>
        <p:spPr bwMode="auto">
          <a:xfrm>
            <a:off x="18244" y="874077"/>
            <a:ext cx="9107512" cy="5909310"/>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700" dirty="0">
                <a:solidFill>
                  <a:schemeClr val="bg1"/>
                </a:solidFill>
              </a:rPr>
              <a:t>①　サービス担当者会議の目的と意義について説明できる。</a:t>
            </a:r>
          </a:p>
          <a:p>
            <a:r>
              <a:rPr lang="ja-JP" altLang="ja-JP" sz="2700" dirty="0">
                <a:solidFill>
                  <a:schemeClr val="bg1"/>
                </a:solidFill>
              </a:rPr>
              <a:t>②　サービス利用におけるチームアプローチの重要性につい</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て説明できる。</a:t>
            </a:r>
          </a:p>
          <a:p>
            <a:r>
              <a:rPr lang="ja-JP" altLang="ja-JP" sz="2700" dirty="0">
                <a:solidFill>
                  <a:schemeClr val="bg1"/>
                </a:solidFill>
              </a:rPr>
              <a:t>③　サービス担当者会議開催のプロセスに基づき、開催準備</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及び会議の進行ができる。 </a:t>
            </a:r>
          </a:p>
          <a:p>
            <a:r>
              <a:rPr lang="ja-JP" altLang="ja-JP" sz="2700" dirty="0">
                <a:solidFill>
                  <a:schemeClr val="bg1"/>
                </a:solidFill>
              </a:rPr>
              <a:t>④　個別サービス計画との整合性を確認することの重要性に</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ついて説明できる。 </a:t>
            </a:r>
          </a:p>
          <a:p>
            <a:r>
              <a:rPr lang="ja-JP" altLang="ja-JP" sz="2700" dirty="0">
                <a:solidFill>
                  <a:schemeClr val="bg1"/>
                </a:solidFill>
              </a:rPr>
              <a:t>⑤　サービス担当者会議に関わる内容の記録の作成ができる</a:t>
            </a:r>
          </a:p>
          <a:p>
            <a:r>
              <a:rPr lang="ja-JP" altLang="ja-JP" sz="2700" dirty="0">
                <a:solidFill>
                  <a:schemeClr val="bg1"/>
                </a:solidFill>
              </a:rPr>
              <a:t>⑥　多職種と、今後の課題に関する確認を実施できる。 </a:t>
            </a:r>
          </a:p>
          <a:p>
            <a:r>
              <a:rPr lang="ja-JP" altLang="ja-JP" sz="2700" dirty="0">
                <a:solidFill>
                  <a:schemeClr val="bg1"/>
                </a:solidFill>
              </a:rPr>
              <a:t>⑦　利用者の状態像や運営基準に合わせたサービス担当者</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会議の意義について理解した上で、会議の開催に向けた</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準備ができる。</a:t>
            </a:r>
          </a:p>
          <a:p>
            <a:r>
              <a:rPr lang="ja-JP" altLang="ja-JP" sz="2700" dirty="0">
                <a:solidFill>
                  <a:schemeClr val="bg1"/>
                </a:solidFill>
              </a:rPr>
              <a:t>⑧　サービス担当者会議開催理由に合わせた検討の留意点</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について説明できる。</a:t>
            </a:r>
            <a:endParaRPr lang="ja-JP" sz="2700" dirty="0">
              <a:solidFill>
                <a:schemeClr val="bg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66</a:t>
            </a:fld>
            <a:endParaRPr lang="ja-JP"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7" y="260648"/>
            <a:ext cx="7488832" cy="923925"/>
          </a:xfrm>
          <a:prstGeom prst="rect">
            <a:avLst/>
          </a:prstGeom>
          <a:solidFill>
            <a:schemeClr val="tx2">
              <a:lumMod val="75000"/>
            </a:schemeClr>
          </a:solidFill>
        </p:spPr>
        <p:txBody>
          <a:bodyPr wrap="square">
            <a:spAutoFit/>
          </a:bodyPr>
          <a:lstStyle/>
          <a:p>
            <a:pPr algn="ct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⑨</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51203" name="正方形/長方形 4"/>
          <p:cNvSpPr>
            <a:spLocks noChangeArrowheads="1"/>
          </p:cNvSpPr>
          <p:nvPr/>
        </p:nvSpPr>
        <p:spPr bwMode="auto">
          <a:xfrm>
            <a:off x="1578397" y="1700808"/>
            <a:ext cx="6048375" cy="2123658"/>
          </a:xfrm>
          <a:prstGeom prst="rect">
            <a:avLst/>
          </a:prstGeom>
          <a:noFill/>
          <a:ln w="9525">
            <a:noFill/>
            <a:miter lim="800000"/>
            <a:headEnd/>
            <a:tailEnd/>
          </a:ln>
        </p:spPr>
        <p:txBody>
          <a:bodyPr wrap="square">
            <a:spAutoFit/>
          </a:bodyPr>
          <a:lstStyle/>
          <a:p>
            <a:r>
              <a:rPr lang="ja-JP" altLang="ja-JP" sz="4400" b="1" dirty="0"/>
              <a:t>「</a:t>
            </a:r>
            <a:r>
              <a:rPr lang="ja-JP" altLang="en-US" sz="4400" b="1" dirty="0"/>
              <a:t>サービス担当者会議</a:t>
            </a:r>
            <a:r>
              <a:rPr lang="ja-JP" altLang="ja-JP" sz="4400" b="1" dirty="0"/>
              <a:t>」</a:t>
            </a:r>
            <a:endParaRPr lang="en-US" altLang="ja-JP" sz="4400" b="1" dirty="0"/>
          </a:p>
          <a:p>
            <a:endParaRPr lang="en-US" altLang="ja-JP" sz="4400" b="1" dirty="0"/>
          </a:p>
          <a:p>
            <a:endParaRPr lang="ja-JP" altLang="en-US" sz="4400" dirty="0"/>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67</a:t>
            </a:fld>
            <a:endParaRPr lang="ja-JP" altLang="en-US"/>
          </a:p>
        </p:txBody>
      </p:sp>
      <p:sp>
        <p:nvSpPr>
          <p:cNvPr id="4" name="正方形/長方形 3"/>
          <p:cNvSpPr/>
          <p:nvPr/>
        </p:nvSpPr>
        <p:spPr>
          <a:xfrm>
            <a:off x="318108" y="3396545"/>
            <a:ext cx="8568952" cy="3420000"/>
          </a:xfrm>
          <a:prstGeom prst="rect">
            <a:avLst/>
          </a:prstGeom>
          <a:solidFill>
            <a:schemeClr val="bg1">
              <a:lumMod val="9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②サービス利用におけるチームアプローチの</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重要性について説明できる</a:t>
            </a:r>
            <a:r>
              <a:rPr lang="en-US" altLang="ja-JP" sz="3200" kern="100" dirty="0">
                <a:solidFill>
                  <a:srgbClr val="CC0066"/>
                </a:solidFill>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➂サービス担当者会議開催のプロセスに基</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づき、開催準備及び会議の進行ができる</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⑥多職種と、今後の課題に関する確認を実施</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できる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964488" cy="2448272"/>
          </a:xfrm>
        </p:spPr>
        <p:txBody>
          <a:bodyPr/>
          <a:lstStyle/>
          <a:p>
            <a:pPr algn="l"/>
            <a:r>
              <a:rPr lang="ja-JP" altLang="ja-JP" b="1" dirty="0"/>
              <a:t>「</a:t>
            </a:r>
            <a:r>
              <a:rPr lang="ja-JP" altLang="ja-JP" b="1" dirty="0">
                <a:solidFill>
                  <a:srgbClr val="0070C0"/>
                </a:solidFill>
                <a:effectLst>
                  <a:outerShdw blurRad="38100" dist="38100" dir="2700000" algn="tl">
                    <a:srgbClr val="000000">
                      <a:alpha val="43137"/>
                    </a:srgbClr>
                  </a:outerShdw>
                </a:effectLst>
              </a:rPr>
              <a:t>より</a:t>
            </a:r>
            <a:r>
              <a:rPr lang="ja-JP" altLang="en-US" b="1" dirty="0">
                <a:solidFill>
                  <a:srgbClr val="0070C0"/>
                </a:solidFill>
                <a:effectLst>
                  <a:outerShdw blurRad="38100" dist="38100" dir="2700000" algn="tl">
                    <a:srgbClr val="000000">
                      <a:alpha val="43137"/>
                    </a:srgbClr>
                  </a:outerShdw>
                </a:effectLst>
              </a:rPr>
              <a:t>良い</a:t>
            </a:r>
            <a:r>
              <a:rPr lang="ja-JP" altLang="ja-JP" b="1" dirty="0">
                <a:solidFill>
                  <a:srgbClr val="0070C0"/>
                </a:solidFill>
                <a:effectLst>
                  <a:outerShdw blurRad="38100" dist="38100" dir="2700000" algn="tl">
                    <a:srgbClr val="000000">
                      <a:alpha val="43137"/>
                    </a:srgbClr>
                  </a:outerShdw>
                </a:effectLst>
              </a:rPr>
              <a:t>ケアプランの作成</a:t>
            </a:r>
            <a:r>
              <a:rPr lang="ja-JP" altLang="en-US" b="1" dirty="0">
                <a:solidFill>
                  <a:srgbClr val="0070C0"/>
                </a:solidFill>
                <a:effectLst>
                  <a:outerShdw blurRad="38100" dist="38100" dir="2700000" algn="tl">
                    <a:srgbClr val="000000">
                      <a:alpha val="43137"/>
                    </a:srgbClr>
                  </a:outerShdw>
                </a:effectLst>
              </a:rPr>
              <a:t>のために</a:t>
            </a:r>
            <a:r>
              <a:rPr lang="ja-JP" altLang="ja-JP" b="1" dirty="0"/>
              <a:t>　</a:t>
            </a:r>
            <a:r>
              <a:rPr lang="ja-JP" altLang="ja-JP" dirty="0">
                <a:solidFill>
                  <a:srgbClr val="0070C0"/>
                </a:solidFill>
              </a:rPr>
              <a:t>～ｻｰﾋﾞｽ担当者会議の開き方～</a:t>
            </a:r>
            <a:r>
              <a:rPr lang="ja-JP" altLang="ja-JP" b="1" dirty="0"/>
              <a:t>」を視聴　　</a:t>
            </a:r>
            <a:r>
              <a:rPr lang="ja-JP" altLang="en-US" dirty="0"/>
              <a:t>　　　　　　　　　</a:t>
            </a:r>
            <a:r>
              <a:rPr lang="ja-JP" altLang="ja-JP" b="1" dirty="0"/>
              <a:t>　　</a:t>
            </a:r>
            <a:r>
              <a:rPr lang="ja-JP" altLang="ja-JP" b="1" dirty="0">
                <a:solidFill>
                  <a:srgbClr val="FF0066"/>
                </a:solidFill>
              </a:rPr>
              <a:t>　【２０分】</a:t>
            </a:r>
            <a:endParaRPr kumimoji="1" lang="ja-JP" altLang="en-US" dirty="0">
              <a:solidFill>
                <a:srgbClr val="FF0066"/>
              </a:solidFill>
            </a:endParaRPr>
          </a:p>
        </p:txBody>
      </p:sp>
      <p:sp>
        <p:nvSpPr>
          <p:cNvPr id="3" name="スライド番号プレースホルダ 2"/>
          <p:cNvSpPr>
            <a:spLocks noGrp="1"/>
          </p:cNvSpPr>
          <p:nvPr>
            <p:ph type="sldNum" sz="quarter" idx="12"/>
          </p:nvPr>
        </p:nvSpPr>
        <p:spPr/>
        <p:txBody>
          <a:bodyPr/>
          <a:lstStyle/>
          <a:p>
            <a:pPr>
              <a:defRPr/>
            </a:pPr>
            <a:fld id="{F6246374-3CD9-45F4-9950-155BA0C5195A}" type="slidenum">
              <a:rPr lang="ja-JP" altLang="en-US" smtClean="0"/>
              <a:pPr>
                <a:defRPr/>
              </a:pPr>
              <a:t>68</a:t>
            </a:fld>
            <a:endParaRPr lang="ja-JP" altLang="en-US"/>
          </a:p>
        </p:txBody>
      </p:sp>
      <p:sp>
        <p:nvSpPr>
          <p:cNvPr id="153601" name="Rectangle 1"/>
          <p:cNvSpPr>
            <a:spLocks noChangeArrowheads="1"/>
          </p:cNvSpPr>
          <p:nvPr/>
        </p:nvSpPr>
        <p:spPr bwMode="auto">
          <a:xfrm>
            <a:off x="251520" y="2708920"/>
            <a:ext cx="8280920" cy="1779461"/>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ts val="4500"/>
              </a:lnSpc>
              <a:spcBef>
                <a:spcPct val="0"/>
              </a:spcBef>
              <a:spcAft>
                <a:spcPct val="0"/>
              </a:spcAft>
              <a:buClrTx/>
              <a:buSzTx/>
              <a:buFontTx/>
              <a:buNone/>
              <a:tabLst/>
            </a:pPr>
            <a:r>
              <a:rPr kumimoji="1" lang="ja-JP" sz="36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ビデオ視聴しながら、　ワークシート</a:t>
            </a:r>
            <a:r>
              <a:rPr kumimoji="1" lang="en-US" altLang="ja-JP" sz="36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P</a:t>
            </a:r>
            <a:r>
              <a:rPr kumimoji="1" lang="en-US" altLang="ja-JP" sz="3600" b="1" i="0" u="none" strike="noStrike" cap="none" normalizeH="0" baseline="0" dirty="0">
                <a:ln>
                  <a:noFill/>
                </a:ln>
                <a:solidFill>
                  <a:srgbClr val="FF0000"/>
                </a:solidFill>
                <a:effectLst/>
                <a:latin typeface="Century" pitchFamily="18" charset="0"/>
                <a:ea typeface="ＭＳ 明朝" pitchFamily="17" charset="-128"/>
                <a:cs typeface="ＭＳ 明朝" pitchFamily="17" charset="-128"/>
              </a:rPr>
              <a:t>24</a:t>
            </a:r>
            <a:r>
              <a:rPr kumimoji="1" lang="ja-JP" altLang="en-US" sz="3600" b="1" i="0" u="none" strike="noStrike" cap="none" normalizeH="0" baseline="0" dirty="0">
                <a:ln>
                  <a:noFill/>
                </a:ln>
                <a:solidFill>
                  <a:srgbClr val="FF0000"/>
                </a:solidFill>
                <a:effectLst/>
                <a:latin typeface="Century" pitchFamily="18" charset="0"/>
                <a:ea typeface="ＭＳ 明朝" pitchFamily="17" charset="-128"/>
                <a:cs typeface="ＭＳ 明朝" pitchFamily="17" charset="-128"/>
              </a:rPr>
              <a:t>　</a:t>
            </a:r>
            <a:endParaRPr kumimoji="1" lang="ja-JP" altLang="en-US" sz="3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27000" algn="l" defTabSz="914400" rtl="0" eaLnBrk="0" fontAlgn="base" latinLnBrk="0" hangingPunct="0">
              <a:lnSpc>
                <a:spcPts val="4500"/>
              </a:lnSpc>
              <a:spcBef>
                <a:spcPct val="0"/>
              </a:spcBef>
              <a:spcAft>
                <a:spcPct val="0"/>
              </a:spcAft>
              <a:buClrTx/>
              <a:buSzTx/>
              <a:buFontTx/>
              <a:buNone/>
              <a:tabLst/>
            </a:pPr>
            <a:r>
              <a:rPr kumimoji="1" lang="ja-JP" altLang="en-US" sz="36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「サービス担当者会議の要点」に、会議の内容を記載する。</a:t>
            </a:r>
            <a:endParaRPr kumimoji="1" lang="ja-JP" altLang="en-US" sz="3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251520" y="5085184"/>
            <a:ext cx="8424000" cy="1569660"/>
          </a:xfrm>
          <a:prstGeom prst="rect">
            <a:avLst/>
          </a:prstGeom>
          <a:solidFill>
            <a:schemeClr val="bg1">
              <a:lumMod val="8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3200"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ja-JP" sz="3200" dirty="0">
                <a:solidFill>
                  <a:srgbClr val="CC0099"/>
                </a:solidFill>
              </a:rPr>
              <a:t>⑤サービス担当者会議に関わる内容の記録の</a:t>
            </a:r>
            <a:endParaRPr lang="en-US" altLang="ja-JP" sz="3200" dirty="0">
              <a:solidFill>
                <a:srgbClr val="CC0099"/>
              </a:solidFill>
            </a:endParaRPr>
          </a:p>
          <a:p>
            <a:pPr marL="800100" indent="-800100" algn="just">
              <a:spcAft>
                <a:spcPts val="0"/>
              </a:spcAft>
            </a:pPr>
            <a:r>
              <a:rPr lang="ja-JP" altLang="en-US" sz="3200" dirty="0">
                <a:solidFill>
                  <a:srgbClr val="CC0099"/>
                </a:solidFill>
              </a:rPr>
              <a:t>　</a:t>
            </a:r>
            <a:r>
              <a:rPr lang="ja-JP" altLang="ja-JP" sz="3200" dirty="0">
                <a:solidFill>
                  <a:srgbClr val="CC0099"/>
                </a:solidFill>
              </a:rPr>
              <a:t>作成ができる</a:t>
            </a:r>
            <a:endParaRPr lang="ja-JP" altLang="ja-JP" sz="3200" kern="100" dirty="0">
              <a:solidFill>
                <a:srgbClr val="CC0099"/>
              </a:solidFill>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95288" y="260350"/>
            <a:ext cx="7489825" cy="585788"/>
          </a:xfrm>
          <a:prstGeom prst="rect">
            <a:avLst/>
          </a:prstGeom>
          <a:solidFill>
            <a:schemeClr val="accent6">
              <a:lumMod val="20000"/>
              <a:lumOff val="80000"/>
            </a:schemeClr>
          </a:solid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sz="3200" b="1" dirty="0">
                <a:latin typeface="Century" pitchFamily="18" charset="0"/>
                <a:cs typeface="Times New Roman" pitchFamily="18" charset="0"/>
              </a:rPr>
              <a:t>「サービス担当者会議の要点」の記載方法</a:t>
            </a:r>
            <a:endParaRPr lang="ja-JP" sz="3200" dirty="0"/>
          </a:p>
        </p:txBody>
      </p:sp>
      <p:pic>
        <p:nvPicPr>
          <p:cNvPr id="56323" name="図 2"/>
          <p:cNvPicPr>
            <a:picLocks noChangeAspect="1" noChangeArrowheads="1"/>
          </p:cNvPicPr>
          <p:nvPr/>
        </p:nvPicPr>
        <p:blipFill>
          <a:blip r:embed="rId2" cstate="print"/>
          <a:srcRect/>
          <a:stretch>
            <a:fillRect/>
          </a:stretch>
        </p:blipFill>
        <p:spPr bwMode="auto">
          <a:xfrm>
            <a:off x="395288" y="1484313"/>
            <a:ext cx="5286375" cy="1052512"/>
          </a:xfrm>
          <a:prstGeom prst="rect">
            <a:avLst/>
          </a:prstGeom>
          <a:noFill/>
          <a:ln w="9525">
            <a:noFill/>
            <a:miter lim="800000"/>
            <a:headEnd/>
            <a:tailEnd/>
          </a:ln>
        </p:spPr>
      </p:pic>
      <p:pic>
        <p:nvPicPr>
          <p:cNvPr id="56324" name="図 3"/>
          <p:cNvPicPr>
            <a:picLocks noChangeAspect="1" noChangeArrowheads="1"/>
          </p:cNvPicPr>
          <p:nvPr/>
        </p:nvPicPr>
        <p:blipFill>
          <a:blip r:embed="rId3" cstate="print"/>
          <a:srcRect/>
          <a:stretch>
            <a:fillRect/>
          </a:stretch>
        </p:blipFill>
        <p:spPr bwMode="auto">
          <a:xfrm>
            <a:off x="395288" y="2565400"/>
            <a:ext cx="5184775" cy="2401888"/>
          </a:xfrm>
          <a:prstGeom prst="rect">
            <a:avLst/>
          </a:prstGeom>
          <a:noFill/>
          <a:ln w="9525">
            <a:noFill/>
            <a:miter lim="800000"/>
            <a:headEnd/>
            <a:tailEnd/>
          </a:ln>
        </p:spPr>
      </p:pic>
      <p:sp>
        <p:nvSpPr>
          <p:cNvPr id="56325" name="Text Box 2"/>
          <p:cNvSpPr txBox="1">
            <a:spLocks noChangeArrowheads="1"/>
          </p:cNvSpPr>
          <p:nvPr/>
        </p:nvSpPr>
        <p:spPr bwMode="auto">
          <a:xfrm>
            <a:off x="3131449" y="3212882"/>
            <a:ext cx="5840710" cy="748916"/>
          </a:xfrm>
          <a:prstGeom prst="rect">
            <a:avLst/>
          </a:prstGeom>
          <a:solidFill>
            <a:srgbClr val="FFFF99"/>
          </a:solidFill>
          <a:ln w="9525">
            <a:solidFill>
              <a:srgbClr val="000000"/>
            </a:solidFill>
            <a:miter lim="800000"/>
            <a:headEnd/>
            <a:tailEnd/>
          </a:ln>
        </p:spPr>
        <p:txBody>
          <a:bodyPr lIns="74295" tIns="8890" rIns="74295" bIns="8890"/>
          <a:lstStyle/>
          <a:p>
            <a:pPr>
              <a:lnSpc>
                <a:spcPct val="104000"/>
              </a:lnSpc>
            </a:pPr>
            <a:r>
              <a:rPr lang="ja-JP" altLang="en-US" b="1" dirty="0">
                <a:latin typeface="ＭＳ 明朝" pitchFamily="17" charset="-128"/>
              </a:rPr>
              <a:t>「検討した項目」</a:t>
            </a:r>
            <a:endParaRPr lang="en-US" altLang="ja-JP" b="1" dirty="0">
              <a:latin typeface="ＭＳ 明朝" pitchFamily="17" charset="-128"/>
            </a:endParaRPr>
          </a:p>
          <a:p>
            <a:pPr>
              <a:lnSpc>
                <a:spcPts val="1400"/>
              </a:lnSpc>
            </a:pPr>
            <a:br>
              <a:rPr lang="ja-JP" altLang="en-US" dirty="0">
                <a:latin typeface="ＭＳ 明朝" pitchFamily="17" charset="-128"/>
              </a:rPr>
            </a:br>
            <a:r>
              <a:rPr lang="ja-JP" altLang="en-US" dirty="0">
                <a:latin typeface="ＭＳ 明朝" pitchFamily="17" charset="-128"/>
              </a:rPr>
              <a:t>　当該会議において検討した項目について記載する。</a:t>
            </a:r>
          </a:p>
        </p:txBody>
      </p:sp>
      <p:sp>
        <p:nvSpPr>
          <p:cNvPr id="75779" name="Text Box 3"/>
          <p:cNvSpPr txBox="1">
            <a:spLocks noChangeArrowheads="1"/>
          </p:cNvSpPr>
          <p:nvPr/>
        </p:nvSpPr>
        <p:spPr bwMode="auto">
          <a:xfrm>
            <a:off x="3776084" y="3961798"/>
            <a:ext cx="5184775" cy="949736"/>
          </a:xfrm>
          <a:prstGeom prst="rect">
            <a:avLst/>
          </a:prstGeom>
          <a:solidFill>
            <a:srgbClr val="FFFF99"/>
          </a:solidFill>
          <a:ln w="9525">
            <a:solidFill>
              <a:srgbClr val="000000"/>
            </a:solidFill>
            <a:miter lim="800000"/>
            <a:headEnd/>
            <a:tailEnd/>
          </a:ln>
        </p:spPr>
        <p:txBody>
          <a:bodyPr lIns="74295" tIns="63000" rIns="74295" bIns="8890"/>
          <a:lstStyle/>
          <a:p>
            <a:pPr>
              <a:lnSpc>
                <a:spcPct val="104000"/>
              </a:lnSpc>
              <a:defRPr/>
            </a:pPr>
            <a:r>
              <a:rPr lang="ja-JP" altLang="en-US" b="1" dirty="0">
                <a:latin typeface="ＭＳ 明朝" pitchFamily="17" charset="-128"/>
              </a:rPr>
              <a:t>「検討内容」</a:t>
            </a:r>
            <a:br>
              <a:rPr lang="ja-JP" altLang="en-US" b="1" dirty="0">
                <a:latin typeface="ＭＳ 明朝" pitchFamily="17" charset="-128"/>
              </a:rPr>
            </a:br>
            <a:r>
              <a:rPr lang="ja-JP" altLang="en-US" dirty="0">
                <a:latin typeface="ＭＳ Ｐゴシック" pitchFamily="50" charset="-128"/>
              </a:rPr>
              <a:t>　</a:t>
            </a:r>
            <a:r>
              <a:rPr lang="ja-JP" altLang="en-US" dirty="0">
                <a:latin typeface="ＭＳ 明朝" pitchFamily="17" charset="-128"/>
              </a:rPr>
              <a:t>当該会議において</a:t>
            </a:r>
            <a:r>
              <a:rPr lang="ja-JP" altLang="en-US" dirty="0">
                <a:solidFill>
                  <a:schemeClr val="accent4">
                    <a:lumMod val="75000"/>
                  </a:schemeClr>
                </a:solidFill>
                <a:latin typeface="ＭＳ 明朝" pitchFamily="17" charset="-128"/>
              </a:rPr>
              <a:t>検討</a:t>
            </a:r>
            <a:r>
              <a:rPr lang="ja-JP" altLang="en-US" dirty="0">
                <a:latin typeface="ＭＳ 明朝" pitchFamily="17" charset="-128"/>
              </a:rPr>
              <a:t>した項目について、</a:t>
            </a:r>
            <a:endParaRPr lang="en-US" altLang="ja-JP" dirty="0">
              <a:latin typeface="ＭＳ 明朝" pitchFamily="17" charset="-128"/>
            </a:endParaRPr>
          </a:p>
          <a:p>
            <a:pPr>
              <a:lnSpc>
                <a:spcPct val="104000"/>
              </a:lnSpc>
              <a:defRPr/>
            </a:pPr>
            <a:r>
              <a:rPr lang="ja-JP" altLang="en-US" dirty="0">
                <a:latin typeface="ＭＳ 明朝" pitchFamily="17" charset="-128"/>
              </a:rPr>
              <a:t>　それぞれ検討内容を記載する。</a:t>
            </a:r>
            <a:br>
              <a:rPr lang="ja-JP" altLang="en-US" dirty="0">
                <a:latin typeface="ＭＳ 明朝" pitchFamily="17" charset="-128"/>
              </a:rPr>
            </a:br>
            <a:br>
              <a:rPr lang="ja-JP" altLang="en-US" sz="2000" dirty="0">
                <a:latin typeface="ＭＳ 明朝" pitchFamily="17" charset="-128"/>
              </a:rPr>
            </a:br>
            <a:br>
              <a:rPr lang="ja-JP" altLang="en-US" sz="2000" dirty="0">
                <a:latin typeface="ＭＳ 明朝" pitchFamily="17" charset="-128"/>
              </a:rPr>
            </a:br>
            <a:endParaRPr lang="ja-JP" sz="2000" dirty="0"/>
          </a:p>
        </p:txBody>
      </p:sp>
      <p:sp>
        <p:nvSpPr>
          <p:cNvPr id="56327" name="Text Box 4"/>
          <p:cNvSpPr txBox="1">
            <a:spLocks noChangeArrowheads="1"/>
          </p:cNvSpPr>
          <p:nvPr/>
        </p:nvSpPr>
        <p:spPr bwMode="auto">
          <a:xfrm>
            <a:off x="393249" y="5589240"/>
            <a:ext cx="8569324" cy="1214402"/>
          </a:xfrm>
          <a:prstGeom prst="rect">
            <a:avLst/>
          </a:prstGeom>
          <a:solidFill>
            <a:srgbClr val="FFFF99"/>
          </a:solidFill>
          <a:ln w="9525">
            <a:solidFill>
              <a:srgbClr val="000000"/>
            </a:solidFill>
            <a:miter lim="800000"/>
            <a:headEnd/>
            <a:tailEnd/>
          </a:ln>
        </p:spPr>
        <p:txBody>
          <a:bodyPr lIns="74295" tIns="68400" rIns="74295" bIns="8890"/>
          <a:lstStyle/>
          <a:p>
            <a:pPr>
              <a:lnSpc>
                <a:spcPct val="104000"/>
              </a:lnSpc>
            </a:pPr>
            <a:r>
              <a:rPr lang="ja-JP" altLang="en-US" b="1" dirty="0">
                <a:latin typeface="ＭＳ 明朝" pitchFamily="17" charset="-128"/>
              </a:rPr>
              <a:t>「残された課題（次回の開催時期等）」</a:t>
            </a:r>
            <a:br>
              <a:rPr lang="ja-JP" altLang="en-US" dirty="0">
                <a:latin typeface="ＭＳ 明朝" pitchFamily="17" charset="-128"/>
              </a:rPr>
            </a:br>
            <a:r>
              <a:rPr lang="ja-JP" altLang="en-US" dirty="0">
                <a:latin typeface="ＭＳ 明朝" pitchFamily="17" charset="-128"/>
              </a:rPr>
              <a:t>　必要があるにもかかわらず社会資源が地域に不足しているため未充足となった場合や、必要と考えられるが本人の希望等により利用しなかった居宅サービスや次回の開催時期、開催方針等を記載する。</a:t>
            </a:r>
            <a:endParaRPr lang="ja-JP" altLang="ja-JP" dirty="0"/>
          </a:p>
        </p:txBody>
      </p:sp>
      <p:sp>
        <p:nvSpPr>
          <p:cNvPr id="56328" name="テキスト ボックス 7"/>
          <p:cNvSpPr txBox="1">
            <a:spLocks noChangeArrowheads="1"/>
          </p:cNvSpPr>
          <p:nvPr/>
        </p:nvSpPr>
        <p:spPr bwMode="auto">
          <a:xfrm>
            <a:off x="4353937" y="4925821"/>
            <a:ext cx="4608636" cy="646112"/>
          </a:xfrm>
          <a:prstGeom prst="rect">
            <a:avLst/>
          </a:prstGeom>
          <a:solidFill>
            <a:srgbClr val="FFFF99"/>
          </a:solidFill>
          <a:ln w="9525">
            <a:solidFill>
              <a:schemeClr val="tx1"/>
            </a:solidFill>
            <a:miter lim="800000"/>
            <a:headEnd/>
            <a:tailEnd/>
          </a:ln>
        </p:spPr>
        <p:txBody>
          <a:bodyPr wrap="square">
            <a:spAutoFit/>
          </a:bodyPr>
          <a:lstStyle/>
          <a:p>
            <a:r>
              <a:rPr lang="ja-JP" altLang="en-US" b="1" dirty="0">
                <a:latin typeface="ＭＳ 明朝" pitchFamily="17" charset="-128"/>
              </a:rPr>
              <a:t>「結論」</a:t>
            </a:r>
            <a:br>
              <a:rPr lang="ja-JP" altLang="en-US" b="1" dirty="0">
                <a:latin typeface="ＭＳ 明朝" pitchFamily="17" charset="-128"/>
              </a:rPr>
            </a:br>
            <a:r>
              <a:rPr lang="ja-JP" altLang="en-US" dirty="0">
                <a:latin typeface="ＭＳ 明朝" pitchFamily="17" charset="-128"/>
              </a:rPr>
              <a:t>　当該会議における結論について記載する。</a:t>
            </a:r>
            <a:endParaRPr lang="ja-JP" altLang="en-US" dirty="0"/>
          </a:p>
        </p:txBody>
      </p:sp>
      <p:sp>
        <p:nvSpPr>
          <p:cNvPr id="10" name="Text Box 2">
            <a:extLst>
              <a:ext uri="{FF2B5EF4-FFF2-40B4-BE49-F238E27FC236}">
                <a16:creationId xmlns:a16="http://schemas.microsoft.com/office/drawing/2014/main" id="{1AEBA582-81FC-4ACF-8EC5-5C96F689EEDD}"/>
              </a:ext>
            </a:extLst>
          </p:cNvPr>
          <p:cNvSpPr txBox="1">
            <a:spLocks noChangeArrowheads="1"/>
          </p:cNvSpPr>
          <p:nvPr/>
        </p:nvSpPr>
        <p:spPr bwMode="auto">
          <a:xfrm>
            <a:off x="3131449" y="796707"/>
            <a:ext cx="5840711" cy="2401888"/>
          </a:xfrm>
          <a:prstGeom prst="rect">
            <a:avLst/>
          </a:prstGeom>
          <a:solidFill>
            <a:srgbClr val="FFFFCC"/>
          </a:solidFill>
          <a:ln w="9525">
            <a:solidFill>
              <a:srgbClr val="000000"/>
            </a:solidFill>
            <a:miter lim="800000"/>
            <a:headEnd/>
            <a:tailEnd/>
          </a:ln>
        </p:spPr>
        <p:txBody>
          <a:bodyPr lIns="74295" tIns="8890" rIns="74295" bIns="8890"/>
          <a:lstStyle/>
          <a:p>
            <a:pPr algn="l"/>
            <a:r>
              <a:rPr lang="ja-JP" altLang="en-US" b="1" dirty="0">
                <a:solidFill>
                  <a:srgbClr val="FF0000"/>
                </a:solidFill>
                <a:latin typeface="ＭＳ 明朝" pitchFamily="17" charset="-128"/>
              </a:rPr>
              <a:t>　　「会議出席者」</a:t>
            </a:r>
            <a:br>
              <a:rPr lang="ja-JP" altLang="en-US" dirty="0">
                <a:latin typeface="ＭＳ 明朝" pitchFamily="17" charset="-128"/>
              </a:rPr>
            </a:br>
            <a:r>
              <a:rPr lang="ja-JP" altLang="en-US" dirty="0">
                <a:latin typeface="ＭＳ 明朝" pitchFamily="17" charset="-128"/>
              </a:rPr>
              <a:t>　</a:t>
            </a:r>
            <a:r>
              <a:rPr lang="ja-JP" altLang="en-US" b="0" i="0" u="none" strike="noStrike" baseline="0" dirty="0">
                <a:latin typeface="ＭＳゴシック"/>
              </a:rPr>
              <a:t>当該会議の出席者の「所属（職種）」及び「氏名」を記載する。本人又はその家族が出席した場合には、その旨についても記入する。記載方法については、「会議出席者」の欄に記載、もしくは、「所属（職種）」の欄を活用して差し支えない。また、当該会議に出席できないサービス担当者がいる場合には、その者の「所属（職種）」及び「氏名」を記載するとともに当該会議に出席できない理由についても記入する。</a:t>
            </a:r>
            <a:endParaRPr lang="ja-JP" altLang="en-US" dirty="0">
              <a:latin typeface="ＭＳ 明朝" pitchFamily="17"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288" y="260350"/>
            <a:ext cx="8497887" cy="1584325"/>
          </a:xfrm>
          <a:solidFill>
            <a:schemeClr val="accent2">
              <a:lumMod val="40000"/>
              <a:lumOff val="60000"/>
            </a:schemeClr>
          </a:solidFill>
        </p:spPr>
        <p:txBody>
          <a:bodyPr/>
          <a:lstStyle/>
          <a:p>
            <a:pPr>
              <a:defRPr/>
            </a:pPr>
            <a:r>
              <a:rPr lang="ja-JP" altLang="ja-JP" b="1" dirty="0"/>
              <a:t>事例（神谷花子</a:t>
            </a:r>
            <a:r>
              <a:rPr lang="ja-JP" altLang="en-US" b="1" dirty="0"/>
              <a:t>さん</a:t>
            </a:r>
            <a:r>
              <a:rPr lang="ja-JP" altLang="ja-JP" b="1" dirty="0"/>
              <a:t>）の読み込み</a:t>
            </a:r>
            <a:endParaRPr lang="ja-JP" altLang="en-US" dirty="0"/>
          </a:p>
        </p:txBody>
      </p:sp>
      <p:sp>
        <p:nvSpPr>
          <p:cNvPr id="14339" name="サブタイトル 2"/>
          <p:cNvSpPr>
            <a:spLocks noGrp="1"/>
          </p:cNvSpPr>
          <p:nvPr>
            <p:ph type="subTitle" idx="1"/>
          </p:nvPr>
        </p:nvSpPr>
        <p:spPr>
          <a:xfrm>
            <a:off x="827584" y="2060848"/>
            <a:ext cx="7921625" cy="1752600"/>
          </a:xfrm>
        </p:spPr>
        <p:txBody>
          <a:bodyPr/>
          <a:lstStyle/>
          <a:p>
            <a:pPr algn="l"/>
            <a:r>
              <a:rPr lang="ja-JP" altLang="ja-JP" dirty="0">
                <a:solidFill>
                  <a:srgbClr val="002060"/>
                </a:solidFill>
              </a:rPr>
              <a:t>①事例の概要</a:t>
            </a:r>
            <a:r>
              <a:rPr lang="ja-JP" altLang="en-US" dirty="0">
                <a:solidFill>
                  <a:srgbClr val="002060"/>
                </a:solidFill>
              </a:rPr>
              <a:t>　　　</a:t>
            </a:r>
            <a:r>
              <a:rPr lang="ja-JP" altLang="ja-JP" dirty="0">
                <a:solidFill>
                  <a:srgbClr val="002060"/>
                </a:solidFill>
              </a:rPr>
              <a:t>：テキスト</a:t>
            </a:r>
            <a:r>
              <a:rPr lang="ja-JP" altLang="en-US" dirty="0">
                <a:solidFill>
                  <a:srgbClr val="002060"/>
                </a:solidFill>
              </a:rPr>
              <a:t>　</a:t>
            </a:r>
            <a:r>
              <a:rPr lang="en-US" altLang="ja-JP" dirty="0">
                <a:solidFill>
                  <a:srgbClr val="FF0000"/>
                </a:solidFill>
              </a:rPr>
              <a:t>P365</a:t>
            </a:r>
            <a:r>
              <a:rPr lang="ja-JP" altLang="ja-JP" dirty="0">
                <a:solidFill>
                  <a:srgbClr val="FF0000"/>
                </a:solidFill>
              </a:rPr>
              <a:t>～</a:t>
            </a:r>
            <a:r>
              <a:rPr lang="en-US" altLang="ja-JP" dirty="0">
                <a:solidFill>
                  <a:srgbClr val="FF0000"/>
                </a:solidFill>
              </a:rPr>
              <a:t>367</a:t>
            </a:r>
          </a:p>
          <a:p>
            <a:pPr algn="l"/>
            <a:r>
              <a:rPr lang="ja-JP" altLang="ja-JP" dirty="0">
                <a:solidFill>
                  <a:srgbClr val="002060"/>
                </a:solidFill>
              </a:rPr>
              <a:t>②受付（電話</a:t>
            </a:r>
            <a:r>
              <a:rPr lang="ja-JP" altLang="en-US" dirty="0">
                <a:solidFill>
                  <a:srgbClr val="002060"/>
                </a:solidFill>
              </a:rPr>
              <a:t>相談</a:t>
            </a:r>
            <a:r>
              <a:rPr lang="ja-JP" altLang="ja-JP" dirty="0">
                <a:solidFill>
                  <a:srgbClr val="002060"/>
                </a:solidFill>
              </a:rPr>
              <a:t>）：テキスト</a:t>
            </a:r>
            <a:r>
              <a:rPr lang="ja-JP" altLang="en-US" dirty="0">
                <a:solidFill>
                  <a:srgbClr val="002060"/>
                </a:solidFill>
              </a:rPr>
              <a:t>　</a:t>
            </a:r>
            <a:r>
              <a:rPr lang="en-US" altLang="ja-JP" dirty="0">
                <a:solidFill>
                  <a:srgbClr val="FF0000"/>
                </a:solidFill>
              </a:rPr>
              <a:t>P368</a:t>
            </a:r>
            <a:r>
              <a:rPr lang="ja-JP" altLang="ja-JP" dirty="0">
                <a:solidFill>
                  <a:srgbClr val="FF0000"/>
                </a:solidFill>
              </a:rPr>
              <a:t>～</a:t>
            </a:r>
            <a:r>
              <a:rPr lang="en-US" altLang="ja-JP" dirty="0">
                <a:solidFill>
                  <a:srgbClr val="FF0000"/>
                </a:solidFill>
              </a:rPr>
              <a:t>369</a:t>
            </a:r>
          </a:p>
          <a:p>
            <a:pPr algn="l"/>
            <a:r>
              <a:rPr lang="ja-JP" altLang="ja-JP" dirty="0">
                <a:solidFill>
                  <a:srgbClr val="002060"/>
                </a:solidFill>
              </a:rPr>
              <a:t>➂初回訪問</a:t>
            </a:r>
            <a:r>
              <a:rPr lang="en-US" altLang="ja-JP" dirty="0">
                <a:solidFill>
                  <a:srgbClr val="002060"/>
                </a:solidFill>
              </a:rPr>
              <a:t>(</a:t>
            </a:r>
            <a:r>
              <a:rPr lang="ja-JP" altLang="en-US" dirty="0">
                <a:solidFill>
                  <a:srgbClr val="002060"/>
                </a:solidFill>
              </a:rPr>
              <a:t>自宅）</a:t>
            </a:r>
            <a:r>
              <a:rPr lang="ja-JP" altLang="en-US" sz="1050" dirty="0">
                <a:solidFill>
                  <a:srgbClr val="002060"/>
                </a:solidFill>
              </a:rPr>
              <a:t>　</a:t>
            </a:r>
            <a:r>
              <a:rPr lang="ja-JP" altLang="ja-JP" dirty="0">
                <a:solidFill>
                  <a:srgbClr val="002060"/>
                </a:solidFill>
              </a:rPr>
              <a:t>：テキスト</a:t>
            </a:r>
            <a:r>
              <a:rPr lang="ja-JP" altLang="en-US" dirty="0">
                <a:solidFill>
                  <a:srgbClr val="002060"/>
                </a:solidFill>
              </a:rPr>
              <a:t>　</a:t>
            </a:r>
            <a:r>
              <a:rPr lang="en-US" altLang="ja-JP" dirty="0">
                <a:solidFill>
                  <a:srgbClr val="FF0000"/>
                </a:solidFill>
              </a:rPr>
              <a:t>P370</a:t>
            </a:r>
            <a:r>
              <a:rPr lang="ja-JP" altLang="ja-JP" dirty="0">
                <a:solidFill>
                  <a:srgbClr val="FF0000"/>
                </a:solidFill>
              </a:rPr>
              <a:t>～</a:t>
            </a:r>
            <a:r>
              <a:rPr lang="en-US" altLang="ja-JP" dirty="0">
                <a:solidFill>
                  <a:srgbClr val="FF0000"/>
                </a:solidFill>
              </a:rPr>
              <a:t>375</a:t>
            </a:r>
            <a:endParaRPr lang="ja-JP" altLang="en-US" dirty="0">
              <a:solidFill>
                <a:srgbClr val="FF0000"/>
              </a:solidFill>
            </a:endParaRPr>
          </a:p>
        </p:txBody>
      </p:sp>
      <p:sp>
        <p:nvSpPr>
          <p:cNvPr id="101378" name="Text Box 2"/>
          <p:cNvSpPr txBox="1">
            <a:spLocks noChangeArrowheads="1"/>
          </p:cNvSpPr>
          <p:nvPr/>
        </p:nvSpPr>
        <p:spPr bwMode="auto">
          <a:xfrm>
            <a:off x="467544" y="3933056"/>
            <a:ext cx="8280920" cy="2160240"/>
          </a:xfrm>
          <a:prstGeom prst="rect">
            <a:avLst/>
          </a:prstGeom>
          <a:solidFill>
            <a:srgbClr val="FFFF99"/>
          </a:solidFill>
          <a:ln w="9525">
            <a:noFill/>
            <a:prstDash val="sysDot"/>
            <a:miter lim="800000"/>
            <a:headEnd/>
            <a:tailEnd/>
          </a:ln>
        </p:spPr>
        <p:txBody>
          <a:bodyPr vert="horz" wrap="square" lIns="74295" tIns="34200" rIns="74295" bIns="8890" numCol="1" anchor="ctr"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rgbClr val="943634"/>
                </a:solidFill>
                <a:effectLst/>
                <a:latin typeface="HGPｺﾞｼｯｸM" pitchFamily="50" charset="-128"/>
                <a:ea typeface="HGPｺﾞｼｯｸM" pitchFamily="50" charset="-128"/>
                <a:cs typeface="ＭＳ Ｐゴシック" pitchFamily="50" charset="-128"/>
              </a:rPr>
              <a:t>“</a:t>
            </a:r>
            <a:r>
              <a:rPr kumimoji="1" lang="ja-JP" altLang="en-US" sz="3200" b="1" i="0" u="none" strike="noStrike" cap="none" normalizeH="0" baseline="0" dirty="0">
                <a:ln>
                  <a:noFill/>
                </a:ln>
                <a:solidFill>
                  <a:srgbClr val="943634"/>
                </a:solidFill>
                <a:effectLst/>
                <a:latin typeface="HGPｺﾞｼｯｸM" pitchFamily="50" charset="-128"/>
                <a:ea typeface="HGPｺﾞｼｯｸM" pitchFamily="50" charset="-128"/>
                <a:cs typeface="ＭＳ Ｐゴシック" pitchFamily="50" charset="-128"/>
              </a:rPr>
              <a:t>ワークシートＰ１５</a:t>
            </a:r>
            <a:r>
              <a:rPr kumimoji="1" lang="ja-JP" altLang="en-US" sz="3200" b="0"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rPr>
              <a:t>　</a:t>
            </a:r>
            <a:r>
              <a:rPr kumimoji="1" lang="ja-JP" altLang="en-US" sz="3200" b="0" i="0" u="none" strike="noStrike" cap="none" normalizeH="0" baseline="0" dirty="0">
                <a:ln>
                  <a:noFill/>
                </a:ln>
                <a:solidFill>
                  <a:schemeClr val="accent2">
                    <a:lumMod val="75000"/>
                  </a:schemeClr>
                </a:solidFill>
                <a:effectLst/>
                <a:latin typeface="HGPｺﾞｼｯｸM" pitchFamily="50" charset="-128"/>
                <a:ea typeface="HGPｺﾞｼｯｸM" pitchFamily="50" charset="-128"/>
                <a:cs typeface="ＭＳ Ｐゴシック" pitchFamily="50" charset="-128"/>
              </a:rPr>
              <a:t>（課題分析総括表）</a:t>
            </a:r>
            <a:r>
              <a:rPr kumimoji="1" lang="en-US" altLang="ja-JP" sz="3200" b="0" i="0" u="none" strike="noStrike" cap="none" normalizeH="0" baseline="0" dirty="0">
                <a:ln>
                  <a:noFill/>
                </a:ln>
                <a:solidFill>
                  <a:schemeClr val="accent2">
                    <a:lumMod val="75000"/>
                  </a:schemeClr>
                </a:solidFill>
                <a:effectLst/>
                <a:latin typeface="HGPｺﾞｼｯｸM" pitchFamily="50" charset="-128"/>
                <a:ea typeface="HGPｺﾞｼｯｸM" pitchFamily="50" charset="-128"/>
                <a:cs typeface="ＭＳ Ｐゴシック" pitchFamily="50" charset="-128"/>
              </a:rPr>
              <a:t>”</a:t>
            </a:r>
            <a:r>
              <a:rPr kumimoji="1" lang="en-US" altLang="ja-JP" sz="3200" b="0" i="0" u="none" strike="noStrike" cap="none" normalizeH="0" dirty="0">
                <a:ln>
                  <a:noFill/>
                </a:ln>
                <a:solidFill>
                  <a:schemeClr val="accent2">
                    <a:lumMod val="75000"/>
                  </a:schemeClr>
                </a:solidFill>
                <a:effectLst/>
                <a:latin typeface="HGPｺﾞｼｯｸM" pitchFamily="50" charset="-128"/>
                <a:ea typeface="HGPｺﾞｼｯｸM" pitchFamily="50" charset="-128"/>
                <a:cs typeface="ＭＳ Ｐゴシック" pitchFamily="50" charset="-128"/>
              </a:rPr>
              <a:t> </a:t>
            </a: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に</a:t>
            </a:r>
            <a:endParaRPr kumimoji="1" lang="en-US" altLang="ja-JP"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事例概要（テキスト）</a:t>
            </a:r>
            <a:r>
              <a:rPr lang="ja-JP" altLang="en-US" sz="3200" dirty="0">
                <a:solidFill>
                  <a:srgbClr val="000000"/>
                </a:solidFill>
                <a:latin typeface="HGPｺﾞｼｯｸM" pitchFamily="50" charset="-128"/>
                <a:ea typeface="HGPｺﾞｼｯｸM" pitchFamily="50" charset="-128"/>
                <a:cs typeface="ＭＳ Ｐゴシック" pitchFamily="50" charset="-128"/>
              </a:rPr>
              <a:t>のデモを</a:t>
            </a: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聞きながら、</a:t>
            </a:r>
            <a:endParaRPr kumimoji="1" lang="en-US" altLang="ja-JP"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項目</a:t>
            </a:r>
            <a:r>
              <a:rPr lang="ja-JP" altLang="en-US" sz="3200" dirty="0">
                <a:solidFill>
                  <a:srgbClr val="000000"/>
                </a:solidFill>
                <a:latin typeface="HGPｺﾞｼｯｸM" pitchFamily="50" charset="-128"/>
                <a:ea typeface="HGPｺﾞｼｯｸM" pitchFamily="50" charset="-128"/>
                <a:cs typeface="ＭＳ Ｐゴシック" pitchFamily="50" charset="-128"/>
              </a:rPr>
              <a:t>（</a:t>
            </a:r>
            <a:r>
              <a:rPr lang="ja-JP" altLang="en-US" sz="3200" dirty="0">
                <a:solidFill>
                  <a:srgbClr val="002060"/>
                </a:solidFill>
                <a:latin typeface="HGPｺﾞｼｯｸM" pitchFamily="50" charset="-128"/>
                <a:ea typeface="HGPｺﾞｼｯｸM" pitchFamily="50" charset="-128"/>
                <a:cs typeface="ＭＳ Ｐゴシック" pitchFamily="50" charset="-128"/>
              </a:rPr>
              <a:t>⑩健康</a:t>
            </a:r>
            <a:r>
              <a:rPr kumimoji="1" lang="ja-JP" altLang="en-US" sz="3200" b="0" i="0" u="none" strike="noStrike" cap="none" normalizeH="0" baseline="0" dirty="0">
                <a:ln>
                  <a:noFill/>
                </a:ln>
                <a:solidFill>
                  <a:srgbClr val="002060"/>
                </a:solidFill>
                <a:effectLst/>
                <a:latin typeface="HGPｺﾞｼｯｸM" pitchFamily="50" charset="-128"/>
                <a:ea typeface="HGPｺﾞｼｯｸM" pitchFamily="50" charset="-128"/>
                <a:cs typeface="ＭＳ Ｐゴシック" pitchFamily="50" charset="-128"/>
              </a:rPr>
              <a:t>状態～</a:t>
            </a:r>
            <a:r>
              <a:rPr kumimoji="1" lang="ja-JP" altLang="en-US" sz="3200" b="0" i="0" u="none" strike="noStrike" cap="none" normalizeH="0" baseline="0" dirty="0">
                <a:ln>
                  <a:noFill/>
                </a:ln>
                <a:solidFill>
                  <a:srgbClr val="002060"/>
                </a:solidFill>
                <a:effectLst/>
                <a:latin typeface="ＭＳ Ｐゴシック"/>
                <a:ea typeface="ＭＳ Ｐゴシック"/>
                <a:cs typeface="ＭＳ Ｐゴシック" pitchFamily="50" charset="-128"/>
              </a:rPr>
              <a:t>㉓</a:t>
            </a:r>
            <a:r>
              <a:rPr kumimoji="1" lang="ja-JP" altLang="en-US" sz="3200" b="0" i="0" u="none" strike="noStrike" cap="none" normalizeH="0" baseline="0" dirty="0">
                <a:ln>
                  <a:noFill/>
                </a:ln>
                <a:solidFill>
                  <a:srgbClr val="002060"/>
                </a:solidFill>
                <a:effectLst/>
                <a:latin typeface="HGPｺﾞｼｯｸM" pitchFamily="50" charset="-128"/>
                <a:ea typeface="HGPｺﾞｼｯｸM" pitchFamily="50" charset="-128"/>
                <a:cs typeface="ＭＳ Ｐゴシック" pitchFamily="50" charset="-128"/>
              </a:rPr>
              <a:t>特別な状況</a:t>
            </a: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）を</a:t>
            </a:r>
            <a:endParaRPr kumimoji="1" lang="en-US" altLang="ja-JP"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FF0066"/>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わ</a:t>
            </a:r>
            <a:r>
              <a:rPr lang="ja-JP" altLang="en-US" sz="3200" dirty="0">
                <a:solidFill>
                  <a:srgbClr val="FF0066"/>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かるところに</a:t>
            </a:r>
            <a:r>
              <a:rPr lang="ja-JP" altLang="en-US" sz="3200" dirty="0">
                <a:solidFill>
                  <a:srgbClr val="000000"/>
                </a:solidFill>
                <a:latin typeface="HGPｺﾞｼｯｸM" pitchFamily="50" charset="-128"/>
                <a:ea typeface="HGPｺﾞｼｯｸM" pitchFamily="50" charset="-128"/>
                <a:cs typeface="ＭＳ Ｐゴシック" pitchFamily="50" charset="-128"/>
              </a:rPr>
              <a:t>記入していきましょう。</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角丸四角形吹き出し 4"/>
          <p:cNvSpPr/>
          <p:nvPr/>
        </p:nvSpPr>
        <p:spPr>
          <a:xfrm>
            <a:off x="7596336" y="5013176"/>
            <a:ext cx="1368152" cy="1080120"/>
          </a:xfrm>
          <a:prstGeom prst="wedgeRoundRectCallout">
            <a:avLst>
              <a:gd name="adj1" fmla="val -72816"/>
              <a:gd name="adj2" fmla="val 31593"/>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メモ書き</a:t>
            </a:r>
            <a:r>
              <a:rPr lang="ja-JP" altLang="en-US" b="1" dirty="0"/>
              <a:t>でＯＫです　</a:t>
            </a:r>
            <a:r>
              <a:rPr kumimoji="1" lang="en-US" altLang="ja-JP" b="1" dirty="0">
                <a:latin typeface="ＭＳ Ｐゴシック"/>
                <a:ea typeface="ＭＳ Ｐゴシック"/>
              </a:rPr>
              <a:t>!</a:t>
            </a:r>
            <a:endParaRPr kumimoji="1" lang="ja-JP" altLang="en-US" b="1" dirty="0"/>
          </a:p>
        </p:txBody>
      </p:sp>
      <p:sp>
        <p:nvSpPr>
          <p:cNvPr id="6" name="テキスト ボックス 5"/>
          <p:cNvSpPr txBox="1"/>
          <p:nvPr/>
        </p:nvSpPr>
        <p:spPr>
          <a:xfrm>
            <a:off x="1115616" y="6237312"/>
            <a:ext cx="6840760" cy="369332"/>
          </a:xfrm>
          <a:prstGeom prst="rect">
            <a:avLst/>
          </a:prstGeom>
          <a:noFill/>
        </p:spPr>
        <p:txBody>
          <a:bodyPr wrap="square" rtlCol="0">
            <a:spAutoFit/>
          </a:bodyPr>
          <a:lstStyle/>
          <a:p>
            <a:r>
              <a:rPr kumimoji="1" lang="en-US" altLang="ja-JP" dirty="0">
                <a:solidFill>
                  <a:srgbClr val="FF0000"/>
                </a:solidFill>
              </a:rPr>
              <a:t>※</a:t>
            </a:r>
            <a:r>
              <a:rPr kumimoji="1" lang="ja-JP" altLang="en-US" dirty="0">
                <a:solidFill>
                  <a:srgbClr val="FF0000"/>
                </a:solidFill>
              </a:rPr>
              <a:t>　後の、</a:t>
            </a:r>
            <a:r>
              <a:rPr kumimoji="1" lang="ja-JP" altLang="en-US" b="1" dirty="0">
                <a:solidFill>
                  <a:srgbClr val="FF0000"/>
                </a:solidFill>
              </a:rPr>
              <a:t>「演習</a:t>
            </a:r>
            <a:r>
              <a:rPr lang="en-US" altLang="ja-JP" b="1" dirty="0">
                <a:solidFill>
                  <a:srgbClr val="FF0000"/>
                </a:solidFill>
              </a:rPr>
              <a:t>Ⅱ</a:t>
            </a:r>
            <a:r>
              <a:rPr kumimoji="1" lang="ja-JP" altLang="en-US" b="1" dirty="0">
                <a:solidFill>
                  <a:srgbClr val="FF0000"/>
                </a:solidFill>
              </a:rPr>
              <a:t>」</a:t>
            </a:r>
            <a:r>
              <a:rPr kumimoji="1" lang="ja-JP" altLang="en-US" dirty="0">
                <a:solidFill>
                  <a:srgbClr val="FF0000"/>
                </a:solidFill>
              </a:rPr>
              <a:t>で情報整理するための　</a:t>
            </a:r>
            <a:r>
              <a:rPr kumimoji="1" lang="ja-JP" altLang="en-US" b="1" u="sng" dirty="0">
                <a:solidFill>
                  <a:srgbClr val="FF0000"/>
                </a:solidFill>
              </a:rPr>
              <a:t>メモ書き</a:t>
            </a:r>
            <a:r>
              <a:rPr kumimoji="1" lang="ja-JP" altLang="en-US" b="1" dirty="0">
                <a:solidFill>
                  <a:srgbClr val="FF0000"/>
                </a:solidFill>
              </a:rPr>
              <a:t>　</a:t>
            </a:r>
            <a:r>
              <a:rPr kumimoji="1" lang="ja-JP" altLang="en-US" dirty="0">
                <a:solidFill>
                  <a:srgbClr val="FF0000"/>
                </a:solidFill>
              </a:rPr>
              <a:t>をします</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70</a:t>
            </a:fld>
            <a:endParaRPr lang="ja-JP" altLang="en-US"/>
          </a:p>
        </p:txBody>
      </p:sp>
      <p:sp>
        <p:nvSpPr>
          <p:cNvPr id="4" name="フローチャート : カード 3"/>
          <p:cNvSpPr/>
          <p:nvPr/>
        </p:nvSpPr>
        <p:spPr>
          <a:xfrm>
            <a:off x="7199784" y="0"/>
            <a:ext cx="1944216" cy="836712"/>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Ｐ２４</a:t>
            </a:r>
            <a:endParaRPr kumimoji="1" lang="en-US" altLang="ja-JP" sz="2000" b="1" dirty="0">
              <a:solidFill>
                <a:srgbClr val="FF0000"/>
              </a:solidFill>
            </a:endParaRPr>
          </a:p>
        </p:txBody>
      </p:sp>
      <p:pic>
        <p:nvPicPr>
          <p:cNvPr id="3" name="図 2">
            <a:extLst>
              <a:ext uri="{FF2B5EF4-FFF2-40B4-BE49-F238E27FC236}">
                <a16:creationId xmlns:a16="http://schemas.microsoft.com/office/drawing/2014/main" id="{5DA52B5D-0C12-4969-8D9D-E342D8458BFD}"/>
              </a:ext>
            </a:extLst>
          </p:cNvPr>
          <p:cNvPicPr>
            <a:picLocks noChangeAspect="1"/>
          </p:cNvPicPr>
          <p:nvPr/>
        </p:nvPicPr>
        <p:blipFill>
          <a:blip r:embed="rId2"/>
          <a:stretch>
            <a:fillRect/>
          </a:stretch>
        </p:blipFill>
        <p:spPr>
          <a:xfrm>
            <a:off x="817" y="620688"/>
            <a:ext cx="9144000" cy="524560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0687" y="659504"/>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⑩</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60419" name="正方形/長方形 4"/>
          <p:cNvSpPr>
            <a:spLocks noChangeArrowheads="1"/>
          </p:cNvSpPr>
          <p:nvPr/>
        </p:nvSpPr>
        <p:spPr bwMode="auto">
          <a:xfrm>
            <a:off x="827088" y="2276475"/>
            <a:ext cx="7345362" cy="1446213"/>
          </a:xfrm>
          <a:prstGeom prst="rect">
            <a:avLst/>
          </a:prstGeom>
          <a:noFill/>
          <a:ln w="9525">
            <a:noFill/>
            <a:miter lim="800000"/>
            <a:headEnd/>
            <a:tailEnd/>
          </a:ln>
        </p:spPr>
        <p:txBody>
          <a:bodyPr>
            <a:spAutoFit/>
          </a:bodyPr>
          <a:lstStyle/>
          <a:p>
            <a:endParaRPr lang="en-US" altLang="ja-JP" sz="4400" b="1"/>
          </a:p>
          <a:p>
            <a:endParaRPr lang="ja-JP" altLang="en-US" sz="4400"/>
          </a:p>
        </p:txBody>
      </p:sp>
      <p:sp>
        <p:nvSpPr>
          <p:cNvPr id="71681" name="Rectangle 1"/>
          <p:cNvSpPr>
            <a:spLocks noChangeArrowheads="1"/>
          </p:cNvSpPr>
          <p:nvPr/>
        </p:nvSpPr>
        <p:spPr bwMode="auto">
          <a:xfrm>
            <a:off x="0" y="4752975"/>
            <a:ext cx="9144000"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120650">
              <a:defRPr/>
            </a:pPr>
            <a:r>
              <a:rPr lang="ja-JP" altLang="en-US" sz="3600" dirty="0">
                <a:solidFill>
                  <a:srgbClr val="1F4E79"/>
                </a:solidFill>
                <a:latin typeface="ＭＳ 明朝" pitchFamily="17" charset="-128"/>
                <a:cs typeface="Times New Roman" pitchFamily="18" charset="0"/>
              </a:rPr>
              <a:t>　</a:t>
            </a:r>
            <a:endParaRPr lang="en-US" altLang="ja-JP" sz="3600" dirty="0"/>
          </a:p>
        </p:txBody>
      </p:sp>
      <p:sp>
        <p:nvSpPr>
          <p:cNvPr id="60421" name="正方形/長方形 6"/>
          <p:cNvSpPr>
            <a:spLocks noChangeArrowheads="1"/>
          </p:cNvSpPr>
          <p:nvPr/>
        </p:nvSpPr>
        <p:spPr bwMode="auto">
          <a:xfrm>
            <a:off x="407988" y="2299046"/>
            <a:ext cx="7764462" cy="708025"/>
          </a:xfrm>
          <a:prstGeom prst="rect">
            <a:avLst/>
          </a:prstGeom>
          <a:noFill/>
          <a:ln w="9525">
            <a:noFill/>
            <a:miter lim="800000"/>
            <a:headEnd/>
            <a:tailEnd/>
          </a:ln>
        </p:spPr>
        <p:txBody>
          <a:bodyPr wrap="none">
            <a:spAutoFit/>
          </a:bodyPr>
          <a:lstStyle/>
          <a:p>
            <a:r>
              <a:rPr lang="ja-JP" altLang="ja-JP" sz="4000" b="1" dirty="0"/>
              <a:t>個別サービス計画の整合性の確認</a:t>
            </a:r>
            <a:endParaRPr lang="ja-JP" altLang="en-US" sz="4000" dirty="0"/>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71</a:t>
            </a:fld>
            <a:endParaRPr lang="ja-JP" altLang="en-US"/>
          </a:p>
        </p:txBody>
      </p:sp>
      <p:sp>
        <p:nvSpPr>
          <p:cNvPr id="7" name="正方形/長方形 6"/>
          <p:cNvSpPr/>
          <p:nvPr/>
        </p:nvSpPr>
        <p:spPr>
          <a:xfrm>
            <a:off x="730907" y="3988937"/>
            <a:ext cx="7848872" cy="1569660"/>
          </a:xfrm>
          <a:prstGeom prst="rect">
            <a:avLst/>
          </a:prstGeom>
          <a:solidFill>
            <a:schemeClr val="bg1">
              <a:lumMod val="8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④個別サービス計画との整合性を確認</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することの重要性について説明できる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8" y="188913"/>
            <a:ext cx="8713787" cy="1200150"/>
          </a:xfrm>
          <a:prstGeom prst="rect">
            <a:avLst/>
          </a:prstGeom>
          <a:solidFill>
            <a:schemeClr val="accent6">
              <a:lumMod val="20000"/>
              <a:lumOff val="80000"/>
            </a:schemeClr>
          </a:solid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ja-JP" altLang="en-US" sz="3600" b="1" dirty="0">
                <a:latin typeface="Arial" charset="0"/>
              </a:rPr>
              <a:t>　</a:t>
            </a:r>
            <a:r>
              <a:rPr lang="ja-JP" altLang="ja-JP" sz="3600" b="1" dirty="0">
                <a:latin typeface="Arial" charset="0"/>
              </a:rPr>
              <a:t>居宅サービス計画と個別サービス計画の</a:t>
            </a:r>
            <a:endParaRPr lang="en-US" altLang="ja-JP" sz="3600" b="1" dirty="0">
              <a:latin typeface="Arial" charset="0"/>
            </a:endParaRPr>
          </a:p>
          <a:p>
            <a:pPr>
              <a:defRPr/>
            </a:pPr>
            <a:r>
              <a:rPr lang="ja-JP" altLang="en-US" sz="3600" b="1" dirty="0">
                <a:latin typeface="Arial" charset="0"/>
              </a:rPr>
              <a:t>　　</a:t>
            </a:r>
            <a:r>
              <a:rPr lang="ja-JP" altLang="ja-JP" sz="3600" b="1" dirty="0">
                <a:solidFill>
                  <a:srgbClr val="FF0066"/>
                </a:solidFill>
                <a:latin typeface="Arial" charset="0"/>
              </a:rPr>
              <a:t>連動性</a:t>
            </a:r>
            <a:r>
              <a:rPr lang="ja-JP" altLang="ja-JP" sz="3600" b="1" dirty="0">
                <a:latin typeface="Arial" charset="0"/>
              </a:rPr>
              <a:t>を確認する</a:t>
            </a:r>
            <a:endParaRPr lang="ja-JP" altLang="ja-JP" sz="3600" dirty="0">
              <a:latin typeface="Arial" charset="0"/>
            </a:endParaRPr>
          </a:p>
        </p:txBody>
      </p:sp>
      <p:sp>
        <p:nvSpPr>
          <p:cNvPr id="76804" name="Rectangle 4"/>
          <p:cNvSpPr>
            <a:spLocks noChangeArrowheads="1"/>
          </p:cNvSpPr>
          <p:nvPr/>
        </p:nvSpPr>
        <p:spPr bwMode="auto">
          <a:xfrm>
            <a:off x="0" y="1772792"/>
            <a:ext cx="9144000" cy="107721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241300">
              <a:defRPr/>
            </a:pPr>
            <a:r>
              <a:rPr lang="en-US" altLang="ja-JP" sz="3200" dirty="0">
                <a:latin typeface="ＭＳ 明朝" pitchFamily="17" charset="-128"/>
                <a:cs typeface="Times New Roman" pitchFamily="18" charset="0"/>
              </a:rPr>
              <a:t>*</a:t>
            </a:r>
            <a:r>
              <a:rPr lang="ja-JP" altLang="en-US" sz="3200" dirty="0">
                <a:latin typeface="ＭＳ 明朝" pitchFamily="17" charset="-128"/>
                <a:cs typeface="Times New Roman" pitchFamily="18" charset="0"/>
              </a:rPr>
              <a:t>事例（神谷花子）の</a:t>
            </a:r>
            <a:r>
              <a:rPr lang="ja-JP" altLang="en-US" sz="3200" dirty="0">
                <a:solidFill>
                  <a:schemeClr val="tx2">
                    <a:lumMod val="75000"/>
                  </a:schemeClr>
                </a:solidFill>
                <a:latin typeface="ＭＳ 明朝" pitchFamily="17" charset="-128"/>
                <a:cs typeface="Times New Roman" pitchFamily="18" charset="0"/>
              </a:rPr>
              <a:t>訪問介護計画</a:t>
            </a:r>
            <a:r>
              <a:rPr lang="ja-JP" altLang="en-US" sz="3200" dirty="0">
                <a:latin typeface="ＭＳ 明朝" pitchFamily="17" charset="-128"/>
                <a:cs typeface="Times New Roman" pitchFamily="18" charset="0"/>
              </a:rPr>
              <a:t>　</a:t>
            </a:r>
            <a:r>
              <a:rPr lang="ja-JP" altLang="en-US" sz="3200" dirty="0">
                <a:solidFill>
                  <a:srgbClr val="FF3399"/>
                </a:solidFill>
                <a:latin typeface="ＭＳ 明朝" pitchFamily="17" charset="-128"/>
                <a:cs typeface="Times New Roman" pitchFamily="18" charset="0"/>
              </a:rPr>
              <a:t>Ｐ</a:t>
            </a:r>
            <a:r>
              <a:rPr lang="en-US" altLang="ja-JP" sz="3200" dirty="0">
                <a:solidFill>
                  <a:srgbClr val="FF3399"/>
                </a:solidFill>
                <a:latin typeface="ＭＳ 明朝" pitchFamily="17" charset="-128"/>
                <a:cs typeface="Times New Roman" pitchFamily="18" charset="0"/>
              </a:rPr>
              <a:t>507</a:t>
            </a:r>
            <a:r>
              <a:rPr lang="ja-JP" altLang="en-US" sz="3200" dirty="0">
                <a:solidFill>
                  <a:srgbClr val="FF3399"/>
                </a:solidFill>
                <a:latin typeface="ＭＳ 明朝" pitchFamily="17" charset="-128"/>
                <a:cs typeface="Times New Roman" pitchFamily="18" charset="0"/>
              </a:rPr>
              <a:t>～</a:t>
            </a:r>
            <a:r>
              <a:rPr lang="en-US" altLang="ja-JP" sz="3200" dirty="0">
                <a:solidFill>
                  <a:srgbClr val="FF3399"/>
                </a:solidFill>
                <a:latin typeface="ＭＳ 明朝" pitchFamily="17" charset="-128"/>
                <a:cs typeface="Times New Roman" pitchFamily="18" charset="0"/>
              </a:rPr>
              <a:t>508</a:t>
            </a:r>
          </a:p>
          <a:p>
            <a:pPr indent="241300">
              <a:defRPr/>
            </a:pPr>
            <a:r>
              <a:rPr lang="en-US" altLang="ja-JP" sz="3200" dirty="0">
                <a:latin typeface="ＭＳ 明朝" pitchFamily="17" charset="-128"/>
                <a:cs typeface="Times New Roman" pitchFamily="18" charset="0"/>
              </a:rPr>
              <a:t>*</a:t>
            </a:r>
            <a:r>
              <a:rPr lang="ja-JP" altLang="en-US" sz="3200" dirty="0">
                <a:latin typeface="ＭＳ 明朝" pitchFamily="17" charset="-128"/>
                <a:cs typeface="Times New Roman" pitchFamily="18" charset="0"/>
              </a:rPr>
              <a:t>事例（神谷花子）の</a:t>
            </a:r>
            <a:r>
              <a:rPr lang="ja-JP" altLang="en-US" sz="3200" dirty="0">
                <a:solidFill>
                  <a:schemeClr val="tx2">
                    <a:lumMod val="75000"/>
                  </a:schemeClr>
                </a:solidFill>
                <a:latin typeface="ＭＳ 明朝" pitchFamily="17" charset="-128"/>
                <a:cs typeface="Times New Roman" pitchFamily="18" charset="0"/>
              </a:rPr>
              <a:t>通所リハビリ計画</a:t>
            </a:r>
            <a:r>
              <a:rPr lang="ja-JP" altLang="en-US" sz="3200" dirty="0">
                <a:latin typeface="ＭＳ 明朝" pitchFamily="17" charset="-128"/>
                <a:cs typeface="Times New Roman" pitchFamily="18" charset="0"/>
              </a:rPr>
              <a:t>　</a:t>
            </a:r>
            <a:r>
              <a:rPr lang="ja-JP" altLang="en-US" sz="3200" dirty="0">
                <a:solidFill>
                  <a:srgbClr val="FF3399"/>
                </a:solidFill>
                <a:latin typeface="ＭＳ 明朝" pitchFamily="17" charset="-128"/>
                <a:cs typeface="Times New Roman" pitchFamily="18" charset="0"/>
              </a:rPr>
              <a:t>Ｐ</a:t>
            </a:r>
            <a:r>
              <a:rPr lang="en-US" altLang="ja-JP" sz="3200" dirty="0">
                <a:solidFill>
                  <a:srgbClr val="FF3399"/>
                </a:solidFill>
                <a:latin typeface="ＭＳ 明朝" pitchFamily="17" charset="-128"/>
                <a:cs typeface="Times New Roman" pitchFamily="18" charset="0"/>
              </a:rPr>
              <a:t>509</a:t>
            </a:r>
            <a:r>
              <a:rPr lang="ja-JP" altLang="en-US" sz="3200" dirty="0">
                <a:solidFill>
                  <a:srgbClr val="FF3399"/>
                </a:solidFill>
                <a:latin typeface="ＭＳ 明朝" pitchFamily="17" charset="-128"/>
                <a:cs typeface="Times New Roman" pitchFamily="18" charset="0"/>
              </a:rPr>
              <a:t>～</a:t>
            </a:r>
            <a:r>
              <a:rPr lang="en-US" altLang="ja-JP" sz="3200" dirty="0">
                <a:solidFill>
                  <a:srgbClr val="FF3399"/>
                </a:solidFill>
                <a:latin typeface="ＭＳ 明朝" pitchFamily="17" charset="-128"/>
                <a:cs typeface="Times New Roman" pitchFamily="18" charset="0"/>
              </a:rPr>
              <a:t>510</a:t>
            </a:r>
            <a:r>
              <a:rPr lang="en-US" altLang="ja-JP" sz="3200" dirty="0">
                <a:solidFill>
                  <a:srgbClr val="FF3399"/>
                </a:solidFill>
              </a:rPr>
              <a:t> </a:t>
            </a:r>
          </a:p>
        </p:txBody>
      </p:sp>
      <p:sp>
        <p:nvSpPr>
          <p:cNvPr id="9" name="メモ 8"/>
          <p:cNvSpPr/>
          <p:nvPr/>
        </p:nvSpPr>
        <p:spPr>
          <a:xfrm>
            <a:off x="250825" y="3240088"/>
            <a:ext cx="3241675" cy="172878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rgbClr val="000066"/>
                </a:solidFill>
              </a:rPr>
              <a:t>神谷花子さん</a:t>
            </a:r>
            <a:endParaRPr lang="en-US" altLang="ja-JP" sz="2000" b="1" dirty="0">
              <a:solidFill>
                <a:srgbClr val="000066"/>
              </a:solidFill>
            </a:endParaRPr>
          </a:p>
          <a:p>
            <a:pPr algn="ctr">
              <a:defRPr/>
            </a:pPr>
            <a:endParaRPr lang="en-US" altLang="ja-JP" sz="2000" b="1" dirty="0">
              <a:solidFill>
                <a:srgbClr val="000066"/>
              </a:solidFill>
            </a:endParaRPr>
          </a:p>
          <a:p>
            <a:pPr algn="ctr">
              <a:defRPr/>
            </a:pPr>
            <a:r>
              <a:rPr lang="ja-JP" altLang="en-US" sz="2000" b="1" dirty="0">
                <a:solidFill>
                  <a:srgbClr val="000066"/>
                </a:solidFill>
              </a:rPr>
              <a:t>居宅サービス計画書第２表</a:t>
            </a:r>
          </a:p>
        </p:txBody>
      </p:sp>
      <p:sp>
        <p:nvSpPr>
          <p:cNvPr id="10" name="フローチャート : 書類 9"/>
          <p:cNvSpPr/>
          <p:nvPr/>
        </p:nvSpPr>
        <p:spPr>
          <a:xfrm>
            <a:off x="5292725" y="3095625"/>
            <a:ext cx="2303463" cy="1584325"/>
          </a:xfrm>
          <a:prstGeom prst="flowChartDocumen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2400" dirty="0">
                <a:solidFill>
                  <a:schemeClr val="tx1"/>
                </a:solidFill>
                <a:latin typeface="ＭＳ 明朝" pitchFamily="17" charset="-128"/>
                <a:cs typeface="Times New Roman" pitchFamily="18" charset="0"/>
              </a:rPr>
              <a:t>訪問介護計画</a:t>
            </a:r>
            <a:endParaRPr lang="ja-JP" altLang="en-US" sz="2400" dirty="0"/>
          </a:p>
        </p:txBody>
      </p:sp>
      <p:sp>
        <p:nvSpPr>
          <p:cNvPr id="11" name="フローチャート : 書類 10"/>
          <p:cNvSpPr/>
          <p:nvPr/>
        </p:nvSpPr>
        <p:spPr>
          <a:xfrm>
            <a:off x="6011863" y="3716338"/>
            <a:ext cx="2592387" cy="1584325"/>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明朝" pitchFamily="17" charset="-128"/>
                <a:cs typeface="Times New Roman" pitchFamily="18" charset="0"/>
              </a:rPr>
              <a:t>通所リハビリ計画</a:t>
            </a:r>
            <a:endParaRPr lang="ja-JP" altLang="en-US" sz="2400" dirty="0"/>
          </a:p>
        </p:txBody>
      </p:sp>
      <p:sp>
        <p:nvSpPr>
          <p:cNvPr id="12" name="左右矢印 11"/>
          <p:cNvSpPr/>
          <p:nvPr/>
        </p:nvSpPr>
        <p:spPr>
          <a:xfrm>
            <a:off x="4140200" y="4032250"/>
            <a:ext cx="792163" cy="5048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吹き出し 12"/>
          <p:cNvSpPr/>
          <p:nvPr/>
        </p:nvSpPr>
        <p:spPr>
          <a:xfrm>
            <a:off x="323850" y="5373688"/>
            <a:ext cx="8424863" cy="1295400"/>
          </a:xfrm>
          <a:prstGeom prst="wedgeRoundRectCallout">
            <a:avLst>
              <a:gd name="adj1" fmla="val 3309"/>
              <a:gd name="adj2" fmla="val -636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ja-JP" altLang="en-US" dirty="0">
                <a:solidFill>
                  <a:schemeClr val="tx2">
                    <a:lumMod val="75000"/>
                  </a:schemeClr>
                </a:solidFill>
              </a:rPr>
              <a:t>○ケアプランの短期目標を達成しうる個別計画になっているか</a:t>
            </a:r>
            <a:endParaRPr lang="en-US" altLang="ja-JP" dirty="0">
              <a:solidFill>
                <a:schemeClr val="tx2">
                  <a:lumMod val="75000"/>
                </a:schemeClr>
              </a:solidFill>
            </a:endParaRPr>
          </a:p>
          <a:p>
            <a:pPr>
              <a:lnSpc>
                <a:spcPct val="150000"/>
              </a:lnSpc>
              <a:defRPr/>
            </a:pPr>
            <a:r>
              <a:rPr lang="ja-JP" altLang="en-US" dirty="0">
                <a:solidFill>
                  <a:schemeClr val="tx2">
                    <a:lumMod val="75000"/>
                  </a:schemeClr>
                </a:solidFill>
              </a:rPr>
              <a:t>○サービス内容、回数等を異なっていないか</a:t>
            </a:r>
            <a:endParaRPr lang="en-US" altLang="ja-JP" dirty="0">
              <a:solidFill>
                <a:schemeClr val="tx2">
                  <a:lumMod val="75000"/>
                </a:schemeClr>
              </a:solidFill>
            </a:endParaRPr>
          </a:p>
          <a:p>
            <a:pPr>
              <a:lnSpc>
                <a:spcPct val="150000"/>
              </a:lnSpc>
              <a:defRPr/>
            </a:pPr>
            <a:r>
              <a:rPr lang="ja-JP" altLang="en-US" dirty="0">
                <a:solidFill>
                  <a:schemeClr val="tx2">
                    <a:lumMod val="75000"/>
                  </a:schemeClr>
                </a:solidFill>
              </a:rPr>
              <a:t>○サービス担当者会議等での結果（会議録の「結果」を踏まえた個別計画か</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72</a:t>
            </a:fld>
            <a:endParaRPr lang="ja-JP"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srcRect t="9111" r="3392" b="36752"/>
          <a:stretch>
            <a:fillRect/>
          </a:stretch>
        </p:blipFill>
        <p:spPr bwMode="auto">
          <a:xfrm>
            <a:off x="755576" y="1268760"/>
            <a:ext cx="7200800" cy="4896544"/>
          </a:xfrm>
          <a:prstGeom prst="rect">
            <a:avLst/>
          </a:prstGeom>
          <a:noFill/>
          <a:ln w="19050">
            <a:solidFill>
              <a:schemeClr val="accent1"/>
            </a:solidFill>
            <a:miter lim="800000"/>
            <a:headEnd/>
            <a:tailEnd/>
          </a:ln>
        </p:spPr>
      </p:pic>
      <p:sp>
        <p:nvSpPr>
          <p:cNvPr id="5" name="Text Box 2"/>
          <p:cNvSpPr txBox="1">
            <a:spLocks noChangeArrowheads="1"/>
          </p:cNvSpPr>
          <p:nvPr/>
        </p:nvSpPr>
        <p:spPr bwMode="auto">
          <a:xfrm>
            <a:off x="1331640" y="260648"/>
            <a:ext cx="5976664" cy="601042"/>
          </a:xfrm>
          <a:prstGeom prst="rect">
            <a:avLst/>
          </a:prstGeom>
          <a:solidFill>
            <a:srgbClr val="FFCCFF"/>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ＭＳ Ｐゴシック" panose="020B0600070205080204" pitchFamily="50" charset="-128"/>
              </a:rPr>
              <a:t>＜神谷花子さん＞　ｹｱﾌﾟﾗﾝ＜週間サービス計画書＞</a:t>
            </a:r>
            <a:endParaRPr kumimoji="0" lang="ja-JP" altLang="ja-JP" sz="2000" b="0" i="0" u="none" strike="noStrike" cap="none" normalizeH="0" baseline="0" dirty="0">
              <a:ln>
                <a:noFill/>
              </a:ln>
              <a:solidFill>
                <a:schemeClr val="tx1"/>
              </a:solidFill>
              <a:effectLst/>
            </a:endParaRPr>
          </a:p>
        </p:txBody>
      </p:sp>
      <p:sp>
        <p:nvSpPr>
          <p:cNvPr id="6" name="フローチャート : カード 6"/>
          <p:cNvSpPr/>
          <p:nvPr/>
        </p:nvSpPr>
        <p:spPr>
          <a:xfrm>
            <a:off x="7460854" y="159179"/>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２５</a:t>
            </a:r>
            <a:endParaRPr kumimoji="1" lang="en-US" altLang="ja-JP" sz="2000" b="1" dirty="0">
              <a:solidFill>
                <a:srgbClr val="FF0000"/>
              </a:solidFill>
            </a:endParaRPr>
          </a:p>
        </p:txBody>
      </p:sp>
      <p:sp>
        <p:nvSpPr>
          <p:cNvPr id="7" name="正方形/長方形 6"/>
          <p:cNvSpPr/>
          <p:nvPr/>
        </p:nvSpPr>
        <p:spPr>
          <a:xfrm>
            <a:off x="2818703" y="1693365"/>
            <a:ext cx="2592288" cy="4320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訪問介護</a:t>
            </a:r>
          </a:p>
        </p:txBody>
      </p:sp>
      <p:sp>
        <p:nvSpPr>
          <p:cNvPr id="25" name="AutoShape 3"/>
          <p:cNvSpPr>
            <a:spLocks noChangeArrowheads="1"/>
          </p:cNvSpPr>
          <p:nvPr/>
        </p:nvSpPr>
        <p:spPr bwMode="auto">
          <a:xfrm>
            <a:off x="2004095" y="2857649"/>
            <a:ext cx="3121025" cy="228600"/>
          </a:xfrm>
          <a:prstGeom prst="roundRect">
            <a:avLst>
              <a:gd name="adj" fmla="val 16667"/>
            </a:avLst>
          </a:prstGeom>
          <a:solidFill>
            <a:srgbClr val="FFFFFF">
              <a:alpha val="0"/>
            </a:srgbClr>
          </a:solidFill>
          <a:ln w="381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6" name="AutoShape 4"/>
          <p:cNvSpPr>
            <a:spLocks noChangeArrowheads="1"/>
          </p:cNvSpPr>
          <p:nvPr/>
        </p:nvSpPr>
        <p:spPr bwMode="auto">
          <a:xfrm>
            <a:off x="1618504" y="3848472"/>
            <a:ext cx="3506615" cy="459510"/>
          </a:xfrm>
          <a:prstGeom prst="roundRect">
            <a:avLst>
              <a:gd name="adj" fmla="val 16667"/>
            </a:avLst>
          </a:prstGeom>
          <a:solidFill>
            <a:srgbClr val="FFFFFF">
              <a:alpha val="0"/>
            </a:srgbClr>
          </a:solidFill>
          <a:ln w="38100">
            <a:solidFill>
              <a:srgbClr val="00B050"/>
            </a:solidFill>
            <a:round/>
            <a:headEnd/>
            <a:tailEnd/>
          </a:ln>
        </p:spPr>
        <p:txBody>
          <a:bodyPr vert="horz" wrap="square" lIns="74295" tIns="8890" rIns="74295" bIns="8890" numCol="1" anchor="t" anchorCtr="0" compatLnSpc="1">
            <a:prstTxWarp prst="textNoShape">
              <a:avLst/>
            </a:prstTxWarp>
          </a:bodyPr>
          <a:lstStyle/>
          <a:p>
            <a:endParaRPr lang="ja-JP" altLang="en-US"/>
          </a:p>
        </p:txBody>
      </p:sp>
      <p:cxnSp>
        <p:nvCxnSpPr>
          <p:cNvPr id="44037" name="AutoShape 5"/>
          <p:cNvCxnSpPr>
            <a:cxnSpLocks noChangeShapeType="1"/>
          </p:cNvCxnSpPr>
          <p:nvPr/>
        </p:nvCxnSpPr>
        <p:spPr bwMode="auto">
          <a:xfrm rot="5400000">
            <a:off x="631743" y="5349125"/>
            <a:ext cx="2420940" cy="323765"/>
          </a:xfrm>
          <a:prstGeom prst="bentConnector3">
            <a:avLst>
              <a:gd name="adj1" fmla="val 50000"/>
            </a:avLst>
          </a:prstGeom>
          <a:noFill/>
          <a:ln w="38100">
            <a:solidFill>
              <a:srgbClr val="00B05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4038" name="AutoShape 6"/>
          <p:cNvCxnSpPr>
            <a:cxnSpLocks noChangeShapeType="1"/>
          </p:cNvCxnSpPr>
          <p:nvPr/>
        </p:nvCxnSpPr>
        <p:spPr bwMode="auto">
          <a:xfrm rot="5400000">
            <a:off x="887248" y="4742012"/>
            <a:ext cx="3563938" cy="252412"/>
          </a:xfrm>
          <a:prstGeom prst="bentConnector3">
            <a:avLst>
              <a:gd name="adj1" fmla="val 54625"/>
            </a:avLst>
          </a:prstGeom>
          <a:noFill/>
          <a:ln w="38100">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81837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74</a:t>
            </a:fld>
            <a:endParaRPr lang="ja-JP" altLang="en-US"/>
          </a:p>
        </p:txBody>
      </p:sp>
      <p:graphicFrame>
        <p:nvGraphicFramePr>
          <p:cNvPr id="45056" name="オブジェクト 45055"/>
          <p:cNvGraphicFramePr>
            <a:graphicFrameLocks noChangeAspect="1"/>
          </p:cNvGraphicFramePr>
          <p:nvPr>
            <p:extLst>
              <p:ext uri="{D42A27DB-BD31-4B8C-83A1-F6EECF244321}">
                <p14:modId xmlns:p14="http://schemas.microsoft.com/office/powerpoint/2010/main" val="1029703825"/>
              </p:ext>
            </p:extLst>
          </p:nvPr>
        </p:nvGraphicFramePr>
        <p:xfrm>
          <a:off x="1043607" y="-99392"/>
          <a:ext cx="7643661" cy="7117879"/>
        </p:xfrm>
        <a:graphic>
          <a:graphicData uri="http://schemas.openxmlformats.org/presentationml/2006/ole">
            <mc:AlternateContent xmlns:mc="http://schemas.openxmlformats.org/markup-compatibility/2006">
              <mc:Choice xmlns:v="urn:schemas-microsoft-com:vml" Requires="v">
                <p:oleObj name="Document" r:id="rId2" imgW="6337971" imgH="6192404" progId="Word.Document.12">
                  <p:embed/>
                </p:oleObj>
              </mc:Choice>
              <mc:Fallback>
                <p:oleObj name="Document" r:id="rId2" imgW="6337971" imgH="6192404" progId="Word.Document.12">
                  <p:embed/>
                  <p:pic>
                    <p:nvPicPr>
                      <p:cNvPr id="0"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99392"/>
                        <a:ext cx="7643661" cy="7117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フローチャート : カード 6"/>
          <p:cNvSpPr/>
          <p:nvPr/>
        </p:nvSpPr>
        <p:spPr>
          <a:xfrm>
            <a:off x="7427199" y="0"/>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２５</a:t>
            </a:r>
            <a:endParaRPr kumimoji="1" lang="en-US" altLang="ja-JP" sz="2000" b="1" dirty="0">
              <a:solidFill>
                <a:srgbClr val="FF0000"/>
              </a:solidFill>
            </a:endParaRPr>
          </a:p>
        </p:txBody>
      </p:sp>
      <p:sp>
        <p:nvSpPr>
          <p:cNvPr id="45057" name="正方形/長方形 45056"/>
          <p:cNvSpPr/>
          <p:nvPr/>
        </p:nvSpPr>
        <p:spPr>
          <a:xfrm>
            <a:off x="0" y="0"/>
            <a:ext cx="4283968" cy="400110"/>
          </a:xfrm>
          <a:prstGeom prst="rect">
            <a:avLst/>
          </a:prstGeom>
          <a:solidFill>
            <a:schemeClr val="accent4">
              <a:lumMod val="40000"/>
              <a:lumOff val="60000"/>
            </a:schemeClr>
          </a:solidFill>
        </p:spPr>
        <p:txBody>
          <a:bodyPr wrap="square">
            <a:spAutoFit/>
          </a:bodyPr>
          <a:lstStyle/>
          <a:p>
            <a:pPr>
              <a:spcAft>
                <a:spcPts val="0"/>
              </a:spcAft>
            </a:pPr>
            <a:r>
              <a:rPr lang="ja-JP" altLang="ja-JP" sz="2000" b="1" kern="100" dirty="0">
                <a:latin typeface="Century" panose="02040604050505020304" pitchFamily="18" charset="0"/>
                <a:ea typeface="HGPｺﾞｼｯｸM" panose="020B0600000000000000" pitchFamily="50" charset="-128"/>
                <a:cs typeface="Times New Roman" panose="02020603050405020304" pitchFamily="18" charset="0"/>
              </a:rPr>
              <a:t>　１　訪問介護計画との整合性の確認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058" name="AutoShape 57"/>
          <p:cNvSpPr>
            <a:spLocks noChangeArrowheads="1"/>
          </p:cNvSpPr>
          <p:nvPr/>
        </p:nvSpPr>
        <p:spPr bwMode="auto">
          <a:xfrm>
            <a:off x="995982" y="2222500"/>
            <a:ext cx="7608466" cy="697786"/>
          </a:xfrm>
          <a:prstGeom prst="roundRect">
            <a:avLst>
              <a:gd name="adj" fmla="val 16667"/>
            </a:avLst>
          </a:prstGeom>
          <a:solidFill>
            <a:srgbClr val="FFFFFF">
              <a:alpha val="0"/>
            </a:srgbClr>
          </a:solidFill>
          <a:ln w="381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059" name="AutoShape 58"/>
          <p:cNvSpPr>
            <a:spLocks noChangeArrowheads="1"/>
          </p:cNvSpPr>
          <p:nvPr/>
        </p:nvSpPr>
        <p:spPr bwMode="auto">
          <a:xfrm>
            <a:off x="1150224" y="5177660"/>
            <a:ext cx="7584669" cy="1680340"/>
          </a:xfrm>
          <a:prstGeom prst="roundRect">
            <a:avLst>
              <a:gd name="adj" fmla="val 9116"/>
            </a:avLst>
          </a:prstGeom>
          <a:solidFill>
            <a:srgbClr val="FFFFFF">
              <a:alpha val="0"/>
            </a:srgbClr>
          </a:solidFill>
          <a:ln w="381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060" name="AutoShape 59"/>
          <p:cNvSpPr>
            <a:spLocks noChangeArrowheads="1"/>
          </p:cNvSpPr>
          <p:nvPr/>
        </p:nvSpPr>
        <p:spPr bwMode="auto">
          <a:xfrm>
            <a:off x="827584" y="1122298"/>
            <a:ext cx="7776864" cy="1075800"/>
          </a:xfrm>
          <a:prstGeom prst="roundRect">
            <a:avLst>
              <a:gd name="adj" fmla="val 8361"/>
            </a:avLst>
          </a:prstGeom>
          <a:solidFill>
            <a:srgbClr val="FFFFFF">
              <a:alpha val="0"/>
            </a:srgbClr>
          </a:solidFill>
          <a:ln w="38100">
            <a:solidFill>
              <a:srgbClr val="00B05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061" name="AutoShape 60"/>
          <p:cNvSpPr>
            <a:spLocks noChangeArrowheads="1"/>
          </p:cNvSpPr>
          <p:nvPr/>
        </p:nvSpPr>
        <p:spPr bwMode="auto">
          <a:xfrm>
            <a:off x="885207" y="3356476"/>
            <a:ext cx="7801594" cy="1728193"/>
          </a:xfrm>
          <a:prstGeom prst="roundRect">
            <a:avLst>
              <a:gd name="adj" fmla="val 5532"/>
            </a:avLst>
          </a:prstGeom>
          <a:solidFill>
            <a:srgbClr val="FFFFFF">
              <a:alpha val="0"/>
            </a:srgbClr>
          </a:solidFill>
          <a:ln w="38100">
            <a:solidFill>
              <a:srgbClr val="00B050"/>
            </a:solidFill>
            <a:round/>
            <a:headEnd/>
            <a:tailEnd/>
          </a:ln>
        </p:spPr>
        <p:txBody>
          <a:bodyPr vert="horz" wrap="square" lIns="74295" tIns="8890" rIns="74295" bIns="8890" numCol="1" anchor="t" anchorCtr="0" compatLnSpc="1">
            <a:prstTxWarp prst="textNoShape">
              <a:avLst/>
            </a:prstTxWarp>
          </a:bodyPr>
          <a:lstStyle/>
          <a:p>
            <a:endParaRPr lang="ja-JP" altLang="en-US"/>
          </a:p>
        </p:txBody>
      </p:sp>
      <p:cxnSp>
        <p:nvCxnSpPr>
          <p:cNvPr id="45117" name="AutoShape 61"/>
          <p:cNvCxnSpPr>
            <a:cxnSpLocks noChangeShapeType="1"/>
          </p:cNvCxnSpPr>
          <p:nvPr/>
        </p:nvCxnSpPr>
        <p:spPr bwMode="auto">
          <a:xfrm rot="5400000">
            <a:off x="1422260" y="3868953"/>
            <a:ext cx="2257374" cy="360040"/>
          </a:xfrm>
          <a:prstGeom prst="bentConnector3">
            <a:avLst>
              <a:gd name="adj1" fmla="val 50000"/>
            </a:avLst>
          </a:prstGeom>
          <a:noFill/>
          <a:ln w="38100">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5118" name="AutoShape 62"/>
          <p:cNvCxnSpPr>
            <a:cxnSpLocks noChangeShapeType="1"/>
          </p:cNvCxnSpPr>
          <p:nvPr/>
        </p:nvCxnSpPr>
        <p:spPr bwMode="auto">
          <a:xfrm rot="16200000" flipH="1">
            <a:off x="453407" y="2589255"/>
            <a:ext cx="1152525" cy="288925"/>
          </a:xfrm>
          <a:prstGeom prst="bentConnector3">
            <a:avLst>
              <a:gd name="adj1" fmla="val 75343"/>
            </a:avLst>
          </a:prstGeom>
          <a:noFill/>
          <a:ln w="38100">
            <a:solidFill>
              <a:srgbClr val="00B050"/>
            </a:solidFill>
            <a:prstDash val="sysDot"/>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4655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75</a:t>
            </a:fld>
            <a:endParaRPr lang="ja-JP" altLang="en-US"/>
          </a:p>
        </p:txBody>
      </p:sp>
      <p:sp>
        <p:nvSpPr>
          <p:cNvPr id="202754" name="Text Box 2"/>
          <p:cNvSpPr txBox="1">
            <a:spLocks noChangeArrowheads="1"/>
          </p:cNvSpPr>
          <p:nvPr/>
        </p:nvSpPr>
        <p:spPr bwMode="auto">
          <a:xfrm>
            <a:off x="0" y="0"/>
            <a:ext cx="9144000" cy="6865938"/>
          </a:xfrm>
          <a:prstGeom prst="rect">
            <a:avLst/>
          </a:prstGeom>
          <a:solidFill>
            <a:srgbClr val="F7F7F7"/>
          </a:solidFill>
          <a:ln w="9525" cap="rnd">
            <a:solidFill>
              <a:srgbClr val="000000"/>
            </a:solidFill>
            <a:prstDash val="sysDot"/>
            <a:miter lim="800000"/>
            <a:headEnd/>
            <a:tailEnd/>
          </a:ln>
        </p:spPr>
        <p:txBody>
          <a:bodyPr vert="horz" wrap="square" lIns="74295" tIns="4140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3600" b="0" i="0" u="none" strike="noStrike" cap="none" normalizeH="0" baseline="0" dirty="0">
                <a:ln>
                  <a:noFill/>
                </a:ln>
                <a:solidFill>
                  <a:schemeClr val="tx1"/>
                </a:solidFill>
                <a:effectLst/>
                <a:latin typeface="+mj-ea"/>
                <a:ea typeface="+mj-ea"/>
                <a:cs typeface="ＭＳ Ｐゴシック" pitchFamily="50" charset="-128"/>
              </a:rPr>
              <a:t>●</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r>
              <a:rPr kumimoji="1" lang="ja-JP" altLang="en-US" sz="3600" b="1" i="0" u="none" strike="noStrike" cap="none" normalizeH="0" baseline="0" dirty="0">
                <a:ln>
                  <a:noFill/>
                </a:ln>
                <a:solidFill>
                  <a:srgbClr val="FF3399"/>
                </a:solidFill>
                <a:effectLst/>
                <a:latin typeface="+mj-ea"/>
                <a:ea typeface="+mj-ea"/>
                <a:cs typeface="ＭＳ Ｐゴシック" pitchFamily="50" charset="-128"/>
              </a:rPr>
              <a:t>訪問介護計画と</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の整合性　　</a:t>
            </a:r>
            <a:endParaRPr kumimoji="1" lang="en-US" altLang="ja-JP"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rgbClr val="FF0000"/>
                </a:solidFill>
                <a:effectLst/>
                <a:latin typeface="+mj-ea"/>
                <a:ea typeface="+mj-ea"/>
                <a:cs typeface="ＭＳ Ｐゴシック" pitchFamily="50" charset="-128"/>
              </a:rPr>
              <a:t>　　</a:t>
            </a:r>
            <a:r>
              <a:rPr kumimoji="1" lang="ja-JP" altLang="en-US" sz="3600" b="0"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援助内容２</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　ワークシート</a:t>
            </a:r>
            <a:r>
              <a:rPr kumimoji="1" lang="ja-JP" altLang="en-US" sz="3600" b="0" i="0" u="none" strike="noStrike" cap="none" normalizeH="0" baseline="0" dirty="0">
                <a:ln>
                  <a:noFill/>
                </a:ln>
                <a:solidFill>
                  <a:srgbClr val="FF0000"/>
                </a:solidFill>
                <a:effectLst/>
                <a:latin typeface="+mj-ea"/>
                <a:ea typeface="+mj-ea"/>
                <a:cs typeface="ＭＳ Ｐゴシック" pitchFamily="50" charset="-128"/>
              </a:rPr>
              <a:t>Ｐ</a:t>
            </a:r>
            <a:r>
              <a:rPr kumimoji="1" lang="en-US" altLang="ja-JP" sz="3600" b="0" i="0" u="none" strike="noStrike" cap="none" normalizeH="0" baseline="0" dirty="0">
                <a:ln>
                  <a:noFill/>
                </a:ln>
                <a:solidFill>
                  <a:srgbClr val="FF0000"/>
                </a:solidFill>
                <a:effectLst/>
                <a:latin typeface="+mj-ea"/>
                <a:ea typeface="+mj-ea"/>
                <a:cs typeface="ＭＳ Ｐゴシック" pitchFamily="50" charset="-128"/>
              </a:rPr>
              <a:t>25</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週間サービス計画の訪問介護の予定</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週</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2</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回（火・木）：</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8</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30</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9</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00</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3600" b="0" i="0" u="none" strike="noStrike" cap="none" normalizeH="0" baseline="0" dirty="0">
                <a:ln>
                  <a:noFill/>
                </a:ln>
                <a:solidFill>
                  <a:schemeClr val="tx1"/>
                </a:solidFill>
                <a:effectLst/>
                <a:latin typeface="+mj-ea"/>
                <a:ea typeface="+mj-ea"/>
                <a:cs typeface="ＭＳ Ｐゴシック" pitchFamily="50" charset="-128"/>
              </a:rPr>
              <a:t>☐</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居宅サービス計画書</a:t>
            </a:r>
            <a:r>
              <a:rPr kumimoji="1" lang="en-US" altLang="ja-JP" sz="3600" b="0" i="0" u="none" strike="noStrike" cap="none" normalizeH="0" baseline="0" dirty="0">
                <a:ln>
                  <a:noFill/>
                </a:ln>
                <a:solidFill>
                  <a:schemeClr val="tx1"/>
                </a:solidFill>
                <a:effectLst/>
                <a:latin typeface="+mj-ea"/>
                <a:ea typeface="+mj-ea"/>
                <a:cs typeface="ＭＳ Ｐゴシック" pitchFamily="50" charset="-128"/>
              </a:rPr>
              <a:t>(2)</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r>
              <a:rPr kumimoji="1" lang="ja-JP" altLang="en-US" sz="3600" b="0" i="0" u="none" strike="noStrike" cap="none" normalizeH="0" baseline="0" dirty="0">
                <a:ln>
                  <a:noFill/>
                </a:ln>
                <a:solidFill>
                  <a:srgbClr val="984806"/>
                </a:solidFill>
                <a:effectLst/>
                <a:latin typeface="+mj-ea"/>
                <a:ea typeface="+mj-ea"/>
                <a:cs typeface="ＭＳ Ｐゴシック" pitchFamily="50" charset="-128"/>
              </a:rPr>
              <a:t>課題：「自宅で好きなお風呂に入りたい」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rgbClr val="984806"/>
                </a:solidFill>
                <a:effectLst/>
                <a:latin typeface="+mj-ea"/>
                <a:ea typeface="+mj-ea"/>
                <a:cs typeface="ＭＳ Ｐゴシック" pitchFamily="50" charset="-128"/>
              </a:rPr>
              <a:t>　　　短期目標：「入浴が定期的にできる」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rgbClr val="984806"/>
                </a:solidFill>
                <a:effectLst/>
                <a:latin typeface="+mj-ea"/>
                <a:ea typeface="+mj-ea"/>
                <a:cs typeface="ＭＳ Ｐゴシック" pitchFamily="50" charset="-128"/>
              </a:rPr>
              <a:t>　　　援助内容；「デイケアの支度・送り出し」</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0000"/>
                </a:solidFill>
                <a:effectLst/>
                <a:latin typeface="+mj-ea"/>
                <a:ea typeface="+mj-ea"/>
                <a:cs typeface="ＭＳ Ｐゴシック" pitchFamily="50" charset="-128"/>
              </a:rPr>
              <a:t>☐　訪問介護計画　　　　　　　　　　　</a:t>
            </a:r>
            <a:endParaRPr kumimoji="1" lang="en-US" altLang="ja-JP" sz="36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600" b="1" dirty="0">
                <a:solidFill>
                  <a:srgbClr val="FF0000"/>
                </a:solidFill>
                <a:latin typeface="+mj-ea"/>
                <a:ea typeface="+mj-ea"/>
                <a:cs typeface="ＭＳ Ｐゴシック" pitchFamily="50" charset="-128"/>
              </a:rPr>
              <a:t>　　　　　　　　　　　　</a:t>
            </a:r>
            <a:r>
              <a:rPr kumimoji="1" lang="ja-JP" altLang="en-US" sz="3200" b="1" i="0" u="none" strike="noStrike" cap="none" normalizeH="0" baseline="0" dirty="0">
                <a:ln>
                  <a:noFill/>
                </a:ln>
                <a:effectLst/>
                <a:latin typeface="+mj-ea"/>
                <a:ea typeface="+mj-ea"/>
                <a:cs typeface="ＭＳ Ｐゴシック" pitchFamily="50" charset="-128"/>
              </a:rPr>
              <a:t>「健康チェック、更衣介助、</a:t>
            </a:r>
            <a:endParaRPr kumimoji="1" lang="en-US" altLang="ja-JP" sz="3200" b="1" i="0" u="none" strike="noStrike" cap="none" normalizeH="0" baseline="0" dirty="0">
              <a:ln>
                <a:noFill/>
              </a:ln>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200" b="1" dirty="0">
                <a:latin typeface="+mj-ea"/>
                <a:ea typeface="+mj-ea"/>
                <a:cs typeface="ＭＳ Ｐゴシック" pitchFamily="50" charset="-128"/>
              </a:rPr>
              <a:t>　　　　　　　　　　　　　　</a:t>
            </a:r>
            <a:r>
              <a:rPr kumimoji="1" lang="ja-JP" altLang="en-US" sz="3200" b="1" i="0" u="none" strike="noStrike" cap="none" normalizeH="0" baseline="0" dirty="0">
                <a:ln>
                  <a:noFill/>
                </a:ln>
                <a:effectLst/>
                <a:latin typeface="+mj-ea"/>
                <a:ea typeface="+mj-ea"/>
                <a:cs typeface="ＭＳ Ｐゴシック" pitchFamily="50" charset="-128"/>
              </a:rPr>
              <a:t>デイケア準備、排泄見守り」</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p:txBody>
      </p:sp>
      <p:sp>
        <p:nvSpPr>
          <p:cNvPr id="4" name="下矢印 3"/>
          <p:cNvSpPr/>
          <p:nvPr/>
        </p:nvSpPr>
        <p:spPr>
          <a:xfrm>
            <a:off x="3275856" y="4653136"/>
            <a:ext cx="1728192" cy="288032"/>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1259632" y="5661248"/>
            <a:ext cx="2304256" cy="792088"/>
          </a:xfrm>
          <a:prstGeom prst="rightArrow">
            <a:avLst>
              <a:gd name="adj1" fmla="val 684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援助内容２</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76</a:t>
            </a:fld>
            <a:endParaRPr lang="ja-JP" altLang="en-US"/>
          </a:p>
        </p:txBody>
      </p:sp>
      <p:sp>
        <p:nvSpPr>
          <p:cNvPr id="3" name="正方形/長方形 2"/>
          <p:cNvSpPr/>
          <p:nvPr/>
        </p:nvSpPr>
        <p:spPr>
          <a:xfrm>
            <a:off x="0" y="0"/>
            <a:ext cx="9144000" cy="6740307"/>
          </a:xfrm>
          <a:prstGeom prst="rect">
            <a:avLst/>
          </a:prstGeom>
        </p:spPr>
        <p:txBody>
          <a:bodyPr wrap="square">
            <a:spAutoFit/>
          </a:bodyPr>
          <a:lstStyle/>
          <a:p>
            <a:pPr lvl="0" algn="just" eaLnBrk="1" hangingPunct="1"/>
            <a:r>
              <a:rPr lang="ja-JP" altLang="en-US" sz="3600" dirty="0">
                <a:latin typeface="+mj-ea"/>
                <a:cs typeface="ＭＳ Ｐゴシック" pitchFamily="50" charset="-128"/>
              </a:rPr>
              <a:t>●　</a:t>
            </a:r>
            <a:r>
              <a:rPr lang="ja-JP" altLang="en-US" sz="3600" b="1" dirty="0">
                <a:solidFill>
                  <a:srgbClr val="FF3399"/>
                </a:solidFill>
                <a:latin typeface="+mj-ea"/>
                <a:cs typeface="ＭＳ Ｐゴシック" pitchFamily="50" charset="-128"/>
              </a:rPr>
              <a:t>訪問介護計画</a:t>
            </a:r>
            <a:r>
              <a:rPr lang="ja-JP" altLang="en-US" sz="3600" dirty="0">
                <a:latin typeface="+mj-ea"/>
                <a:cs typeface="ＭＳ Ｐゴシック" pitchFamily="50" charset="-128"/>
              </a:rPr>
              <a:t>との整合性　　</a:t>
            </a:r>
            <a:endParaRPr lang="en-US" altLang="ja-JP" sz="3600" dirty="0">
              <a:latin typeface="+mj-ea"/>
              <a:cs typeface="ＭＳ Ｐゴシック" pitchFamily="50" charset="-128"/>
            </a:endParaRPr>
          </a:p>
          <a:p>
            <a:pPr lvl="0" algn="just" eaLnBrk="1" hangingPunct="1"/>
            <a:r>
              <a:rPr lang="ja-JP" altLang="en-US" sz="3600" dirty="0">
                <a:solidFill>
                  <a:srgbClr val="FF0000"/>
                </a:solidFill>
                <a:latin typeface="+mj-ea"/>
                <a:cs typeface="ＭＳ Ｐゴシック" pitchFamily="50" charset="-128"/>
              </a:rPr>
              <a:t>　援助内容１</a:t>
            </a:r>
            <a:r>
              <a:rPr lang="ja-JP" altLang="en-US" sz="3600" dirty="0">
                <a:latin typeface="+mj-ea"/>
                <a:cs typeface="ＭＳ Ｐゴシック" pitchFamily="50" charset="-128"/>
              </a:rPr>
              <a:t>　：　ワークシート</a:t>
            </a:r>
            <a:r>
              <a:rPr lang="ja-JP" altLang="en-US" sz="3600" dirty="0">
                <a:solidFill>
                  <a:srgbClr val="FF0000"/>
                </a:solidFill>
                <a:latin typeface="+mj-ea"/>
                <a:cs typeface="ＭＳ Ｐゴシック" pitchFamily="50" charset="-128"/>
              </a:rPr>
              <a:t>Ｐ</a:t>
            </a:r>
            <a:r>
              <a:rPr lang="en-US" altLang="ja-JP" sz="3600" dirty="0">
                <a:solidFill>
                  <a:srgbClr val="FF0000"/>
                </a:solidFill>
                <a:latin typeface="+mj-ea"/>
                <a:cs typeface="ＭＳ Ｐゴシック" pitchFamily="50" charset="-128"/>
              </a:rPr>
              <a:t>25</a:t>
            </a:r>
            <a:r>
              <a:rPr lang="ja-JP" altLang="en-US" sz="3600" dirty="0">
                <a:latin typeface="+mj-ea"/>
                <a:cs typeface="ＭＳ Ｐゴシック" pitchFamily="50" charset="-128"/>
              </a:rPr>
              <a:t>　</a:t>
            </a:r>
          </a:p>
          <a:p>
            <a:pPr lvl="0" algn="just" eaLnBrk="1" hangingPunct="1"/>
            <a:r>
              <a:rPr lang="ja-JP" altLang="en-US" sz="3600" dirty="0">
                <a:latin typeface="+mj-ea"/>
                <a:cs typeface="ＭＳ Ｐゴシック" pitchFamily="50" charset="-128"/>
              </a:rPr>
              <a:t>☐　週間サービス計画の訪問介護の予定</a:t>
            </a:r>
          </a:p>
          <a:p>
            <a:pPr lvl="0" algn="just" eaLnBrk="1" hangingPunct="1"/>
            <a:r>
              <a:rPr lang="ja-JP" altLang="en-US" sz="3600" dirty="0">
                <a:latin typeface="+mj-ea"/>
                <a:cs typeface="ＭＳ Ｐゴシック" pitchFamily="50" charset="-128"/>
              </a:rPr>
              <a:t>　　　　・</a:t>
            </a:r>
            <a:r>
              <a:rPr lang="ja-JP" altLang="en-US" sz="3600" dirty="0">
                <a:solidFill>
                  <a:srgbClr val="0070C0"/>
                </a:solidFill>
                <a:latin typeface="+mj-ea"/>
                <a:cs typeface="ＭＳ Ｐゴシック" pitchFamily="50" charset="-128"/>
              </a:rPr>
              <a:t>週３回（月・水・金）：</a:t>
            </a:r>
            <a:r>
              <a:rPr lang="en-US" altLang="ja-JP" sz="3600" dirty="0">
                <a:solidFill>
                  <a:srgbClr val="0070C0"/>
                </a:solidFill>
                <a:latin typeface="+mj-ea"/>
                <a:cs typeface="ＭＳ Ｐゴシック" pitchFamily="50" charset="-128"/>
              </a:rPr>
              <a:t>10</a:t>
            </a:r>
            <a:r>
              <a:rPr lang="ja-JP" altLang="en-US" sz="3600" dirty="0">
                <a:solidFill>
                  <a:srgbClr val="0070C0"/>
                </a:solidFill>
                <a:latin typeface="+mj-ea"/>
                <a:cs typeface="ＭＳ Ｐゴシック" pitchFamily="50" charset="-128"/>
              </a:rPr>
              <a:t>：</a:t>
            </a:r>
            <a:r>
              <a:rPr lang="en-US" altLang="ja-JP" sz="3600" dirty="0">
                <a:solidFill>
                  <a:srgbClr val="0070C0"/>
                </a:solidFill>
                <a:latin typeface="+mj-ea"/>
                <a:cs typeface="ＭＳ Ｐゴシック" pitchFamily="50" charset="-128"/>
              </a:rPr>
              <a:t>30</a:t>
            </a:r>
            <a:r>
              <a:rPr lang="ja-JP" altLang="en-US" sz="3600" dirty="0">
                <a:solidFill>
                  <a:srgbClr val="0070C0"/>
                </a:solidFill>
                <a:latin typeface="+mj-ea"/>
                <a:cs typeface="ＭＳ Ｐゴシック" pitchFamily="50" charset="-128"/>
              </a:rPr>
              <a:t>～</a:t>
            </a:r>
            <a:r>
              <a:rPr lang="en-US" altLang="ja-JP" sz="3600" dirty="0">
                <a:solidFill>
                  <a:srgbClr val="0070C0"/>
                </a:solidFill>
                <a:latin typeface="+mj-ea"/>
                <a:cs typeface="ＭＳ Ｐゴシック" pitchFamily="50" charset="-128"/>
              </a:rPr>
              <a:t>12</a:t>
            </a:r>
            <a:r>
              <a:rPr lang="ja-JP" altLang="en-US" sz="3600" dirty="0">
                <a:solidFill>
                  <a:srgbClr val="0070C0"/>
                </a:solidFill>
                <a:latin typeface="+mj-ea"/>
                <a:cs typeface="ＭＳ Ｐゴシック" pitchFamily="50" charset="-128"/>
              </a:rPr>
              <a:t>：００</a:t>
            </a:r>
            <a:endParaRPr lang="en-US" altLang="ja-JP" sz="3600" dirty="0">
              <a:solidFill>
                <a:srgbClr val="0070C0"/>
              </a:solidFill>
              <a:latin typeface="+mj-ea"/>
              <a:cs typeface="ＭＳ Ｐゴシック" pitchFamily="50" charset="-128"/>
            </a:endParaRPr>
          </a:p>
          <a:p>
            <a:pPr lvl="0" algn="just" eaLnBrk="1" hangingPunct="1"/>
            <a:endParaRPr lang="ja-JP" altLang="en-US" sz="800" dirty="0">
              <a:solidFill>
                <a:srgbClr val="0070C0"/>
              </a:solidFill>
              <a:latin typeface="+mj-ea"/>
              <a:cs typeface="ＭＳ Ｐゴシック" pitchFamily="50" charset="-128"/>
            </a:endParaRPr>
          </a:p>
          <a:p>
            <a:pPr lvl="0" algn="just" eaLnBrk="1" hangingPunct="1"/>
            <a:r>
              <a:rPr lang="ja-JP" altLang="en-US" sz="3600" dirty="0">
                <a:latin typeface="+mj-ea"/>
                <a:cs typeface="ＭＳ Ｐゴシック" pitchFamily="50" charset="-128"/>
              </a:rPr>
              <a:t>☐　居宅サービス計画書</a:t>
            </a:r>
            <a:r>
              <a:rPr lang="en-US" altLang="ja-JP" sz="3600" dirty="0">
                <a:latin typeface="+mj-ea"/>
                <a:cs typeface="ＭＳ Ｐゴシック" pitchFamily="50" charset="-128"/>
              </a:rPr>
              <a:t>(2)</a:t>
            </a:r>
          </a:p>
          <a:p>
            <a:pPr lvl="1" algn="just" eaLnBrk="1" hangingPunct="1"/>
            <a:r>
              <a:rPr lang="ja-JP" altLang="en-US" sz="2800" dirty="0">
                <a:latin typeface="+mj-ea"/>
                <a:cs typeface="ＭＳ Ｐゴシック" pitchFamily="50" charset="-128"/>
              </a:rPr>
              <a:t>　</a:t>
            </a:r>
            <a:r>
              <a:rPr lang="ja-JP" altLang="en-US" sz="2800" dirty="0">
                <a:solidFill>
                  <a:srgbClr val="984806"/>
                </a:solidFill>
                <a:latin typeface="+mj-ea"/>
                <a:cs typeface="ＭＳ Ｐゴシック" pitchFamily="50" charset="-128"/>
              </a:rPr>
              <a:t>課題：</a:t>
            </a:r>
            <a:r>
              <a:rPr lang="ja-JP" altLang="en-US" sz="2800" dirty="0">
                <a:latin typeface="+mj-ea"/>
                <a:cs typeface="ＭＳ Ｐゴシック" pitchFamily="50" charset="-128"/>
              </a:rPr>
              <a:t>「食事作りができるようにしたい」</a:t>
            </a:r>
          </a:p>
          <a:p>
            <a:pPr lvl="1" algn="just" eaLnBrk="1" hangingPunct="1"/>
            <a:r>
              <a:rPr lang="ja-JP" altLang="en-US" sz="2800" dirty="0">
                <a:solidFill>
                  <a:srgbClr val="984806"/>
                </a:solidFill>
                <a:latin typeface="+mj-ea"/>
                <a:cs typeface="ＭＳ Ｐゴシック" pitchFamily="50" charset="-128"/>
              </a:rPr>
              <a:t>　短期目標：</a:t>
            </a:r>
            <a:r>
              <a:rPr lang="ja-JP" altLang="en-US" sz="2800" dirty="0">
                <a:latin typeface="+mj-ea"/>
                <a:cs typeface="ＭＳ Ｐゴシック" pitchFamily="50" charset="-128"/>
              </a:rPr>
              <a:t>「バランスのとれた食事をとることができる」</a:t>
            </a:r>
            <a:endParaRPr lang="en-US" altLang="ja-JP" sz="2800" dirty="0">
              <a:latin typeface="+mj-ea"/>
              <a:cs typeface="ＭＳ Ｐゴシック" pitchFamily="50" charset="-128"/>
            </a:endParaRPr>
          </a:p>
          <a:p>
            <a:pPr lvl="1" algn="just" eaLnBrk="1" hangingPunct="1"/>
            <a:r>
              <a:rPr lang="ja-JP" altLang="en-US" sz="2800" dirty="0">
                <a:solidFill>
                  <a:srgbClr val="984806"/>
                </a:solidFill>
                <a:latin typeface="+mj-ea"/>
                <a:cs typeface="ＭＳ Ｐゴシック" pitchFamily="50" charset="-128"/>
              </a:rPr>
              <a:t>　　　　　　　　</a:t>
            </a:r>
            <a:r>
              <a:rPr lang="ja-JP" altLang="en-US" sz="2800" dirty="0">
                <a:latin typeface="+mj-ea"/>
                <a:cs typeface="ＭＳ Ｐゴシック" pitchFamily="50" charset="-128"/>
              </a:rPr>
              <a:t>「夫が家事や介護方法を学び、・・」</a:t>
            </a:r>
          </a:p>
          <a:p>
            <a:pPr lvl="0" algn="just" eaLnBrk="1" hangingPunct="1"/>
            <a:r>
              <a:rPr lang="ja-JP" altLang="en-US" sz="2800" dirty="0">
                <a:solidFill>
                  <a:srgbClr val="984806"/>
                </a:solidFill>
                <a:latin typeface="+mj-ea"/>
                <a:cs typeface="ＭＳ Ｐゴシック" pitchFamily="50" charset="-128"/>
              </a:rPr>
              <a:t>　　　援助内容；</a:t>
            </a:r>
            <a:r>
              <a:rPr lang="ja-JP" altLang="en-US" sz="2800" dirty="0">
                <a:latin typeface="+mj-ea"/>
                <a:cs typeface="ＭＳ Ｐゴシック" pitchFamily="50" charset="-128"/>
              </a:rPr>
              <a:t>「食事作り、介助しながら一緒に作る」</a:t>
            </a:r>
            <a:endParaRPr lang="en-US" altLang="ja-JP" sz="2800" dirty="0">
              <a:latin typeface="+mj-ea"/>
              <a:cs typeface="ＭＳ Ｐゴシック" pitchFamily="50" charset="-128"/>
            </a:endParaRPr>
          </a:p>
          <a:p>
            <a:pPr lvl="0" algn="just" eaLnBrk="1" hangingPunct="1"/>
            <a:r>
              <a:rPr lang="ja-JP" altLang="en-US" sz="2800" dirty="0">
                <a:latin typeface="+mj-ea"/>
                <a:cs typeface="ＭＳ Ｐゴシック" pitchFamily="50" charset="-128"/>
              </a:rPr>
              <a:t>　　　　　　　　　　「夫が家事や介護方法を学び・・」</a:t>
            </a:r>
            <a:endParaRPr lang="en-US" altLang="ja-JP" sz="2800" dirty="0">
              <a:latin typeface="+mj-ea"/>
              <a:cs typeface="ＭＳ Ｐゴシック" pitchFamily="50" charset="-128"/>
            </a:endParaRPr>
          </a:p>
          <a:p>
            <a:pPr lvl="0" algn="just" eaLnBrk="1" hangingPunct="1"/>
            <a:endParaRPr lang="ja-JP" altLang="en-US" sz="2800" dirty="0">
              <a:latin typeface="+mj-ea"/>
              <a:cs typeface="ＭＳ Ｐゴシック" pitchFamily="50" charset="-128"/>
            </a:endParaRPr>
          </a:p>
          <a:p>
            <a:pPr lvl="0" algn="just" eaLnBrk="1" hangingPunct="1"/>
            <a:r>
              <a:rPr lang="ja-JP" altLang="en-US" sz="3600" b="1" dirty="0">
                <a:solidFill>
                  <a:srgbClr val="FF0000"/>
                </a:solidFill>
                <a:latin typeface="+mj-ea"/>
                <a:cs typeface="ＭＳ Ｐゴシック" pitchFamily="50" charset="-128"/>
              </a:rPr>
              <a:t>☐　訪問介護計画　　　　　　　　　　</a:t>
            </a:r>
            <a:endParaRPr lang="en-US" altLang="ja-JP" sz="3600" b="1" dirty="0">
              <a:solidFill>
                <a:srgbClr val="FF0000"/>
              </a:solidFill>
              <a:latin typeface="+mj-ea"/>
              <a:cs typeface="ＭＳ Ｐゴシック" pitchFamily="50" charset="-128"/>
            </a:endParaRPr>
          </a:p>
          <a:p>
            <a:pPr lvl="0" algn="just" eaLnBrk="1" hangingPunct="1"/>
            <a:r>
              <a:rPr lang="ja-JP" altLang="en-US" sz="800" b="1" dirty="0">
                <a:latin typeface="+mj-ea"/>
                <a:cs typeface="ＭＳ Ｐゴシック" pitchFamily="50" charset="-128"/>
              </a:rPr>
              <a:t>　　　　　　　　　</a:t>
            </a:r>
            <a:endParaRPr lang="en-US" altLang="ja-JP" sz="800" b="1" dirty="0">
              <a:latin typeface="+mj-ea"/>
              <a:cs typeface="ＭＳ Ｐゴシック" pitchFamily="50" charset="-128"/>
            </a:endParaRPr>
          </a:p>
          <a:p>
            <a:pPr lvl="0" algn="just" eaLnBrk="1" hangingPunct="1"/>
            <a:r>
              <a:rPr lang="ja-JP" altLang="en-US" sz="3200" b="1" dirty="0">
                <a:latin typeface="+mj-ea"/>
                <a:cs typeface="ＭＳ Ｐゴシック" pitchFamily="50" charset="-128"/>
              </a:rPr>
              <a:t>　　　　　　　　　「調理の一部介助、夫への指導、・・」</a:t>
            </a:r>
          </a:p>
        </p:txBody>
      </p:sp>
      <p:sp>
        <p:nvSpPr>
          <p:cNvPr id="4" name="下矢印 3"/>
          <p:cNvSpPr/>
          <p:nvPr/>
        </p:nvSpPr>
        <p:spPr>
          <a:xfrm>
            <a:off x="3275856" y="5013176"/>
            <a:ext cx="1728192" cy="288032"/>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251520" y="6065912"/>
            <a:ext cx="2160240" cy="792088"/>
          </a:xfrm>
          <a:prstGeom prst="rightArrow">
            <a:avLst>
              <a:gd name="adj1" fmla="val 684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援助内容１</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77</a:t>
            </a:fld>
            <a:endParaRPr lang="ja-JP" altLang="en-US"/>
          </a:p>
        </p:txBody>
      </p:sp>
      <p:pic>
        <p:nvPicPr>
          <p:cNvPr id="4" name="図 3"/>
          <p:cNvPicPr/>
          <p:nvPr/>
        </p:nvPicPr>
        <p:blipFill>
          <a:blip r:embed="rId2" cstate="print"/>
          <a:srcRect t="9111" r="3392" b="36752"/>
          <a:stretch>
            <a:fillRect/>
          </a:stretch>
        </p:blipFill>
        <p:spPr bwMode="auto">
          <a:xfrm>
            <a:off x="755576" y="1268760"/>
            <a:ext cx="7200800" cy="4896544"/>
          </a:xfrm>
          <a:prstGeom prst="rect">
            <a:avLst/>
          </a:prstGeom>
          <a:noFill/>
          <a:ln w="19050">
            <a:solidFill>
              <a:schemeClr val="accent1"/>
            </a:solidFill>
            <a:miter lim="800000"/>
            <a:headEnd/>
            <a:tailEnd/>
          </a:ln>
        </p:spPr>
      </p:pic>
      <p:sp>
        <p:nvSpPr>
          <p:cNvPr id="5" name="Text Box 2"/>
          <p:cNvSpPr txBox="1">
            <a:spLocks noChangeArrowheads="1"/>
          </p:cNvSpPr>
          <p:nvPr/>
        </p:nvSpPr>
        <p:spPr bwMode="auto">
          <a:xfrm>
            <a:off x="1331640" y="260648"/>
            <a:ext cx="5976664" cy="601042"/>
          </a:xfrm>
          <a:prstGeom prst="rect">
            <a:avLst/>
          </a:prstGeom>
          <a:solidFill>
            <a:srgbClr val="FFCCFF"/>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ＭＳ Ｐゴシック" panose="020B0600070205080204" pitchFamily="50" charset="-128"/>
              </a:rPr>
              <a:t>＜神谷花子さん＞　ｹｱﾌﾟﾗﾝ＜週間サービス計画書＞</a:t>
            </a:r>
            <a:endParaRPr kumimoji="0" lang="ja-JP" altLang="ja-JP" sz="2000" b="0" i="0" u="none" strike="noStrike" cap="none" normalizeH="0" baseline="0" dirty="0">
              <a:ln>
                <a:noFill/>
              </a:ln>
              <a:solidFill>
                <a:schemeClr val="tx1"/>
              </a:solidFill>
              <a:effectLst/>
            </a:endParaRPr>
          </a:p>
        </p:txBody>
      </p:sp>
      <p:sp>
        <p:nvSpPr>
          <p:cNvPr id="6" name="フローチャート : カード 6"/>
          <p:cNvSpPr/>
          <p:nvPr/>
        </p:nvSpPr>
        <p:spPr>
          <a:xfrm>
            <a:off x="7460854" y="159179"/>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２５</a:t>
            </a:r>
            <a:endParaRPr kumimoji="1" lang="en-US" altLang="ja-JP" sz="2000" b="1" dirty="0">
              <a:solidFill>
                <a:srgbClr val="FF0000"/>
              </a:solidFill>
            </a:endParaRPr>
          </a:p>
        </p:txBody>
      </p:sp>
      <p:sp>
        <p:nvSpPr>
          <p:cNvPr id="8" name="正方形/長方形 7"/>
          <p:cNvSpPr/>
          <p:nvPr/>
        </p:nvSpPr>
        <p:spPr>
          <a:xfrm>
            <a:off x="3779912" y="4725144"/>
            <a:ext cx="266429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通所リハビリテーション</a:t>
            </a:r>
          </a:p>
        </p:txBody>
      </p:sp>
      <p:cxnSp>
        <p:nvCxnSpPr>
          <p:cNvPr id="20" name="直線矢印コネクタ 19"/>
          <p:cNvCxnSpPr/>
          <p:nvPr/>
        </p:nvCxnSpPr>
        <p:spPr>
          <a:xfrm flipH="1" flipV="1">
            <a:off x="2915817" y="4437112"/>
            <a:ext cx="1367711" cy="2880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4283087" y="4437112"/>
            <a:ext cx="72889" cy="2880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267744" y="3789040"/>
            <a:ext cx="720080" cy="7920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635897" y="3789040"/>
            <a:ext cx="720080" cy="7920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5609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78</a:t>
            </a:fld>
            <a:endParaRPr lang="ja-JP" altLang="en-US"/>
          </a:p>
        </p:txBody>
      </p:sp>
      <p:grpSp>
        <p:nvGrpSpPr>
          <p:cNvPr id="48256" name="グループ化 48255"/>
          <p:cNvGrpSpPr/>
          <p:nvPr/>
        </p:nvGrpSpPr>
        <p:grpSpPr>
          <a:xfrm>
            <a:off x="0" y="145091"/>
            <a:ext cx="8796767" cy="6712910"/>
            <a:chOff x="0" y="105377"/>
            <a:chExt cx="6321210" cy="4479323"/>
          </a:xfrm>
        </p:grpSpPr>
        <p:pic>
          <p:nvPicPr>
            <p:cNvPr id="48280" name="図 80"/>
            <p:cNvPicPr>
              <a:picLocks noChangeAspect="1" noChangeArrowheads="1"/>
            </p:cNvPicPr>
            <p:nvPr/>
          </p:nvPicPr>
          <p:blipFill>
            <a:blip r:embed="rId2" cstate="print">
              <a:extLst>
                <a:ext uri="{28A0092B-C50C-407E-A947-70E740481C1C}">
                  <a14:useLocalDpi xmlns:a14="http://schemas.microsoft.com/office/drawing/2010/main" val="0"/>
                </a:ext>
              </a:extLst>
            </a:blip>
            <a:srcRect t="30836" b="40948"/>
            <a:stretch>
              <a:fillRect/>
            </a:stretch>
          </p:blipFill>
          <p:spPr bwMode="auto">
            <a:xfrm>
              <a:off x="60867" y="1376362"/>
              <a:ext cx="6259513"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8279" name="Picture 151"/>
            <p:cNvPicPr>
              <a:picLocks noChangeAspect="1" noChangeArrowheads="1"/>
            </p:cNvPicPr>
            <p:nvPr/>
          </p:nvPicPr>
          <p:blipFill>
            <a:blip r:embed="rId2" cstate="print">
              <a:extLst>
                <a:ext uri="{28A0092B-C50C-407E-A947-70E740481C1C}">
                  <a14:useLocalDpi xmlns:a14="http://schemas.microsoft.com/office/drawing/2010/main" val="0"/>
                </a:ext>
              </a:extLst>
            </a:blip>
            <a:srcRect b="89139"/>
            <a:stretch>
              <a:fillRect/>
            </a:stretch>
          </p:blipFill>
          <p:spPr bwMode="auto">
            <a:xfrm>
              <a:off x="19050" y="530225"/>
              <a:ext cx="6259513" cy="828675"/>
            </a:xfrm>
            <a:prstGeom prst="rect">
              <a:avLst/>
            </a:prstGeom>
            <a:noFill/>
            <a:extLst>
              <a:ext uri="{909E8E84-426E-40DD-AFC4-6F175D3DCCD1}">
                <a14:hiddenFill xmlns:a14="http://schemas.microsoft.com/office/drawing/2010/main">
                  <a:solidFill>
                    <a:srgbClr val="FFFFFF"/>
                  </a:solidFill>
                </a14:hiddenFill>
              </a:ext>
            </a:extLst>
          </p:spPr>
        </p:pic>
        <p:pic>
          <p:nvPicPr>
            <p:cNvPr id="48278" name="Picture 150"/>
            <p:cNvPicPr>
              <a:picLocks noChangeAspect="1" noChangeArrowheads="1"/>
            </p:cNvPicPr>
            <p:nvPr/>
          </p:nvPicPr>
          <p:blipFill>
            <a:blip r:embed="rId2" cstate="print">
              <a:extLst>
                <a:ext uri="{28A0092B-C50C-407E-A947-70E740481C1C}">
                  <a14:useLocalDpi xmlns:a14="http://schemas.microsoft.com/office/drawing/2010/main" val="0"/>
                </a:ext>
              </a:extLst>
            </a:blip>
            <a:srcRect t="24095" r="70937" b="68913"/>
            <a:stretch>
              <a:fillRect/>
            </a:stretch>
          </p:blipFill>
          <p:spPr bwMode="auto">
            <a:xfrm>
              <a:off x="19050" y="1439863"/>
              <a:ext cx="18192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48277"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l="39561" t="56058" b="36948"/>
            <a:stretch>
              <a:fillRect/>
            </a:stretch>
          </p:blipFill>
          <p:spPr bwMode="auto">
            <a:xfrm>
              <a:off x="2497138" y="3044825"/>
              <a:ext cx="3781425" cy="533400"/>
            </a:xfrm>
            <a:prstGeom prst="rect">
              <a:avLst/>
            </a:prstGeom>
            <a:solidFill>
              <a:srgbClr val="FFFFFF"/>
            </a:solidFill>
          </p:spPr>
        </p:pic>
        <p:pic>
          <p:nvPicPr>
            <p:cNvPr id="48276" name="Picture 148"/>
            <p:cNvPicPr>
              <a:picLocks noChangeAspect="1" noChangeArrowheads="1"/>
            </p:cNvPicPr>
            <p:nvPr/>
          </p:nvPicPr>
          <p:blipFill>
            <a:blip r:embed="rId2" cstate="print">
              <a:extLst>
                <a:ext uri="{28A0092B-C50C-407E-A947-70E740481C1C}">
                  <a14:useLocalDpi xmlns:a14="http://schemas.microsoft.com/office/drawing/2010/main" val="0"/>
                </a:ext>
              </a:extLst>
            </a:blip>
            <a:srcRect t="64919" r="53743" b="22720"/>
            <a:stretch>
              <a:fillRect/>
            </a:stretch>
          </p:blipFill>
          <p:spPr bwMode="auto">
            <a:xfrm>
              <a:off x="19050" y="3641725"/>
              <a:ext cx="28956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48275" name="Picture 147"/>
            <p:cNvPicPr>
              <a:picLocks noChangeAspect="1" noChangeArrowheads="1"/>
            </p:cNvPicPr>
            <p:nvPr/>
          </p:nvPicPr>
          <p:blipFill>
            <a:blip r:embed="rId2" cstate="print">
              <a:extLst>
                <a:ext uri="{28A0092B-C50C-407E-A947-70E740481C1C}">
                  <a14:useLocalDpi xmlns:a14="http://schemas.microsoft.com/office/drawing/2010/main" val="0"/>
                </a:ext>
              </a:extLst>
            </a:blip>
            <a:srcRect l="46104" t="71161" b="16730"/>
            <a:stretch>
              <a:fillRect/>
            </a:stretch>
          </p:blipFill>
          <p:spPr bwMode="auto">
            <a:xfrm>
              <a:off x="2914650" y="3594100"/>
              <a:ext cx="3371850" cy="923925"/>
            </a:xfrm>
            <a:prstGeom prst="rect">
              <a:avLst/>
            </a:prstGeom>
            <a:noFill/>
            <a:extLst>
              <a:ext uri="{909E8E84-426E-40DD-AFC4-6F175D3DCCD1}">
                <a14:hiddenFill xmlns:a14="http://schemas.microsoft.com/office/drawing/2010/main">
                  <a:solidFill>
                    <a:srgbClr val="FFFFFF"/>
                  </a:solidFill>
                </a14:hiddenFill>
              </a:ext>
            </a:extLst>
          </p:spPr>
        </p:pic>
        <p:sp>
          <p:nvSpPr>
            <p:cNvPr id="48190" name="Text Box 146"/>
            <p:cNvSpPr txBox="1">
              <a:spLocks noChangeArrowheads="1"/>
            </p:cNvSpPr>
            <p:nvPr/>
          </p:nvSpPr>
          <p:spPr bwMode="auto">
            <a:xfrm>
              <a:off x="4181475" y="2057400"/>
              <a:ext cx="628650" cy="9525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1" name="Text Box 145"/>
            <p:cNvSpPr txBox="1">
              <a:spLocks noChangeArrowheads="1"/>
            </p:cNvSpPr>
            <p:nvPr/>
          </p:nvSpPr>
          <p:spPr bwMode="auto">
            <a:xfrm>
              <a:off x="4810125" y="2057400"/>
              <a:ext cx="498475" cy="1444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2" name="Text Box 144"/>
            <p:cNvSpPr txBox="1">
              <a:spLocks noChangeArrowheads="1"/>
            </p:cNvSpPr>
            <p:nvPr/>
          </p:nvSpPr>
          <p:spPr bwMode="auto">
            <a:xfrm>
              <a:off x="5372100" y="2057400"/>
              <a:ext cx="396875" cy="1444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3" name="Text Box 143"/>
            <p:cNvSpPr txBox="1">
              <a:spLocks noChangeArrowheads="1"/>
            </p:cNvSpPr>
            <p:nvPr/>
          </p:nvSpPr>
          <p:spPr bwMode="auto">
            <a:xfrm>
              <a:off x="4876800" y="3044825"/>
              <a:ext cx="431800" cy="16351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4" name="Text Box 142"/>
            <p:cNvSpPr txBox="1">
              <a:spLocks noChangeArrowheads="1"/>
            </p:cNvSpPr>
            <p:nvPr/>
          </p:nvSpPr>
          <p:spPr bwMode="auto">
            <a:xfrm>
              <a:off x="4181475" y="3044825"/>
              <a:ext cx="431800" cy="16351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5" name="Text Box 141"/>
            <p:cNvSpPr txBox="1">
              <a:spLocks noChangeArrowheads="1"/>
            </p:cNvSpPr>
            <p:nvPr/>
          </p:nvSpPr>
          <p:spPr bwMode="auto">
            <a:xfrm>
              <a:off x="4181475" y="3019425"/>
              <a:ext cx="498475" cy="1444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6" name="Text Box 140"/>
            <p:cNvSpPr txBox="1">
              <a:spLocks noChangeArrowheads="1"/>
            </p:cNvSpPr>
            <p:nvPr/>
          </p:nvSpPr>
          <p:spPr bwMode="auto">
            <a:xfrm>
              <a:off x="4873625" y="3044825"/>
              <a:ext cx="431800" cy="22860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7" name="Text Box 139"/>
            <p:cNvSpPr txBox="1">
              <a:spLocks noChangeArrowheads="1"/>
            </p:cNvSpPr>
            <p:nvPr/>
          </p:nvSpPr>
          <p:spPr bwMode="auto">
            <a:xfrm>
              <a:off x="4181475" y="3963988"/>
              <a:ext cx="4984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8" name="Text Box 138"/>
            <p:cNvSpPr txBox="1">
              <a:spLocks noChangeArrowheads="1"/>
            </p:cNvSpPr>
            <p:nvPr/>
          </p:nvSpPr>
          <p:spPr bwMode="auto">
            <a:xfrm>
              <a:off x="4876800" y="3963988"/>
              <a:ext cx="401638"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9" name="AutoShape 137"/>
            <p:cNvSpPr>
              <a:spLocks noChangeArrowheads="1"/>
            </p:cNvSpPr>
            <p:nvPr/>
          </p:nvSpPr>
          <p:spPr bwMode="auto">
            <a:xfrm>
              <a:off x="547688" y="3006725"/>
              <a:ext cx="900112" cy="2667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900" b="0" i="0" u="none" strike="noStrike" cap="none" normalizeH="0" baseline="0">
                  <a:ln>
                    <a:noFill/>
                  </a:ln>
                  <a:solidFill>
                    <a:srgbClr val="FFFF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リハ計画❹</a:t>
              </a:r>
              <a:endParaRPr kumimoji="0" lang="ja-JP"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00" name="AutoShape 136"/>
            <p:cNvSpPr>
              <a:spLocks noChangeArrowheads="1"/>
            </p:cNvSpPr>
            <p:nvPr/>
          </p:nvSpPr>
          <p:spPr bwMode="auto">
            <a:xfrm>
              <a:off x="547688" y="2082800"/>
              <a:ext cx="900112" cy="2667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900" b="0" i="0" u="none" strike="noStrike" cap="none" normalizeH="0" baseline="0">
                  <a:ln>
                    <a:noFill/>
                  </a:ln>
                  <a:solidFill>
                    <a:srgbClr val="FFFF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リハ計画➋</a:t>
              </a:r>
              <a:endParaRPr kumimoji="0" lang="ja-JP"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01" name="Text Box 135"/>
            <p:cNvSpPr txBox="1">
              <a:spLocks noChangeArrowheads="1"/>
            </p:cNvSpPr>
            <p:nvPr/>
          </p:nvSpPr>
          <p:spPr bwMode="auto">
            <a:xfrm>
              <a:off x="1400175" y="1381125"/>
              <a:ext cx="431800" cy="118745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2" name="Text Box 134"/>
            <p:cNvSpPr txBox="1">
              <a:spLocks noChangeArrowheads="1"/>
            </p:cNvSpPr>
            <p:nvPr/>
          </p:nvSpPr>
          <p:spPr bwMode="auto">
            <a:xfrm>
              <a:off x="1400175" y="2573337"/>
              <a:ext cx="431800" cy="1074738"/>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3" name="Text Box 133"/>
            <p:cNvSpPr txBox="1">
              <a:spLocks noChangeArrowheads="1"/>
            </p:cNvSpPr>
            <p:nvPr/>
          </p:nvSpPr>
          <p:spPr bwMode="auto">
            <a:xfrm>
              <a:off x="1422209" y="3664527"/>
              <a:ext cx="416115" cy="900112"/>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4" name="Text Box 132"/>
            <p:cNvSpPr txBox="1">
              <a:spLocks noChangeArrowheads="1"/>
            </p:cNvSpPr>
            <p:nvPr/>
          </p:nvSpPr>
          <p:spPr bwMode="auto">
            <a:xfrm>
              <a:off x="5767388" y="1381125"/>
              <a:ext cx="504825" cy="64770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5" name="Text Box 131"/>
            <p:cNvSpPr txBox="1">
              <a:spLocks noChangeArrowheads="1"/>
            </p:cNvSpPr>
            <p:nvPr/>
          </p:nvSpPr>
          <p:spPr bwMode="auto">
            <a:xfrm>
              <a:off x="5767388" y="2044700"/>
              <a:ext cx="504825" cy="53975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6" name="Text Box 130"/>
            <p:cNvSpPr txBox="1">
              <a:spLocks noChangeArrowheads="1"/>
            </p:cNvSpPr>
            <p:nvPr/>
          </p:nvSpPr>
          <p:spPr bwMode="auto">
            <a:xfrm>
              <a:off x="5767388" y="2603500"/>
              <a:ext cx="504825" cy="43180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7" name="Text Box 129"/>
            <p:cNvSpPr txBox="1">
              <a:spLocks noChangeArrowheads="1"/>
            </p:cNvSpPr>
            <p:nvPr/>
          </p:nvSpPr>
          <p:spPr bwMode="auto">
            <a:xfrm>
              <a:off x="5781675" y="3044825"/>
              <a:ext cx="504825" cy="576263"/>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8" name="Text Box 128"/>
            <p:cNvSpPr txBox="1">
              <a:spLocks noChangeArrowheads="1"/>
            </p:cNvSpPr>
            <p:nvPr/>
          </p:nvSpPr>
          <p:spPr bwMode="auto">
            <a:xfrm>
              <a:off x="5781675" y="3636963"/>
              <a:ext cx="504825" cy="50482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9" name="Text Box 127"/>
            <p:cNvSpPr txBox="1">
              <a:spLocks noChangeArrowheads="1"/>
            </p:cNvSpPr>
            <p:nvPr/>
          </p:nvSpPr>
          <p:spPr bwMode="auto">
            <a:xfrm>
              <a:off x="2495550" y="1381125"/>
              <a:ext cx="431800" cy="61277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0" name="Text Box 126"/>
            <p:cNvSpPr txBox="1">
              <a:spLocks noChangeArrowheads="1"/>
            </p:cNvSpPr>
            <p:nvPr/>
          </p:nvSpPr>
          <p:spPr bwMode="auto">
            <a:xfrm>
              <a:off x="2495550" y="2009775"/>
              <a:ext cx="431800" cy="576263"/>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1" name="Text Box 125"/>
            <p:cNvSpPr txBox="1">
              <a:spLocks noChangeArrowheads="1"/>
            </p:cNvSpPr>
            <p:nvPr/>
          </p:nvSpPr>
          <p:spPr bwMode="auto">
            <a:xfrm>
              <a:off x="2495550" y="2601913"/>
              <a:ext cx="431800" cy="43180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2" name="Text Box 124"/>
            <p:cNvSpPr txBox="1">
              <a:spLocks noChangeArrowheads="1"/>
            </p:cNvSpPr>
            <p:nvPr/>
          </p:nvSpPr>
          <p:spPr bwMode="auto">
            <a:xfrm>
              <a:off x="2495550" y="3041650"/>
              <a:ext cx="431800" cy="61277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3" name="Text Box 123"/>
            <p:cNvSpPr txBox="1">
              <a:spLocks noChangeArrowheads="1"/>
            </p:cNvSpPr>
            <p:nvPr/>
          </p:nvSpPr>
          <p:spPr bwMode="auto">
            <a:xfrm>
              <a:off x="2495550" y="3636963"/>
              <a:ext cx="431800" cy="93662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4" name="Text Box 122"/>
            <p:cNvSpPr txBox="1">
              <a:spLocks noChangeArrowheads="1"/>
            </p:cNvSpPr>
            <p:nvPr/>
          </p:nvSpPr>
          <p:spPr bwMode="auto">
            <a:xfrm>
              <a:off x="1895475" y="534988"/>
              <a:ext cx="1727200" cy="215900"/>
            </a:xfrm>
            <a:prstGeom prst="rect">
              <a:avLst/>
            </a:prstGeom>
            <a:solidFill>
              <a:srgbClr val="FF0000"/>
            </a:solidFill>
            <a:ln w="9525">
              <a:solidFill>
                <a:srgbClr val="FFFFFF"/>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居宅サービス計画書（２）</a:t>
              </a:r>
              <a:endParaRPr kumimoji="0" lang="ja-JP"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21" name="Text Box 121"/>
            <p:cNvSpPr txBox="1">
              <a:spLocks noChangeArrowheads="1"/>
            </p:cNvSpPr>
            <p:nvPr/>
          </p:nvSpPr>
          <p:spPr bwMode="auto">
            <a:xfrm>
              <a:off x="5040313" y="815975"/>
              <a:ext cx="179387" cy="173038"/>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a:ln>
                    <a:noFill/>
                  </a:ln>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30</a:t>
              </a:r>
              <a:endParaRPr kumimoji="0" lang="en-US"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22" name="Rectangle 153"/>
            <p:cNvSpPr>
              <a:spLocks noChangeArrowheads="1"/>
            </p:cNvSpPr>
            <p:nvPr/>
          </p:nvSpPr>
          <p:spPr bwMode="auto">
            <a:xfrm>
              <a:off x="0" y="105377"/>
              <a:ext cx="132745" cy="24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effectLst>
                  <a:outerShdw blurRad="38100" dist="38100" dir="2700000" algn="tl">
                    <a:srgbClr val="000000">
                      <a:alpha val="43137"/>
                    </a:srgbClr>
                  </a:outerShdw>
                </a:effectLst>
              </a:endParaRPr>
            </a:p>
          </p:txBody>
        </p:sp>
        <p:sp>
          <p:nvSpPr>
            <p:cNvPr id="48223" name="Rectangle 180"/>
            <p:cNvSpPr>
              <a:spLocks noChangeArrowheads="1"/>
            </p:cNvSpPr>
            <p:nvPr/>
          </p:nvSpPr>
          <p:spPr bwMode="auto">
            <a:xfrm>
              <a:off x="0" y="333977"/>
              <a:ext cx="132745" cy="24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effectLst>
                  <a:outerShdw blurRad="38100" dist="38100" dir="2700000" algn="tl">
                    <a:srgbClr val="000000">
                      <a:alpha val="43137"/>
                    </a:srgbClr>
                  </a:outerShdw>
                </a:effectLst>
              </a:endParaRPr>
            </a:p>
          </p:txBody>
        </p:sp>
        <p:sp>
          <p:nvSpPr>
            <p:cNvPr id="112" name="Text Box 129"/>
            <p:cNvSpPr txBox="1">
              <a:spLocks noChangeArrowheads="1"/>
            </p:cNvSpPr>
            <p:nvPr/>
          </p:nvSpPr>
          <p:spPr bwMode="auto">
            <a:xfrm>
              <a:off x="5803830" y="4144962"/>
              <a:ext cx="517380" cy="336304"/>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grpSp>
      <p:sp>
        <p:nvSpPr>
          <p:cNvPr id="48257" name="正方形/長方形 48256"/>
          <p:cNvSpPr/>
          <p:nvPr/>
        </p:nvSpPr>
        <p:spPr>
          <a:xfrm>
            <a:off x="161785" y="91267"/>
            <a:ext cx="6411574" cy="369332"/>
          </a:xfrm>
          <a:prstGeom prst="rect">
            <a:avLst/>
          </a:prstGeom>
          <a:solidFill>
            <a:schemeClr val="accent3">
              <a:lumMod val="60000"/>
              <a:lumOff val="40000"/>
            </a:schemeClr>
          </a:solidFill>
        </p:spPr>
        <p:txBody>
          <a:bodyPr wrap="square">
            <a:spAutoFit/>
          </a:bodyPr>
          <a:lstStyle/>
          <a:p>
            <a:pPr>
              <a:spcAft>
                <a:spcPts val="0"/>
              </a:spcAft>
            </a:pPr>
            <a:r>
              <a:rPr lang="ja-JP" altLang="ja-JP" b="1"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ja-JP" sz="1600" b="1" kern="100" dirty="0">
                <a:latin typeface="Century" panose="02040604050505020304" pitchFamily="18" charset="0"/>
                <a:ea typeface="HGPｺﾞｼｯｸM" panose="020B0600000000000000" pitchFamily="50" charset="-128"/>
                <a:cs typeface="Times New Roman" panose="02020603050405020304" pitchFamily="18" charset="0"/>
              </a:rPr>
              <a:t>２　</a:t>
            </a:r>
            <a:r>
              <a:rPr lang="ja-JP" altLang="ja-JP" b="1" kern="100" dirty="0">
                <a:latin typeface="Century" panose="02040604050505020304" pitchFamily="18" charset="0"/>
                <a:ea typeface="HGPｺﾞｼｯｸM" panose="020B0600000000000000" pitchFamily="50" charset="-128"/>
                <a:cs typeface="Times New Roman" panose="02020603050405020304" pitchFamily="18" charset="0"/>
              </a:rPr>
              <a:t>　通所リハビリテーション計画と</a:t>
            </a:r>
            <a:r>
              <a:rPr lang="ja-JP" altLang="ja-JP" sz="1600" b="1" kern="100" dirty="0">
                <a:latin typeface="Century" panose="02040604050505020304" pitchFamily="18" charset="0"/>
                <a:ea typeface="HGPｺﾞｼｯｸM" panose="020B0600000000000000" pitchFamily="50" charset="-128"/>
                <a:cs typeface="Times New Roman" panose="02020603050405020304" pitchFamily="18" charset="0"/>
              </a:rPr>
              <a:t>の整合性の確認　</a:t>
            </a:r>
            <a:r>
              <a:rPr lang="ja-JP" altLang="ja-JP" b="1" kern="100" dirty="0">
                <a:latin typeface="Century" panose="02040604050505020304" pitchFamily="18" charset="0"/>
                <a:ea typeface="HGPｺﾞｼｯｸM" panose="020B0600000000000000" pitchFamily="50" charset="-128"/>
                <a:cs typeface="Times New Roman" panose="02020603050405020304" pitchFamily="18" charset="0"/>
              </a:rPr>
              <a:t>　　</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フローチャート : カード 6"/>
          <p:cNvSpPr/>
          <p:nvPr/>
        </p:nvSpPr>
        <p:spPr>
          <a:xfrm>
            <a:off x="7452320" y="0"/>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２６</a:t>
            </a:r>
            <a:endParaRPr kumimoji="1" lang="en-US" altLang="ja-JP" sz="2000" b="1" dirty="0">
              <a:solidFill>
                <a:srgbClr val="FF0000"/>
              </a:solidFill>
            </a:endParaRPr>
          </a:p>
        </p:txBody>
      </p:sp>
      <p:sp>
        <p:nvSpPr>
          <p:cNvPr id="48258" name="AutoShape 181"/>
          <p:cNvSpPr>
            <a:spLocks noChangeArrowheads="1"/>
          </p:cNvSpPr>
          <p:nvPr/>
        </p:nvSpPr>
        <p:spPr bwMode="auto">
          <a:xfrm>
            <a:off x="842329" y="6153462"/>
            <a:ext cx="1569431" cy="648072"/>
          </a:xfrm>
          <a:prstGeom prst="rightArrow">
            <a:avLst>
              <a:gd name="adj1" fmla="val 57620"/>
              <a:gd name="adj2" fmla="val 73813"/>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　</a:t>
            </a: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リハ計画❶❸</a:t>
            </a:r>
            <a:endParaRPr kumimoji="0" lang="ja-JP" altLang="ja-JP" sz="1400" b="1" i="0" u="none" strike="noStrike" cap="none" normalizeH="0" baseline="0" dirty="0">
              <a:ln>
                <a:noFill/>
              </a:ln>
              <a:solidFill>
                <a:schemeClr val="tx1"/>
              </a:solidFill>
              <a:effectLst/>
            </a:endParaRPr>
          </a:p>
        </p:txBody>
      </p:sp>
      <p:sp>
        <p:nvSpPr>
          <p:cNvPr id="113" name="AutoShape 181"/>
          <p:cNvSpPr>
            <a:spLocks noChangeArrowheads="1"/>
          </p:cNvSpPr>
          <p:nvPr/>
        </p:nvSpPr>
        <p:spPr bwMode="auto">
          <a:xfrm>
            <a:off x="842329" y="2998148"/>
            <a:ext cx="1534778" cy="648072"/>
          </a:xfrm>
          <a:prstGeom prst="rightArrow">
            <a:avLst>
              <a:gd name="adj1" fmla="val 57620"/>
              <a:gd name="adj2" fmla="val 73813"/>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　</a:t>
            </a: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リハ計画❷</a:t>
            </a:r>
            <a:endParaRPr kumimoji="0" lang="ja-JP" altLang="ja-JP" sz="1400" b="1" i="0" u="none" strike="noStrike" cap="none" normalizeH="0" baseline="0" dirty="0">
              <a:ln>
                <a:noFill/>
              </a:ln>
              <a:solidFill>
                <a:schemeClr val="tx1"/>
              </a:solidFill>
              <a:effectLst/>
            </a:endParaRPr>
          </a:p>
        </p:txBody>
      </p:sp>
      <p:sp>
        <p:nvSpPr>
          <p:cNvPr id="114" name="AutoShape 181"/>
          <p:cNvSpPr>
            <a:spLocks noChangeArrowheads="1"/>
          </p:cNvSpPr>
          <p:nvPr/>
        </p:nvSpPr>
        <p:spPr bwMode="auto">
          <a:xfrm>
            <a:off x="833879" y="4372787"/>
            <a:ext cx="1543228" cy="648072"/>
          </a:xfrm>
          <a:prstGeom prst="rightArrow">
            <a:avLst>
              <a:gd name="adj1" fmla="val 57620"/>
              <a:gd name="adj2" fmla="val 73813"/>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　</a:t>
            </a: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リハ計画❹</a:t>
            </a:r>
            <a:endParaRPr kumimoji="0" lang="ja-JP" altLang="ja-JP" sz="14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83071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79</a:t>
            </a:fld>
            <a:endParaRPr lang="ja-JP" altLang="en-US"/>
          </a:p>
        </p:txBody>
      </p:sp>
      <p:sp>
        <p:nvSpPr>
          <p:cNvPr id="204801" name="Rectangle 1"/>
          <p:cNvSpPr>
            <a:spLocks noChangeArrowheads="1"/>
          </p:cNvSpPr>
          <p:nvPr/>
        </p:nvSpPr>
        <p:spPr bwMode="auto">
          <a:xfrm>
            <a:off x="323528" y="0"/>
            <a:ext cx="88204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0" i="0" u="none" strike="noStrike" cap="none" normalizeH="0" baseline="0" dirty="0">
                <a:ln>
                  <a:noFill/>
                </a:ln>
                <a:solidFill>
                  <a:schemeClr val="tx1"/>
                </a:solidFill>
                <a:effectLst/>
                <a:latin typeface="Century" pitchFamily="18" charset="0"/>
                <a:ea typeface="HGPｺﾞｼｯｸM" pitchFamily="50" charset="-128"/>
                <a:cs typeface="ＭＳ 明朝" pitchFamily="17" charset="-128"/>
              </a:rPr>
              <a:t>●</a:t>
            </a:r>
            <a:r>
              <a:rPr kumimoji="1" lang="ja-JP" sz="3200" b="0" i="0" u="none" strike="noStrike" cap="none" normalizeH="0" baseline="0" dirty="0">
                <a:ln>
                  <a:noFill/>
                </a:ln>
                <a:solidFill>
                  <a:srgbClr val="1F3864"/>
                </a:solidFill>
                <a:effectLst/>
                <a:latin typeface="Century" pitchFamily="18" charset="0"/>
                <a:ea typeface="HGPｺﾞｼｯｸM" pitchFamily="50" charset="-128"/>
                <a:cs typeface="ＭＳ 明朝" pitchFamily="17" charset="-128"/>
              </a:rPr>
              <a:t>　</a:t>
            </a:r>
            <a:r>
              <a:rPr kumimoji="1" lang="ja-JP" sz="3200" b="1" i="0" u="none" strike="noStrike" cap="none" normalizeH="0" baseline="0" dirty="0">
                <a:ln>
                  <a:noFill/>
                </a:ln>
                <a:solidFill>
                  <a:srgbClr val="1F3864"/>
                </a:solidFill>
                <a:effectLst/>
                <a:latin typeface="Century" pitchFamily="18" charset="0"/>
                <a:ea typeface="HGPｺﾞｼｯｸM" pitchFamily="50" charset="-128"/>
                <a:cs typeface="ＭＳ 明朝" pitchFamily="17" charset="-128"/>
              </a:rPr>
              <a:t>通所リハビリテーション計画</a:t>
            </a:r>
            <a:r>
              <a:rPr kumimoji="1" lang="ja-JP" sz="3200" b="0" i="0" u="none" strike="noStrike" cap="none" normalizeH="0" baseline="0" dirty="0">
                <a:ln>
                  <a:noFill/>
                </a:ln>
                <a:solidFill>
                  <a:srgbClr val="1F3864"/>
                </a:solidFill>
                <a:effectLst/>
                <a:latin typeface="Century" pitchFamily="18" charset="0"/>
                <a:ea typeface="HGPｺﾞｼｯｸM" pitchFamily="50" charset="-128"/>
                <a:cs typeface="ＭＳ 明朝" pitchFamily="17" charset="-128"/>
              </a:rPr>
              <a:t>と</a:t>
            </a:r>
            <a:r>
              <a:rPr kumimoji="1" lang="ja-JP" sz="3200" b="0" i="0" u="none" strike="noStrike" cap="none" normalizeH="0" baseline="0" dirty="0">
                <a:ln>
                  <a:noFill/>
                </a:ln>
                <a:solidFill>
                  <a:schemeClr val="tx1"/>
                </a:solidFill>
                <a:effectLst/>
                <a:latin typeface="Century" pitchFamily="18" charset="0"/>
                <a:ea typeface="HGPｺﾞｼｯｸM" pitchFamily="50" charset="-128"/>
                <a:cs typeface="ＭＳ 明朝" pitchFamily="17" charset="-128"/>
              </a:rPr>
              <a:t>の整合性　</a:t>
            </a:r>
            <a:endParaRPr kumimoji="1" lang="en-US" altLang="ja-JP" sz="3200" b="0" i="0" u="none" strike="noStrike" cap="none" normalizeH="0" baseline="0" dirty="0">
              <a:ln>
                <a:noFill/>
              </a:ln>
              <a:solidFill>
                <a:schemeClr val="tx1"/>
              </a:solidFill>
              <a:effectLst/>
              <a:latin typeface="Century" pitchFamily="18" charset="0"/>
              <a:ea typeface="HGPｺﾞｼｯｸM" pitchFamily="50" charset="-128"/>
              <a:cs typeface="ＭＳ 明朝"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Century" pitchFamily="18" charset="0"/>
                <a:ea typeface="HGPｺﾞｼｯｸM" pitchFamily="50" charset="-128"/>
                <a:cs typeface="Times New Roman" pitchFamily="18" charset="0"/>
              </a:rPr>
              <a:t>　　　　　　　　　　　　　　　</a:t>
            </a:r>
            <a:r>
              <a:rPr kumimoji="1" lang="ja-JP" sz="3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　</a:t>
            </a:r>
            <a:r>
              <a:rPr kumimoji="1" lang="ja-JP" altLang="en-US" sz="3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　　　　　　</a:t>
            </a:r>
            <a:r>
              <a:rPr kumimoji="1" lang="ja-JP" sz="3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ワークシート</a:t>
            </a:r>
            <a:r>
              <a:rPr kumimoji="1" lang="ja-JP" sz="3200" b="0"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Ｐ</a:t>
            </a:r>
            <a:r>
              <a:rPr kumimoji="1" lang="en-US" altLang="ja-JP" sz="3200" b="0"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26</a:t>
            </a:r>
            <a:endParaRPr kumimoji="1" lang="ja-JP" altLang="en-US"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2" name="AutoShape 2"/>
          <p:cNvSpPr>
            <a:spLocks noChangeArrowheads="1"/>
          </p:cNvSpPr>
          <p:nvPr/>
        </p:nvSpPr>
        <p:spPr bwMode="auto">
          <a:xfrm>
            <a:off x="2843808" y="1916832"/>
            <a:ext cx="1872208" cy="742181"/>
          </a:xfrm>
          <a:prstGeom prst="rightArrow">
            <a:avLst>
              <a:gd name="adj1" fmla="val 73870"/>
              <a:gd name="adj2" fmla="val 76635"/>
            </a:avLst>
          </a:prstGeom>
          <a:solidFill>
            <a:srgbClr val="808080"/>
          </a:solidFill>
          <a:ln w="9525">
            <a:solidFill>
              <a:schemeClr val="bg1"/>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リハ計画</a:t>
            </a:r>
            <a:r>
              <a:rPr kumimoji="1" lang="ja-JP" altLang="en-US" sz="2400" b="0" i="0" u="none" strike="noStrike" cap="none" normalizeH="0" baseline="0" dirty="0">
                <a:ln>
                  <a:noFill/>
                </a:ln>
                <a:solidFill>
                  <a:srgbClr val="FFFFFF"/>
                </a:solidFill>
                <a:effectLst/>
                <a:latin typeface="ＭＳ 明朝" pitchFamily="17" charset="-128"/>
                <a:ea typeface="ＭＳ 明朝" pitchFamily="17" charset="-128"/>
                <a:cs typeface="ＭＳ Ｐゴシック" pitchFamily="50" charset="-128"/>
              </a:rPr>
              <a:t>➋</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4" name="AutoShape 4"/>
          <p:cNvSpPr>
            <a:spLocks noChangeArrowheads="1"/>
          </p:cNvSpPr>
          <p:nvPr/>
        </p:nvSpPr>
        <p:spPr bwMode="auto">
          <a:xfrm>
            <a:off x="2843808" y="5921896"/>
            <a:ext cx="1800200" cy="936104"/>
          </a:xfrm>
          <a:prstGeom prst="rightArrow">
            <a:avLst>
              <a:gd name="adj1" fmla="val 73870"/>
              <a:gd name="adj2" fmla="val 55112"/>
            </a:avLst>
          </a:prstGeom>
          <a:solidFill>
            <a:srgbClr val="808080"/>
          </a:solidFill>
          <a:ln w="9525">
            <a:solidFill>
              <a:schemeClr val="bg1"/>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リハ計画</a:t>
            </a:r>
            <a:r>
              <a:rPr kumimoji="1" lang="ja-JP" altLang="en-US" sz="2400" b="0" i="0" u="none" strike="noStrike" cap="none" normalizeH="0" baseline="0" dirty="0">
                <a:ln>
                  <a:noFill/>
                </a:ln>
                <a:solidFill>
                  <a:srgbClr val="FFFFFF"/>
                </a:solidFill>
                <a:effectLst/>
                <a:latin typeface="ＭＳ 明朝" pitchFamily="17" charset="-128"/>
                <a:ea typeface="ＭＳ 明朝" pitchFamily="17" charset="-128"/>
                <a:cs typeface="ＭＳ Ｐゴシック" pitchFamily="50" charset="-128"/>
              </a:rPr>
              <a:t>➊❸</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5" name="Text Box 5"/>
          <p:cNvSpPr txBox="1">
            <a:spLocks noChangeArrowheads="1"/>
          </p:cNvSpPr>
          <p:nvPr/>
        </p:nvSpPr>
        <p:spPr bwMode="auto">
          <a:xfrm>
            <a:off x="179512" y="1340768"/>
            <a:ext cx="4104456" cy="43204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984806"/>
                </a:solidFill>
                <a:effectLst/>
                <a:latin typeface="HGPｺﾞｼｯｸM" pitchFamily="50" charset="-128"/>
                <a:ea typeface="HGPｺﾞｼｯｸM" pitchFamily="50" charset="-128"/>
                <a:cs typeface="ＭＳ Ｐゴシック" pitchFamily="50" charset="-128"/>
              </a:rPr>
              <a:t>課題：「食事作りができるようにしたい」</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6" name="Text Box 6"/>
          <p:cNvSpPr txBox="1">
            <a:spLocks noChangeArrowheads="1"/>
          </p:cNvSpPr>
          <p:nvPr/>
        </p:nvSpPr>
        <p:spPr bwMode="auto">
          <a:xfrm>
            <a:off x="251520" y="3068960"/>
            <a:ext cx="3960440" cy="144016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984806"/>
                </a:solidFill>
                <a:effectLst/>
                <a:latin typeface="HGPｺﾞｼｯｸM" pitchFamily="50" charset="-128"/>
                <a:ea typeface="HGPｺﾞｼｯｸM" pitchFamily="50" charset="-128"/>
                <a:cs typeface="ＭＳ Ｐゴシック" pitchFamily="50" charset="-128"/>
              </a:rPr>
              <a:t>課題：「自宅で好きなお風呂に入りたい」</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7" name="Text Box 7"/>
          <p:cNvSpPr txBox="1">
            <a:spLocks noChangeArrowheads="1"/>
          </p:cNvSpPr>
          <p:nvPr/>
        </p:nvSpPr>
        <p:spPr bwMode="auto">
          <a:xfrm>
            <a:off x="251520" y="5085184"/>
            <a:ext cx="4104456" cy="93610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984806"/>
                </a:solidFill>
                <a:effectLst/>
                <a:latin typeface="HGPｺﾞｼｯｸM" pitchFamily="50" charset="-128"/>
                <a:ea typeface="HGPｺﾞｼｯｸM" pitchFamily="50" charset="-128"/>
                <a:cs typeface="ＭＳ Ｐゴシック" pitchFamily="50" charset="-128"/>
              </a:rPr>
              <a:t>課題：「転倒の心配なく歩けるようになりたい」</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8" name="Text Box 8"/>
          <p:cNvSpPr txBox="1">
            <a:spLocks noChangeArrowheads="1"/>
          </p:cNvSpPr>
          <p:nvPr/>
        </p:nvSpPr>
        <p:spPr bwMode="auto">
          <a:xfrm>
            <a:off x="4860032" y="4941168"/>
            <a:ext cx="4283968" cy="1916832"/>
          </a:xfrm>
          <a:prstGeom prst="rect">
            <a:avLst/>
          </a:prstGeom>
          <a:solidFill>
            <a:schemeClr val="accent4">
              <a:lumMod val="20000"/>
              <a:lumOff val="80000"/>
            </a:schemeClr>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安定した動作獲得を図る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・除痛を目的としたマッサージ</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・自主的に行えるストレッチ指導</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・下肢筋力運動実施</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・歩行練習</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9" name="Text Box 9"/>
          <p:cNvSpPr txBox="1">
            <a:spLocks noChangeArrowheads="1"/>
          </p:cNvSpPr>
          <p:nvPr/>
        </p:nvSpPr>
        <p:spPr bwMode="auto">
          <a:xfrm>
            <a:off x="4860032" y="980728"/>
            <a:ext cx="4283968" cy="1944216"/>
          </a:xfrm>
          <a:prstGeom prst="rect">
            <a:avLst/>
          </a:prstGeom>
          <a:solidFill>
            <a:schemeClr val="accent4">
              <a:lumMod val="20000"/>
              <a:lumOff val="80000"/>
            </a:schemeClr>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・料理手順を考える練習を行う</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・キッチンで必要な動作を確認するための環境の評価を行う</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・調理練習を実施する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・栄養評価、指導</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10" name="Text Box 10"/>
          <p:cNvSpPr txBox="1">
            <a:spLocks noChangeArrowheads="1"/>
          </p:cNvSpPr>
          <p:nvPr/>
        </p:nvSpPr>
        <p:spPr bwMode="auto">
          <a:xfrm>
            <a:off x="4860032" y="2996952"/>
            <a:ext cx="4283968" cy="1872000"/>
          </a:xfrm>
          <a:prstGeom prst="rect">
            <a:avLst/>
          </a:prstGeom>
          <a:solidFill>
            <a:schemeClr val="accent4">
              <a:lumMod val="20000"/>
              <a:lumOff val="80000"/>
            </a:schemeClr>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入浴動作の評価を実施、自宅環境を確認する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・またぎ動作練習</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・自宅環境を想定した動作検討</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・入浴介助方法の検討</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3" name="AutoShape 3"/>
          <p:cNvSpPr>
            <a:spLocks noChangeArrowheads="1"/>
          </p:cNvSpPr>
          <p:nvPr/>
        </p:nvSpPr>
        <p:spPr bwMode="auto">
          <a:xfrm>
            <a:off x="2843808" y="4077072"/>
            <a:ext cx="1872208" cy="648072"/>
          </a:xfrm>
          <a:prstGeom prst="rightArrow">
            <a:avLst>
              <a:gd name="adj1" fmla="val 73870"/>
              <a:gd name="adj2" fmla="val 76635"/>
            </a:avLst>
          </a:prstGeom>
          <a:solidFill>
            <a:srgbClr val="808080"/>
          </a:solidFill>
          <a:ln w="9525">
            <a:solidFill>
              <a:schemeClr val="bg1"/>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リハ計画</a:t>
            </a:r>
            <a:r>
              <a:rPr kumimoji="1" lang="ja-JP" altLang="en-US" sz="2400" b="0" i="0" u="none" strike="noStrike" cap="none" normalizeH="0" baseline="0" dirty="0">
                <a:ln>
                  <a:noFill/>
                </a:ln>
                <a:solidFill>
                  <a:srgbClr val="FFFFFF"/>
                </a:solidFill>
                <a:effectLst/>
                <a:latin typeface="ＭＳ 明朝" pitchFamily="17" charset="-128"/>
                <a:ea typeface="ＭＳ 明朝" pitchFamily="17" charset="-128"/>
                <a:cs typeface="ＭＳ Ｐゴシック" pitchFamily="50" charset="-128"/>
              </a:rPr>
              <a:t>❹</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95288" y="260350"/>
            <a:ext cx="8497887" cy="1584325"/>
          </a:xfrm>
          <a:prstGeom prst="rect">
            <a:avLst/>
          </a:prstGeom>
          <a:solidFill>
            <a:schemeClr val="accent2">
              <a:lumMod val="40000"/>
              <a:lumOff val="60000"/>
            </a:schemeClr>
          </a:solidFill>
          <a:ln w="9525">
            <a:noFill/>
            <a:miter lim="800000"/>
            <a:headEnd/>
            <a:tailEnd/>
          </a:ln>
        </p:spPr>
        <p:txBody>
          <a:bodyPr anchor="ctr"/>
          <a:lstStyle/>
          <a:p>
            <a:pPr algn="ctr">
              <a:defRPr/>
            </a:pPr>
            <a:r>
              <a:rPr lang="en-US" altLang="ja-JP" sz="4400" dirty="0">
                <a:solidFill>
                  <a:schemeClr val="bg1"/>
                </a:solidFill>
                <a:latin typeface="Arial" charset="0"/>
              </a:rPr>
              <a:t>【</a:t>
            </a:r>
            <a:r>
              <a:rPr lang="ja-JP" altLang="en-US" sz="4400" dirty="0">
                <a:solidFill>
                  <a:schemeClr val="bg1"/>
                </a:solidFill>
                <a:latin typeface="Arial" charset="0"/>
              </a:rPr>
              <a:t>演習</a:t>
            </a:r>
            <a:r>
              <a:rPr lang="en-US" altLang="ja-JP" sz="4400" dirty="0">
                <a:solidFill>
                  <a:schemeClr val="bg1"/>
                </a:solidFill>
                <a:latin typeface="Arial" charset="0"/>
              </a:rPr>
              <a:t>Ⅰ】</a:t>
            </a:r>
          </a:p>
          <a:p>
            <a:pPr algn="ctr">
              <a:defRPr/>
            </a:pPr>
            <a:r>
              <a:rPr lang="ja-JP" altLang="ja-JP" sz="4400" dirty="0">
                <a:latin typeface="Arial" charset="0"/>
              </a:rPr>
              <a:t>利用者・家族への説明および合意</a:t>
            </a:r>
          </a:p>
        </p:txBody>
      </p:sp>
      <p:sp>
        <p:nvSpPr>
          <p:cNvPr id="3" name="スライド番号プレースホルダー 2"/>
          <p:cNvSpPr>
            <a:spLocks noGrp="1"/>
          </p:cNvSpPr>
          <p:nvPr>
            <p:ph type="sldNum" sz="quarter" idx="12"/>
          </p:nvPr>
        </p:nvSpPr>
        <p:spPr/>
        <p:txBody>
          <a:bodyPr/>
          <a:lstStyle/>
          <a:p>
            <a:pPr>
              <a:defRPr/>
            </a:pPr>
            <a:fld id="{8FCA844E-0A43-4ACD-8D5A-F6382AD7957B}" type="slidenum">
              <a:rPr lang="ja-JP" altLang="en-US" smtClean="0"/>
              <a:pPr>
                <a:defRPr/>
              </a:pPr>
              <a:t>8</a:t>
            </a:fld>
            <a:endParaRPr lang="ja-JP" altLang="en-US"/>
          </a:p>
        </p:txBody>
      </p:sp>
      <p:sp>
        <p:nvSpPr>
          <p:cNvPr id="6" name="AutoShape 1"/>
          <p:cNvSpPr>
            <a:spLocks noChangeArrowheads="1"/>
          </p:cNvSpPr>
          <p:nvPr/>
        </p:nvSpPr>
        <p:spPr bwMode="auto">
          <a:xfrm>
            <a:off x="611560" y="2924944"/>
            <a:ext cx="8064896" cy="3312368"/>
          </a:xfrm>
          <a:prstGeom prst="roundRect">
            <a:avLst>
              <a:gd name="adj" fmla="val 9255"/>
            </a:avLst>
          </a:prstGeom>
          <a:solidFill>
            <a:srgbClr val="E7E6E6"/>
          </a:solidFill>
          <a:ln w="9525">
            <a:noFill/>
            <a:round/>
            <a:headEnd/>
            <a:tailEnd/>
          </a:ln>
        </p:spPr>
        <p:txBody>
          <a:bodyPr vert="horz" wrap="square" lIns="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r>
              <a:rPr kumimoji="1" lang="ja-JP" altLang="en-US"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修得目標</a:t>
            </a: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endParaRPr kumimoji="1" lang="en-US" altLang="ja-JP" sz="105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endParaRP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④契約行為を行うにあたっての留意事項</a:t>
            </a: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について説明できる</a:t>
            </a:r>
            <a:endParaRPr lang="en-US" altLang="ja-JP" sz="3200" b="1" dirty="0">
              <a:solidFill>
                <a:srgbClr val="CC0099"/>
              </a:solidFill>
              <a:effectLst>
                <a:outerShdw blurRad="38100" dist="38100" dir="2700000" algn="tl">
                  <a:srgbClr val="000000">
                    <a:alpha val="43137"/>
                  </a:srgbClr>
                </a:outerShdw>
              </a:effectLst>
            </a:endParaRPr>
          </a:p>
          <a:p>
            <a:endParaRPr lang="ja-JP" altLang="ja-JP" sz="1400" b="1" dirty="0">
              <a:solidFill>
                <a:srgbClr val="CC0099"/>
              </a:solidFill>
              <a:effectLst>
                <a:outerShdw blurRad="38100" dist="38100" dir="2700000" algn="tl">
                  <a:srgbClr val="000000">
                    <a:alpha val="43137"/>
                  </a:srgbClr>
                </a:outerShdw>
              </a:effectLst>
            </a:endParaRP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⑤契約の仕組みが利用者主体であること</a:t>
            </a: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の意義と仕組みについて説明できる</a:t>
            </a:r>
          </a:p>
          <a:p>
            <a:pPr marL="1371600" marR="0" lvl="3" indent="0" algn="just" defTabSz="914400" rtl="0" eaLnBrk="1" fontAlgn="base" latinLnBrk="0" hangingPunct="1">
              <a:lnSpc>
                <a:spcPct val="100000"/>
              </a:lnSpc>
              <a:spcBef>
                <a:spcPct val="0"/>
              </a:spcBef>
              <a:spcAft>
                <a:spcPct val="0"/>
              </a:spcAft>
              <a:buClrTx/>
              <a:buSzTx/>
              <a:buFontTx/>
              <a:buNone/>
              <a:tabLst/>
            </a:pPr>
            <a:endParaRPr lang="en-US" altLang="ja-JP" sz="3200" b="1" dirty="0">
              <a:solidFill>
                <a:srgbClr val="CC0099"/>
              </a:solidFill>
              <a:effectLst>
                <a:outerShdw blurRad="38100" dist="38100" dir="2700000" algn="tl">
                  <a:srgbClr val="000000">
                    <a:alpha val="43137"/>
                  </a:srgbClr>
                </a:outerShdw>
              </a:effectLst>
              <a:cs typeface="ＭＳ Ｐゴシック" pitchFamily="50" charset="-128"/>
            </a:endParaRPr>
          </a:p>
        </p:txBody>
      </p:sp>
      <p:sp>
        <p:nvSpPr>
          <p:cNvPr id="102401" name="Rectangle 1"/>
          <p:cNvSpPr>
            <a:spLocks noChangeArrowheads="1"/>
          </p:cNvSpPr>
          <p:nvPr/>
        </p:nvSpPr>
        <p:spPr bwMode="auto">
          <a:xfrm>
            <a:off x="611560" y="2141076"/>
            <a:ext cx="82089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1"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a:t>
            </a:r>
            <a:r>
              <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　この演習での修得目標の確認</a:t>
            </a:r>
            <a:endPar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ＭＳ Ｐゴシック" pitchFamily="50"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80</a:t>
            </a:fld>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558354071"/>
              </p:ext>
            </p:extLst>
          </p:nvPr>
        </p:nvGraphicFramePr>
        <p:xfrm>
          <a:off x="215008" y="796660"/>
          <a:ext cx="8928992" cy="5924815"/>
        </p:xfrm>
        <a:graphic>
          <a:graphicData uri="http://schemas.openxmlformats.org/drawingml/2006/table">
            <a:tbl>
              <a:tblPr firstRow="1" firstCol="1" bandRow="1">
                <a:tableStyleId>{5C22544A-7EE6-4342-B048-85BDC9FD1C3A}</a:tableStyleId>
              </a:tblPr>
              <a:tblGrid>
                <a:gridCol w="638355">
                  <a:extLst>
                    <a:ext uri="{9D8B030D-6E8A-4147-A177-3AD203B41FA5}">
                      <a16:colId xmlns:a16="http://schemas.microsoft.com/office/drawing/2014/main" val="20000"/>
                    </a:ext>
                  </a:extLst>
                </a:gridCol>
                <a:gridCol w="1516209">
                  <a:extLst>
                    <a:ext uri="{9D8B030D-6E8A-4147-A177-3AD203B41FA5}">
                      <a16:colId xmlns:a16="http://schemas.microsoft.com/office/drawing/2014/main" val="20001"/>
                    </a:ext>
                  </a:extLst>
                </a:gridCol>
                <a:gridCol w="524110">
                  <a:extLst>
                    <a:ext uri="{9D8B030D-6E8A-4147-A177-3AD203B41FA5}">
                      <a16:colId xmlns:a16="http://schemas.microsoft.com/office/drawing/2014/main" val="20002"/>
                    </a:ext>
                  </a:extLst>
                </a:gridCol>
                <a:gridCol w="2024148">
                  <a:extLst>
                    <a:ext uri="{9D8B030D-6E8A-4147-A177-3AD203B41FA5}">
                      <a16:colId xmlns:a16="http://schemas.microsoft.com/office/drawing/2014/main" val="20003"/>
                    </a:ext>
                  </a:extLst>
                </a:gridCol>
                <a:gridCol w="2395115">
                  <a:extLst>
                    <a:ext uri="{9D8B030D-6E8A-4147-A177-3AD203B41FA5}">
                      <a16:colId xmlns:a16="http://schemas.microsoft.com/office/drawing/2014/main" val="20004"/>
                    </a:ext>
                  </a:extLst>
                </a:gridCol>
                <a:gridCol w="772372">
                  <a:extLst>
                    <a:ext uri="{9D8B030D-6E8A-4147-A177-3AD203B41FA5}">
                      <a16:colId xmlns:a16="http://schemas.microsoft.com/office/drawing/2014/main" val="20005"/>
                    </a:ext>
                  </a:extLst>
                </a:gridCol>
                <a:gridCol w="1058683">
                  <a:extLst>
                    <a:ext uri="{9D8B030D-6E8A-4147-A177-3AD203B41FA5}">
                      <a16:colId xmlns:a16="http://schemas.microsoft.com/office/drawing/2014/main" val="20006"/>
                    </a:ext>
                  </a:extLst>
                </a:gridCol>
              </a:tblGrid>
              <a:tr h="188641">
                <a:tc>
                  <a:txBody>
                    <a:bodyPr/>
                    <a:lstStyle/>
                    <a:p>
                      <a:pPr algn="ctr">
                        <a:spcAft>
                          <a:spcPts val="0"/>
                        </a:spcAft>
                      </a:pPr>
                      <a:r>
                        <a:rPr lang="ja-JP" sz="1200" kern="100" dirty="0">
                          <a:effectLst/>
                        </a:rPr>
                        <a:t>ＮＯ</a:t>
                      </a:r>
                    </a:p>
                    <a:p>
                      <a:pPr algn="ctr">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tc>
                <a:tc>
                  <a:txBody>
                    <a:bodyPr/>
                    <a:lstStyle/>
                    <a:p>
                      <a:pPr algn="ctr">
                        <a:spcAft>
                          <a:spcPts val="0"/>
                        </a:spcAft>
                      </a:pPr>
                      <a:r>
                        <a:rPr lang="ja-JP" sz="1200" kern="100" dirty="0">
                          <a:effectLst/>
                        </a:rPr>
                        <a:t>目標（解決すべき課題）</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tc>
                <a:tc>
                  <a:txBody>
                    <a:bodyPr/>
                    <a:lstStyle/>
                    <a:p>
                      <a:pPr algn="ctr">
                        <a:spcAft>
                          <a:spcPts val="0"/>
                        </a:spcAft>
                      </a:pPr>
                      <a:r>
                        <a:rPr lang="ja-JP" sz="1200" kern="100" dirty="0">
                          <a:effectLst/>
                        </a:rPr>
                        <a:t>期間</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ctr">
                        <a:spcAft>
                          <a:spcPts val="0"/>
                        </a:spcAft>
                      </a:pPr>
                      <a:r>
                        <a:rPr lang="ja-JP" sz="1200" kern="100" dirty="0">
                          <a:effectLst/>
                        </a:rPr>
                        <a:t>具体的支援内容</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ctr">
                        <a:spcAft>
                          <a:spcPts val="0"/>
                        </a:spcAft>
                      </a:pPr>
                      <a:r>
                        <a:rPr lang="ja-JP" sz="1200" kern="100" dirty="0">
                          <a:effectLst/>
                        </a:rPr>
                        <a:t>（何を目的に（～のために）～をする</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tc>
                <a:tc>
                  <a:txBody>
                    <a:bodyPr/>
                    <a:lstStyle/>
                    <a:p>
                      <a:pPr algn="ctr">
                        <a:spcAft>
                          <a:spcPts val="0"/>
                        </a:spcAft>
                      </a:pPr>
                      <a:r>
                        <a:rPr lang="ja-JP" sz="1200" kern="100" dirty="0">
                          <a:effectLst/>
                        </a:rPr>
                        <a:t>頻度・時間</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ctr">
                        <a:spcAft>
                          <a:spcPts val="0"/>
                        </a:spcAft>
                      </a:pPr>
                      <a:r>
                        <a:rPr lang="ja-JP" sz="1200" kern="100" dirty="0">
                          <a:effectLst/>
                        </a:rPr>
                        <a:t>訪問の必要性</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0"/>
                  </a:ext>
                </a:extLst>
              </a:tr>
              <a:tr h="1376270">
                <a:tc>
                  <a:txBody>
                    <a:bodyPr/>
                    <a:lstStyle/>
                    <a:p>
                      <a:pPr algn="ctr">
                        <a:spcAft>
                          <a:spcPts val="0"/>
                        </a:spcAft>
                      </a:pPr>
                      <a:r>
                        <a:rPr lang="ja-JP" sz="1400" kern="100" dirty="0">
                          <a:effectLst/>
                        </a:rPr>
                        <a:t>計画➊</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dirty="0">
                          <a:solidFill>
                            <a:schemeClr val="tx1"/>
                          </a:solidFill>
                          <a:effectLst/>
                        </a:rPr>
                        <a:t>痛みやしびれをコントロールし、日常生活動作の獲得を目指す</a:t>
                      </a:r>
                      <a:endParaRPr lang="ja-JP" sz="1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１か月</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安定した動作獲得を図る</a:t>
                      </a:r>
                    </a:p>
                    <a:p>
                      <a:pPr algn="just">
                        <a:spcAft>
                          <a:spcPts val="0"/>
                        </a:spcAft>
                      </a:pPr>
                      <a:r>
                        <a:rPr lang="ja-JP" sz="1300" b="1" kern="100" dirty="0">
                          <a:solidFill>
                            <a:schemeClr val="tx1"/>
                          </a:solidFill>
                          <a:effectLst/>
                        </a:rPr>
                        <a:t>・除痛を目的としたマッサージ</a:t>
                      </a:r>
                    </a:p>
                    <a:p>
                      <a:pPr algn="just">
                        <a:spcAft>
                          <a:spcPts val="0"/>
                        </a:spcAft>
                      </a:pPr>
                      <a:r>
                        <a:rPr lang="ja-JP" sz="1300" b="1" kern="100" dirty="0">
                          <a:solidFill>
                            <a:schemeClr val="tx1"/>
                          </a:solidFill>
                          <a:effectLst/>
                        </a:rPr>
                        <a:t>・自主的に行えるストレッチ指導</a:t>
                      </a:r>
                    </a:p>
                    <a:p>
                      <a:pPr algn="just">
                        <a:spcAft>
                          <a:spcPts val="0"/>
                        </a:spcAft>
                      </a:pPr>
                      <a:r>
                        <a:rPr lang="ja-JP" sz="1300" b="1" kern="100" dirty="0">
                          <a:solidFill>
                            <a:schemeClr val="tx1"/>
                          </a:solidFill>
                          <a:effectLst/>
                        </a:rPr>
                        <a:t>・下肢筋力運動実施</a:t>
                      </a:r>
                    </a:p>
                    <a:p>
                      <a:pPr algn="just">
                        <a:spcAft>
                          <a:spcPts val="0"/>
                        </a:spcAft>
                      </a:pPr>
                      <a:r>
                        <a:rPr lang="ja-JP" sz="1300" b="1" kern="100" dirty="0">
                          <a:solidFill>
                            <a:schemeClr val="tx1"/>
                          </a:solidFill>
                          <a:effectLst/>
                        </a:rPr>
                        <a:t>・歩行練習</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週</a:t>
                      </a:r>
                      <a:r>
                        <a:rPr lang="en-US" sz="1300" b="1" kern="100" dirty="0">
                          <a:solidFill>
                            <a:schemeClr val="tx1"/>
                          </a:solidFill>
                          <a:effectLst/>
                        </a:rPr>
                        <a:t>2</a:t>
                      </a:r>
                      <a:r>
                        <a:rPr lang="ja-JP" sz="1300" b="1" kern="100" dirty="0">
                          <a:solidFill>
                            <a:schemeClr val="tx1"/>
                          </a:solidFill>
                          <a:effectLst/>
                        </a:rPr>
                        <a:t>回</a:t>
                      </a:r>
                    </a:p>
                    <a:p>
                      <a:pPr algn="just">
                        <a:spcAft>
                          <a:spcPts val="0"/>
                        </a:spcAft>
                      </a:pPr>
                      <a:r>
                        <a:rPr lang="ja-JP" sz="1300" b="1" kern="100" dirty="0">
                          <a:solidFill>
                            <a:schemeClr val="tx1"/>
                          </a:solidFill>
                          <a:effectLst/>
                        </a:rPr>
                        <a:t>個別リハ</a:t>
                      </a:r>
                    </a:p>
                    <a:p>
                      <a:pPr algn="just">
                        <a:spcAft>
                          <a:spcPts val="0"/>
                        </a:spcAft>
                      </a:pPr>
                      <a:r>
                        <a:rPr lang="en-US" sz="1300" b="1" kern="100" dirty="0">
                          <a:solidFill>
                            <a:schemeClr val="tx1"/>
                          </a:solidFill>
                          <a:effectLst/>
                        </a:rPr>
                        <a:t>10</a:t>
                      </a:r>
                      <a:r>
                        <a:rPr lang="ja-JP" sz="1300" b="1" kern="100" dirty="0">
                          <a:solidFill>
                            <a:schemeClr val="tx1"/>
                          </a:solidFill>
                          <a:effectLst/>
                        </a:rPr>
                        <a:t>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自宅内の動作を確認する</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1"/>
                  </a:ext>
                </a:extLst>
              </a:tr>
              <a:tr h="1376270">
                <a:tc>
                  <a:txBody>
                    <a:bodyPr/>
                    <a:lstStyle/>
                    <a:p>
                      <a:pPr algn="ctr">
                        <a:spcAft>
                          <a:spcPts val="0"/>
                        </a:spcAft>
                      </a:pPr>
                      <a:r>
                        <a:rPr lang="ja-JP" sz="1400" kern="100" dirty="0">
                          <a:effectLst/>
                        </a:rPr>
                        <a:t>計画➋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dirty="0">
                          <a:solidFill>
                            <a:schemeClr val="tx1"/>
                          </a:solidFill>
                          <a:effectLst/>
                        </a:rPr>
                        <a:t>料理やお菓子づくりを行えることで知人との交流をもつことができる</a:t>
                      </a:r>
                      <a:endParaRPr lang="ja-JP" sz="1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１か月</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・料理手順を考える練習を行う</a:t>
                      </a:r>
                    </a:p>
                    <a:p>
                      <a:pPr marL="101600" indent="-101600" algn="just">
                        <a:spcAft>
                          <a:spcPts val="0"/>
                        </a:spcAft>
                      </a:pPr>
                      <a:r>
                        <a:rPr lang="ja-JP" sz="1300" b="1" kern="100" dirty="0">
                          <a:solidFill>
                            <a:schemeClr val="tx1"/>
                          </a:solidFill>
                          <a:effectLst/>
                        </a:rPr>
                        <a:t>・キッチンで必要な動作を確認するための環境の評価を行う</a:t>
                      </a:r>
                    </a:p>
                    <a:p>
                      <a:pPr algn="just">
                        <a:spcAft>
                          <a:spcPts val="0"/>
                        </a:spcAft>
                      </a:pPr>
                      <a:r>
                        <a:rPr lang="ja-JP" sz="1300" b="1" kern="100" dirty="0">
                          <a:solidFill>
                            <a:schemeClr val="tx1"/>
                          </a:solidFill>
                          <a:effectLst/>
                        </a:rPr>
                        <a:t>・調理練習を実施する</a:t>
                      </a:r>
                    </a:p>
                    <a:p>
                      <a:pPr algn="just">
                        <a:spcAft>
                          <a:spcPts val="0"/>
                        </a:spcAft>
                      </a:pPr>
                      <a:r>
                        <a:rPr lang="ja-JP" sz="1300" b="1" kern="100" dirty="0">
                          <a:solidFill>
                            <a:schemeClr val="tx1"/>
                          </a:solidFill>
                          <a:effectLst/>
                        </a:rPr>
                        <a:t>・栄養評価、指導</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週</a:t>
                      </a:r>
                      <a:r>
                        <a:rPr lang="en-US" sz="1300" b="1" kern="100">
                          <a:solidFill>
                            <a:schemeClr val="tx1"/>
                          </a:solidFill>
                          <a:effectLst/>
                        </a:rPr>
                        <a:t>2</a:t>
                      </a:r>
                      <a:r>
                        <a:rPr lang="ja-JP" sz="1300" b="1" kern="100">
                          <a:solidFill>
                            <a:schemeClr val="tx1"/>
                          </a:solidFill>
                          <a:effectLst/>
                        </a:rPr>
                        <a:t>回</a:t>
                      </a:r>
                    </a:p>
                    <a:p>
                      <a:pPr algn="just">
                        <a:spcAft>
                          <a:spcPts val="0"/>
                        </a:spcAft>
                      </a:pPr>
                      <a:r>
                        <a:rPr lang="ja-JP" sz="1300" b="1" kern="100">
                          <a:solidFill>
                            <a:schemeClr val="tx1"/>
                          </a:solidFill>
                          <a:effectLst/>
                        </a:rPr>
                        <a:t>個別リハ</a:t>
                      </a:r>
                    </a:p>
                    <a:p>
                      <a:pPr algn="just">
                        <a:spcAft>
                          <a:spcPts val="0"/>
                        </a:spcAft>
                      </a:pPr>
                      <a:r>
                        <a:rPr lang="en-US" sz="1300" b="1" kern="100">
                          <a:solidFill>
                            <a:schemeClr val="tx1"/>
                          </a:solidFill>
                          <a:effectLst/>
                        </a:rPr>
                        <a:t>10</a:t>
                      </a:r>
                      <a:r>
                        <a:rPr lang="ja-JP" sz="1300" b="1" kern="100">
                          <a:solidFill>
                            <a:schemeClr val="tx1"/>
                          </a:solidFill>
                          <a:effectLst/>
                        </a:rPr>
                        <a:t>分</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自宅内での調理の様子を確認する</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2"/>
                  </a:ext>
                </a:extLst>
              </a:tr>
              <a:tr h="1376270">
                <a:tc>
                  <a:txBody>
                    <a:bodyPr/>
                    <a:lstStyle/>
                    <a:p>
                      <a:pPr algn="ctr">
                        <a:spcAft>
                          <a:spcPts val="0"/>
                        </a:spcAft>
                      </a:pPr>
                      <a:r>
                        <a:rPr lang="ja-JP" sz="1400" kern="100" dirty="0">
                          <a:effectLst/>
                        </a:rPr>
                        <a:t>計画❸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dirty="0">
                          <a:solidFill>
                            <a:schemeClr val="tx1"/>
                          </a:solidFill>
                          <a:effectLst/>
                        </a:rPr>
                        <a:t>安全な屋外歩行の獲得により、外出を楽しむことができる</a:t>
                      </a:r>
                      <a:endParaRPr lang="ja-JP" sz="1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１か月</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歩行獲得、外出する際の工夫を提案し、評価する</a:t>
                      </a:r>
                    </a:p>
                    <a:p>
                      <a:pPr algn="just">
                        <a:spcAft>
                          <a:spcPts val="0"/>
                        </a:spcAft>
                      </a:pPr>
                      <a:r>
                        <a:rPr lang="ja-JP" sz="1300" b="1" kern="100" dirty="0">
                          <a:solidFill>
                            <a:schemeClr val="tx1"/>
                          </a:solidFill>
                          <a:effectLst/>
                        </a:rPr>
                        <a:t>・屋外歩行練習</a:t>
                      </a:r>
                    </a:p>
                    <a:p>
                      <a:pPr algn="just">
                        <a:spcAft>
                          <a:spcPts val="0"/>
                        </a:spcAft>
                      </a:pPr>
                      <a:r>
                        <a:rPr lang="ja-JP" sz="1300" b="1" kern="100" dirty="0">
                          <a:solidFill>
                            <a:schemeClr val="tx1"/>
                          </a:solidFill>
                          <a:effectLst/>
                        </a:rPr>
                        <a:t>・杖や歩行器等、使用を検討</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週</a:t>
                      </a:r>
                      <a:r>
                        <a:rPr lang="en-US" sz="1300" b="1" kern="100" dirty="0">
                          <a:solidFill>
                            <a:schemeClr val="tx1"/>
                          </a:solidFill>
                          <a:effectLst/>
                        </a:rPr>
                        <a:t>2</a:t>
                      </a:r>
                      <a:r>
                        <a:rPr lang="ja-JP" sz="1300" b="1" kern="100" dirty="0">
                          <a:solidFill>
                            <a:schemeClr val="tx1"/>
                          </a:solidFill>
                          <a:effectLst/>
                        </a:rPr>
                        <a:t>回</a:t>
                      </a:r>
                    </a:p>
                    <a:p>
                      <a:pPr algn="just">
                        <a:spcAft>
                          <a:spcPts val="0"/>
                        </a:spcAft>
                      </a:pPr>
                      <a:r>
                        <a:rPr lang="ja-JP" sz="1300" b="1" kern="100" dirty="0">
                          <a:solidFill>
                            <a:schemeClr val="tx1"/>
                          </a:solidFill>
                          <a:effectLst/>
                        </a:rPr>
                        <a:t>個別リハ</a:t>
                      </a:r>
                    </a:p>
                    <a:p>
                      <a:pPr algn="just">
                        <a:spcAft>
                          <a:spcPts val="0"/>
                        </a:spcAft>
                      </a:pPr>
                      <a:r>
                        <a:rPr lang="en-US" sz="1300" b="1" kern="100" dirty="0">
                          <a:solidFill>
                            <a:schemeClr val="tx1"/>
                          </a:solidFill>
                          <a:effectLst/>
                        </a:rPr>
                        <a:t>10</a:t>
                      </a:r>
                      <a:r>
                        <a:rPr lang="ja-JP" sz="1300" b="1" kern="100" dirty="0">
                          <a:solidFill>
                            <a:schemeClr val="tx1"/>
                          </a:solidFill>
                          <a:effectLst/>
                        </a:rPr>
                        <a:t>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自宅周辺の歩行状況を確認する</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3"/>
                  </a:ext>
                </a:extLst>
              </a:tr>
              <a:tr h="1376270">
                <a:tc>
                  <a:txBody>
                    <a:bodyPr/>
                    <a:lstStyle/>
                    <a:p>
                      <a:pPr algn="ctr">
                        <a:spcAft>
                          <a:spcPts val="0"/>
                        </a:spcAft>
                      </a:pPr>
                      <a:r>
                        <a:rPr lang="ja-JP" sz="1400" kern="100" dirty="0">
                          <a:effectLst/>
                        </a:rPr>
                        <a:t>計画❹</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a:solidFill>
                            <a:schemeClr val="tx1"/>
                          </a:solidFill>
                          <a:effectLst/>
                        </a:rPr>
                        <a:t>入浴動作（またぎ動作）の獲得により、在宅で入浴を安全に行う</a:t>
                      </a:r>
                      <a:endParaRPr lang="ja-JP" sz="14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１か月</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入浴動作の評価を実施、自宅環境を確認する</a:t>
                      </a:r>
                    </a:p>
                    <a:p>
                      <a:pPr algn="just">
                        <a:spcAft>
                          <a:spcPts val="0"/>
                        </a:spcAft>
                      </a:pPr>
                      <a:r>
                        <a:rPr lang="ja-JP" sz="1300" b="1" kern="100" dirty="0">
                          <a:solidFill>
                            <a:schemeClr val="tx1"/>
                          </a:solidFill>
                          <a:effectLst/>
                        </a:rPr>
                        <a:t>・またぎ動作練習</a:t>
                      </a:r>
                    </a:p>
                    <a:p>
                      <a:pPr algn="just">
                        <a:spcAft>
                          <a:spcPts val="0"/>
                        </a:spcAft>
                      </a:pPr>
                      <a:r>
                        <a:rPr lang="ja-JP" sz="1300" b="1" kern="100" dirty="0">
                          <a:solidFill>
                            <a:schemeClr val="tx1"/>
                          </a:solidFill>
                          <a:effectLst/>
                        </a:rPr>
                        <a:t>・自宅環境を想定した動作検討</a:t>
                      </a:r>
                    </a:p>
                    <a:p>
                      <a:pPr algn="just">
                        <a:spcAft>
                          <a:spcPts val="0"/>
                        </a:spcAft>
                      </a:pPr>
                      <a:r>
                        <a:rPr lang="ja-JP" sz="1300" b="1" kern="100" dirty="0">
                          <a:solidFill>
                            <a:schemeClr val="tx1"/>
                          </a:solidFill>
                          <a:effectLst/>
                        </a:rPr>
                        <a:t>・入浴介助方法の検討</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週</a:t>
                      </a:r>
                      <a:r>
                        <a:rPr lang="en-US" sz="1300" b="1" kern="100" dirty="0">
                          <a:solidFill>
                            <a:schemeClr val="tx1"/>
                          </a:solidFill>
                          <a:effectLst/>
                        </a:rPr>
                        <a:t>2</a:t>
                      </a:r>
                      <a:r>
                        <a:rPr lang="ja-JP" sz="1300" b="1" kern="100" dirty="0">
                          <a:solidFill>
                            <a:schemeClr val="tx1"/>
                          </a:solidFill>
                          <a:effectLst/>
                        </a:rPr>
                        <a:t>回</a:t>
                      </a:r>
                    </a:p>
                    <a:p>
                      <a:pPr algn="just">
                        <a:spcAft>
                          <a:spcPts val="0"/>
                        </a:spcAft>
                      </a:pPr>
                      <a:r>
                        <a:rPr lang="ja-JP" sz="1300" b="1" kern="100" dirty="0">
                          <a:solidFill>
                            <a:schemeClr val="tx1"/>
                          </a:solidFill>
                          <a:effectLst/>
                        </a:rPr>
                        <a:t>個別リハ</a:t>
                      </a:r>
                    </a:p>
                    <a:p>
                      <a:pPr algn="just">
                        <a:spcAft>
                          <a:spcPts val="0"/>
                        </a:spcAft>
                      </a:pPr>
                      <a:r>
                        <a:rPr lang="en-US" sz="1300" b="1" kern="100" dirty="0">
                          <a:solidFill>
                            <a:schemeClr val="tx1"/>
                          </a:solidFill>
                          <a:effectLst/>
                        </a:rPr>
                        <a:t>10</a:t>
                      </a:r>
                      <a:r>
                        <a:rPr lang="ja-JP" sz="1300" b="1" kern="100" dirty="0">
                          <a:solidFill>
                            <a:schemeClr val="tx1"/>
                          </a:solidFill>
                          <a:effectLst/>
                        </a:rPr>
                        <a:t>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自宅での動作観察を行う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215008" y="407208"/>
            <a:ext cx="6385081"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通所リハビリテーション計画書　　</a:t>
            </a:r>
            <a:r>
              <a:rPr kumimoji="0" lang="ja-JP" altLang="ja-JP"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＜テキスト　Ｐ</a:t>
            </a:r>
            <a:r>
              <a:rPr kumimoji="0" lang="en-US" altLang="ja-JP"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496</a:t>
            </a:r>
            <a:r>
              <a:rPr kumimoji="0" lang="ja-JP" altLang="en-US"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a:t>
            </a:r>
            <a:endParaRPr kumimoji="0" lang="ja-JP" altLang="en-US"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rgbClr val="0070C0"/>
              </a:solidFill>
              <a:effectLst/>
            </a:endParaRPr>
          </a:p>
        </p:txBody>
      </p:sp>
      <p:sp>
        <p:nvSpPr>
          <p:cNvPr id="5" name="フローチャート : カード 6"/>
          <p:cNvSpPr/>
          <p:nvPr/>
        </p:nvSpPr>
        <p:spPr>
          <a:xfrm>
            <a:off x="7416886" y="24341"/>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２６</a:t>
            </a:r>
            <a:endParaRPr kumimoji="1" lang="en-US" altLang="ja-JP" sz="2000" b="1" dirty="0">
              <a:solidFill>
                <a:srgbClr val="FF0000"/>
              </a:solidFill>
            </a:endParaRPr>
          </a:p>
        </p:txBody>
      </p:sp>
    </p:spTree>
    <p:extLst>
      <p:ext uri="{BB962C8B-B14F-4D97-AF65-F5344CB8AC3E}">
        <p14:creationId xmlns:p14="http://schemas.microsoft.com/office/powerpoint/2010/main" val="3584102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81</a:t>
            </a:fld>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3719385299"/>
              </p:ext>
            </p:extLst>
          </p:nvPr>
        </p:nvGraphicFramePr>
        <p:xfrm>
          <a:off x="107504" y="541189"/>
          <a:ext cx="8928991" cy="6316811"/>
        </p:xfrm>
        <a:graphic>
          <a:graphicData uri="http://schemas.openxmlformats.org/drawingml/2006/table">
            <a:tbl>
              <a:tblPr firstRow="1" firstCol="1" bandRow="1"/>
              <a:tblGrid>
                <a:gridCol w="355756">
                  <a:extLst>
                    <a:ext uri="{9D8B030D-6E8A-4147-A177-3AD203B41FA5}">
                      <a16:colId xmlns:a16="http://schemas.microsoft.com/office/drawing/2014/main" val="20000"/>
                    </a:ext>
                  </a:extLst>
                </a:gridCol>
                <a:gridCol w="1626731">
                  <a:extLst>
                    <a:ext uri="{9D8B030D-6E8A-4147-A177-3AD203B41FA5}">
                      <a16:colId xmlns:a16="http://schemas.microsoft.com/office/drawing/2014/main" val="20001"/>
                    </a:ext>
                  </a:extLst>
                </a:gridCol>
                <a:gridCol w="523399">
                  <a:extLst>
                    <a:ext uri="{9D8B030D-6E8A-4147-A177-3AD203B41FA5}">
                      <a16:colId xmlns:a16="http://schemas.microsoft.com/office/drawing/2014/main" val="20002"/>
                    </a:ext>
                  </a:extLst>
                </a:gridCol>
                <a:gridCol w="2320597">
                  <a:extLst>
                    <a:ext uri="{9D8B030D-6E8A-4147-A177-3AD203B41FA5}">
                      <a16:colId xmlns:a16="http://schemas.microsoft.com/office/drawing/2014/main" val="20003"/>
                    </a:ext>
                  </a:extLst>
                </a:gridCol>
                <a:gridCol w="2234804">
                  <a:extLst>
                    <a:ext uri="{9D8B030D-6E8A-4147-A177-3AD203B41FA5}">
                      <a16:colId xmlns:a16="http://schemas.microsoft.com/office/drawing/2014/main" val="20004"/>
                    </a:ext>
                  </a:extLst>
                </a:gridCol>
                <a:gridCol w="815426">
                  <a:extLst>
                    <a:ext uri="{9D8B030D-6E8A-4147-A177-3AD203B41FA5}">
                      <a16:colId xmlns:a16="http://schemas.microsoft.com/office/drawing/2014/main" val="20005"/>
                    </a:ext>
                  </a:extLst>
                </a:gridCol>
                <a:gridCol w="1052278">
                  <a:extLst>
                    <a:ext uri="{9D8B030D-6E8A-4147-A177-3AD203B41FA5}">
                      <a16:colId xmlns:a16="http://schemas.microsoft.com/office/drawing/2014/main" val="20006"/>
                    </a:ext>
                  </a:extLst>
                </a:gridCol>
              </a:tblGrid>
              <a:tr h="381319">
                <a:tc>
                  <a:txBody>
                    <a:bodyPr/>
                    <a:lstStyle/>
                    <a:p>
                      <a:pPr algn="ctr">
                        <a:spcAft>
                          <a:spcPts val="0"/>
                        </a:spcAft>
                      </a:pPr>
                      <a:r>
                        <a:rPr lang="ja-JP" sz="1200" kern="100" dirty="0">
                          <a:effectLst/>
                          <a:latin typeface="+mj-ea"/>
                          <a:ea typeface="+mj-ea"/>
                          <a:cs typeface="Times New Roman" panose="02020603050405020304" pitchFamily="18" charset="0"/>
                        </a:rPr>
                        <a:t>ＮＯ</a:t>
                      </a:r>
                      <a:r>
                        <a:rPr lang="en-US" sz="1200" kern="100" dirty="0">
                          <a:effectLst/>
                          <a:latin typeface="+mj-ea"/>
                          <a:ea typeface="+mj-ea"/>
                          <a:cs typeface="Times New Roman" panose="02020603050405020304" pitchFamily="18" charset="0"/>
                        </a:rPr>
                        <a:t> </a:t>
                      </a:r>
                      <a:endParaRPr lang="ja-JP" sz="1200" kern="100" dirty="0">
                        <a:effectLst/>
                        <a:latin typeface="+mj-ea"/>
                        <a:ea typeface="+mj-ea"/>
                        <a:cs typeface="Times New Roman" panose="02020603050405020304" pitchFamily="18" charset="0"/>
                      </a:endParaRP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b="1" kern="100" dirty="0">
                          <a:solidFill>
                            <a:srgbClr val="FF0000"/>
                          </a:solidFill>
                          <a:effectLst/>
                          <a:latin typeface="+mj-ea"/>
                          <a:ea typeface="+mj-ea"/>
                          <a:cs typeface="Times New Roman" panose="02020603050405020304" pitchFamily="18" charset="0"/>
                        </a:rPr>
                        <a:t>目標</a:t>
                      </a:r>
                      <a:r>
                        <a:rPr lang="ja-JP" sz="1200" kern="100" dirty="0">
                          <a:effectLst/>
                          <a:latin typeface="+mj-ea"/>
                          <a:ea typeface="+mj-ea"/>
                          <a:cs typeface="Times New Roman" panose="02020603050405020304" pitchFamily="18" charset="0"/>
                        </a:rPr>
                        <a:t>（解決すべき課題）</a:t>
                      </a: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kern="100">
                          <a:effectLst/>
                          <a:latin typeface="+mj-ea"/>
                          <a:ea typeface="+mj-ea"/>
                          <a:cs typeface="Times New Roman" panose="02020603050405020304" pitchFamily="18" charset="0"/>
                        </a:rPr>
                        <a:t>期間</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kern="100" dirty="0">
                          <a:effectLst/>
                          <a:latin typeface="+mj-ea"/>
                          <a:ea typeface="+mj-ea"/>
                          <a:cs typeface="Times New Roman" panose="02020603050405020304" pitchFamily="18" charset="0"/>
                        </a:rPr>
                        <a:t>具体的支援内容</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100" kern="100" dirty="0">
                          <a:effectLst/>
                          <a:latin typeface="+mj-ea"/>
                          <a:ea typeface="+mj-ea"/>
                          <a:cs typeface="Times New Roman" panose="02020603050405020304" pitchFamily="18" charset="0"/>
                        </a:rPr>
                        <a:t>（何を目的に（～のために）～をする</a:t>
                      </a: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kern="100">
                          <a:effectLst/>
                          <a:latin typeface="+mj-ea"/>
                          <a:ea typeface="+mj-ea"/>
                          <a:cs typeface="Times New Roman" panose="02020603050405020304" pitchFamily="18" charset="0"/>
                        </a:rPr>
                        <a:t>頻度・時間</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100" kern="100" dirty="0">
                          <a:effectLst/>
                          <a:latin typeface="+mj-ea"/>
                          <a:ea typeface="+mj-ea"/>
                          <a:cs typeface="Times New Roman" panose="02020603050405020304" pitchFamily="18" charset="0"/>
                        </a:rPr>
                        <a:t>訪問の必要性</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540920">
                <a:tc>
                  <a:txBody>
                    <a:bodyPr/>
                    <a:lstStyle/>
                    <a:p>
                      <a:pPr algn="ctr">
                        <a:spcAft>
                          <a:spcPts val="0"/>
                        </a:spcAft>
                      </a:pPr>
                      <a:r>
                        <a:rPr lang="ja-JP" sz="1200" kern="100">
                          <a:effectLst/>
                          <a:latin typeface="+mj-ea"/>
                          <a:ea typeface="+mj-ea"/>
                          <a:cs typeface="Times New Roman" panose="02020603050405020304" pitchFamily="18" charset="0"/>
                        </a:rPr>
                        <a:t>１</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ja-JP" sz="1200" kern="100" dirty="0">
                          <a:effectLst/>
                          <a:latin typeface="+mj-ea"/>
                          <a:ea typeface="+mj-ea"/>
                        </a:rPr>
                        <a:t>痛みやしびれをコントロールし、日常生活動作の獲得を目指す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■短期集中個別リハ</a:t>
                      </a:r>
                    </a:p>
                    <a:p>
                      <a:pPr algn="just">
                        <a:spcAft>
                          <a:spcPts val="0"/>
                        </a:spcAft>
                      </a:pPr>
                      <a:r>
                        <a:rPr lang="ja-JP" sz="1200" kern="100" dirty="0">
                          <a:effectLst/>
                          <a:latin typeface="+mj-ea"/>
                          <a:ea typeface="+mj-ea"/>
                          <a:cs typeface="ＭＳ 明朝" panose="02020609040205080304" pitchFamily="17" charset="-128"/>
                        </a:rPr>
                        <a:t>☐生活行為向上リハ</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☐認知症短期集中リハⅠ・Ⅱ</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Times New Roman" panose="02020603050405020304" pitchFamily="18" charset="0"/>
                        </a:rPr>
                        <a:t>■理学療法</a:t>
                      </a:r>
                    </a:p>
                    <a:p>
                      <a:pPr algn="just">
                        <a:spcAft>
                          <a:spcPts val="0"/>
                        </a:spcAft>
                      </a:pPr>
                      <a:r>
                        <a:rPr lang="ja-JP" sz="1200" kern="100" dirty="0">
                          <a:effectLst/>
                          <a:latin typeface="+mj-ea"/>
                          <a:ea typeface="+mj-ea"/>
                          <a:cs typeface="ＭＳ 明朝" panose="02020609040205080304" pitchFamily="17" charset="-128"/>
                        </a:rPr>
                        <a:t>☐作業療法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☐言語聴覚療法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☐その他（　　　）</a:t>
                      </a:r>
                      <a:endParaRPr lang="ja-JP" sz="1200" kern="100" dirty="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安定した動作獲得を図る</a:t>
                      </a:r>
                    </a:p>
                    <a:p>
                      <a:pPr algn="just">
                        <a:spcAft>
                          <a:spcPts val="0"/>
                        </a:spcAft>
                      </a:pPr>
                      <a:r>
                        <a:rPr lang="ja-JP" sz="1200" kern="100" dirty="0">
                          <a:effectLst/>
                          <a:latin typeface="+mj-ea"/>
                          <a:ea typeface="+mj-ea"/>
                          <a:cs typeface="Times New Roman" panose="02020603050405020304" pitchFamily="18" charset="0"/>
                        </a:rPr>
                        <a:t>・除痛を目的としたマッサージ</a:t>
                      </a:r>
                    </a:p>
                    <a:p>
                      <a:pPr algn="just">
                        <a:spcAft>
                          <a:spcPts val="0"/>
                        </a:spcAft>
                      </a:pPr>
                      <a:r>
                        <a:rPr lang="ja-JP" sz="1200" kern="100" dirty="0">
                          <a:effectLst/>
                          <a:latin typeface="+mj-ea"/>
                          <a:ea typeface="+mj-ea"/>
                          <a:cs typeface="Times New Roman" panose="02020603050405020304" pitchFamily="18" charset="0"/>
                        </a:rPr>
                        <a:t>・自主的に行えるストレッチ指導</a:t>
                      </a:r>
                    </a:p>
                    <a:p>
                      <a:pPr algn="just">
                        <a:spcAft>
                          <a:spcPts val="0"/>
                        </a:spcAft>
                      </a:pPr>
                      <a:r>
                        <a:rPr lang="ja-JP" sz="1200" kern="100" dirty="0">
                          <a:effectLst/>
                          <a:latin typeface="+mj-ea"/>
                          <a:ea typeface="+mj-ea"/>
                          <a:cs typeface="Times New Roman" panose="02020603050405020304" pitchFamily="18" charset="0"/>
                        </a:rPr>
                        <a:t>・下肢筋力運動実施</a:t>
                      </a:r>
                    </a:p>
                    <a:p>
                      <a:pPr algn="just">
                        <a:spcAft>
                          <a:spcPts val="0"/>
                        </a:spcAft>
                      </a:pPr>
                      <a:r>
                        <a:rPr lang="ja-JP" sz="1200" kern="100" dirty="0">
                          <a:effectLst/>
                          <a:latin typeface="+mj-ea"/>
                          <a:ea typeface="+mj-ea"/>
                          <a:cs typeface="Times New Roman" panose="02020603050405020304" pitchFamily="18" charset="0"/>
                        </a:rPr>
                        <a:t>・歩行練習</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自宅内の動作を確認する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515667">
                <a:tc>
                  <a:txBody>
                    <a:bodyPr/>
                    <a:lstStyle/>
                    <a:p>
                      <a:pPr algn="ctr">
                        <a:spcAft>
                          <a:spcPts val="0"/>
                        </a:spcAft>
                      </a:pPr>
                      <a:r>
                        <a:rPr lang="ja-JP" sz="1200" kern="100">
                          <a:effectLst/>
                          <a:latin typeface="+mj-ea"/>
                          <a:ea typeface="+mj-ea"/>
                          <a:cs typeface="Times New Roman" panose="02020603050405020304" pitchFamily="18" charset="0"/>
                        </a:rPr>
                        <a:t>２</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ja-JP" sz="1200" kern="100" dirty="0">
                          <a:effectLst/>
                          <a:latin typeface="+mj-ea"/>
                          <a:ea typeface="+mj-ea"/>
                        </a:rPr>
                        <a:t>料理やお菓子づくりを行えることで知人との交流をもつことができる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■短期集中個別リハ</a:t>
                      </a:r>
                    </a:p>
                    <a:p>
                      <a:pPr algn="just">
                        <a:spcAft>
                          <a:spcPts val="0"/>
                        </a:spcAft>
                      </a:pPr>
                      <a:r>
                        <a:rPr lang="ja-JP" sz="1200" kern="100" dirty="0">
                          <a:effectLst/>
                          <a:latin typeface="+mj-ea"/>
                          <a:ea typeface="+mj-ea"/>
                          <a:cs typeface="ＭＳ 明朝" panose="02020609040205080304" pitchFamily="17" charset="-128"/>
                        </a:rPr>
                        <a:t>☐生活行為向上リハ</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☐認知症短期集中リハⅠ・Ⅱ</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a:t>
                      </a:r>
                      <a:r>
                        <a:rPr lang="ja-JP" sz="1200" kern="100" dirty="0">
                          <a:effectLst/>
                          <a:latin typeface="+mj-ea"/>
                          <a:ea typeface="+mj-ea"/>
                          <a:cs typeface="Times New Roman" panose="02020603050405020304" pitchFamily="18" charset="0"/>
                        </a:rPr>
                        <a:t>理学療法</a:t>
                      </a:r>
                    </a:p>
                    <a:p>
                      <a:pPr algn="just">
                        <a:spcAft>
                          <a:spcPts val="0"/>
                        </a:spcAft>
                      </a:pPr>
                      <a:r>
                        <a:rPr lang="ja-JP" sz="1200" kern="100" dirty="0">
                          <a:effectLst/>
                          <a:latin typeface="+mj-ea"/>
                          <a:ea typeface="+mj-ea"/>
                          <a:cs typeface="Times New Roman" panose="02020603050405020304" pitchFamily="18" charset="0"/>
                        </a:rPr>
                        <a:t>■</a:t>
                      </a:r>
                      <a:r>
                        <a:rPr lang="ja-JP" sz="1200" kern="100" dirty="0">
                          <a:effectLst/>
                          <a:latin typeface="+mj-ea"/>
                          <a:ea typeface="+mj-ea"/>
                          <a:cs typeface="ＭＳ 明朝" panose="02020609040205080304" pitchFamily="17" charset="-128"/>
                        </a:rPr>
                        <a:t>作業療法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☐言語聴覚療法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☐その他（　　　）</a:t>
                      </a:r>
                      <a:endParaRPr lang="ja-JP" sz="1200" kern="100" dirty="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01600" indent="-101600" algn="just">
                        <a:spcAft>
                          <a:spcPts val="0"/>
                        </a:spcAft>
                      </a:pPr>
                      <a:r>
                        <a:rPr lang="ja-JP" sz="1200" kern="100" dirty="0">
                          <a:effectLst/>
                          <a:latin typeface="+mj-ea"/>
                          <a:ea typeface="+mj-ea"/>
                        </a:rPr>
                        <a:t>・料理手順を考える練習を行う </a:t>
                      </a:r>
                      <a:r>
                        <a:rPr lang="ja-JP" sz="1200" kern="100" dirty="0">
                          <a:effectLst/>
                          <a:latin typeface="+mj-ea"/>
                          <a:ea typeface="+mj-ea"/>
                          <a:cs typeface="Times New Roman" panose="02020603050405020304" pitchFamily="18" charset="0"/>
                        </a:rPr>
                        <a:t>・キッチンで必要な動作を確認するための環境の評価を行う</a:t>
                      </a:r>
                    </a:p>
                    <a:p>
                      <a:pPr algn="just">
                        <a:spcAft>
                          <a:spcPts val="0"/>
                        </a:spcAft>
                      </a:pPr>
                      <a:r>
                        <a:rPr lang="ja-JP" sz="1200" kern="100" dirty="0">
                          <a:effectLst/>
                          <a:latin typeface="+mj-ea"/>
                          <a:ea typeface="+mj-ea"/>
                          <a:cs typeface="Times New Roman" panose="02020603050405020304" pitchFamily="18" charset="0"/>
                        </a:rPr>
                        <a:t>・調理練習を実施する</a:t>
                      </a:r>
                      <a:r>
                        <a:rPr lang="ja-JP" sz="1200" kern="100" dirty="0">
                          <a:solidFill>
                            <a:srgbClr val="FFFFFF"/>
                          </a:solidFill>
                          <a:effectLst/>
                          <a:latin typeface="+mj-ea"/>
                          <a:ea typeface="+mj-ea"/>
                          <a:cs typeface="Times New Roman" panose="02020603050405020304" pitchFamily="18" charset="0"/>
                        </a:rPr>
                        <a:t>画①②</a:t>
                      </a:r>
                      <a:endParaRPr lang="ja-JP" sz="1200" kern="100" dirty="0">
                        <a:effectLst/>
                        <a:latin typeface="+mj-ea"/>
                        <a:ea typeface="+mj-ea"/>
                        <a:cs typeface="Times New Roman" panose="02020603050405020304" pitchFamily="18" charset="0"/>
                      </a:endParaRPr>
                    </a:p>
                    <a:p>
                      <a:r>
                        <a:rPr lang="ja-JP" sz="1200" kern="100" dirty="0">
                          <a:effectLst/>
                          <a:latin typeface="+mj-ea"/>
                          <a:ea typeface="+mj-ea"/>
                        </a:rPr>
                        <a:t>・栄養評価、指導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自宅内での調理の様子を確認する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1457359">
                <a:tc>
                  <a:txBody>
                    <a:bodyPr/>
                    <a:lstStyle/>
                    <a:p>
                      <a:pPr algn="ctr">
                        <a:spcAft>
                          <a:spcPts val="0"/>
                        </a:spcAft>
                      </a:pPr>
                      <a:r>
                        <a:rPr lang="ja-JP" sz="1200" kern="100">
                          <a:effectLst/>
                          <a:latin typeface="+mj-ea"/>
                          <a:ea typeface="+mj-ea"/>
                          <a:cs typeface="Times New Roman" panose="02020603050405020304" pitchFamily="18" charset="0"/>
                        </a:rPr>
                        <a:t>３</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安全な屋外歩行の獲得により、外出を楽しむことができる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■短期集中個別リハ</a:t>
                      </a:r>
                    </a:p>
                    <a:p>
                      <a:pPr algn="just">
                        <a:spcAft>
                          <a:spcPts val="0"/>
                        </a:spcAft>
                      </a:pPr>
                      <a:r>
                        <a:rPr lang="ja-JP" sz="1200" kern="100">
                          <a:effectLst/>
                          <a:latin typeface="+mj-ea"/>
                          <a:ea typeface="+mj-ea"/>
                          <a:cs typeface="ＭＳ 明朝" panose="02020609040205080304" pitchFamily="17" charset="-128"/>
                        </a:rPr>
                        <a:t>☐生活行為向上リハ</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☐認知症短期集中リハⅠ・Ⅱ</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Times New Roman" panose="02020603050405020304" pitchFamily="18" charset="0"/>
                        </a:rPr>
                        <a:t>■理学療法</a:t>
                      </a:r>
                    </a:p>
                    <a:p>
                      <a:pPr algn="just">
                        <a:spcAft>
                          <a:spcPts val="0"/>
                        </a:spcAft>
                      </a:pPr>
                      <a:r>
                        <a:rPr lang="ja-JP" sz="1200" kern="100">
                          <a:effectLst/>
                          <a:latin typeface="+mj-ea"/>
                          <a:ea typeface="+mj-ea"/>
                          <a:cs typeface="ＭＳ 明朝" panose="02020609040205080304" pitchFamily="17" charset="-128"/>
                        </a:rPr>
                        <a:t>☐作業療法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☐言語聴覚療法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☐その他（　　　）</a:t>
                      </a:r>
                      <a:endParaRPr lang="ja-JP" sz="1200" kern="10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rPr>
                        <a:t>歩行獲得、外出する際の工夫を提案ンし、評価する </a:t>
                      </a:r>
                      <a:endParaRPr lang="en-US" altLang="ja-JP" sz="1200" kern="100" dirty="0">
                        <a:effectLst/>
                        <a:latin typeface="+mj-ea"/>
                        <a:ea typeface="+mj-ea"/>
                      </a:endParaRPr>
                    </a:p>
                    <a:p>
                      <a:pPr algn="just">
                        <a:spcAft>
                          <a:spcPts val="0"/>
                        </a:spcAft>
                      </a:pPr>
                      <a:r>
                        <a:rPr lang="ja-JP" sz="1200" kern="100" dirty="0">
                          <a:effectLst/>
                          <a:latin typeface="+mj-ea"/>
                          <a:ea typeface="+mj-ea"/>
                          <a:cs typeface="Times New Roman" panose="02020603050405020304" pitchFamily="18" charset="0"/>
                        </a:rPr>
                        <a:t>・屋外歩行練習</a:t>
                      </a:r>
                      <a:r>
                        <a:rPr lang="ja-JP" sz="1200" kern="100" dirty="0">
                          <a:solidFill>
                            <a:srgbClr val="FFFFFF"/>
                          </a:solidFill>
                          <a:effectLst/>
                          <a:latin typeface="+mj-ea"/>
                          <a:ea typeface="+mj-ea"/>
                          <a:cs typeface="Times New Roman" panose="02020603050405020304" pitchFamily="18" charset="0"/>
                        </a:rPr>
                        <a:t>計画➂</a:t>
                      </a:r>
                      <a:endParaRPr lang="ja-JP" sz="1200" kern="100" dirty="0">
                        <a:effectLst/>
                        <a:latin typeface="+mj-ea"/>
                        <a:ea typeface="+mj-ea"/>
                        <a:cs typeface="Times New Roman" panose="02020603050405020304" pitchFamily="18" charset="0"/>
                      </a:endParaRPr>
                    </a:p>
                    <a:p>
                      <a:r>
                        <a:rPr lang="ja-JP" sz="1200" kern="100" dirty="0">
                          <a:effectLst/>
                          <a:latin typeface="+mj-ea"/>
                          <a:ea typeface="+mj-ea"/>
                        </a:rPr>
                        <a:t>・杖や歩行器等、使用を検討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自宅周辺の歩行状況を確認する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421546">
                <a:tc>
                  <a:txBody>
                    <a:bodyPr/>
                    <a:lstStyle/>
                    <a:p>
                      <a:pPr algn="ctr">
                        <a:spcAft>
                          <a:spcPts val="0"/>
                        </a:spcAft>
                      </a:pPr>
                      <a:r>
                        <a:rPr lang="ja-JP" sz="1200" kern="100">
                          <a:effectLst/>
                          <a:latin typeface="+mj-ea"/>
                          <a:ea typeface="+mj-ea"/>
                          <a:cs typeface="Times New Roman" panose="02020603050405020304" pitchFamily="18" charset="0"/>
                        </a:rPr>
                        <a:t>４</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入浴動作（またぎ動作）の獲得により、在宅で入浴を安全に行う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■短期集中個別リハ</a:t>
                      </a:r>
                    </a:p>
                    <a:p>
                      <a:pPr algn="just">
                        <a:spcAft>
                          <a:spcPts val="0"/>
                        </a:spcAft>
                      </a:pPr>
                      <a:r>
                        <a:rPr lang="ja-JP" sz="1200" kern="100">
                          <a:effectLst/>
                          <a:latin typeface="+mj-ea"/>
                          <a:ea typeface="+mj-ea"/>
                          <a:cs typeface="ＭＳ 明朝" panose="02020609040205080304" pitchFamily="17" charset="-128"/>
                        </a:rPr>
                        <a:t>☐生活行為向上リハ</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☐認知症短期集中リハⅠ・Ⅱ</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a:t>
                      </a:r>
                      <a:r>
                        <a:rPr lang="ja-JP" sz="1200" kern="100">
                          <a:effectLst/>
                          <a:latin typeface="+mj-ea"/>
                          <a:ea typeface="+mj-ea"/>
                          <a:cs typeface="Times New Roman" panose="02020603050405020304" pitchFamily="18" charset="0"/>
                        </a:rPr>
                        <a:t>理学療法</a:t>
                      </a:r>
                    </a:p>
                    <a:p>
                      <a:pPr algn="just">
                        <a:spcAft>
                          <a:spcPts val="0"/>
                        </a:spcAft>
                      </a:pPr>
                      <a:r>
                        <a:rPr lang="ja-JP" sz="1200" kern="100">
                          <a:effectLst/>
                          <a:latin typeface="+mj-ea"/>
                          <a:ea typeface="+mj-ea"/>
                          <a:cs typeface="Times New Roman" panose="02020603050405020304" pitchFamily="18" charset="0"/>
                        </a:rPr>
                        <a:t>■</a:t>
                      </a:r>
                      <a:r>
                        <a:rPr lang="ja-JP" sz="1200" kern="100">
                          <a:effectLst/>
                          <a:latin typeface="+mj-ea"/>
                          <a:ea typeface="+mj-ea"/>
                          <a:cs typeface="ＭＳ 明朝" panose="02020609040205080304" pitchFamily="17" charset="-128"/>
                        </a:rPr>
                        <a:t>作業療法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☐言語聴覚療法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☐その他（　　　）</a:t>
                      </a:r>
                      <a:endParaRPr lang="ja-JP" sz="1200" kern="10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入浴動作の評価を実施、自宅環境を確認する</a:t>
                      </a:r>
                    </a:p>
                    <a:p>
                      <a:pPr algn="just">
                        <a:spcAft>
                          <a:spcPts val="0"/>
                        </a:spcAft>
                      </a:pPr>
                      <a:r>
                        <a:rPr lang="ja-JP" sz="1200" kern="100" dirty="0">
                          <a:effectLst/>
                          <a:latin typeface="+mj-ea"/>
                          <a:ea typeface="+mj-ea"/>
                          <a:cs typeface="Times New Roman" panose="02020603050405020304" pitchFamily="18" charset="0"/>
                        </a:rPr>
                        <a:t>・またぎ動作練習</a:t>
                      </a:r>
                    </a:p>
                    <a:p>
                      <a:pPr algn="just">
                        <a:spcAft>
                          <a:spcPts val="0"/>
                        </a:spcAft>
                      </a:pPr>
                      <a:r>
                        <a:rPr lang="ja-JP" sz="1200" kern="100" dirty="0">
                          <a:effectLst/>
                          <a:latin typeface="+mj-ea"/>
                          <a:ea typeface="+mj-ea"/>
                          <a:cs typeface="Times New Roman" panose="02020603050405020304" pitchFamily="18" charset="0"/>
                        </a:rPr>
                        <a:t>・自宅環境を想定した動作検討</a:t>
                      </a:r>
                    </a:p>
                    <a:p>
                      <a:pPr algn="just">
                        <a:spcAft>
                          <a:spcPts val="0"/>
                        </a:spcAft>
                      </a:pPr>
                      <a:r>
                        <a:rPr lang="ja-JP" sz="1200" kern="100" dirty="0">
                          <a:effectLst/>
                          <a:latin typeface="+mj-ea"/>
                          <a:ea typeface="+mj-ea"/>
                          <a:cs typeface="Times New Roman" panose="02020603050405020304" pitchFamily="18" charset="0"/>
                        </a:rPr>
                        <a:t>・入浴介助方法の検討</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自宅での動作観察を行う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4" name="AutoShape 6"/>
          <p:cNvSpPr>
            <a:spLocks noChangeArrowheads="1"/>
          </p:cNvSpPr>
          <p:nvPr/>
        </p:nvSpPr>
        <p:spPr bwMode="auto">
          <a:xfrm>
            <a:off x="566848" y="1580398"/>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a:t>
            </a:r>
            <a:r>
              <a:rPr kumimoji="0" lang="ja-JP" altLang="ja-JP" sz="12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➊</a:t>
            </a:r>
            <a:endParaRPr lang="ja-JP" altLang="en-US" sz="1200" b="1" dirty="0">
              <a:solidFill>
                <a:schemeClr val="bg1"/>
              </a:solidFill>
            </a:endParaRPr>
          </a:p>
        </p:txBody>
      </p:sp>
      <p:sp>
        <p:nvSpPr>
          <p:cNvPr id="11" name="AutoShape 4"/>
          <p:cNvSpPr>
            <a:spLocks noChangeArrowheads="1"/>
          </p:cNvSpPr>
          <p:nvPr/>
        </p:nvSpPr>
        <p:spPr bwMode="auto">
          <a:xfrm>
            <a:off x="5220072" y="1884990"/>
            <a:ext cx="1010910"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リハ計画①②</a:t>
            </a:r>
          </a:p>
        </p:txBody>
      </p:sp>
      <p:sp>
        <p:nvSpPr>
          <p:cNvPr id="12" name="Rectangle 9"/>
          <p:cNvSpPr>
            <a:spLocks noChangeArrowheads="1"/>
          </p:cNvSpPr>
          <p:nvPr/>
        </p:nvSpPr>
        <p:spPr bwMode="auto">
          <a:xfrm>
            <a:off x="-28870" y="54380"/>
            <a:ext cx="342112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chemeClr val="accent1"/>
                </a:solidFill>
                <a:effectLst/>
                <a:latin typeface="Century" panose="02040604050505020304" pitchFamily="18" charset="0"/>
                <a:ea typeface="HGPｺﾞｼｯｸM" panose="020B0600000000000000" pitchFamily="50" charset="-128"/>
                <a:cs typeface="Times New Roman" panose="02020603050405020304" pitchFamily="18" charset="0"/>
              </a:rPr>
              <a:t>□通所リハビリテーション計画書　</a:t>
            </a:r>
            <a:r>
              <a:rPr kumimoji="0" lang="ja-JP" altLang="ja-JP" sz="1100" b="1" i="0" u="none" strike="noStrike" cap="none" normalizeH="0" baseline="0" dirty="0">
                <a:ln>
                  <a:noFill/>
                </a:ln>
                <a:solidFill>
                  <a:schemeClr val="accent1"/>
                </a:solidFill>
                <a:effectLst/>
                <a:latin typeface="Century" panose="02040604050505020304" pitchFamily="18" charset="0"/>
                <a:ea typeface="HGPｺﾞｼｯｸM" panose="020B0600000000000000" pitchFamily="50" charset="-128"/>
                <a:cs typeface="Times New Roman" panose="02020603050405020304" pitchFamily="18" charset="0"/>
              </a:rPr>
              <a:t>　　　</a:t>
            </a:r>
            <a:endParaRPr kumimoji="0" lang="ja-JP" altLang="ja-JP" sz="900" b="0" i="0" u="none" strike="noStrike" cap="none" normalizeH="0" baseline="0" dirty="0">
              <a:ln>
                <a:noFill/>
              </a:ln>
              <a:solidFill>
                <a:schemeClr val="accent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accent1"/>
              </a:solidFill>
              <a:effectLst/>
              <a:latin typeface="Arial" panose="020B0604020202020204" pitchFamily="34" charset="0"/>
            </a:endParaRPr>
          </a:p>
        </p:txBody>
      </p:sp>
      <p:sp>
        <p:nvSpPr>
          <p:cNvPr id="14" name="AutoShape 4"/>
          <p:cNvSpPr>
            <a:spLocks noChangeArrowheads="1"/>
          </p:cNvSpPr>
          <p:nvPr/>
        </p:nvSpPr>
        <p:spPr bwMode="auto">
          <a:xfrm>
            <a:off x="5220072" y="3438609"/>
            <a:ext cx="1010910"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リハ計画①②</a:t>
            </a:r>
          </a:p>
        </p:txBody>
      </p:sp>
      <p:sp>
        <p:nvSpPr>
          <p:cNvPr id="15" name="AutoShape 4"/>
          <p:cNvSpPr>
            <a:spLocks noChangeArrowheads="1"/>
          </p:cNvSpPr>
          <p:nvPr/>
        </p:nvSpPr>
        <p:spPr bwMode="auto">
          <a:xfrm>
            <a:off x="5220072" y="4811776"/>
            <a:ext cx="988767"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リハ計画③</a:t>
            </a:r>
          </a:p>
        </p:txBody>
      </p:sp>
      <p:sp>
        <p:nvSpPr>
          <p:cNvPr id="16" name="AutoShape 4"/>
          <p:cNvSpPr>
            <a:spLocks noChangeArrowheads="1"/>
          </p:cNvSpPr>
          <p:nvPr/>
        </p:nvSpPr>
        <p:spPr bwMode="auto">
          <a:xfrm>
            <a:off x="5255865" y="6488291"/>
            <a:ext cx="1010910"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リハ計画④</a:t>
            </a:r>
          </a:p>
        </p:txBody>
      </p:sp>
      <p:sp>
        <p:nvSpPr>
          <p:cNvPr id="17" name="AutoShape 6"/>
          <p:cNvSpPr>
            <a:spLocks noChangeArrowheads="1"/>
          </p:cNvSpPr>
          <p:nvPr/>
        </p:nvSpPr>
        <p:spPr bwMode="auto">
          <a:xfrm>
            <a:off x="566849" y="3347633"/>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リハ目標②</a:t>
            </a:r>
          </a:p>
        </p:txBody>
      </p:sp>
      <p:sp>
        <p:nvSpPr>
          <p:cNvPr id="18" name="AutoShape 6"/>
          <p:cNvSpPr>
            <a:spLocks noChangeArrowheads="1"/>
          </p:cNvSpPr>
          <p:nvPr/>
        </p:nvSpPr>
        <p:spPr bwMode="auto">
          <a:xfrm>
            <a:off x="566849" y="4723136"/>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a:t>
            </a:r>
            <a:r>
              <a:rPr kumimoji="0" lang="ja-JP" altLang="ja-JP" sz="12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❸</a:t>
            </a:r>
            <a:endParaRPr lang="ja-JP" altLang="en-US" sz="1200" b="1" dirty="0">
              <a:solidFill>
                <a:schemeClr val="bg1"/>
              </a:solidFill>
            </a:endParaRPr>
          </a:p>
        </p:txBody>
      </p:sp>
      <p:sp>
        <p:nvSpPr>
          <p:cNvPr id="19" name="AutoShape 6"/>
          <p:cNvSpPr>
            <a:spLocks noChangeArrowheads="1"/>
          </p:cNvSpPr>
          <p:nvPr/>
        </p:nvSpPr>
        <p:spPr bwMode="auto">
          <a:xfrm>
            <a:off x="566848" y="6055544"/>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a:t>
            </a:r>
            <a:r>
              <a:rPr kumimoji="0" lang="ja-JP" altLang="ja-JP" sz="12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❹</a:t>
            </a:r>
            <a:endParaRPr lang="ja-JP" altLang="en-US" sz="1200" b="1" dirty="0">
              <a:solidFill>
                <a:schemeClr val="bg1"/>
              </a:solidFill>
            </a:endParaRPr>
          </a:p>
        </p:txBody>
      </p:sp>
      <p:sp>
        <p:nvSpPr>
          <p:cNvPr id="20" name="テキスト ボックス 19"/>
          <p:cNvSpPr txBox="1"/>
          <p:nvPr/>
        </p:nvSpPr>
        <p:spPr>
          <a:xfrm>
            <a:off x="6660232" y="54380"/>
            <a:ext cx="2232248" cy="461665"/>
          </a:xfrm>
          <a:prstGeom prst="rect">
            <a:avLst/>
          </a:prstGeom>
          <a:solidFill>
            <a:srgbClr val="FF9900"/>
          </a:solidFill>
        </p:spPr>
        <p:txBody>
          <a:bodyPr wrap="square" rtlCol="0">
            <a:spAutoFit/>
          </a:bodyPr>
          <a:lstStyle/>
          <a:p>
            <a:pPr algn="ctr"/>
            <a:r>
              <a:rPr kumimoji="1" lang="ja-JP" altLang="en-US" sz="2400" dirty="0"/>
              <a:t>テキスト</a:t>
            </a:r>
            <a:r>
              <a:rPr kumimoji="1" lang="ja-JP" altLang="en-US" sz="2400" dirty="0">
                <a:solidFill>
                  <a:srgbClr val="FFFFCC"/>
                </a:solidFill>
              </a:rPr>
              <a:t>Ｐ</a:t>
            </a:r>
            <a:r>
              <a:rPr lang="en-US" altLang="ja-JP" sz="2400" dirty="0">
                <a:solidFill>
                  <a:srgbClr val="FFFFCC"/>
                </a:solidFill>
              </a:rPr>
              <a:t>510</a:t>
            </a:r>
            <a:endParaRPr kumimoji="1" lang="ja-JP" altLang="en-US" sz="2400" dirty="0">
              <a:solidFill>
                <a:srgbClr val="FFFFCC"/>
              </a:solidFill>
            </a:endParaRPr>
          </a:p>
        </p:txBody>
      </p:sp>
    </p:spTree>
    <p:extLst>
      <p:ext uri="{BB962C8B-B14F-4D97-AF65-F5344CB8AC3E}">
        <p14:creationId xmlns:p14="http://schemas.microsoft.com/office/powerpoint/2010/main" val="234131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solidFill>
            <a:schemeClr val="accent5"/>
          </a:solidFill>
          <a:ln w="6350"/>
        </p:spPr>
        <p:txBody>
          <a:bodyPr tIns="0"/>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defRPr/>
            </a:pPr>
            <a:r>
              <a:rPr lang="ja-JP" altLang="en-US" sz="4000" kern="0"/>
              <a:t>振り返り</a:t>
            </a:r>
            <a:endParaRPr lang="ja-JP" altLang="en-US" sz="4000" kern="0" dirty="0"/>
          </a:p>
        </p:txBody>
      </p:sp>
      <p:sp>
        <p:nvSpPr>
          <p:cNvPr id="2" name="スライド番号プレースホルダー 1"/>
          <p:cNvSpPr>
            <a:spLocks noGrp="1"/>
          </p:cNvSpPr>
          <p:nvPr>
            <p:ph type="sldNum" sz="quarter" idx="12"/>
          </p:nvPr>
        </p:nvSpPr>
        <p:spPr/>
        <p:txBody>
          <a:bodyPr/>
          <a:lstStyle/>
          <a:p>
            <a:pPr>
              <a:defRPr/>
            </a:pPr>
            <a:fld id="{7021EC4D-92C6-43E2-BCB2-6722DD824A66}" type="slidenum">
              <a:rPr lang="ja-JP" altLang="en-US" smtClean="0"/>
              <a:pPr>
                <a:defRPr/>
              </a:pPr>
              <a:t>82</a:t>
            </a:fld>
            <a:endParaRPr lang="ja-JP"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79512" y="116632"/>
            <a:ext cx="8784976" cy="1008112"/>
          </a:xfrm>
          <a:prstGeom prst="roundRect">
            <a:avLst>
              <a:gd name="adj" fmla="val 5046"/>
            </a:avLst>
          </a:prstGeom>
          <a:solidFill>
            <a:srgbClr val="FFFF99"/>
          </a:solidFill>
          <a:ln w="9525">
            <a:solidFill>
              <a:schemeClr val="bg1"/>
            </a:solidFill>
            <a:round/>
            <a:headEnd/>
            <a:tailEnd/>
          </a:ln>
        </p:spPr>
        <p:txBody>
          <a:bodyPr lIns="74295" tIns="48600" rIns="74295" bIns="8890" anchor="ctr" anchorCtr="0"/>
          <a:lstStyle/>
          <a:p>
            <a:pPr algn="ctr"/>
            <a:r>
              <a:rPr lang="ja-JP" altLang="en-US" sz="3200" dirty="0"/>
              <a:t>修得目標　</a:t>
            </a:r>
            <a:r>
              <a:rPr lang="ja-JP" altLang="ja-JP" sz="3200" b="1" dirty="0"/>
              <a:t>「受付及び相談並びに契約」</a:t>
            </a:r>
            <a:endParaRPr lang="ja-JP" altLang="ja-JP" sz="3200" dirty="0"/>
          </a:p>
        </p:txBody>
      </p:sp>
      <p:sp>
        <p:nvSpPr>
          <p:cNvPr id="87041" name="Rectangle 1"/>
          <p:cNvSpPr>
            <a:spLocks noChangeArrowheads="1"/>
          </p:cNvSpPr>
          <p:nvPr/>
        </p:nvSpPr>
        <p:spPr bwMode="auto">
          <a:xfrm>
            <a:off x="179512" y="1150974"/>
            <a:ext cx="8784976" cy="5570756"/>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800" dirty="0">
                <a:solidFill>
                  <a:schemeClr val="bg1"/>
                </a:solidFill>
                <a:latin typeface="+mj-ea"/>
                <a:ea typeface="+mj-ea"/>
                <a:cs typeface="MS-Mincho"/>
              </a:rPr>
              <a:t>①</a:t>
            </a:r>
            <a:r>
              <a:rPr lang="ja-JP" sz="2800" dirty="0">
                <a:solidFill>
                  <a:schemeClr val="bg1"/>
                </a:solidFill>
                <a:latin typeface="+mj-ea"/>
                <a:ea typeface="+mj-ea"/>
                <a:cs typeface="MS-Mincho"/>
              </a:rPr>
              <a:t>インテークの目的と意義について説明できる。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②受付及び相談と面接の場面における援助の留</a:t>
            </a:r>
            <a:r>
              <a:rPr lang="ja-JP" altLang="ja-JP" sz="2800" dirty="0">
                <a:solidFill>
                  <a:schemeClr val="bg1"/>
                </a:solidFill>
                <a:latin typeface="+mj-ea"/>
                <a:ea typeface="+mj-ea"/>
                <a:cs typeface="MS-Mincho"/>
              </a:rPr>
              <a:t>意点に</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③利用者及び家族との信頼関係の構築の重要性</a:t>
            </a:r>
            <a:r>
              <a:rPr lang="ja-JP" altLang="ja-JP" sz="2800" dirty="0">
                <a:solidFill>
                  <a:schemeClr val="bg1"/>
                </a:solidFill>
                <a:latin typeface="+mj-ea"/>
                <a:ea typeface="+mj-ea"/>
                <a:cs typeface="MS-Mincho"/>
              </a:rPr>
              <a:t>につい</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altLang="ja-JP" sz="2800" dirty="0">
                <a:solidFill>
                  <a:schemeClr val="bg1"/>
                </a:solidFill>
                <a:latin typeface="+mj-ea"/>
                <a:ea typeface="+mj-ea"/>
                <a:cs typeface="MS-Mincho"/>
              </a:rPr>
              <a:t>て</a:t>
            </a:r>
            <a:r>
              <a:rPr lang="ja-JP" sz="2800" dirty="0">
                <a:solidFill>
                  <a:schemeClr val="bg1"/>
                </a:solidFill>
                <a:latin typeface="+mj-ea"/>
                <a:ea typeface="+mj-ea"/>
                <a:cs typeface="MS-Mincho"/>
              </a:rPr>
              <a:t>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④契約行為を行うにあたっての留意事項につい</a:t>
            </a:r>
            <a:r>
              <a:rPr lang="ja-JP" altLang="ja-JP" sz="2800" dirty="0">
                <a:solidFill>
                  <a:schemeClr val="bg1"/>
                </a:solidFill>
                <a:latin typeface="+mj-ea"/>
                <a:ea typeface="+mj-ea"/>
                <a:cs typeface="MS-Mincho"/>
              </a:rPr>
              <a:t>て説明</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⑤契約の仕組みが利用者主体であることの意義</a:t>
            </a:r>
            <a:r>
              <a:rPr lang="ja-JP" altLang="ja-JP" sz="2800" dirty="0">
                <a:solidFill>
                  <a:schemeClr val="bg1"/>
                </a:solidFill>
                <a:latin typeface="+mj-ea"/>
                <a:ea typeface="+mj-ea"/>
                <a:cs typeface="MS-Mincho"/>
              </a:rPr>
              <a:t>と仕組み</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について説明できる。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⑥利用者の状況に合った面接に必要な情報や書類の準</a:t>
            </a:r>
            <a:endParaRPr lang="en-US" altLang="ja-JP" sz="2800" dirty="0">
              <a:solidFill>
                <a:schemeClr val="bg1"/>
              </a:solidFill>
              <a:latin typeface="+mj-ea"/>
              <a:ea typeface="+mj-ea"/>
              <a:cs typeface="MS-Mincho"/>
            </a:endParaRPr>
          </a:p>
          <a:p>
            <a:r>
              <a:rPr lang="en-US" altLang="ja-JP" sz="2800" dirty="0">
                <a:solidFill>
                  <a:schemeClr val="bg1"/>
                </a:solidFill>
                <a:latin typeface="+mj-ea"/>
                <a:ea typeface="+mj-ea"/>
                <a:cs typeface="MS-Mincho"/>
              </a:rPr>
              <a:t>   </a:t>
            </a:r>
            <a:r>
              <a:rPr lang="ja-JP" sz="2800" dirty="0">
                <a:solidFill>
                  <a:schemeClr val="bg1"/>
                </a:solidFill>
                <a:latin typeface="+mj-ea"/>
                <a:ea typeface="+mj-ea"/>
                <a:cs typeface="MS-Mincho"/>
              </a:rPr>
              <a:t>備を実施できる。</a:t>
            </a:r>
            <a:endParaRPr lang="ja-JP" sz="2800" dirty="0">
              <a:solidFill>
                <a:schemeClr val="bg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83</a:t>
            </a:fld>
            <a:endParaRPr lang="ja-JP" altLang="en-US"/>
          </a:p>
        </p:txBody>
      </p:sp>
    </p:spTree>
    <p:extLst>
      <p:ext uri="{BB962C8B-B14F-4D97-AF65-F5344CB8AC3E}">
        <p14:creationId xmlns:p14="http://schemas.microsoft.com/office/powerpoint/2010/main" val="712102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0" y="0"/>
            <a:ext cx="9144000" cy="596721"/>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solidFill>
                  <a:prstClr val="black"/>
                </a:solidFill>
              </a:rPr>
              <a:t>修得目標　「</a:t>
            </a:r>
            <a:r>
              <a:rPr lang="ja-JP" altLang="ja-JP" sz="2800" b="1" dirty="0">
                <a:solidFill>
                  <a:prstClr val="black"/>
                </a:solidFill>
              </a:rPr>
              <a:t>アセスメント及びニーズの把握の方法</a:t>
            </a:r>
            <a:r>
              <a:rPr lang="ja-JP" altLang="en-US" sz="2800" b="1" dirty="0">
                <a:solidFill>
                  <a:prstClr val="black"/>
                </a:solidFill>
              </a:rPr>
              <a:t>」</a:t>
            </a:r>
            <a:endParaRPr lang="ja-JP" altLang="ja-JP" sz="2800" dirty="0">
              <a:solidFill>
                <a:prstClr val="black"/>
              </a:solidFill>
            </a:endParaRPr>
          </a:p>
        </p:txBody>
      </p:sp>
      <p:sp>
        <p:nvSpPr>
          <p:cNvPr id="17411" name="正方形/長方形 2"/>
          <p:cNvSpPr>
            <a:spLocks noChangeArrowheads="1"/>
          </p:cNvSpPr>
          <p:nvPr/>
        </p:nvSpPr>
        <p:spPr bwMode="auto">
          <a:xfrm>
            <a:off x="0" y="596721"/>
            <a:ext cx="9144000" cy="6124754"/>
          </a:xfrm>
          <a:prstGeom prst="rect">
            <a:avLst/>
          </a:prstGeom>
          <a:noFill/>
          <a:ln w="9525">
            <a:solidFill>
              <a:schemeClr val="bg1"/>
            </a:solidFill>
            <a:miter lim="800000"/>
            <a:headEnd/>
            <a:tailEnd/>
          </a:ln>
        </p:spPr>
        <p:txBody>
          <a:bodyPr lIns="0">
            <a:spAutoFit/>
          </a:bodyPr>
          <a:lstStyle/>
          <a:p>
            <a:pPr lvl="1"/>
            <a:r>
              <a:rPr lang="en-US" altLang="ja-JP" sz="2800" dirty="0">
                <a:solidFill>
                  <a:prstClr val="white"/>
                </a:solidFill>
                <a:latin typeface="HGPｺﾞｼｯｸM" pitchFamily="50" charset="-128"/>
              </a:rPr>
              <a:t>①</a:t>
            </a:r>
            <a:r>
              <a:rPr lang="ja-JP" altLang="en-US" sz="2800" dirty="0">
                <a:solidFill>
                  <a:prstClr val="white"/>
                </a:solidFill>
                <a:latin typeface="HGPｺﾞｼｯｸM" pitchFamily="50" charset="-128"/>
              </a:rPr>
              <a:t>　アセスメントの目的と意義について説明できる。 </a:t>
            </a:r>
          </a:p>
          <a:p>
            <a:pPr lvl="1"/>
            <a:r>
              <a:rPr lang="ja-JP" altLang="en-US" sz="2800" dirty="0">
                <a:solidFill>
                  <a:prstClr val="white"/>
                </a:solidFill>
                <a:latin typeface="HGPｺﾞｼｯｸM" pitchFamily="50" charset="-128"/>
              </a:rPr>
              <a:t>②　アセスメントにおける情報収集の項目や目的を説明</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できる。 </a:t>
            </a:r>
          </a:p>
          <a:p>
            <a:pPr lvl="1"/>
            <a:r>
              <a:rPr lang="ja-JP" altLang="en-US" sz="2800" dirty="0">
                <a:solidFill>
                  <a:prstClr val="white"/>
                </a:solidFill>
                <a:latin typeface="HGPｺﾞｼｯｸM" pitchFamily="50" charset="-128"/>
              </a:rPr>
              <a:t>③　アセスメントからニーズを導き出す思考過程を説明</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できる。 </a:t>
            </a:r>
          </a:p>
          <a:p>
            <a:pPr lvl="1"/>
            <a:r>
              <a:rPr lang="ja-JP" altLang="en-US" sz="2800" dirty="0">
                <a:solidFill>
                  <a:prstClr val="white"/>
                </a:solidFill>
                <a:latin typeface="HGPｺﾞｼｯｸM" pitchFamily="50" charset="-128"/>
              </a:rPr>
              <a:t>④　利用者・家族の意向の確認を実施できる。 </a:t>
            </a:r>
          </a:p>
          <a:p>
            <a:pPr lvl="1"/>
            <a:r>
              <a:rPr lang="ja-JP" altLang="en-US" sz="2800" dirty="0">
                <a:solidFill>
                  <a:prstClr val="white"/>
                </a:solidFill>
                <a:latin typeface="HGPｺﾞｼｯｸM" pitchFamily="50" charset="-128"/>
              </a:rPr>
              <a:t>⑤　状態の維持・改善・悪化の可能性を予測できる。 </a:t>
            </a:r>
          </a:p>
          <a:p>
            <a:pPr lvl="1"/>
            <a:r>
              <a:rPr lang="ja-JP" altLang="en-US" sz="2800" dirty="0">
                <a:solidFill>
                  <a:prstClr val="white"/>
                </a:solidFill>
                <a:latin typeface="HGPｺﾞｼｯｸM" pitchFamily="50" charset="-128"/>
              </a:rPr>
              <a:t>⑥　利用者、家族から得た情報に基づく課題の抽出を</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実施できる。 </a:t>
            </a:r>
          </a:p>
          <a:p>
            <a:pPr lvl="1"/>
            <a:r>
              <a:rPr lang="ja-JP" altLang="en-US" sz="2800" dirty="0">
                <a:solidFill>
                  <a:prstClr val="white"/>
                </a:solidFill>
                <a:latin typeface="HGPｺﾞｼｯｸM" pitchFamily="50" charset="-128"/>
              </a:rPr>
              <a:t>⑦　利用者、家族の持っている力を把握できる。 </a:t>
            </a:r>
          </a:p>
          <a:p>
            <a:pPr lvl="1"/>
            <a:r>
              <a:rPr lang="ja-JP" altLang="en-US" sz="2800" dirty="0">
                <a:solidFill>
                  <a:prstClr val="white"/>
                </a:solidFill>
                <a:latin typeface="HGPｺﾞｼｯｸM" pitchFamily="50" charset="-128"/>
              </a:rPr>
              <a:t>⑧　多職種による情報を関連づけたアセスメントを実施</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できる。 </a:t>
            </a:r>
          </a:p>
          <a:p>
            <a:pPr lvl="1"/>
            <a:r>
              <a:rPr lang="ja-JP" altLang="en-US" sz="2800" dirty="0">
                <a:solidFill>
                  <a:prstClr val="white"/>
                </a:solidFill>
                <a:latin typeface="HGPｺﾞｼｯｸM" pitchFamily="50" charset="-128"/>
              </a:rPr>
              <a:t>⑨　利用者、家族のニーズの優先順位を判断できる。 </a:t>
            </a:r>
          </a:p>
          <a:p>
            <a:pPr lvl="1"/>
            <a:r>
              <a:rPr lang="ja-JP" altLang="en-US" sz="2800" dirty="0">
                <a:solidFill>
                  <a:prstClr val="white"/>
                </a:solidFill>
                <a:latin typeface="HGPｺﾞｼｯｸM" pitchFamily="50" charset="-128"/>
              </a:rPr>
              <a:t>⑩　再アセスメントの重要性について説明できる。</a:t>
            </a: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84</a:t>
            </a:fld>
            <a:endParaRPr lang="ja-JP" altLang="en-US"/>
          </a:p>
        </p:txBody>
      </p:sp>
    </p:spTree>
    <p:extLst>
      <p:ext uri="{BB962C8B-B14F-4D97-AF65-F5344CB8AC3E}">
        <p14:creationId xmlns:p14="http://schemas.microsoft.com/office/powerpoint/2010/main" val="1898950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0" y="0"/>
            <a:ext cx="9144000" cy="775564"/>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t>修得目標　「</a:t>
            </a:r>
            <a:r>
              <a:rPr lang="ja-JP" altLang="ja-JP" sz="2800" b="1" dirty="0"/>
              <a:t>居宅サービス計画（ケアプラン）の作成</a:t>
            </a:r>
            <a:r>
              <a:rPr lang="ja-JP" altLang="en-US" sz="2800" b="1" dirty="0"/>
              <a:t>」</a:t>
            </a:r>
            <a:endParaRPr lang="ja-JP" altLang="ja-JP" sz="2800" dirty="0"/>
          </a:p>
        </p:txBody>
      </p:sp>
      <p:sp>
        <p:nvSpPr>
          <p:cNvPr id="36867" name="正方形/長方形 2"/>
          <p:cNvSpPr>
            <a:spLocks noChangeArrowheads="1"/>
          </p:cNvSpPr>
          <p:nvPr/>
        </p:nvSpPr>
        <p:spPr bwMode="auto">
          <a:xfrm>
            <a:off x="19819" y="775564"/>
            <a:ext cx="9144000" cy="6047809"/>
          </a:xfrm>
          <a:prstGeom prst="rect">
            <a:avLst/>
          </a:prstGeom>
          <a:solidFill>
            <a:srgbClr val="FF3399"/>
          </a:solidFill>
          <a:ln w="9525">
            <a:solidFill>
              <a:schemeClr val="bg1"/>
            </a:solidFill>
            <a:miter lim="800000"/>
            <a:headEnd/>
            <a:tailEnd/>
          </a:ln>
        </p:spPr>
        <p:txBody>
          <a:bodyPr tIns="0" bIns="0">
            <a:spAutoFit/>
          </a:bodyPr>
          <a:lstStyle/>
          <a:p>
            <a:r>
              <a:rPr lang="ja-JP" altLang="ja-JP" sz="2500" dirty="0">
                <a:solidFill>
                  <a:schemeClr val="bg1"/>
                </a:solidFill>
              </a:rPr>
              <a:t>①　居宅サービス計画の目的と意義について説明できる。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②　居宅サービス計画等の様式における記載の目的について説明</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③　利用者、家族の意向を踏まえた課題の解決に向けた目標の</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設定を実施できる。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④　居宅サービス計画実施後の生活の変化を予測できる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⑤　居宅サービス計画等に必要な社会資源（インフォーマルサービ</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ス等）を位置付けることができる。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⑥　生活目標に応じた必要なサービスを判断できる。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⑦　生活目標を達成するための期間の設定を判断できる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⑧　本人、家族が合意できる居宅サービス計画書の作成を実施で</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⑨　居宅サービス計画等と個別サービス計画の連動の重要性に</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ついて説明できる</a:t>
            </a:r>
            <a:endParaRPr lang="ja-JP" altLang="en-US" sz="2500" dirty="0">
              <a:solidFill>
                <a:schemeClr val="bg1"/>
              </a:solidFill>
              <a:latin typeface="HGPｺﾞｼｯｸM" pitchFamily="50" charset="-128"/>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85</a:t>
            </a:fld>
            <a:endParaRPr lang="ja-JP" altLang="en-US"/>
          </a:p>
        </p:txBody>
      </p:sp>
    </p:spTree>
    <p:extLst>
      <p:ext uri="{BB962C8B-B14F-4D97-AF65-F5344CB8AC3E}">
        <p14:creationId xmlns:p14="http://schemas.microsoft.com/office/powerpoint/2010/main" val="2413235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79512" y="26715"/>
            <a:ext cx="8784976" cy="1008112"/>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3200" dirty="0">
                <a:solidFill>
                  <a:prstClr val="black"/>
                </a:solidFill>
              </a:rPr>
              <a:t>修得目標　</a:t>
            </a:r>
            <a:r>
              <a:rPr lang="ja-JP" altLang="ja-JP" sz="3200" b="1" dirty="0">
                <a:solidFill>
                  <a:prstClr val="black"/>
                </a:solidFill>
              </a:rPr>
              <a:t>「</a:t>
            </a:r>
            <a:r>
              <a:rPr lang="ja-JP" altLang="en-US" sz="3200" dirty="0">
                <a:solidFill>
                  <a:srgbClr val="002060"/>
                </a:solidFill>
              </a:rPr>
              <a:t>サービス担当者会議</a:t>
            </a:r>
            <a:r>
              <a:rPr lang="ja-JP" altLang="ja-JP" sz="3200" b="1" dirty="0">
                <a:solidFill>
                  <a:prstClr val="black"/>
                </a:solidFill>
              </a:rPr>
              <a:t>」</a:t>
            </a:r>
            <a:endParaRPr lang="ja-JP" altLang="ja-JP" sz="3200" dirty="0">
              <a:solidFill>
                <a:prstClr val="black"/>
              </a:solidFill>
            </a:endParaRPr>
          </a:p>
        </p:txBody>
      </p:sp>
      <p:sp>
        <p:nvSpPr>
          <p:cNvPr id="13315" name="正方形/長方形 2"/>
          <p:cNvSpPr>
            <a:spLocks noChangeArrowheads="1"/>
          </p:cNvSpPr>
          <p:nvPr/>
        </p:nvSpPr>
        <p:spPr bwMode="auto">
          <a:xfrm>
            <a:off x="0" y="733425"/>
            <a:ext cx="9144000" cy="523875"/>
          </a:xfrm>
          <a:prstGeom prst="rect">
            <a:avLst/>
          </a:prstGeom>
          <a:noFill/>
          <a:ln w="9525">
            <a:solidFill>
              <a:schemeClr val="bg1"/>
            </a:solidFill>
            <a:miter lim="800000"/>
            <a:headEnd/>
            <a:tailEnd/>
          </a:ln>
        </p:spPr>
        <p:txBody>
          <a:bodyPr>
            <a:spAutoFit/>
          </a:bodyPr>
          <a:lstStyle/>
          <a:p>
            <a:pPr lvl="1"/>
            <a:endParaRPr lang="ja-JP" altLang="en-US" sz="2800">
              <a:solidFill>
                <a:srgbClr val="CC0066"/>
              </a:solidFill>
              <a:latin typeface="HGPｺﾞｼｯｸM" pitchFamily="50" charset="-128"/>
            </a:endParaRPr>
          </a:p>
        </p:txBody>
      </p:sp>
      <p:sp>
        <p:nvSpPr>
          <p:cNvPr id="87041" name="Rectangle 1"/>
          <p:cNvSpPr>
            <a:spLocks noChangeArrowheads="1"/>
          </p:cNvSpPr>
          <p:nvPr/>
        </p:nvSpPr>
        <p:spPr bwMode="auto">
          <a:xfrm>
            <a:off x="18244" y="874077"/>
            <a:ext cx="9107512" cy="5909310"/>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700" dirty="0">
                <a:solidFill>
                  <a:prstClr val="white"/>
                </a:solidFill>
              </a:rPr>
              <a:t>①　サービス担当者会議の目的と意義について説明できる。</a:t>
            </a:r>
          </a:p>
          <a:p>
            <a:r>
              <a:rPr lang="ja-JP" altLang="ja-JP" sz="2700" dirty="0">
                <a:solidFill>
                  <a:prstClr val="white"/>
                </a:solidFill>
              </a:rPr>
              <a:t>②　サービス利用におけるチームアプローチの重要性につい</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て説明できる。</a:t>
            </a:r>
          </a:p>
          <a:p>
            <a:r>
              <a:rPr lang="ja-JP" altLang="ja-JP" sz="2700" dirty="0">
                <a:solidFill>
                  <a:prstClr val="white"/>
                </a:solidFill>
              </a:rPr>
              <a:t>③　サービス担当者会議開催のプロセスに基づき、開催準備</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及び会議の進行ができる。 </a:t>
            </a:r>
          </a:p>
          <a:p>
            <a:r>
              <a:rPr lang="ja-JP" altLang="ja-JP" sz="2700" dirty="0">
                <a:solidFill>
                  <a:prstClr val="white"/>
                </a:solidFill>
              </a:rPr>
              <a:t>④　個別サービス計画との整合性を確認することの重要性に</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ついて説明できる。 </a:t>
            </a:r>
          </a:p>
          <a:p>
            <a:r>
              <a:rPr lang="ja-JP" altLang="ja-JP" sz="2700" dirty="0">
                <a:solidFill>
                  <a:prstClr val="white"/>
                </a:solidFill>
              </a:rPr>
              <a:t>⑤　サービス担当者会議に関わる内容の記録の作成ができる</a:t>
            </a:r>
          </a:p>
          <a:p>
            <a:r>
              <a:rPr lang="ja-JP" altLang="ja-JP" sz="2700" dirty="0">
                <a:solidFill>
                  <a:prstClr val="white"/>
                </a:solidFill>
              </a:rPr>
              <a:t>⑥　多職種と、今後の課題に関する確認を実施できる。 </a:t>
            </a:r>
          </a:p>
          <a:p>
            <a:r>
              <a:rPr lang="ja-JP" altLang="ja-JP" sz="2700" dirty="0">
                <a:solidFill>
                  <a:prstClr val="white"/>
                </a:solidFill>
              </a:rPr>
              <a:t>⑦　利用者の状態像や運営基準に合わせたサービス担当者</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会議の意義について理解した上で、会議の開催に向けた</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準備ができる。</a:t>
            </a:r>
          </a:p>
          <a:p>
            <a:r>
              <a:rPr lang="ja-JP" altLang="ja-JP" sz="2700" dirty="0">
                <a:solidFill>
                  <a:prstClr val="white"/>
                </a:solidFill>
              </a:rPr>
              <a:t>⑧　サービス担当者会議開催理由に合わせた検討の留意点</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について説明できる。</a:t>
            </a:r>
            <a:endParaRPr lang="ja-JP" altLang="en-US" sz="2700" dirty="0">
              <a:solidFill>
                <a:prstClr val="white"/>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86</a:t>
            </a:fld>
            <a:endParaRPr lang="ja-JP" altLang="en-US"/>
          </a:p>
        </p:txBody>
      </p:sp>
    </p:spTree>
    <p:extLst>
      <p:ext uri="{BB962C8B-B14F-4D97-AF65-F5344CB8AC3E}">
        <p14:creationId xmlns:p14="http://schemas.microsoft.com/office/powerpoint/2010/main" val="71150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p:cNvPicPr>
            <a:picLocks noGrp="1"/>
          </p:cNvPicPr>
          <p:nvPr>
            <p:ph idx="1"/>
          </p:nvPr>
        </p:nvPicPr>
        <p:blipFill>
          <a:blip r:embed="rId2" cstate="print">
            <a:extLst>
              <a:ext uri="{28A0092B-C50C-407E-A947-70E740481C1C}">
                <a14:useLocalDpi xmlns:a14="http://schemas.microsoft.com/office/drawing/2010/main" val="0"/>
              </a:ext>
            </a:extLst>
          </a:blip>
          <a:srcRect l="13917" t="6353" r="10557" b="59480"/>
          <a:stretch>
            <a:fillRect/>
          </a:stretch>
        </p:blipFill>
        <p:spPr bwMode="auto">
          <a:xfrm>
            <a:off x="683568" y="476672"/>
            <a:ext cx="7776864" cy="5688632"/>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2" name="正方形/長方形 1">
            <a:extLst>
              <a:ext uri="{FF2B5EF4-FFF2-40B4-BE49-F238E27FC236}">
                <a16:creationId xmlns:a16="http://schemas.microsoft.com/office/drawing/2014/main" id="{77D1EF61-1719-496B-AB47-E89165A53AE5}"/>
              </a:ext>
            </a:extLst>
          </p:cNvPr>
          <p:cNvSpPr/>
          <p:nvPr/>
        </p:nvSpPr>
        <p:spPr>
          <a:xfrm>
            <a:off x="1619672" y="4149080"/>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EEC68AF-13D1-47E0-91E3-1F225225B016}"/>
              </a:ext>
            </a:extLst>
          </p:cNvPr>
          <p:cNvSpPr/>
          <p:nvPr/>
        </p:nvSpPr>
        <p:spPr>
          <a:xfrm>
            <a:off x="2411760" y="4498576"/>
            <a:ext cx="10081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F3CFD8-686C-423D-B406-25E0C9F374D9}"/>
              </a:ext>
            </a:extLst>
          </p:cNvPr>
          <p:cNvSpPr/>
          <p:nvPr/>
        </p:nvSpPr>
        <p:spPr>
          <a:xfrm>
            <a:off x="3851920" y="4870641"/>
            <a:ext cx="12601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65380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3191</TotalTime>
  <Words>14781</Words>
  <Application>Microsoft Office PowerPoint</Application>
  <PresentationFormat>画面に合わせる (4:3)</PresentationFormat>
  <Paragraphs>2369</Paragraphs>
  <Slides>86</Slides>
  <Notes>3</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86</vt:i4>
      </vt:variant>
    </vt:vector>
  </HeadingPairs>
  <TitlesOfParts>
    <vt:vector size="103" baseType="lpstr">
      <vt:lpstr>HGPｺﾞｼｯｸM</vt:lpstr>
      <vt:lpstr>HGP教科書体</vt:lpstr>
      <vt:lpstr>HGP創英ﾌﾟﾚｾﾞﾝｽEB</vt:lpstr>
      <vt:lpstr>HGP創英角ﾎﾟｯﾌﾟ体</vt:lpstr>
      <vt:lpstr>HGS教科書体</vt:lpstr>
      <vt:lpstr>HGｺﾞｼｯｸM</vt:lpstr>
      <vt:lpstr>HG創英角ﾎﾟｯﾌﾟ体</vt:lpstr>
      <vt:lpstr>ＭＳ Ｐゴシック</vt:lpstr>
      <vt:lpstr>ＭＳ ゴシック</vt:lpstr>
      <vt:lpstr>ＭＳ 明朝</vt:lpstr>
      <vt:lpstr>ＭＳゴシック</vt:lpstr>
      <vt:lpstr>Arial</vt:lpstr>
      <vt:lpstr>Calibri</vt:lpstr>
      <vt:lpstr>Century</vt:lpstr>
      <vt:lpstr>Office テーマ</vt:lpstr>
      <vt:lpstr>スライド</vt:lpstr>
      <vt:lpstr>Document</vt:lpstr>
      <vt:lpstr>令和５年度 介護支援専門員実務研修</vt:lpstr>
      <vt:lpstr>小規模研修１の日程</vt:lpstr>
      <vt:lpstr>演習の初めに</vt:lpstr>
      <vt:lpstr>演習Ⅰ　 　 「受付及び相談並びに契約」</vt:lpstr>
      <vt:lpstr>PowerPoint プレゼンテーション</vt:lpstr>
      <vt:lpstr>事例（神谷花子さん）の読み込み</vt:lpstr>
      <vt:lpstr>事例（神谷花子さん）の読み込み</vt:lpstr>
      <vt:lpstr>PowerPoint プレゼンテーション</vt:lpstr>
      <vt:lpstr>PowerPoint プレゼンテーション</vt:lpstr>
      <vt:lpstr>①　【重要事項の説明】（講師） 　　 ②　【重要事項説明書】（受講者）（１２分） 　　テキストに沿って交替で重要事項を説明 　　　　　　　　　　　　　　1人１分～3分×6人 　　　　　　　　　　　　　　　　　　　　　＝１２分 　⇒　ワーシートP11　へ【重要事項説明書】のキーワードを記載 　　　　　　　　　　 ➂　振り返り　【グループワーク】（５分） 　　　グループ内で感想など、意見交換 ④　契約のポイントを講義・　修得目標の確認 </vt:lpstr>
      <vt:lpstr>演習Ⅱ　   「アセスメント及びニーズの把握の方法」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演習Ⅲ　 　 　「居宅サービス計画（ケアプラン）の作成」</vt:lpstr>
      <vt:lpstr>PowerPoint プレゼンテーション</vt:lpstr>
      <vt:lpstr>PowerPoint プレゼンテーション</vt:lpstr>
      <vt:lpstr>PowerPoint プレゼンテーション</vt:lpstr>
      <vt:lpstr>「目標（長期目標・短期目標）」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ケアプランの発表  </vt:lpstr>
      <vt:lpstr>神谷花子さん  演習用ケアプランの提示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演習Ⅳ　 　 　「サービス担当者会議」</vt:lpstr>
      <vt:lpstr>PowerPoint プレゼンテーション</vt:lpstr>
      <vt:lpstr>PowerPoint プレゼンテーション</vt:lpstr>
      <vt:lpstr>「より良いケアプランの作成のために　～ｻｰﾋﾞｽ担当者会議の開き方～」を視聴　　　　　　　　　　　　　　【２０分】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振り返り</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H23年度介護支援専門員合同研修</dc:title>
  <dc:creator>平田</dc:creator>
  <cp:lastModifiedBy>知伯 平田</cp:lastModifiedBy>
  <cp:revision>193</cp:revision>
  <dcterms:created xsi:type="dcterms:W3CDTF">2011-04-27T01:38:36Z</dcterms:created>
  <dcterms:modified xsi:type="dcterms:W3CDTF">2024-01-02T12:40:14Z</dcterms:modified>
</cp:coreProperties>
</file>