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50" r:id="rId2"/>
    <p:sldId id="351" r:id="rId3"/>
    <p:sldId id="384" r:id="rId4"/>
    <p:sldId id="379" r:id="rId5"/>
    <p:sldId id="257" r:id="rId6"/>
    <p:sldId id="383" r:id="rId7"/>
    <p:sldId id="386" r:id="rId8"/>
    <p:sldId id="389" r:id="rId9"/>
    <p:sldId id="375" r:id="rId10"/>
    <p:sldId id="382" r:id="rId11"/>
    <p:sldId id="387" r:id="rId12"/>
    <p:sldId id="376" r:id="rId13"/>
    <p:sldId id="380" r:id="rId14"/>
    <p:sldId id="374" r:id="rId15"/>
    <p:sldId id="381" r:id="rId16"/>
    <p:sldId id="388"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07D"/>
    <a:srgbClr val="FF66CC"/>
    <a:srgbClr val="0000FF"/>
    <a:srgbClr val="FFE1F5"/>
    <a:srgbClr val="960064"/>
    <a:srgbClr val="CADCF2"/>
    <a:srgbClr val="85AFE1"/>
    <a:srgbClr val="66CCFF"/>
    <a:srgbClr val="CC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78687" autoAdjust="0"/>
  </p:normalViewPr>
  <p:slideViewPr>
    <p:cSldViewPr>
      <p:cViewPr varScale="1">
        <p:scale>
          <a:sx n="86" d="100"/>
          <a:sy n="86" d="100"/>
        </p:scale>
        <p:origin x="547"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678" cy="498559"/>
          </a:xfrm>
          <a:prstGeom prst="rect">
            <a:avLst/>
          </a:prstGeom>
        </p:spPr>
        <p:txBody>
          <a:bodyPr vert="horz" lIns="62982" tIns="31491" rIns="62982" bIns="31491"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8" y="0"/>
            <a:ext cx="2950765" cy="498559"/>
          </a:xfrm>
          <a:prstGeom prst="rect">
            <a:avLst/>
          </a:prstGeom>
        </p:spPr>
        <p:txBody>
          <a:bodyPr vert="horz" lIns="62982" tIns="31491" rIns="62982" bIns="31491" rtlCol="0"/>
          <a:lstStyle>
            <a:lvl1pPr algn="r">
              <a:defRPr sz="800"/>
            </a:lvl1pPr>
          </a:lstStyle>
          <a:p>
            <a:fld id="{75A31DAA-B3EC-4CF6-928A-03C1A1B68795}" type="datetimeFigureOut">
              <a:rPr kumimoji="1" lang="ja-JP" altLang="en-US" smtClean="0"/>
              <a:pPr/>
              <a:t>2022/2/12</a:t>
            </a:fld>
            <a:endParaRPr kumimoji="1" lang="ja-JP" altLang="en-US"/>
          </a:p>
        </p:txBody>
      </p:sp>
      <p:sp>
        <p:nvSpPr>
          <p:cNvPr id="4" name="フッター プレースホルダー 3"/>
          <p:cNvSpPr>
            <a:spLocks noGrp="1"/>
          </p:cNvSpPr>
          <p:nvPr>
            <p:ph type="ftr" sz="quarter" idx="2"/>
          </p:nvPr>
        </p:nvSpPr>
        <p:spPr>
          <a:xfrm>
            <a:off x="1" y="9440779"/>
            <a:ext cx="2949678" cy="498559"/>
          </a:xfrm>
          <a:prstGeom prst="rect">
            <a:avLst/>
          </a:prstGeom>
        </p:spPr>
        <p:txBody>
          <a:bodyPr vert="horz" lIns="62982" tIns="31491" rIns="62982" bIns="31491"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8" y="9440779"/>
            <a:ext cx="2950765" cy="498559"/>
          </a:xfrm>
          <a:prstGeom prst="rect">
            <a:avLst/>
          </a:prstGeom>
        </p:spPr>
        <p:txBody>
          <a:bodyPr vert="horz" lIns="62982" tIns="31491" rIns="62982" bIns="31491" rtlCol="0" anchor="b"/>
          <a:lstStyle>
            <a:lvl1pPr algn="r">
              <a:defRPr sz="800"/>
            </a:lvl1pPr>
          </a:lstStyle>
          <a:p>
            <a:fld id="{84954ED5-FA09-486F-B5CF-75FE60CF5271}" type="slidenum">
              <a:rPr kumimoji="1" lang="ja-JP" altLang="en-US" smtClean="0"/>
              <a:pPr/>
              <a:t>‹#›</a:t>
            </a:fld>
            <a:endParaRPr kumimoji="1" lang="ja-JP" altLang="en-US"/>
          </a:p>
        </p:txBody>
      </p:sp>
    </p:spTree>
    <p:extLst>
      <p:ext uri="{BB962C8B-B14F-4D97-AF65-F5344CB8AC3E}">
        <p14:creationId xmlns:p14="http://schemas.microsoft.com/office/powerpoint/2010/main" val="1106211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4"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1"/>
            <a:ext cx="2949574" cy="496888"/>
          </a:xfrm>
          <a:prstGeom prst="rect">
            <a:avLst/>
          </a:prstGeom>
        </p:spPr>
        <p:txBody>
          <a:bodyPr vert="horz" lIns="91412" tIns="45706" rIns="91412" bIns="45706" rtlCol="0"/>
          <a:lstStyle>
            <a:lvl1pPr algn="r">
              <a:defRPr sz="1200"/>
            </a:lvl1pPr>
          </a:lstStyle>
          <a:p>
            <a:fld id="{07F16589-CF97-43B4-B1C4-2101513B6ADE}" type="datetimeFigureOut">
              <a:rPr kumimoji="1" lang="ja-JP" altLang="en-US" smtClean="0"/>
              <a:pPr/>
              <a:t>2022/2/12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4"/>
            <a:ext cx="2949574" cy="496888"/>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4"/>
            <a:ext cx="2949574" cy="496888"/>
          </a:xfrm>
          <a:prstGeom prst="rect">
            <a:avLst/>
          </a:prstGeom>
        </p:spPr>
        <p:txBody>
          <a:bodyPr vert="horz" lIns="91412" tIns="45706" rIns="91412" bIns="45706" rtlCol="0" anchor="b"/>
          <a:lstStyle>
            <a:lvl1pPr algn="r">
              <a:defRPr sz="1200"/>
            </a:lvl1pPr>
          </a:lstStyle>
          <a:p>
            <a:fld id="{6EEB7423-0CE6-497E-9E8E-1195D60C8A77}" type="slidenum">
              <a:rPr kumimoji="1" lang="ja-JP" altLang="en-US" smtClean="0"/>
              <a:pPr/>
              <a:t>‹#›</a:t>
            </a:fld>
            <a:endParaRPr kumimoji="1" lang="ja-JP" altLang="en-US"/>
          </a:p>
        </p:txBody>
      </p:sp>
    </p:spTree>
    <p:extLst>
      <p:ext uri="{BB962C8B-B14F-4D97-AF65-F5344CB8AC3E}">
        <p14:creationId xmlns:p14="http://schemas.microsoft.com/office/powerpoint/2010/main" val="17949637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5013" y="363538"/>
            <a:ext cx="4967287" cy="3725862"/>
          </a:xfrm>
        </p:spPr>
      </p:sp>
      <p:sp>
        <p:nvSpPr>
          <p:cNvPr id="3" name="ノート プレースホルダー 2"/>
          <p:cNvSpPr>
            <a:spLocks noGrp="1"/>
          </p:cNvSpPr>
          <p:nvPr>
            <p:ph type="body" idx="1"/>
          </p:nvPr>
        </p:nvSpPr>
        <p:spPr>
          <a:xfrm>
            <a:off x="727637" y="4351975"/>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565620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■グループワークの発表を踏まえて、実務研修の最後の科目として、講師から総まとめのコメントを述べてください。</a:t>
            </a:r>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14</a:t>
            </a:fld>
            <a:endParaRPr kumimoji="1" lang="ja-JP" altLang="en-US"/>
          </a:p>
        </p:txBody>
      </p:sp>
    </p:spTree>
    <p:extLst>
      <p:ext uri="{BB962C8B-B14F-4D97-AF65-F5344CB8AC3E}">
        <p14:creationId xmlns:p14="http://schemas.microsoft.com/office/powerpoint/2010/main" val="1518005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5013" y="363538"/>
            <a:ext cx="4967287" cy="3725862"/>
          </a:xfrm>
        </p:spPr>
      </p:sp>
      <p:sp>
        <p:nvSpPr>
          <p:cNvPr id="3" name="ノート プレースホルダー 2"/>
          <p:cNvSpPr>
            <a:spLocks noGrp="1"/>
          </p:cNvSpPr>
          <p:nvPr>
            <p:ph type="body" idx="1"/>
          </p:nvPr>
        </p:nvSpPr>
        <p:spPr>
          <a:xfrm>
            <a:off x="727637" y="4351975"/>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77383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5013" y="363538"/>
            <a:ext cx="4967287" cy="3725862"/>
          </a:xfrm>
        </p:spPr>
      </p:sp>
      <p:sp>
        <p:nvSpPr>
          <p:cNvPr id="3" name="ノート プレースホルダー 2"/>
          <p:cNvSpPr>
            <a:spLocks noGrp="1"/>
          </p:cNvSpPr>
          <p:nvPr>
            <p:ph type="body" idx="1"/>
          </p:nvPr>
        </p:nvSpPr>
        <p:spPr>
          <a:xfrm>
            <a:off x="727637" y="4351975"/>
            <a:ext cx="5821088" cy="5439968"/>
          </a:xfrm>
        </p:spPr>
        <p:txBody>
          <a:bodyPr lIns="0" tIns="0" rIns="0" bIns="0"/>
          <a:lstStyle/>
          <a:p>
            <a:endParaRPr kumimoji="1" lang="ja-JP" altLang="en-US" dirty="0"/>
          </a:p>
        </p:txBody>
      </p:sp>
    </p:spTree>
    <p:extLst>
      <p:ext uri="{BB962C8B-B14F-4D97-AF65-F5344CB8AC3E}">
        <p14:creationId xmlns:p14="http://schemas.microsoft.com/office/powerpoint/2010/main" val="86104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1200"/>
            <a:r>
              <a:rPr kumimoji="1" lang="ja-JP" altLang="en-US" dirty="0"/>
              <a:t>■国のガイドライン（案）に示されているアウトカムを紹介します。</a:t>
            </a:r>
          </a:p>
          <a:p>
            <a:r>
              <a:rPr lang="ja-JP" altLang="en-US" dirty="0"/>
              <a:t>〇　</a:t>
            </a:r>
            <a:r>
              <a:rPr lang="ja-JP" altLang="ja-JP" dirty="0"/>
              <a:t>介護支援専門員が細かい技術の一つひとつを縦割り的に完璧に実施できることを目指すことよりも、総合的な力を身につけ利用者や家族から信頼される人材に成長する</a:t>
            </a:r>
            <a:r>
              <a:rPr lang="ja-JP" altLang="en-US" dirty="0"/>
              <a:t>　</a:t>
            </a:r>
            <a:r>
              <a:rPr lang="ja-JP" altLang="ja-JP" dirty="0"/>
              <a:t>ことが大切です。</a:t>
            </a:r>
            <a:endParaRPr lang="en-US" altLang="ja-JP" dirty="0"/>
          </a:p>
          <a:p>
            <a:r>
              <a:rPr lang="ja-JP" altLang="en-US" dirty="0"/>
              <a:t>〇　</a:t>
            </a:r>
            <a:r>
              <a:rPr lang="ja-JP" altLang="ja-JP" dirty="0"/>
              <a:t>より大切なことは</a:t>
            </a:r>
            <a:r>
              <a:rPr lang="ja-JP" altLang="en-US" dirty="0"/>
              <a:t>、</a:t>
            </a:r>
            <a:r>
              <a:rPr lang="ja-JP" altLang="ja-JP" dirty="0"/>
              <a:t>個人の総合力の向上を目指すことです。</a:t>
            </a:r>
          </a:p>
          <a:p>
            <a:r>
              <a:rPr lang="ja-JP" altLang="en-US" dirty="0"/>
              <a:t>〇　</a:t>
            </a:r>
            <a:r>
              <a:rPr lang="ja-JP" altLang="ja-JP" dirty="0"/>
              <a:t>たとえば、実務研修で科目ごとに多くの知識を学んだのは、ケアマネジメントの対象である利用者が少しでも自立した生活が送れるように支援するために、知識を活用して</a:t>
            </a:r>
            <a:r>
              <a:rPr lang="ja-JP" altLang="en-US" dirty="0"/>
              <a:t>　</a:t>
            </a:r>
            <a:endParaRPr lang="en-US" altLang="ja-JP" dirty="0"/>
          </a:p>
          <a:p>
            <a:r>
              <a:rPr lang="ja-JP" altLang="en-US" dirty="0"/>
              <a:t>　</a:t>
            </a:r>
            <a:r>
              <a:rPr lang="ja-JP" altLang="ja-JP" dirty="0"/>
              <a:t>③の「ケアマネジメント実践力」を身につけることが目的でした。</a:t>
            </a:r>
            <a:endParaRPr lang="en-US" altLang="ja-JP" dirty="0"/>
          </a:p>
          <a:p>
            <a:r>
              <a:rPr lang="ja-JP" altLang="en-US" dirty="0"/>
              <a:t>〇　</a:t>
            </a:r>
            <a:r>
              <a:rPr lang="ja-JP" altLang="ja-JP" dirty="0"/>
              <a:t>そして③を身につけるためには、その基礎として①②の修得が必須になります。</a:t>
            </a:r>
            <a:endParaRPr lang="en-US" altLang="ja-JP" dirty="0"/>
          </a:p>
          <a:p>
            <a:r>
              <a:rPr lang="ja-JP" altLang="en-US" dirty="0"/>
              <a:t>〇　</a:t>
            </a:r>
            <a:r>
              <a:rPr lang="ja-JP" altLang="ja-JP" dirty="0"/>
              <a:t>その上で④⑤を身につけていくことが求められています。</a:t>
            </a:r>
          </a:p>
          <a:p>
            <a:r>
              <a:rPr lang="ja-JP" altLang="en-US" dirty="0"/>
              <a:t>〇　</a:t>
            </a:r>
            <a:r>
              <a:rPr lang="ja-JP" altLang="ja-JP" dirty="0"/>
              <a:t>このようなアウトカムの構造を念頭において、今後、実務に従事した後も介護支援専門員としての総合的な力を向上させるよう、継続して自己研鑚に努めることが求められ</a:t>
            </a:r>
            <a:endParaRPr lang="en-US" altLang="ja-JP" dirty="0"/>
          </a:p>
          <a:p>
            <a:r>
              <a:rPr lang="ja-JP" altLang="en-US" dirty="0"/>
              <a:t>　</a:t>
            </a:r>
            <a:r>
              <a:rPr lang="ja-JP" altLang="ja-JP" dirty="0" err="1"/>
              <a:t>て</a:t>
            </a:r>
            <a:r>
              <a:rPr lang="ja-JP" altLang="ja-JP" dirty="0"/>
              <a:t>いることを忘れないようにしましょう。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3</a:t>
            </a:fld>
            <a:endParaRPr kumimoji="1" lang="ja-JP" altLang="en-US"/>
          </a:p>
        </p:txBody>
      </p:sp>
    </p:spTree>
    <p:extLst>
      <p:ext uri="{BB962C8B-B14F-4D97-AF65-F5344CB8AC3E}">
        <p14:creationId xmlns:p14="http://schemas.microsoft.com/office/powerpoint/2010/main" val="2242217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1200"/>
            <a:r>
              <a:rPr kumimoji="1" lang="ja-JP" altLang="en-US" dirty="0"/>
              <a:t>■国のガイドライン（案）に示されているアウトカムを紹介します。</a:t>
            </a:r>
          </a:p>
          <a:p>
            <a:r>
              <a:rPr lang="ja-JP" altLang="en-US" dirty="0"/>
              <a:t>〇　</a:t>
            </a:r>
            <a:r>
              <a:rPr lang="ja-JP" altLang="ja-JP" dirty="0"/>
              <a:t>介護支援専門員が細かい技術の一つひとつを縦割り的に完璧に実施できることを目指すことよりも、総合的な力を身につけ利用者や家族から信頼される人材に成長する</a:t>
            </a:r>
            <a:r>
              <a:rPr lang="ja-JP" altLang="en-US" dirty="0"/>
              <a:t>　</a:t>
            </a:r>
            <a:r>
              <a:rPr lang="ja-JP" altLang="ja-JP" dirty="0"/>
              <a:t>ことが大切です。</a:t>
            </a:r>
            <a:endParaRPr lang="en-US" altLang="ja-JP" dirty="0"/>
          </a:p>
          <a:p>
            <a:r>
              <a:rPr lang="ja-JP" altLang="en-US" dirty="0"/>
              <a:t>〇　</a:t>
            </a:r>
            <a:r>
              <a:rPr lang="ja-JP" altLang="ja-JP" dirty="0"/>
              <a:t>より大切なことは</a:t>
            </a:r>
            <a:r>
              <a:rPr lang="ja-JP" altLang="en-US" dirty="0"/>
              <a:t>、</a:t>
            </a:r>
            <a:r>
              <a:rPr lang="ja-JP" altLang="ja-JP" dirty="0"/>
              <a:t>個人の総合力の向上を目指すことです。</a:t>
            </a:r>
          </a:p>
          <a:p>
            <a:r>
              <a:rPr lang="ja-JP" altLang="en-US" dirty="0"/>
              <a:t>〇　</a:t>
            </a:r>
            <a:r>
              <a:rPr lang="ja-JP" altLang="ja-JP" dirty="0"/>
              <a:t>たとえば、実務研修で科目ごとに多くの知識を学んだのは、ケアマネジメントの対象である利用者が少しでも自立した生活が送れるように支援するために、知識を活用して</a:t>
            </a:r>
            <a:r>
              <a:rPr lang="ja-JP" altLang="en-US" dirty="0"/>
              <a:t>　</a:t>
            </a:r>
            <a:endParaRPr lang="en-US" altLang="ja-JP" dirty="0"/>
          </a:p>
          <a:p>
            <a:r>
              <a:rPr lang="ja-JP" altLang="en-US" dirty="0"/>
              <a:t>　</a:t>
            </a:r>
            <a:r>
              <a:rPr lang="ja-JP" altLang="ja-JP" dirty="0"/>
              <a:t>③の「ケアマネジメント実践力」を身につけることが目的でした。</a:t>
            </a:r>
            <a:endParaRPr lang="en-US" altLang="ja-JP" dirty="0"/>
          </a:p>
          <a:p>
            <a:r>
              <a:rPr lang="ja-JP" altLang="en-US" dirty="0"/>
              <a:t>〇　</a:t>
            </a:r>
            <a:r>
              <a:rPr lang="ja-JP" altLang="ja-JP" dirty="0"/>
              <a:t>そして③を身につけるためには、その基礎として①②の修得が必須になります。</a:t>
            </a:r>
            <a:endParaRPr lang="en-US" altLang="ja-JP" dirty="0"/>
          </a:p>
          <a:p>
            <a:r>
              <a:rPr lang="ja-JP" altLang="en-US" dirty="0"/>
              <a:t>〇　</a:t>
            </a:r>
            <a:r>
              <a:rPr lang="ja-JP" altLang="ja-JP" dirty="0"/>
              <a:t>その上で④⑤を身につけていくことが求められています。</a:t>
            </a:r>
          </a:p>
          <a:p>
            <a:r>
              <a:rPr lang="ja-JP" altLang="en-US" dirty="0"/>
              <a:t>〇　</a:t>
            </a:r>
            <a:r>
              <a:rPr lang="ja-JP" altLang="ja-JP" dirty="0"/>
              <a:t>このようなアウトカムの構造を念頭において、今後、実務に従事した後も介護支援専門員としての総合的な力を向上させるよう、継続して自己研鑚に努めることが求められ</a:t>
            </a:r>
            <a:endParaRPr lang="en-US" altLang="ja-JP" dirty="0"/>
          </a:p>
          <a:p>
            <a:r>
              <a:rPr lang="ja-JP" altLang="en-US" dirty="0"/>
              <a:t>　</a:t>
            </a:r>
            <a:r>
              <a:rPr lang="ja-JP" altLang="ja-JP" dirty="0" err="1"/>
              <a:t>て</a:t>
            </a:r>
            <a:r>
              <a:rPr lang="ja-JP" altLang="ja-JP" dirty="0"/>
              <a:t>いることを忘れないようにしましょう。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4</a:t>
            </a:fld>
            <a:endParaRPr kumimoji="1" lang="ja-JP" altLang="en-US"/>
          </a:p>
        </p:txBody>
      </p:sp>
    </p:spTree>
    <p:extLst>
      <p:ext uri="{BB962C8B-B14F-4D97-AF65-F5344CB8AC3E}">
        <p14:creationId xmlns:p14="http://schemas.microsoft.com/office/powerpoint/2010/main" val="1932403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第</a:t>
            </a:r>
            <a:r>
              <a:rPr kumimoji="1" lang="en-US" altLang="ja-JP" dirty="0"/>
              <a:t>16</a:t>
            </a:r>
            <a:r>
              <a:rPr kumimoji="1" lang="ja-JP" altLang="en-US" dirty="0"/>
              <a:t>章の宿題として、あらかじめ自分の考えを整理してきているという前提です。それを再整理するという程度の時間しか取れません。</a:t>
            </a:r>
            <a:endParaRPr kumimoji="1" lang="en-US" altLang="ja-JP" dirty="0"/>
          </a:p>
          <a:p>
            <a:r>
              <a:rPr kumimoji="1" lang="ja-JP" altLang="en-US" dirty="0"/>
              <a:t>■これまでの研修記録シートを再確認しながら、テキスト</a:t>
            </a:r>
            <a:r>
              <a:rPr kumimoji="1" lang="en-US" altLang="ja-JP" dirty="0"/>
              <a:t>444</a:t>
            </a:r>
            <a:r>
              <a:rPr kumimoji="1" lang="ja-JP" altLang="en-US" dirty="0"/>
              <a:t>頁のワークシートについて、今後の学習課題・目標を書いてきたと思いますので、もう一度再確認してください。</a:t>
            </a:r>
            <a:endParaRPr kumimoji="1" lang="en-US" altLang="ja-JP" dirty="0"/>
          </a:p>
          <a:p>
            <a:r>
              <a:rPr kumimoji="1" lang="ja-JP" altLang="en-US" dirty="0"/>
              <a:t>　</a:t>
            </a:r>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5</a:t>
            </a:fld>
            <a:endParaRPr kumimoji="1" lang="ja-JP" altLang="en-US"/>
          </a:p>
        </p:txBody>
      </p:sp>
    </p:spTree>
    <p:extLst>
      <p:ext uri="{BB962C8B-B14F-4D97-AF65-F5344CB8AC3E}">
        <p14:creationId xmlns:p14="http://schemas.microsoft.com/office/powerpoint/2010/main" val="1932403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9</a:t>
            </a:fld>
            <a:endParaRPr kumimoji="1" lang="ja-JP" altLang="en-US"/>
          </a:p>
        </p:txBody>
      </p:sp>
    </p:spTree>
    <p:extLst>
      <p:ext uri="{BB962C8B-B14F-4D97-AF65-F5344CB8AC3E}">
        <p14:creationId xmlns:p14="http://schemas.microsoft.com/office/powerpoint/2010/main" val="1932403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1200"/>
            <a:r>
              <a:rPr kumimoji="1" lang="ja-JP" altLang="en-US" dirty="0"/>
              <a:t>■国のガイドライン（案）に示されているアウトカムを紹介します。</a:t>
            </a:r>
          </a:p>
          <a:p>
            <a:r>
              <a:rPr lang="ja-JP" altLang="en-US" dirty="0"/>
              <a:t>〇　</a:t>
            </a:r>
            <a:r>
              <a:rPr lang="ja-JP" altLang="ja-JP" dirty="0"/>
              <a:t>介護支援専門員が細かい技術の一つひとつを縦割り的に完璧に実施できることを目指すことよりも、総合的な力を身につけ利用者や家族から信頼される人材に成長する</a:t>
            </a:r>
            <a:r>
              <a:rPr lang="ja-JP" altLang="en-US" dirty="0"/>
              <a:t>　</a:t>
            </a:r>
            <a:r>
              <a:rPr lang="ja-JP" altLang="ja-JP" dirty="0"/>
              <a:t>ことが大切です。</a:t>
            </a:r>
            <a:endParaRPr lang="en-US" altLang="ja-JP" dirty="0"/>
          </a:p>
          <a:p>
            <a:r>
              <a:rPr lang="ja-JP" altLang="en-US" dirty="0"/>
              <a:t>〇　</a:t>
            </a:r>
            <a:r>
              <a:rPr lang="ja-JP" altLang="ja-JP" dirty="0"/>
              <a:t>より大切なことは</a:t>
            </a:r>
            <a:r>
              <a:rPr lang="ja-JP" altLang="en-US" dirty="0"/>
              <a:t>、</a:t>
            </a:r>
            <a:r>
              <a:rPr lang="ja-JP" altLang="ja-JP" dirty="0"/>
              <a:t>個人の総合力の向上を目指すことです。</a:t>
            </a:r>
          </a:p>
          <a:p>
            <a:r>
              <a:rPr lang="ja-JP" altLang="en-US" dirty="0"/>
              <a:t>〇　</a:t>
            </a:r>
            <a:r>
              <a:rPr lang="ja-JP" altLang="ja-JP" dirty="0"/>
              <a:t>たとえば、実務研修で科目ごとに多くの知識を学んだのは、ケアマネジメントの対象である利用者が少しでも自立した生活が送れるように支援するために、知識を活用して</a:t>
            </a:r>
            <a:r>
              <a:rPr lang="ja-JP" altLang="en-US" dirty="0"/>
              <a:t>　</a:t>
            </a:r>
            <a:endParaRPr lang="en-US" altLang="ja-JP" dirty="0"/>
          </a:p>
          <a:p>
            <a:r>
              <a:rPr lang="ja-JP" altLang="en-US" dirty="0"/>
              <a:t>　</a:t>
            </a:r>
            <a:r>
              <a:rPr lang="ja-JP" altLang="ja-JP" dirty="0"/>
              <a:t>③の「ケアマネジメント実践力」を身につけることが目的でした。</a:t>
            </a:r>
            <a:endParaRPr lang="en-US" altLang="ja-JP" dirty="0"/>
          </a:p>
          <a:p>
            <a:r>
              <a:rPr lang="ja-JP" altLang="en-US" dirty="0"/>
              <a:t>〇　</a:t>
            </a:r>
            <a:r>
              <a:rPr lang="ja-JP" altLang="ja-JP" dirty="0"/>
              <a:t>そして③を身につけるためには、その基礎として①②の修得が必須になります。</a:t>
            </a:r>
            <a:endParaRPr lang="en-US" altLang="ja-JP" dirty="0"/>
          </a:p>
          <a:p>
            <a:r>
              <a:rPr lang="ja-JP" altLang="en-US" dirty="0"/>
              <a:t>〇　</a:t>
            </a:r>
            <a:r>
              <a:rPr lang="ja-JP" altLang="ja-JP" dirty="0"/>
              <a:t>その上で④⑤を身につけていくことが求められています。</a:t>
            </a:r>
          </a:p>
          <a:p>
            <a:r>
              <a:rPr lang="ja-JP" altLang="en-US" dirty="0"/>
              <a:t>〇　</a:t>
            </a:r>
            <a:r>
              <a:rPr lang="ja-JP" altLang="ja-JP" dirty="0"/>
              <a:t>このようなアウトカムの構造を念頭において、今後、実務に従事した後も介護支援専門員としての総合的な力を向上させるよう、継続して自己研鑚に努めることが求められ</a:t>
            </a:r>
            <a:endParaRPr lang="en-US" altLang="ja-JP" dirty="0"/>
          </a:p>
          <a:p>
            <a:r>
              <a:rPr lang="ja-JP" altLang="en-US" dirty="0"/>
              <a:t>　</a:t>
            </a:r>
            <a:r>
              <a:rPr lang="ja-JP" altLang="ja-JP" dirty="0" err="1"/>
              <a:t>て</a:t>
            </a:r>
            <a:r>
              <a:rPr lang="ja-JP" altLang="ja-JP" dirty="0"/>
              <a:t>いることを忘れないようにしましょう。</a:t>
            </a:r>
          </a:p>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11</a:t>
            </a:fld>
            <a:endParaRPr kumimoji="1" lang="ja-JP" altLang="en-US"/>
          </a:p>
        </p:txBody>
      </p:sp>
    </p:spTree>
    <p:extLst>
      <p:ext uri="{BB962C8B-B14F-4D97-AF65-F5344CB8AC3E}">
        <p14:creationId xmlns:p14="http://schemas.microsoft.com/office/powerpoint/2010/main" val="3344491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一人で、気軽に相談する相手もいなく、自分だけでいくら頑張ってもスキルの向上には限界がある。</a:t>
            </a:r>
            <a:endParaRPr kumimoji="1" lang="en-US" altLang="ja-JP" dirty="0"/>
          </a:p>
          <a:p>
            <a:r>
              <a:rPr kumimoji="1" lang="ja-JP" altLang="en-US" dirty="0"/>
              <a:t>■　利用者は一人ひとり異なった事情を抱えている。介護支援専門員のケアマネジメントの対象は限られており、経験も限られることになる。</a:t>
            </a:r>
            <a:endParaRPr kumimoji="1" lang="en-US" altLang="ja-JP" dirty="0"/>
          </a:p>
          <a:p>
            <a:r>
              <a:rPr kumimoji="1" lang="ja-JP" altLang="en-US"/>
              <a:t>■　利用者のアセスメント、解決すべき課題の抽出、具体的な援助内容をどうするか、社会資源が見当たらないときなど、迷ったとき、自信が持てないときなどに、気軽に相談できる仲間がいれば知恵を借りることができるというメリットは大きい。</a:t>
            </a:r>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12</a:t>
            </a:fld>
            <a:endParaRPr kumimoji="1" lang="ja-JP" altLang="en-US"/>
          </a:p>
        </p:txBody>
      </p:sp>
    </p:spTree>
    <p:extLst>
      <p:ext uri="{BB962C8B-B14F-4D97-AF65-F5344CB8AC3E}">
        <p14:creationId xmlns:p14="http://schemas.microsoft.com/office/powerpoint/2010/main" val="1932403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13</a:t>
            </a:fld>
            <a:endParaRPr kumimoji="1" lang="ja-JP" altLang="en-US"/>
          </a:p>
        </p:txBody>
      </p:sp>
    </p:spTree>
    <p:extLst>
      <p:ext uri="{BB962C8B-B14F-4D97-AF65-F5344CB8AC3E}">
        <p14:creationId xmlns:p14="http://schemas.microsoft.com/office/powerpoint/2010/main" val="193240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91538B-47BF-4484-9483-F60D467CE5CF}" type="datetime1">
              <a:rPr kumimoji="1" lang="ja-JP" altLang="en-US" smtClean="0"/>
              <a:pPr/>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165680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8E1851-C54E-4EA5-9BBD-1F7B5E459007}" type="datetime1">
              <a:rPr kumimoji="1" lang="ja-JP" altLang="en-US" smtClean="0"/>
              <a:pPr/>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427584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8064DC-8FB1-43BA-8DA8-AD0DC0806577}" type="datetime1">
              <a:rPr kumimoji="1" lang="ja-JP" altLang="en-US" smtClean="0"/>
              <a:pPr/>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5790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DB9FC5-9B03-46A2-B416-C88F69494A4A}" type="datetime1">
              <a:rPr kumimoji="1" lang="ja-JP" altLang="en-US" smtClean="0"/>
              <a:pPr/>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78740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2F9832-E36A-46B4-B5F3-C017BE6FF6E0}" type="datetime1">
              <a:rPr kumimoji="1" lang="ja-JP" altLang="en-US" smtClean="0"/>
              <a:pPr/>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284622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57DB611-7FC0-4A51-BB36-F1E762C1725B}" type="datetime1">
              <a:rPr kumimoji="1" lang="ja-JP" altLang="en-US" smtClean="0"/>
              <a:pPr/>
              <a:t>2022/2/12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79390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9F9228A-FC0B-4411-B9C4-BC1D8DBEB230}" type="datetime1">
              <a:rPr kumimoji="1" lang="ja-JP" altLang="en-US" smtClean="0"/>
              <a:pPr/>
              <a:t>2022/2/12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79534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283D1DA-D848-4A5F-98C2-D2794B65C184}" type="datetime1">
              <a:rPr kumimoji="1" lang="ja-JP" altLang="en-US" smtClean="0"/>
              <a:pPr/>
              <a:t>2022/2/12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70233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576EB2-3525-4C95-8FE8-17F75F601C53}" type="datetime1">
              <a:rPr kumimoji="1" lang="ja-JP" altLang="en-US" smtClean="0"/>
              <a:pPr/>
              <a:t>2022/2/12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8310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17A7C3-8B5F-4985-8C48-91532D41AFFA}" type="datetime1">
              <a:rPr kumimoji="1" lang="ja-JP" altLang="en-US" smtClean="0"/>
              <a:pPr/>
              <a:t>2022/2/12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207422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829C76-CBE1-43C7-882A-BECF49E71007}" type="datetime1">
              <a:rPr kumimoji="1" lang="ja-JP" altLang="en-US" smtClean="0"/>
              <a:pPr/>
              <a:t>2022/2/12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345981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62203-B56E-419F-BA43-3186197E8EEB}" type="datetime1">
              <a:rPr kumimoji="1" lang="ja-JP" altLang="en-US" smtClean="0"/>
              <a:pPr/>
              <a:t>2022/2/12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408FC-1019-4D17-9821-FE8F6A5D8B30}" type="slidenum">
              <a:rPr kumimoji="1" lang="ja-JP" altLang="en-US" smtClean="0"/>
              <a:pPr/>
              <a:t>‹#›</a:t>
            </a:fld>
            <a:endParaRPr kumimoji="1" lang="ja-JP" altLang="en-US"/>
          </a:p>
        </p:txBody>
      </p:sp>
    </p:spTree>
    <p:extLst>
      <p:ext uri="{BB962C8B-B14F-4D97-AF65-F5344CB8AC3E}">
        <p14:creationId xmlns:p14="http://schemas.microsoft.com/office/powerpoint/2010/main" val="2313253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37927" y="2996952"/>
            <a:ext cx="7848873" cy="3168352"/>
          </a:xfrm>
          <a:solidFill>
            <a:schemeClr val="tx2">
              <a:lumMod val="20000"/>
              <a:lumOff val="80000"/>
            </a:schemeClr>
          </a:solidFill>
        </p:spPr>
        <p:txBody>
          <a:bodyPr>
            <a:normAutofit fontScale="90000"/>
          </a:bodyPr>
          <a:lstStyle/>
          <a:p>
            <a:pPr algn="l"/>
            <a:br>
              <a:rPr lang="en-US" altLang="ja-JP" dirty="0"/>
            </a:br>
            <a:r>
              <a:rPr lang="ja-JP" altLang="en-US" dirty="0"/>
              <a:t>　　○　研修全体を振り返っての</a:t>
            </a:r>
            <a:br>
              <a:rPr lang="en-US" altLang="ja-JP" dirty="0"/>
            </a:br>
            <a:r>
              <a:rPr lang="ja-JP" altLang="en-US" dirty="0"/>
              <a:t>　　　　　意見交換、講評</a:t>
            </a:r>
            <a:br>
              <a:rPr lang="en-US" altLang="ja-JP" dirty="0"/>
            </a:br>
            <a:br>
              <a:rPr lang="en-US" altLang="ja-JP" dirty="0"/>
            </a:br>
            <a:r>
              <a:rPr lang="ja-JP" altLang="en-US" dirty="0"/>
              <a:t>　　○　ネットワーク作り</a:t>
            </a:r>
            <a:br>
              <a:rPr lang="en-US" altLang="ja-JP" dirty="0"/>
            </a:br>
            <a:endParaRPr kumimoji="1" lang="ja-JP" altLang="en-US" dirty="0">
              <a:latin typeface="HGｺﾞｼｯｸE" panose="020B0909000000000000" pitchFamily="49" charset="-128"/>
              <a:ea typeface="HGｺﾞｼｯｸE" panose="020B0909000000000000" pitchFamily="49" charset="-128"/>
            </a:endParaRPr>
          </a:p>
        </p:txBody>
      </p:sp>
      <p:sp>
        <p:nvSpPr>
          <p:cNvPr id="4" name="テキスト ボックス 3"/>
          <p:cNvSpPr txBox="1"/>
          <p:nvPr/>
        </p:nvSpPr>
        <p:spPr>
          <a:xfrm>
            <a:off x="143508" y="399019"/>
            <a:ext cx="8640960" cy="707886"/>
          </a:xfrm>
          <a:prstGeom prst="rect">
            <a:avLst/>
          </a:prstGeom>
          <a:solidFill>
            <a:schemeClr val="bg2"/>
          </a:solidFill>
          <a:ln w="38100">
            <a:solidFill>
              <a:schemeClr val="accent1"/>
            </a:solidFill>
          </a:ln>
        </p:spPr>
        <p:txBody>
          <a:bodyPr wrap="square" rtlCol="0">
            <a:spAutoFit/>
          </a:bodyPr>
          <a:lstStyle/>
          <a:p>
            <a:pPr algn="ctr"/>
            <a:r>
              <a:rPr kumimoji="1" lang="ja-JP" altLang="en-US" sz="4000" dirty="0"/>
              <a:t>介護支援専門員実務研修</a:t>
            </a:r>
            <a:endParaRPr kumimoji="1" lang="en-US" altLang="ja-JP" sz="4000" dirty="0"/>
          </a:p>
        </p:txBody>
      </p:sp>
      <p:sp>
        <p:nvSpPr>
          <p:cNvPr id="3" name="スライド番号プレースホルダー 2"/>
          <p:cNvSpPr>
            <a:spLocks noGrp="1"/>
          </p:cNvSpPr>
          <p:nvPr>
            <p:ph type="sldNum" sz="quarter" idx="12"/>
          </p:nvPr>
        </p:nvSpPr>
        <p:spPr/>
        <p:txBody>
          <a:bodyPr/>
          <a:lstStyle/>
          <a:p>
            <a:fld id="{D79408FC-1019-4D17-9821-FE8F6A5D8B30}" type="slidenum">
              <a:rPr kumimoji="1" lang="ja-JP" altLang="en-US" smtClean="0"/>
              <a:pPr/>
              <a:t>1</a:t>
            </a:fld>
            <a:endParaRPr kumimoji="1" lang="ja-JP" altLang="en-US"/>
          </a:p>
        </p:txBody>
      </p:sp>
      <p:sp>
        <p:nvSpPr>
          <p:cNvPr id="5" name="サブタイトル 2"/>
          <p:cNvSpPr>
            <a:spLocks noGrp="1"/>
          </p:cNvSpPr>
          <p:nvPr>
            <p:ph type="subTitle" idx="1"/>
          </p:nvPr>
        </p:nvSpPr>
        <p:spPr>
          <a:xfrm>
            <a:off x="1043608" y="1700808"/>
            <a:ext cx="6840760" cy="816223"/>
          </a:xfrm>
          <a:solidFill>
            <a:schemeClr val="bg1"/>
          </a:solidFill>
        </p:spPr>
        <p:txBody>
          <a:bodyPr rtlCol="0" anchor="ctr" anchorCtr="1">
            <a:normAutofit lnSpcReduction="10000"/>
          </a:bodyPr>
          <a:lstStyle/>
          <a:p>
            <a:pPr eaLnBrk="1" fontAlgn="auto" hangingPunct="1">
              <a:spcAft>
                <a:spcPts val="0"/>
              </a:spcAft>
              <a:defRPr/>
            </a:pPr>
            <a:r>
              <a:rPr lang="ja-JP" altLang="en-US" sz="4800" b="1" dirty="0">
                <a:solidFill>
                  <a:schemeClr val="accent1">
                    <a:lumMod val="50000"/>
                  </a:schemeClr>
                </a:solidFill>
                <a:effectLst>
                  <a:outerShdw blurRad="38100" dist="38100" dir="2700000" algn="tl">
                    <a:srgbClr val="000000">
                      <a:alpha val="43137"/>
                    </a:srgbClr>
                  </a:outerShdw>
                </a:effectLst>
              </a:rPr>
              <a:t>小規模研修６</a:t>
            </a:r>
            <a:endParaRPr lang="en-US" altLang="ja-JP" sz="4800" b="1"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964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9399" y="74096"/>
            <a:ext cx="5622528"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800" b="1" i="0" u="none" strike="noStrike" cap="none" normalizeH="0" baseline="0" dirty="0">
                <a:ln>
                  <a:noFill/>
                </a:ln>
                <a:solidFill>
                  <a:srgbClr val="FF0000"/>
                </a:solidFill>
                <a:effectLst>
                  <a:outerShdw blurRad="38100" dist="38100" dir="2700000" algn="tl">
                    <a:srgbClr val="000000">
                      <a:alpha val="43137"/>
                    </a:srgbClr>
                  </a:outerShdw>
                </a:effectLst>
                <a:latin typeface="ＭＳ Ｐゴシック" pitchFamily="50" charset="-128"/>
                <a:ea typeface="ＭＳ Ｐゴシック" pitchFamily="50" charset="-128"/>
                <a:cs typeface="Times New Roman" pitchFamily="18" charset="0"/>
              </a:rPr>
              <a:t>【</a:t>
            </a:r>
            <a:r>
              <a:rPr kumimoji="1" lang="ja-JP" sz="2800" b="1" i="0" u="none" strike="noStrike" cap="none" normalizeH="0" baseline="0" dirty="0">
                <a:ln>
                  <a:noFill/>
                </a:ln>
                <a:solidFill>
                  <a:srgbClr val="FF0000"/>
                </a:solidFill>
                <a:effectLst>
                  <a:outerShdw blurRad="38100" dist="38100" dir="2700000" algn="tl">
                    <a:srgbClr val="000000">
                      <a:alpha val="43137"/>
                    </a:srgbClr>
                  </a:outerShdw>
                </a:effectLst>
                <a:latin typeface="Century" pitchFamily="18" charset="0"/>
                <a:ea typeface="HGPｺﾞｼｯｸM" pitchFamily="50" charset="-128"/>
                <a:cs typeface="Times New Roman" pitchFamily="18" charset="0"/>
              </a:rPr>
              <a:t>グループメンバーの聞き取りシート</a:t>
            </a:r>
            <a:r>
              <a:rPr kumimoji="1" lang="ja-JP" altLang="ja-JP" sz="2800" b="1" i="0" u="none" strike="noStrike" cap="none" normalizeH="0" baseline="0" dirty="0">
                <a:ln>
                  <a:noFill/>
                </a:ln>
                <a:solidFill>
                  <a:srgbClr val="FF0000"/>
                </a:solidFill>
                <a:effectLst>
                  <a:outerShdw blurRad="38100" dist="38100" dir="2700000" algn="tl">
                    <a:srgbClr val="000000">
                      <a:alpha val="43137"/>
                    </a:srgbClr>
                  </a:outerShdw>
                </a:effectLst>
                <a:latin typeface="ＭＳ Ｐゴシック" pitchFamily="50" charset="-128"/>
                <a:ea typeface="ＭＳ Ｐゴシック" pitchFamily="50" charset="-128"/>
                <a:cs typeface="Times New Roman" pitchFamily="18" charset="0"/>
              </a:rPr>
              <a:t>】</a:t>
            </a:r>
            <a:endParaRPr kumimoji="1" lang="ja-JP" altLang="ja-JP" sz="2800" b="0" i="0" u="none" strike="noStrike" cap="none" normalizeH="0" baseline="0" dirty="0">
              <a:ln>
                <a:noFill/>
              </a:ln>
              <a:solidFill>
                <a:srgbClr val="FF0000"/>
              </a:solidFill>
              <a:effectLst>
                <a:outerShdw blurRad="38100" dist="38100" dir="2700000" algn="tl">
                  <a:srgbClr val="000000">
                    <a:alpha val="43137"/>
                  </a:srgbClr>
                </a:outerShdw>
              </a:effectLst>
              <a:latin typeface="Arial" pitchFamily="34" charset="0"/>
              <a:ea typeface="ＭＳ Ｐゴシック" pitchFamily="50" charset="-128"/>
              <a:cs typeface="ＭＳ Ｐゴシック"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635971093"/>
              </p:ext>
            </p:extLst>
          </p:nvPr>
        </p:nvGraphicFramePr>
        <p:xfrm>
          <a:off x="611560" y="980729"/>
          <a:ext cx="8352925" cy="5495691"/>
        </p:xfrm>
        <a:graphic>
          <a:graphicData uri="http://schemas.openxmlformats.org/drawingml/2006/table">
            <a:tbl>
              <a:tblPr/>
              <a:tblGrid>
                <a:gridCol w="1237882">
                  <a:extLst>
                    <a:ext uri="{9D8B030D-6E8A-4147-A177-3AD203B41FA5}">
                      <a16:colId xmlns:a16="http://schemas.microsoft.com/office/drawing/2014/main" val="20000"/>
                    </a:ext>
                  </a:extLst>
                </a:gridCol>
                <a:gridCol w="1237062">
                  <a:extLst>
                    <a:ext uri="{9D8B030D-6E8A-4147-A177-3AD203B41FA5}">
                      <a16:colId xmlns:a16="http://schemas.microsoft.com/office/drawing/2014/main" val="20001"/>
                    </a:ext>
                  </a:extLst>
                </a:gridCol>
                <a:gridCol w="1237062">
                  <a:extLst>
                    <a:ext uri="{9D8B030D-6E8A-4147-A177-3AD203B41FA5}">
                      <a16:colId xmlns:a16="http://schemas.microsoft.com/office/drawing/2014/main" val="20002"/>
                    </a:ext>
                  </a:extLst>
                </a:gridCol>
                <a:gridCol w="1237062">
                  <a:extLst>
                    <a:ext uri="{9D8B030D-6E8A-4147-A177-3AD203B41FA5}">
                      <a16:colId xmlns:a16="http://schemas.microsoft.com/office/drawing/2014/main" val="20003"/>
                    </a:ext>
                  </a:extLst>
                </a:gridCol>
                <a:gridCol w="1237062">
                  <a:extLst>
                    <a:ext uri="{9D8B030D-6E8A-4147-A177-3AD203B41FA5}">
                      <a16:colId xmlns:a16="http://schemas.microsoft.com/office/drawing/2014/main" val="20004"/>
                    </a:ext>
                  </a:extLst>
                </a:gridCol>
                <a:gridCol w="249306">
                  <a:extLst>
                    <a:ext uri="{9D8B030D-6E8A-4147-A177-3AD203B41FA5}">
                      <a16:colId xmlns:a16="http://schemas.microsoft.com/office/drawing/2014/main" val="20005"/>
                    </a:ext>
                  </a:extLst>
                </a:gridCol>
                <a:gridCol w="1917489">
                  <a:extLst>
                    <a:ext uri="{9D8B030D-6E8A-4147-A177-3AD203B41FA5}">
                      <a16:colId xmlns:a16="http://schemas.microsoft.com/office/drawing/2014/main" val="20006"/>
                    </a:ext>
                  </a:extLst>
                </a:gridCol>
              </a:tblGrid>
              <a:tr h="702891">
                <a:tc>
                  <a:txBody>
                    <a:bodyPr/>
                    <a:lstStyle/>
                    <a:p>
                      <a:pPr algn="ctr">
                        <a:spcAft>
                          <a:spcPts val="0"/>
                        </a:spcAft>
                      </a:pPr>
                      <a:r>
                        <a:rPr lang="ja-JP" sz="2400" b="1" kern="100" dirty="0">
                          <a:solidFill>
                            <a:srgbClr val="833C0B"/>
                          </a:solidFill>
                          <a:effectLst>
                            <a:outerShdw blurRad="38100" dist="38100" dir="2700000" algn="tl">
                              <a:srgbClr val="000000">
                                <a:alpha val="43137"/>
                              </a:srgbClr>
                            </a:outerShdw>
                          </a:effectLst>
                          <a:latin typeface="Century"/>
                          <a:ea typeface="HGPｺﾞｼｯｸM"/>
                          <a:cs typeface="Times New Roman"/>
                        </a:rPr>
                        <a:t>Ａさん</a:t>
                      </a:r>
                      <a:endParaRPr lang="ja-JP" sz="2400" b="1" kern="100" dirty="0">
                        <a:effectLst>
                          <a:outerShdw blurRad="38100" dist="38100" dir="2700000" algn="tl">
                            <a:srgbClr val="000000">
                              <a:alpha val="43137"/>
                            </a:srgbClr>
                          </a:outerShdw>
                        </a:effectLst>
                        <a:latin typeface="Century"/>
                        <a:ea typeface="ＭＳ 明朝"/>
                        <a:cs typeface="Times New Roman"/>
                      </a:endParaRPr>
                    </a:p>
                  </a:txBody>
                  <a:tcPr marL="31349" marR="3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833C0B"/>
                          </a:solidFill>
                          <a:effectLst>
                            <a:outerShdw blurRad="38100" dist="38100" dir="2700000" algn="tl">
                              <a:srgbClr val="000000">
                                <a:alpha val="43137"/>
                              </a:srgbClr>
                            </a:outerShdw>
                          </a:effectLst>
                          <a:latin typeface="Century"/>
                          <a:ea typeface="HGPｺﾞｼｯｸM"/>
                          <a:cs typeface="Times New Roman"/>
                        </a:rPr>
                        <a:t>Ｂさん</a:t>
                      </a:r>
                      <a:endParaRPr lang="ja-JP" sz="2400" b="1" kern="100" dirty="0">
                        <a:effectLst>
                          <a:outerShdw blurRad="38100" dist="38100" dir="2700000" algn="tl">
                            <a:srgbClr val="000000">
                              <a:alpha val="43137"/>
                            </a:srgbClr>
                          </a:outerShdw>
                        </a:effectLst>
                        <a:latin typeface="Century"/>
                        <a:ea typeface="ＭＳ 明朝"/>
                        <a:cs typeface="Times New Roman"/>
                      </a:endParaRPr>
                    </a:p>
                  </a:txBody>
                  <a:tcPr marL="31349" marR="3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833C0B"/>
                          </a:solidFill>
                          <a:effectLst>
                            <a:outerShdw blurRad="38100" dist="38100" dir="2700000" algn="tl">
                              <a:srgbClr val="000000">
                                <a:alpha val="43137"/>
                              </a:srgbClr>
                            </a:outerShdw>
                          </a:effectLst>
                          <a:latin typeface="Century"/>
                          <a:ea typeface="HGPｺﾞｼｯｸM"/>
                          <a:cs typeface="Times New Roman"/>
                        </a:rPr>
                        <a:t>Ｃさん</a:t>
                      </a:r>
                      <a:endParaRPr lang="ja-JP" sz="2400" b="1" kern="100" dirty="0">
                        <a:effectLst>
                          <a:outerShdw blurRad="38100" dist="38100" dir="2700000" algn="tl">
                            <a:srgbClr val="000000">
                              <a:alpha val="43137"/>
                            </a:srgbClr>
                          </a:outerShdw>
                        </a:effectLst>
                        <a:latin typeface="Century"/>
                        <a:ea typeface="ＭＳ 明朝"/>
                        <a:cs typeface="Times New Roman"/>
                      </a:endParaRPr>
                    </a:p>
                  </a:txBody>
                  <a:tcPr marL="31349" marR="3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833C0B"/>
                          </a:solidFill>
                          <a:effectLst>
                            <a:outerShdw blurRad="38100" dist="38100" dir="2700000" algn="tl">
                              <a:srgbClr val="000000">
                                <a:alpha val="43137"/>
                              </a:srgbClr>
                            </a:outerShdw>
                          </a:effectLst>
                          <a:latin typeface="Century"/>
                          <a:ea typeface="HGPｺﾞｼｯｸM"/>
                          <a:cs typeface="Times New Roman"/>
                        </a:rPr>
                        <a:t>Ｄさん</a:t>
                      </a:r>
                      <a:endParaRPr lang="ja-JP" sz="2400" b="1" kern="100" dirty="0">
                        <a:effectLst>
                          <a:outerShdw blurRad="38100" dist="38100" dir="2700000" algn="tl">
                            <a:srgbClr val="000000">
                              <a:alpha val="43137"/>
                            </a:srgbClr>
                          </a:outerShdw>
                        </a:effectLst>
                        <a:latin typeface="Century"/>
                        <a:ea typeface="ＭＳ 明朝"/>
                        <a:cs typeface="Times New Roman"/>
                      </a:endParaRPr>
                    </a:p>
                  </a:txBody>
                  <a:tcPr marL="31349" marR="3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833C0B"/>
                          </a:solidFill>
                          <a:effectLst>
                            <a:outerShdw blurRad="38100" dist="38100" dir="2700000" algn="tl">
                              <a:srgbClr val="000000">
                                <a:alpha val="43137"/>
                              </a:srgbClr>
                            </a:outerShdw>
                          </a:effectLst>
                          <a:latin typeface="Century"/>
                          <a:ea typeface="HGPｺﾞｼｯｸM"/>
                          <a:cs typeface="Times New Roman"/>
                        </a:rPr>
                        <a:t>Ｅさん</a:t>
                      </a:r>
                      <a:endParaRPr lang="ja-JP" sz="2400" b="1" kern="100" dirty="0">
                        <a:effectLst>
                          <a:outerShdw blurRad="38100" dist="38100" dir="2700000" algn="tl">
                            <a:srgbClr val="000000">
                              <a:alpha val="43137"/>
                            </a:srgbClr>
                          </a:outerShdw>
                        </a:effectLst>
                        <a:latin typeface="Century"/>
                        <a:ea typeface="ＭＳ 明朝"/>
                        <a:cs typeface="Times New Roman"/>
                      </a:endParaRPr>
                    </a:p>
                  </a:txBody>
                  <a:tcPr marL="31349" marR="3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a:spcAft>
                          <a:spcPts val="0"/>
                        </a:spcAft>
                      </a:pPr>
                      <a:endParaRPr lang="en-US" sz="1200" kern="10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ja-JP" sz="1800" b="1" kern="100" dirty="0">
                          <a:solidFill>
                            <a:srgbClr val="FF0000"/>
                          </a:solidFill>
                          <a:latin typeface="Century"/>
                          <a:ea typeface="HGPｺﾞｼｯｸM"/>
                          <a:cs typeface="Times New Roman"/>
                        </a:rPr>
                        <a:t>自分が設定した具体的内容（取り組み）を再整理</a:t>
                      </a:r>
                      <a:endParaRPr lang="ja-JP" sz="1800" kern="100" dirty="0">
                        <a:solidFill>
                          <a:srgbClr val="FF0000"/>
                        </a:solidFill>
                        <a:latin typeface="Century"/>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0"/>
                  </a:ext>
                </a:extLst>
              </a:tr>
              <a:tr h="957666">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1"/>
                  </a:ext>
                </a:extLst>
              </a:tr>
              <a:tr h="1045536">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2"/>
                  </a:ext>
                </a:extLst>
              </a:tr>
              <a:tr h="984034">
                <a:tc>
                  <a:txBody>
                    <a:bodyPr/>
                    <a:lstStyle/>
                    <a:p>
                      <a:pPr algn="l">
                        <a:spcAft>
                          <a:spcPts val="0"/>
                        </a:spcAft>
                      </a:pPr>
                      <a:endParaRPr lang="en-US" sz="1200" kern="100" dirty="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kern="10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kern="10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kern="100" dirty="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200" kern="10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a:spcAft>
                          <a:spcPts val="0"/>
                        </a:spcAft>
                      </a:pPr>
                      <a:endParaRPr lang="en-US" sz="1200" kern="100" dirty="0">
                        <a:solidFill>
                          <a:srgbClr val="833C0B"/>
                        </a:solidFill>
                        <a:latin typeface="HGPｺﾞｼｯｸM"/>
                        <a:ea typeface="ＭＳ 明朝"/>
                        <a:cs typeface="Times New Roman"/>
                      </a:endParaRPr>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3"/>
                  </a:ext>
                </a:extLst>
              </a:tr>
              <a:tr h="1374379">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4"/>
                  </a:ext>
                </a:extLst>
              </a:tr>
              <a:tr h="311116">
                <a:tc gridSpan="5">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dirty="0"/>
                    </a:p>
                  </a:txBody>
                  <a:tcPr marL="31349" marR="31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
                      <a:fgClr>
                        <a:srgbClr val="FFFFFF"/>
                      </a:fgClr>
                      <a:bgClr>
                        <a:srgbClr val="F2F2F2"/>
                      </a:bgClr>
                    </a:pattFill>
                  </a:tcPr>
                </a:tc>
                <a:extLst>
                  <a:ext uri="{0D108BD9-81ED-4DB2-BD59-A6C34878D82A}">
                    <a16:rowId xmlns:a16="http://schemas.microsoft.com/office/drawing/2014/main" val="10005"/>
                  </a:ext>
                </a:extLst>
              </a:tr>
            </a:tbl>
          </a:graphicData>
        </a:graphic>
      </p:graphicFrame>
      <p:sp>
        <p:nvSpPr>
          <p:cNvPr id="1026" name="AutoShape 2"/>
          <p:cNvSpPr>
            <a:spLocks noChangeArrowheads="1"/>
          </p:cNvSpPr>
          <p:nvPr/>
        </p:nvSpPr>
        <p:spPr bwMode="auto">
          <a:xfrm>
            <a:off x="291868" y="5612095"/>
            <a:ext cx="138112" cy="438150"/>
          </a:xfrm>
          <a:prstGeom prst="rightArrow">
            <a:avLst>
              <a:gd name="adj1" fmla="val 50000"/>
              <a:gd name="adj2" fmla="val 25000"/>
            </a:avLst>
          </a:prstGeom>
          <a:solidFill>
            <a:srgbClr val="2F5496"/>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27" name="AutoShape 3"/>
          <p:cNvSpPr>
            <a:spLocks noChangeArrowheads="1"/>
          </p:cNvSpPr>
          <p:nvPr/>
        </p:nvSpPr>
        <p:spPr bwMode="auto">
          <a:xfrm>
            <a:off x="268603" y="2212472"/>
            <a:ext cx="138112" cy="438150"/>
          </a:xfrm>
          <a:prstGeom prst="rightArrow">
            <a:avLst>
              <a:gd name="adj1" fmla="val 50000"/>
              <a:gd name="adj2" fmla="val 25000"/>
            </a:avLst>
          </a:prstGeom>
          <a:solidFill>
            <a:srgbClr val="2F5496"/>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28" name="AutoShape 4"/>
          <p:cNvSpPr>
            <a:spLocks noChangeArrowheads="1"/>
          </p:cNvSpPr>
          <p:nvPr/>
        </p:nvSpPr>
        <p:spPr bwMode="auto">
          <a:xfrm>
            <a:off x="260896" y="3070677"/>
            <a:ext cx="138112" cy="438150"/>
          </a:xfrm>
          <a:prstGeom prst="rightArrow">
            <a:avLst>
              <a:gd name="adj1" fmla="val 50000"/>
              <a:gd name="adj2" fmla="val 25000"/>
            </a:avLst>
          </a:prstGeom>
          <a:solidFill>
            <a:srgbClr val="2F5496"/>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29" name="AutoShape 5"/>
          <p:cNvSpPr>
            <a:spLocks noChangeArrowheads="1"/>
          </p:cNvSpPr>
          <p:nvPr/>
        </p:nvSpPr>
        <p:spPr bwMode="auto">
          <a:xfrm>
            <a:off x="290343" y="4265778"/>
            <a:ext cx="138112" cy="438150"/>
          </a:xfrm>
          <a:prstGeom prst="rightArrow">
            <a:avLst>
              <a:gd name="adj1" fmla="val 50000"/>
              <a:gd name="adj2" fmla="val 25000"/>
            </a:avLst>
          </a:prstGeom>
          <a:solidFill>
            <a:srgbClr val="2F5496"/>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2" name="四角形吹き出し 11"/>
          <p:cNvSpPr/>
          <p:nvPr/>
        </p:nvSpPr>
        <p:spPr>
          <a:xfrm>
            <a:off x="1331640" y="5085183"/>
            <a:ext cx="5940658" cy="1557307"/>
          </a:xfrm>
          <a:prstGeom prst="wedgeRectCallout">
            <a:avLst>
              <a:gd name="adj1" fmla="val 59096"/>
              <a:gd name="adj2" fmla="val -49945"/>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lvl="0" indent="-538163"/>
            <a:r>
              <a:rPr lang="ja-JP" altLang="en-US" sz="3200" b="1" dirty="0">
                <a:solidFill>
                  <a:prstClr val="black"/>
                </a:solidFill>
              </a:rPr>
              <a:t>〇個人ワークで整理した各項目の具体的な内容を発表</a:t>
            </a:r>
            <a:endParaRPr lang="en-US" altLang="ja-JP" sz="3200" b="1" dirty="0">
              <a:solidFill>
                <a:prstClr val="black"/>
              </a:solidFill>
            </a:endParaRPr>
          </a:p>
          <a:p>
            <a:pPr marL="538163" lvl="0" indent="-538163"/>
            <a:r>
              <a:rPr lang="ja-JP" altLang="en-US" sz="3200" b="1" dirty="0">
                <a:solidFill>
                  <a:prstClr val="black"/>
                </a:solidFill>
              </a:rPr>
              <a:t>　</a:t>
            </a:r>
            <a:r>
              <a:rPr lang="ja-JP" altLang="en-US" sz="3200" b="1" dirty="0">
                <a:solidFill>
                  <a:srgbClr val="FF0000"/>
                </a:solidFill>
              </a:rPr>
              <a:t>（</a:t>
            </a:r>
            <a:r>
              <a:rPr lang="en-US" altLang="ja-JP" sz="3200" b="1" dirty="0">
                <a:solidFill>
                  <a:srgbClr val="FF0000"/>
                </a:solidFill>
              </a:rPr>
              <a:t>1</a:t>
            </a:r>
            <a:r>
              <a:rPr lang="ja-JP" altLang="en-US" sz="3200" b="1" dirty="0">
                <a:solidFill>
                  <a:srgbClr val="FF0000"/>
                </a:solidFill>
              </a:rPr>
              <a:t>人３分</a:t>
            </a:r>
            <a:r>
              <a:rPr lang="en-US" altLang="ja-JP" sz="3200" b="1" dirty="0">
                <a:solidFill>
                  <a:srgbClr val="FF0000"/>
                </a:solidFill>
              </a:rPr>
              <a:t>×</a:t>
            </a:r>
            <a:r>
              <a:rPr lang="ja-JP" altLang="en-US" sz="3200" b="1" dirty="0">
                <a:solidFill>
                  <a:srgbClr val="FF0000"/>
                </a:solidFill>
              </a:rPr>
              <a:t>６人＝２０分）</a:t>
            </a:r>
            <a:endParaRPr lang="en-US" altLang="ja-JP" sz="3200" b="1" dirty="0">
              <a:solidFill>
                <a:srgbClr val="FF0000"/>
              </a:solidFill>
            </a:endParaRPr>
          </a:p>
        </p:txBody>
      </p:sp>
      <p:sp>
        <p:nvSpPr>
          <p:cNvPr id="2" name="AutoShape 2"/>
          <p:cNvSpPr>
            <a:spLocks noChangeArrowheads="1"/>
          </p:cNvSpPr>
          <p:nvPr/>
        </p:nvSpPr>
        <p:spPr bwMode="auto">
          <a:xfrm>
            <a:off x="259554" y="2147774"/>
            <a:ext cx="4600478" cy="2419673"/>
          </a:xfrm>
          <a:prstGeom prst="cloudCallout">
            <a:avLst>
              <a:gd name="adj1" fmla="val 11672"/>
              <a:gd name="adj2" fmla="val -56452"/>
            </a:avLst>
          </a:prstGeom>
          <a:solidFill>
            <a:srgbClr val="FFFFFF"/>
          </a:solidFill>
          <a:ln w="9525">
            <a:solidFill>
              <a:srgbClr val="000000"/>
            </a:solidFill>
            <a:round/>
            <a:headEnd/>
            <a:tailEnd/>
          </a:ln>
        </p:spPr>
        <p:txBody>
          <a:bodyPr vert="horz" wrap="square" lIns="0" tIns="8890" rIns="0" bIns="8890" numCol="1" anchor="ctr" anchorCtr="0" compatLnSpc="1">
            <a:prstTxWarp prst="textNoShape">
              <a:avLst/>
            </a:prstTxWarp>
          </a:bodyPr>
          <a:lstStyle/>
          <a:p>
            <a:pPr marL="0" marR="0" lvl="0" indent="0" algn="just" defTabSz="914400" rtl="0" eaLnBrk="0" fontAlgn="base" latinLnBrk="0" hangingPunct="0">
              <a:lnSpc>
                <a:spcPts val="3000"/>
              </a:lnSpc>
              <a:spcBef>
                <a:spcPct val="0"/>
              </a:spcBef>
              <a:spcAft>
                <a:spcPct val="0"/>
              </a:spcAft>
              <a:buClrTx/>
              <a:buSzTx/>
              <a:buFontTx/>
              <a:buNone/>
              <a:tabLst/>
            </a:pPr>
            <a:r>
              <a:rPr kumimoji="0" lang="en-US" altLang="ja-JP" sz="3200" b="0" i="0" u="none" strike="noStrike" cap="none" normalizeH="0" baseline="0" dirty="0">
                <a:ln>
                  <a:noFill/>
                </a:ln>
                <a:solidFill>
                  <a:srgbClr val="FF0000"/>
                </a:solidFill>
                <a:effectLst/>
                <a:latin typeface="HGｺﾞｼｯｸM" panose="020B0609000000000000" pitchFamily="49" charset="-128"/>
                <a:ea typeface="HGｺﾞｼｯｸM" panose="020B0609000000000000" pitchFamily="49" charset="-128"/>
              </a:rPr>
              <a:t>※</a:t>
            </a:r>
            <a:r>
              <a:rPr kumimoji="0" lang="ja-JP" altLang="en-US" sz="3200" b="0" i="0" u="none" strike="noStrike" cap="none" normalizeH="0" baseline="0" dirty="0">
                <a:ln>
                  <a:noFill/>
                </a:ln>
                <a:solidFill>
                  <a:srgbClr val="FF0000"/>
                </a:solidFill>
                <a:effectLst/>
                <a:latin typeface="HGｺﾞｼｯｸM" panose="020B0609000000000000" pitchFamily="49" charset="-128"/>
                <a:ea typeface="HGｺﾞｼｯｸM" panose="020B0609000000000000" pitchFamily="49" charset="-128"/>
              </a:rPr>
              <a:t>他のメンバー</a:t>
            </a:r>
            <a:endParaRPr kumimoji="0" lang="en-US" altLang="ja-JP" sz="3200" b="0" i="0" u="none" strike="noStrike" cap="none" normalizeH="0" baseline="0" dirty="0">
              <a:ln>
                <a:noFill/>
              </a:ln>
              <a:solidFill>
                <a:srgbClr val="FF0000"/>
              </a:solidFill>
              <a:effectLst/>
              <a:latin typeface="HGｺﾞｼｯｸM" panose="020B0609000000000000" pitchFamily="49" charset="-128"/>
              <a:ea typeface="HGｺﾞｼｯｸM" panose="020B0609000000000000" pitchFamily="49" charset="-128"/>
            </a:endParaRPr>
          </a:p>
          <a:p>
            <a:pPr marL="0" marR="0" lvl="0" indent="0" algn="just" defTabSz="914400" rtl="0" eaLnBrk="0" fontAlgn="base" latinLnBrk="0" hangingPunct="0">
              <a:lnSpc>
                <a:spcPts val="3000"/>
              </a:lnSpc>
              <a:spcBef>
                <a:spcPct val="0"/>
              </a:spcBef>
              <a:spcAft>
                <a:spcPct val="0"/>
              </a:spcAft>
              <a:buClrTx/>
              <a:buSzTx/>
              <a:buFontTx/>
              <a:buNone/>
              <a:tabLst/>
            </a:pPr>
            <a:r>
              <a:rPr kumimoji="0" lang="ja-JP" altLang="en-US" sz="3200" dirty="0">
                <a:solidFill>
                  <a:srgbClr val="FF0000"/>
                </a:solidFill>
                <a:latin typeface="HGｺﾞｼｯｸM" panose="020B0609000000000000" pitchFamily="49" charset="-128"/>
                <a:ea typeface="HGｺﾞｼｯｸM" panose="020B0609000000000000" pitchFamily="49" charset="-128"/>
              </a:rPr>
              <a:t>　</a:t>
            </a:r>
            <a:r>
              <a:rPr kumimoji="0" lang="ja-JP" altLang="en-US" sz="3200" b="0" i="0" u="none" strike="noStrike" cap="none" normalizeH="0" baseline="0" dirty="0">
                <a:ln>
                  <a:noFill/>
                </a:ln>
                <a:solidFill>
                  <a:srgbClr val="FF0000"/>
                </a:solidFill>
                <a:effectLst/>
                <a:latin typeface="HGｺﾞｼｯｸM" panose="020B0609000000000000" pitchFamily="49" charset="-128"/>
                <a:ea typeface="HGｺﾞｼｯｸM" panose="020B0609000000000000" pitchFamily="49" charset="-128"/>
              </a:rPr>
              <a:t>の発表内容を</a:t>
            </a:r>
            <a:endParaRPr kumimoji="0" lang="en-US" altLang="ja-JP" sz="3200" b="0" i="0" u="none" strike="noStrike" cap="none" normalizeH="0" baseline="0" dirty="0">
              <a:ln>
                <a:noFill/>
              </a:ln>
              <a:solidFill>
                <a:srgbClr val="FF0000"/>
              </a:solidFill>
              <a:effectLst/>
              <a:latin typeface="HGｺﾞｼｯｸM" panose="020B0609000000000000" pitchFamily="49" charset="-128"/>
              <a:ea typeface="HGｺﾞｼｯｸM" panose="020B0609000000000000" pitchFamily="49" charset="-128"/>
            </a:endParaRPr>
          </a:p>
          <a:p>
            <a:pPr marL="0" marR="0" lvl="0" indent="0" algn="just" defTabSz="914400" rtl="0" eaLnBrk="0" fontAlgn="base" latinLnBrk="0" hangingPunct="0">
              <a:lnSpc>
                <a:spcPts val="3000"/>
              </a:lnSpc>
              <a:spcBef>
                <a:spcPct val="0"/>
              </a:spcBef>
              <a:spcAft>
                <a:spcPct val="0"/>
              </a:spcAft>
              <a:buClrTx/>
              <a:buSzTx/>
              <a:buFontTx/>
              <a:buNone/>
              <a:tabLst/>
            </a:pPr>
            <a:r>
              <a:rPr kumimoji="0" lang="ja-JP" altLang="en-US" sz="3200" dirty="0">
                <a:solidFill>
                  <a:srgbClr val="FF0000"/>
                </a:solidFill>
                <a:latin typeface="HGｺﾞｼｯｸM" panose="020B0609000000000000" pitchFamily="49" charset="-128"/>
                <a:ea typeface="HGｺﾞｼｯｸM" panose="020B0609000000000000" pitchFamily="49" charset="-128"/>
              </a:rPr>
              <a:t>　</a:t>
            </a:r>
            <a:r>
              <a:rPr kumimoji="0" lang="ja-JP" altLang="en-US" sz="3200" b="0" i="0" u="none" strike="noStrike" cap="none" normalizeH="0" baseline="0" dirty="0">
                <a:ln>
                  <a:noFill/>
                </a:ln>
                <a:solidFill>
                  <a:srgbClr val="FF0000"/>
                </a:solidFill>
                <a:effectLst/>
                <a:latin typeface="HGｺﾞｼｯｸM" panose="020B0609000000000000" pitchFamily="49" charset="-128"/>
                <a:ea typeface="HGｺﾞｼｯｸM" panose="020B0609000000000000" pitchFamily="49" charset="-128"/>
              </a:rPr>
              <a:t>記載する</a:t>
            </a:r>
            <a:endParaRPr kumimoji="0" lang="ja-JP" altLang="ja-JP" sz="3200" b="0" i="0" u="none" strike="noStrike" cap="none" normalizeH="0" baseline="0" dirty="0">
              <a:ln>
                <a:noFill/>
              </a:ln>
              <a:solidFill>
                <a:schemeClr val="tx1"/>
              </a:solidFill>
              <a:effectLst/>
              <a:latin typeface="Arial" panose="020B0604020202020204" pitchFamily="34" charset="0"/>
            </a:endParaRPr>
          </a:p>
        </p:txBody>
      </p:sp>
      <p:sp>
        <p:nvSpPr>
          <p:cNvPr id="11" name="四角形吹き出し 10"/>
          <p:cNvSpPr/>
          <p:nvPr/>
        </p:nvSpPr>
        <p:spPr>
          <a:xfrm>
            <a:off x="4344846" y="2435187"/>
            <a:ext cx="4628689" cy="2275657"/>
          </a:xfrm>
          <a:prstGeom prst="wedgeRectCallout">
            <a:avLst>
              <a:gd name="adj1" fmla="val 26828"/>
              <a:gd name="adj2" fmla="val -76422"/>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lvl="0" indent="-538163"/>
            <a:r>
              <a:rPr lang="ja-JP" altLang="en-US" sz="3200" b="1" dirty="0">
                <a:solidFill>
                  <a:prstClr val="black"/>
                </a:solidFill>
              </a:rPr>
              <a:t>〇　他の受講者の発表を</a:t>
            </a:r>
            <a:endParaRPr lang="en-US" altLang="ja-JP" sz="3200" b="1" dirty="0">
              <a:solidFill>
                <a:prstClr val="black"/>
              </a:solidFill>
            </a:endParaRPr>
          </a:p>
          <a:p>
            <a:pPr marL="538163" lvl="0" indent="-538163"/>
            <a:r>
              <a:rPr lang="ja-JP" altLang="en-US" sz="3200" b="1" dirty="0">
                <a:solidFill>
                  <a:prstClr val="black"/>
                </a:solidFill>
              </a:rPr>
              <a:t>参考に、自分が設定した</a:t>
            </a:r>
            <a:endParaRPr lang="en-US" altLang="ja-JP" sz="3200" b="1" dirty="0">
              <a:solidFill>
                <a:prstClr val="black"/>
              </a:solidFill>
            </a:endParaRPr>
          </a:p>
          <a:p>
            <a:pPr marL="538163" lvl="0" indent="-538163"/>
            <a:r>
              <a:rPr lang="ja-JP" altLang="en-US" sz="3200" b="1" dirty="0">
                <a:solidFill>
                  <a:prstClr val="black"/>
                </a:solidFill>
              </a:rPr>
              <a:t>具体的内容（取り組み）を</a:t>
            </a:r>
            <a:endParaRPr lang="en-US" altLang="ja-JP" sz="3200" b="1" dirty="0">
              <a:solidFill>
                <a:prstClr val="black"/>
              </a:solidFill>
            </a:endParaRPr>
          </a:p>
          <a:p>
            <a:pPr marL="538163" lvl="0" indent="-538163"/>
            <a:r>
              <a:rPr lang="ja-JP" altLang="en-US" sz="3200" b="1" dirty="0">
                <a:solidFill>
                  <a:srgbClr val="002060"/>
                </a:solidFill>
                <a:effectLst>
                  <a:outerShdw blurRad="38100" dist="38100" dir="2700000" algn="tl">
                    <a:srgbClr val="000000">
                      <a:alpha val="43137"/>
                    </a:srgbClr>
                  </a:outerShdw>
                </a:effectLst>
              </a:rPr>
              <a:t>再整理</a:t>
            </a:r>
            <a:r>
              <a:rPr lang="ja-JP" altLang="en-US" sz="3200" b="1" dirty="0">
                <a:solidFill>
                  <a:srgbClr val="FF0000"/>
                </a:solidFill>
                <a:effectLst>
                  <a:outerShdw blurRad="38100" dist="38100" dir="2700000" algn="tl">
                    <a:srgbClr val="000000">
                      <a:alpha val="43137"/>
                    </a:srgbClr>
                  </a:outerShdw>
                </a:effectLst>
              </a:rPr>
              <a:t>（５分）</a:t>
            </a:r>
            <a:r>
              <a:rPr lang="ja-JP" altLang="en-US" sz="3200" b="1" dirty="0">
                <a:solidFill>
                  <a:prstClr val="black"/>
                </a:solidFill>
              </a:rPr>
              <a:t>してください。</a:t>
            </a:r>
            <a:endParaRPr lang="en-US" altLang="ja-JP" sz="3200" b="1" dirty="0">
              <a:solidFill>
                <a:prstClr val="black"/>
              </a:solidFill>
            </a:endParaRPr>
          </a:p>
        </p:txBody>
      </p:sp>
      <p:sp>
        <p:nvSpPr>
          <p:cNvPr id="13" name="メモ 12"/>
          <p:cNvSpPr/>
          <p:nvPr/>
        </p:nvSpPr>
        <p:spPr>
          <a:xfrm>
            <a:off x="8119175" y="0"/>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100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32"/>
            <a:ext cx="9144000" cy="634082"/>
          </a:xfrm>
          <a:solidFill>
            <a:schemeClr val="tx2">
              <a:lumMod val="20000"/>
              <a:lumOff val="80000"/>
            </a:schemeClr>
          </a:solidFill>
        </p:spPr>
        <p:txBody>
          <a:bodyPr>
            <a:noAutofit/>
          </a:bodyPr>
          <a:lstStyle/>
          <a:p>
            <a:br>
              <a:rPr lang="en-US" altLang="ja-JP" sz="3600" dirty="0">
                <a:solidFill>
                  <a:srgbClr val="FF0000"/>
                </a:solidFill>
                <a:latin typeface="+mn-ea"/>
              </a:rPr>
            </a:br>
            <a:r>
              <a:rPr lang="ja-JP" altLang="en-US" sz="3600" dirty="0">
                <a:solidFill>
                  <a:srgbClr val="FF0000"/>
                </a:solidFill>
                <a:latin typeface="+mn-ea"/>
              </a:rPr>
              <a:t>研修全体の振り返り</a:t>
            </a:r>
            <a:br>
              <a:rPr lang="en-US" altLang="ja-JP" sz="3600" dirty="0">
                <a:solidFill>
                  <a:srgbClr val="FF0000"/>
                </a:solidFill>
                <a:latin typeface="+mn-ea"/>
              </a:rPr>
            </a:br>
            <a:endParaRPr kumimoji="1" lang="ja-JP" altLang="en-US" sz="3600" b="1" dirty="0">
              <a:solidFill>
                <a:srgbClr val="FF0000"/>
              </a:solidFill>
            </a:endParaRPr>
          </a:p>
        </p:txBody>
      </p:sp>
      <p:sp>
        <p:nvSpPr>
          <p:cNvPr id="11" name="テキスト ボックス 10"/>
          <p:cNvSpPr txBox="1"/>
          <p:nvPr/>
        </p:nvSpPr>
        <p:spPr>
          <a:xfrm>
            <a:off x="197077" y="1124744"/>
            <a:ext cx="8658708" cy="523220"/>
          </a:xfrm>
          <a:prstGeom prst="rect">
            <a:avLst/>
          </a:prstGeom>
          <a:noFill/>
        </p:spPr>
        <p:txBody>
          <a:bodyPr wrap="square" rtlCol="0">
            <a:spAutoFit/>
          </a:bodyPr>
          <a:lstStyle/>
          <a:p>
            <a:r>
              <a:rPr lang="ja-JP" altLang="en-US" sz="2800" dirty="0"/>
              <a:t>　介護支援専門員研修のアウトカム</a:t>
            </a:r>
            <a:endParaRPr kumimoji="1" lang="ja-JP" altLang="en-US" sz="2800" dirty="0"/>
          </a:p>
        </p:txBody>
      </p:sp>
      <p:sp>
        <p:nvSpPr>
          <p:cNvPr id="3" name="テキスト ボックス 2"/>
          <p:cNvSpPr txBox="1"/>
          <p:nvPr/>
        </p:nvSpPr>
        <p:spPr>
          <a:xfrm>
            <a:off x="8100392" y="279725"/>
            <a:ext cx="1008112"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a:t>Ｐ</a:t>
            </a:r>
            <a:r>
              <a:rPr kumimoji="1" lang="en-US" altLang="ja-JP" dirty="0"/>
              <a:t>420</a:t>
            </a:r>
            <a:endParaRPr kumimoji="1" lang="ja-JP" altLang="en-US" dirty="0"/>
          </a:p>
        </p:txBody>
      </p:sp>
      <p:grpSp>
        <p:nvGrpSpPr>
          <p:cNvPr id="6" name="グループ化 5"/>
          <p:cNvGrpSpPr/>
          <p:nvPr/>
        </p:nvGrpSpPr>
        <p:grpSpPr>
          <a:xfrm>
            <a:off x="3306865" y="2862009"/>
            <a:ext cx="2590800" cy="2590800"/>
            <a:chOff x="3289300" y="2278063"/>
            <a:chExt cx="2590800" cy="2590800"/>
          </a:xfrm>
        </p:grpSpPr>
        <p:grpSp>
          <p:nvGrpSpPr>
            <p:cNvPr id="9" name="グループ化 8"/>
            <p:cNvGrpSpPr/>
            <p:nvPr/>
          </p:nvGrpSpPr>
          <p:grpSpPr>
            <a:xfrm>
              <a:off x="3289300" y="2616479"/>
              <a:ext cx="2590800" cy="1910321"/>
              <a:chOff x="3289300" y="2616479"/>
              <a:chExt cx="2590800" cy="1910321"/>
            </a:xfrm>
          </p:grpSpPr>
          <p:sp>
            <p:nvSpPr>
              <p:cNvPr id="12" name="Oval 2"/>
              <p:cNvSpPr>
                <a:spLocks noChangeArrowheads="1"/>
              </p:cNvSpPr>
              <p:nvPr/>
            </p:nvSpPr>
            <p:spPr bwMode="auto">
              <a:xfrm>
                <a:off x="3635375" y="2636838"/>
                <a:ext cx="1873250" cy="1873250"/>
              </a:xfrm>
              <a:prstGeom prst="ellipse">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3" name="Line 6"/>
              <p:cNvSpPr>
                <a:spLocks noChangeShapeType="1"/>
              </p:cNvSpPr>
              <p:nvPr/>
            </p:nvSpPr>
            <p:spPr bwMode="auto">
              <a:xfrm flipH="1">
                <a:off x="3289300" y="3574450"/>
                <a:ext cx="2590800"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 name="Line 18"/>
              <p:cNvSpPr>
                <a:spLocks noChangeShapeType="1"/>
              </p:cNvSpPr>
              <p:nvPr/>
            </p:nvSpPr>
            <p:spPr bwMode="auto">
              <a:xfrm flipH="1">
                <a:off x="3638133" y="2655667"/>
                <a:ext cx="1871133" cy="187113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 name="Line 19"/>
              <p:cNvSpPr>
                <a:spLocks noChangeShapeType="1"/>
              </p:cNvSpPr>
              <p:nvPr/>
            </p:nvSpPr>
            <p:spPr bwMode="auto">
              <a:xfrm flipH="1" flipV="1">
                <a:off x="3635895" y="2616479"/>
                <a:ext cx="1871133" cy="187113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6" name="Line 4"/>
            <p:cNvSpPr>
              <a:spLocks noChangeShapeType="1"/>
            </p:cNvSpPr>
            <p:nvPr/>
          </p:nvSpPr>
          <p:spPr bwMode="auto">
            <a:xfrm flipV="1">
              <a:off x="4584700" y="2278063"/>
              <a:ext cx="0" cy="2590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7" name="Text Box 5"/>
          <p:cNvSpPr txBox="1">
            <a:spLocks noChangeArrowheads="1"/>
          </p:cNvSpPr>
          <p:nvPr/>
        </p:nvSpPr>
        <p:spPr bwMode="auto">
          <a:xfrm>
            <a:off x="3125007" y="1911218"/>
            <a:ext cx="2879725" cy="541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①介護保険制度の知識</a:t>
            </a:r>
          </a:p>
        </p:txBody>
      </p:sp>
      <p:sp>
        <p:nvSpPr>
          <p:cNvPr id="18" name="Text Box 8"/>
          <p:cNvSpPr txBox="1">
            <a:spLocks noChangeArrowheads="1"/>
          </p:cNvSpPr>
          <p:nvPr/>
        </p:nvSpPr>
        <p:spPr bwMode="auto">
          <a:xfrm>
            <a:off x="5535251" y="2862009"/>
            <a:ext cx="2879725"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②コミュニケーション力</a:t>
            </a:r>
          </a:p>
        </p:txBody>
      </p:sp>
      <p:sp>
        <p:nvSpPr>
          <p:cNvPr id="19" name="Text Box 7"/>
          <p:cNvSpPr txBox="1">
            <a:spLocks noChangeArrowheads="1"/>
          </p:cNvSpPr>
          <p:nvPr/>
        </p:nvSpPr>
        <p:spPr bwMode="auto">
          <a:xfrm>
            <a:off x="5951923" y="3866116"/>
            <a:ext cx="3174146"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③ケアマネジメント実践力</a:t>
            </a:r>
          </a:p>
        </p:txBody>
      </p:sp>
      <p:sp>
        <p:nvSpPr>
          <p:cNvPr id="20" name="Text Box 10"/>
          <p:cNvSpPr txBox="1">
            <a:spLocks noChangeArrowheads="1"/>
          </p:cNvSpPr>
          <p:nvPr/>
        </p:nvSpPr>
        <p:spPr bwMode="auto">
          <a:xfrm>
            <a:off x="5633770" y="4913059"/>
            <a:ext cx="3222015"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④多職種協働チーム活用力</a:t>
            </a:r>
          </a:p>
        </p:txBody>
      </p:sp>
      <p:sp>
        <p:nvSpPr>
          <p:cNvPr id="21" name="Text Box 13"/>
          <p:cNvSpPr txBox="1">
            <a:spLocks noChangeArrowheads="1"/>
          </p:cNvSpPr>
          <p:nvPr/>
        </p:nvSpPr>
        <p:spPr bwMode="auto">
          <a:xfrm>
            <a:off x="3306865" y="5914641"/>
            <a:ext cx="2881312"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⑤省察的思考</a:t>
            </a:r>
          </a:p>
        </p:txBody>
      </p:sp>
      <p:sp>
        <p:nvSpPr>
          <p:cNvPr id="22" name="Text Box 12"/>
          <p:cNvSpPr txBox="1">
            <a:spLocks noChangeArrowheads="1"/>
          </p:cNvSpPr>
          <p:nvPr/>
        </p:nvSpPr>
        <p:spPr bwMode="auto">
          <a:xfrm>
            <a:off x="701133" y="4911472"/>
            <a:ext cx="2879725" cy="541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⑥生涯学習・教育力</a:t>
            </a:r>
          </a:p>
        </p:txBody>
      </p:sp>
      <p:sp>
        <p:nvSpPr>
          <p:cNvPr id="23" name="Text Box 9"/>
          <p:cNvSpPr txBox="1">
            <a:spLocks noChangeArrowheads="1"/>
          </p:cNvSpPr>
          <p:nvPr/>
        </p:nvSpPr>
        <p:spPr bwMode="auto">
          <a:xfrm>
            <a:off x="269680" y="3903360"/>
            <a:ext cx="2879725" cy="541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⑦プロ意識と倫理</a:t>
            </a:r>
          </a:p>
        </p:txBody>
      </p:sp>
      <p:sp>
        <p:nvSpPr>
          <p:cNvPr id="24" name="Text Box 8"/>
          <p:cNvSpPr txBox="1">
            <a:spLocks noChangeArrowheads="1"/>
          </p:cNvSpPr>
          <p:nvPr/>
        </p:nvSpPr>
        <p:spPr bwMode="auto">
          <a:xfrm>
            <a:off x="691327" y="2846134"/>
            <a:ext cx="2879725"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⑧地域アプローチ</a:t>
            </a: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11</a:t>
            </a:fld>
            <a:endParaRPr kumimoji="1" lang="ja-JP" altLang="en-US"/>
          </a:p>
        </p:txBody>
      </p:sp>
    </p:spTree>
    <p:extLst>
      <p:ext uri="{BB962C8B-B14F-4D97-AF65-F5344CB8AC3E}">
        <p14:creationId xmlns:p14="http://schemas.microsoft.com/office/powerpoint/2010/main" val="3390867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32"/>
            <a:ext cx="9144000" cy="634082"/>
          </a:xfrm>
          <a:solidFill>
            <a:schemeClr val="tx2">
              <a:lumMod val="75000"/>
            </a:schemeClr>
          </a:solidFill>
        </p:spPr>
        <p:txBody>
          <a:bodyPr>
            <a:noAutofit/>
          </a:bodyPr>
          <a:lstStyle/>
          <a:p>
            <a:br>
              <a:rPr lang="en-US" altLang="ja-JP" sz="3600" dirty="0">
                <a:solidFill>
                  <a:schemeClr val="bg1"/>
                </a:solidFill>
                <a:latin typeface="+mn-ea"/>
              </a:rPr>
            </a:br>
            <a:r>
              <a:rPr lang="ja-JP" altLang="en-US" sz="3600" dirty="0">
                <a:solidFill>
                  <a:schemeClr val="bg1"/>
                </a:solidFill>
                <a:latin typeface="+mn-ea"/>
              </a:rPr>
              <a:t>受講者間のネットワークの構築</a:t>
            </a:r>
            <a:br>
              <a:rPr lang="en-US" altLang="ja-JP" sz="3600" dirty="0">
                <a:solidFill>
                  <a:schemeClr val="bg1"/>
                </a:solidFill>
                <a:latin typeface="+mn-ea"/>
              </a:rPr>
            </a:br>
            <a:endParaRPr kumimoji="1" lang="ja-JP" altLang="en-US" sz="3600" b="1" dirty="0">
              <a:solidFill>
                <a:schemeClr val="bg1"/>
              </a:solidFill>
            </a:endParaRPr>
          </a:p>
        </p:txBody>
      </p:sp>
      <p:sp>
        <p:nvSpPr>
          <p:cNvPr id="11" name="テキスト ボックス 10"/>
          <p:cNvSpPr txBox="1"/>
          <p:nvPr/>
        </p:nvSpPr>
        <p:spPr>
          <a:xfrm>
            <a:off x="251520" y="1340768"/>
            <a:ext cx="8658708" cy="5324535"/>
          </a:xfrm>
          <a:prstGeom prst="rect">
            <a:avLst/>
          </a:prstGeom>
          <a:noFill/>
        </p:spPr>
        <p:txBody>
          <a:bodyPr wrap="square" rtlCol="0">
            <a:spAutoFit/>
          </a:bodyPr>
          <a:lstStyle/>
          <a:p>
            <a:r>
              <a:rPr lang="ja-JP" altLang="en-US" sz="2800" b="1" dirty="0">
                <a:solidFill>
                  <a:srgbClr val="0070C0"/>
                </a:solidFill>
              </a:rPr>
              <a:t>１　ネットワークの必要性</a:t>
            </a:r>
            <a:endParaRPr lang="en-US" altLang="ja-JP" sz="2800" b="1" dirty="0">
              <a:solidFill>
                <a:srgbClr val="0070C0"/>
              </a:solidFill>
            </a:endParaRPr>
          </a:p>
          <a:p>
            <a:pPr marL="538163" indent="-538163"/>
            <a:r>
              <a:rPr lang="ja-JP" altLang="en-US" sz="2800" dirty="0"/>
              <a:t>　〇　ネットワーク（人脈）が豊富であることのメリットを考えてみましょう。</a:t>
            </a:r>
            <a:endParaRPr lang="en-US" altLang="ja-JP" sz="2800" dirty="0"/>
          </a:p>
          <a:p>
            <a:pPr marL="538163" indent="-538163"/>
            <a:endParaRPr lang="en-US" altLang="ja-JP" sz="2800" dirty="0"/>
          </a:p>
          <a:p>
            <a:pPr marL="538163" indent="-538163"/>
            <a:r>
              <a:rPr lang="ja-JP" altLang="en-US" sz="2800" b="1" dirty="0">
                <a:solidFill>
                  <a:srgbClr val="0070C0"/>
                </a:solidFill>
              </a:rPr>
              <a:t>２　受講者間でのネットワークの構築方法の検討</a:t>
            </a:r>
            <a:endParaRPr lang="en-US" altLang="ja-JP" sz="2800" b="1" dirty="0">
              <a:solidFill>
                <a:srgbClr val="0070C0"/>
              </a:solidFill>
            </a:endParaRPr>
          </a:p>
          <a:p>
            <a:pPr marL="538163" indent="-538163"/>
            <a:r>
              <a:rPr lang="ja-JP" altLang="en-US" sz="2800" dirty="0">
                <a:solidFill>
                  <a:srgbClr val="FF0000"/>
                </a:solidFill>
              </a:rPr>
              <a:t>　</a:t>
            </a:r>
            <a:r>
              <a:rPr lang="en-US" altLang="ja-JP" sz="2800" dirty="0">
                <a:solidFill>
                  <a:srgbClr val="FF0000"/>
                </a:solidFill>
              </a:rPr>
              <a:t>【</a:t>
            </a:r>
            <a:r>
              <a:rPr lang="ja-JP" altLang="en-US" sz="2800" dirty="0">
                <a:solidFill>
                  <a:srgbClr val="FF0000"/>
                </a:solidFill>
              </a:rPr>
              <a:t>グループワーク：</a:t>
            </a:r>
            <a:r>
              <a:rPr lang="en-US" altLang="ja-JP" sz="2800" dirty="0">
                <a:solidFill>
                  <a:srgbClr val="FF0000"/>
                </a:solidFill>
              </a:rPr>
              <a:t>15</a:t>
            </a:r>
            <a:r>
              <a:rPr lang="ja-JP" altLang="en-US" sz="2800" dirty="0">
                <a:solidFill>
                  <a:srgbClr val="FF0000"/>
                </a:solidFill>
              </a:rPr>
              <a:t>分</a:t>
            </a:r>
            <a:r>
              <a:rPr lang="en-US" altLang="ja-JP" sz="2800" dirty="0">
                <a:solidFill>
                  <a:srgbClr val="FF0000"/>
                </a:solidFill>
              </a:rPr>
              <a:t>】</a:t>
            </a:r>
          </a:p>
          <a:p>
            <a:pPr marL="538163" indent="-538163"/>
            <a:endParaRPr lang="en-US" altLang="ja-JP" sz="1000" dirty="0">
              <a:solidFill>
                <a:srgbClr val="FF0000"/>
              </a:solidFill>
            </a:endParaRPr>
          </a:p>
          <a:p>
            <a:pPr marL="538163" indent="-538163"/>
            <a:r>
              <a:rPr lang="ja-JP" altLang="en-US" sz="2800" dirty="0"/>
              <a:t>　グループ内で討議して意見をまとめてください。</a:t>
            </a:r>
            <a:endParaRPr lang="en-US" altLang="ja-JP" sz="2800" dirty="0"/>
          </a:p>
          <a:p>
            <a:pPr marL="538163" indent="-538163"/>
            <a:endParaRPr lang="en-US" altLang="ja-JP" sz="1000" dirty="0"/>
          </a:p>
          <a:p>
            <a:pPr marL="538163" indent="-538163"/>
            <a:r>
              <a:rPr lang="ja-JP" altLang="en-US" sz="3600" dirty="0"/>
              <a:t>　　</a:t>
            </a:r>
            <a:r>
              <a:rPr lang="ja-JP" altLang="en-US" sz="3600" b="1" dirty="0">
                <a:solidFill>
                  <a:srgbClr val="FF66CC"/>
                </a:solidFill>
                <a:effectLst>
                  <a:outerShdw blurRad="38100" dist="38100" dir="2700000" algn="tl">
                    <a:srgbClr val="000000">
                      <a:alpha val="43137"/>
                    </a:srgbClr>
                  </a:outerShdw>
                </a:effectLst>
              </a:rPr>
              <a:t>①ネットワークに期待する機能</a:t>
            </a:r>
            <a:endParaRPr lang="en-US" altLang="ja-JP" sz="3600" b="1" dirty="0">
              <a:solidFill>
                <a:srgbClr val="FF66CC"/>
              </a:solidFill>
              <a:effectLst>
                <a:outerShdw blurRad="38100" dist="38100" dir="2700000" algn="tl">
                  <a:srgbClr val="000000">
                    <a:alpha val="43137"/>
                  </a:srgbClr>
                </a:outerShdw>
              </a:effectLst>
            </a:endParaRPr>
          </a:p>
          <a:p>
            <a:pPr marL="538163" indent="-538163"/>
            <a:endParaRPr lang="en-US" altLang="ja-JP" sz="800" b="1" dirty="0">
              <a:solidFill>
                <a:srgbClr val="FF66CC"/>
              </a:solidFill>
              <a:effectLst>
                <a:outerShdw blurRad="38100" dist="38100" dir="2700000" algn="tl">
                  <a:srgbClr val="000000">
                    <a:alpha val="43137"/>
                  </a:srgbClr>
                </a:outerShdw>
              </a:effectLst>
            </a:endParaRPr>
          </a:p>
          <a:p>
            <a:pPr marL="538163" indent="-538163"/>
            <a:r>
              <a:rPr lang="ja-JP" altLang="en-US" sz="3600" b="1" dirty="0">
                <a:solidFill>
                  <a:srgbClr val="FF66CC"/>
                </a:solidFill>
                <a:effectLst>
                  <a:outerShdw blurRad="38100" dist="38100" dir="2700000" algn="tl">
                    <a:srgbClr val="000000">
                      <a:alpha val="43137"/>
                    </a:srgbClr>
                  </a:outerShdw>
                </a:effectLst>
              </a:rPr>
              <a:t>　　②ネットワークの構築方法</a:t>
            </a:r>
            <a:endParaRPr lang="en-US" altLang="ja-JP" sz="3600" b="1" dirty="0">
              <a:solidFill>
                <a:srgbClr val="FF66CC"/>
              </a:solidFill>
              <a:effectLst>
                <a:outerShdw blurRad="38100" dist="38100" dir="2700000" algn="tl">
                  <a:srgbClr val="000000">
                    <a:alpha val="43137"/>
                  </a:srgbClr>
                </a:outerShdw>
              </a:effectLst>
            </a:endParaRPr>
          </a:p>
          <a:p>
            <a:pPr marL="538163" indent="-538163"/>
            <a:endParaRPr lang="en-US" altLang="ja-JP" sz="800" b="1" dirty="0">
              <a:solidFill>
                <a:srgbClr val="FF66CC"/>
              </a:solidFill>
              <a:effectLst>
                <a:outerShdw blurRad="38100" dist="38100" dir="2700000" algn="tl">
                  <a:srgbClr val="000000">
                    <a:alpha val="43137"/>
                  </a:srgbClr>
                </a:outerShdw>
              </a:effectLst>
            </a:endParaRPr>
          </a:p>
          <a:p>
            <a:pPr marL="538163" indent="-538163"/>
            <a:r>
              <a:rPr lang="ja-JP" altLang="en-US" sz="3600" b="1" dirty="0">
                <a:solidFill>
                  <a:srgbClr val="FF66CC"/>
                </a:solidFill>
                <a:effectLst>
                  <a:outerShdw blurRad="38100" dist="38100" dir="2700000" algn="tl">
                    <a:srgbClr val="000000">
                      <a:alpha val="43137"/>
                    </a:srgbClr>
                  </a:outerShdw>
                </a:effectLst>
              </a:rPr>
              <a:t>　　③ネットワーク維持の仕組み</a:t>
            </a:r>
            <a:endParaRPr kumimoji="1" lang="ja-JP" altLang="en-US" sz="2800" dirty="0">
              <a:solidFill>
                <a:srgbClr val="FF66CC"/>
              </a:solidFill>
              <a:effectLst>
                <a:outerShdw blurRad="38100" dist="38100" dir="2700000" algn="tl">
                  <a:srgbClr val="000000">
                    <a:alpha val="43137"/>
                  </a:srgbClr>
                </a:outerShdw>
              </a:effectLst>
            </a:endParaRPr>
          </a:p>
        </p:txBody>
      </p:sp>
      <p:sp>
        <p:nvSpPr>
          <p:cNvPr id="3" name="テキスト ボックス 2"/>
          <p:cNvSpPr txBox="1"/>
          <p:nvPr/>
        </p:nvSpPr>
        <p:spPr>
          <a:xfrm>
            <a:off x="8131589" y="609107"/>
            <a:ext cx="1008112" cy="646331"/>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423</a:t>
            </a:r>
          </a:p>
          <a:p>
            <a:pPr algn="ctr"/>
            <a:r>
              <a:rPr kumimoji="1" lang="ja-JP" altLang="en-US" dirty="0"/>
              <a:t>Ｐ</a:t>
            </a:r>
            <a:r>
              <a:rPr kumimoji="1" lang="en-US" altLang="ja-JP" dirty="0"/>
              <a:t>424</a:t>
            </a: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12</a:t>
            </a:fld>
            <a:endParaRPr kumimoji="1" lang="ja-JP" altLang="en-US"/>
          </a:p>
        </p:txBody>
      </p:sp>
      <p:sp>
        <p:nvSpPr>
          <p:cNvPr id="6" name="メモ 12">
            <a:extLst>
              <a:ext uri="{FF2B5EF4-FFF2-40B4-BE49-F238E27FC236}">
                <a16:creationId xmlns:a16="http://schemas.microsoft.com/office/drawing/2014/main" id="{93AAE035-52E1-45E8-AF90-5A5E1E9EC295}"/>
              </a:ext>
            </a:extLst>
          </p:cNvPr>
          <p:cNvSpPr/>
          <p:nvPr/>
        </p:nvSpPr>
        <p:spPr>
          <a:xfrm>
            <a:off x="7931630" y="3524559"/>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101</a:t>
            </a:r>
          </a:p>
        </p:txBody>
      </p:sp>
    </p:spTree>
    <p:extLst>
      <p:ext uri="{BB962C8B-B14F-4D97-AF65-F5344CB8AC3E}">
        <p14:creationId xmlns:p14="http://schemas.microsoft.com/office/powerpoint/2010/main" val="10021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32"/>
            <a:ext cx="9144000" cy="634082"/>
          </a:xfrm>
          <a:solidFill>
            <a:schemeClr val="tx2">
              <a:lumMod val="20000"/>
              <a:lumOff val="80000"/>
            </a:schemeClr>
          </a:solidFill>
        </p:spPr>
        <p:txBody>
          <a:bodyPr>
            <a:normAutofit fontScale="90000"/>
          </a:bodyPr>
          <a:lstStyle/>
          <a:p>
            <a:br>
              <a:rPr lang="en-US" altLang="ja-JP" sz="2800" dirty="0">
                <a:latin typeface="+mn-ea"/>
              </a:rPr>
            </a:br>
            <a:r>
              <a:rPr lang="ja-JP" altLang="en-US" sz="2800" dirty="0">
                <a:latin typeface="+mn-ea"/>
              </a:rPr>
              <a:t>第２節　受講者間のネットワークの構築</a:t>
            </a:r>
            <a:br>
              <a:rPr lang="en-US" altLang="ja-JP" sz="2800" dirty="0">
                <a:latin typeface="+mn-ea"/>
              </a:rPr>
            </a:br>
            <a:endParaRPr kumimoji="1" lang="ja-JP" altLang="en-US" sz="2800" b="1" dirty="0"/>
          </a:p>
        </p:txBody>
      </p:sp>
      <p:sp>
        <p:nvSpPr>
          <p:cNvPr id="11" name="テキスト ボックス 10"/>
          <p:cNvSpPr txBox="1"/>
          <p:nvPr/>
        </p:nvSpPr>
        <p:spPr>
          <a:xfrm>
            <a:off x="242646" y="1076097"/>
            <a:ext cx="8658708" cy="5447645"/>
          </a:xfrm>
          <a:prstGeom prst="rect">
            <a:avLst/>
          </a:prstGeom>
          <a:noFill/>
        </p:spPr>
        <p:txBody>
          <a:bodyPr wrap="square" rtlCol="0">
            <a:spAutoFit/>
          </a:bodyPr>
          <a:lstStyle/>
          <a:p>
            <a:r>
              <a:rPr lang="ja-JP" altLang="en-US" sz="2800" b="1" dirty="0">
                <a:solidFill>
                  <a:srgbClr val="0070C0"/>
                </a:solidFill>
              </a:rPr>
              <a:t>３　各グループの発表と全体討議</a:t>
            </a:r>
            <a:r>
              <a:rPr lang="ja-JP" altLang="en-US" sz="2800" dirty="0"/>
              <a:t>　</a:t>
            </a:r>
            <a:r>
              <a:rPr lang="ja-JP" altLang="en-US" sz="2800" dirty="0">
                <a:solidFill>
                  <a:srgbClr val="FF0000"/>
                </a:solidFill>
              </a:rPr>
              <a:t>　＜</a:t>
            </a:r>
            <a:r>
              <a:rPr lang="en-US" altLang="ja-JP" sz="2800" dirty="0">
                <a:solidFill>
                  <a:srgbClr val="FF0000"/>
                </a:solidFill>
              </a:rPr>
              <a:t>20</a:t>
            </a:r>
            <a:r>
              <a:rPr lang="ja-JP" altLang="en-US" sz="2800" dirty="0">
                <a:solidFill>
                  <a:srgbClr val="FF0000"/>
                </a:solidFill>
              </a:rPr>
              <a:t>分＞</a:t>
            </a:r>
            <a:endParaRPr lang="en-US" altLang="ja-JP" sz="2800" dirty="0">
              <a:solidFill>
                <a:srgbClr val="FF0000"/>
              </a:solidFill>
            </a:endParaRPr>
          </a:p>
          <a:p>
            <a:endParaRPr lang="en-US" altLang="ja-JP" sz="2800" dirty="0">
              <a:solidFill>
                <a:srgbClr val="FF0000"/>
              </a:solidFill>
            </a:endParaRPr>
          </a:p>
          <a:p>
            <a:endParaRPr lang="en-US" altLang="ja-JP" sz="1000" dirty="0"/>
          </a:p>
          <a:p>
            <a:r>
              <a:rPr lang="ja-JP" altLang="en-US" sz="2800" dirty="0"/>
              <a:t>（１）　</a:t>
            </a:r>
            <a:r>
              <a:rPr lang="ja-JP" altLang="en-US" sz="2800" dirty="0">
                <a:solidFill>
                  <a:schemeClr val="accent2">
                    <a:lumMod val="75000"/>
                  </a:schemeClr>
                </a:solidFill>
              </a:rPr>
              <a:t>全体討議の</a:t>
            </a:r>
            <a:r>
              <a:rPr lang="ja-JP" altLang="en-US" sz="2800" b="1" dirty="0">
                <a:solidFill>
                  <a:schemeClr val="accent2">
                    <a:lumMod val="75000"/>
                  </a:schemeClr>
                </a:solidFill>
                <a:effectLst>
                  <a:outerShdw blurRad="38100" dist="38100" dir="2700000" algn="tl">
                    <a:srgbClr val="000000">
                      <a:alpha val="43137"/>
                    </a:srgbClr>
                  </a:outerShdw>
                </a:effectLst>
              </a:rPr>
              <a:t>司会者の選出</a:t>
            </a:r>
            <a:endParaRPr lang="en-US" altLang="ja-JP" sz="2800" b="1" dirty="0">
              <a:solidFill>
                <a:schemeClr val="accent2">
                  <a:lumMod val="75000"/>
                </a:schemeClr>
              </a:solidFill>
              <a:effectLst>
                <a:outerShdw blurRad="38100" dist="38100" dir="2700000" algn="tl">
                  <a:srgbClr val="000000">
                    <a:alpha val="43137"/>
                  </a:srgbClr>
                </a:outerShdw>
              </a:effectLst>
            </a:endParaRPr>
          </a:p>
          <a:p>
            <a:pPr marL="447675" indent="-447675"/>
            <a:r>
              <a:rPr lang="ja-JP" altLang="en-US" sz="2800" dirty="0"/>
              <a:t>　　　</a:t>
            </a:r>
            <a:endParaRPr lang="en-US" altLang="ja-JP" sz="2800" dirty="0"/>
          </a:p>
          <a:p>
            <a:pPr marL="447675" indent="-447675"/>
            <a:endParaRPr lang="en-US" altLang="ja-JP" sz="1000" dirty="0"/>
          </a:p>
          <a:p>
            <a:pPr marL="447675" indent="-447675"/>
            <a:r>
              <a:rPr lang="ja-JP" altLang="en-US" sz="2800" dirty="0"/>
              <a:t>（２）　司会者の進行により、いくつかのグループから、受講者間でのネットワークの構築に関する具体的な方法について、発表をしてください。</a:t>
            </a:r>
            <a:endParaRPr lang="en-US" altLang="ja-JP" sz="2800" dirty="0"/>
          </a:p>
          <a:p>
            <a:pPr marL="447675" indent="-447675"/>
            <a:endParaRPr lang="en-US" altLang="ja-JP" sz="1000" dirty="0"/>
          </a:p>
          <a:p>
            <a:pPr marL="447675" indent="-447675"/>
            <a:endParaRPr lang="en-US" altLang="ja-JP" sz="1000" dirty="0"/>
          </a:p>
          <a:p>
            <a:pPr marL="447675" indent="-447675"/>
            <a:r>
              <a:rPr lang="ja-JP" altLang="en-US" sz="2800" dirty="0"/>
              <a:t>（３）</a:t>
            </a:r>
            <a:r>
              <a:rPr lang="ja-JP" altLang="en-US" sz="2800" b="1" dirty="0">
                <a:solidFill>
                  <a:srgbClr val="FF0000"/>
                </a:solidFill>
                <a:effectLst>
                  <a:outerShdw blurRad="38100" dist="38100" dir="2700000" algn="tl">
                    <a:srgbClr val="000000">
                      <a:alpha val="43137"/>
                    </a:srgbClr>
                  </a:outerShdw>
                </a:effectLst>
              </a:rPr>
              <a:t>＜自由に意見交換＞</a:t>
            </a:r>
            <a:endParaRPr lang="en-US" altLang="ja-JP" sz="2800" b="1" dirty="0">
              <a:solidFill>
                <a:srgbClr val="FF0000"/>
              </a:solidFill>
              <a:effectLst>
                <a:outerShdw blurRad="38100" dist="38100" dir="2700000" algn="tl">
                  <a:srgbClr val="000000">
                    <a:alpha val="43137"/>
                  </a:srgbClr>
                </a:outerShdw>
              </a:effectLst>
            </a:endParaRPr>
          </a:p>
          <a:p>
            <a:pPr marL="447675" indent="-447675"/>
            <a:r>
              <a:rPr lang="ja-JP" altLang="en-US" sz="2800" dirty="0"/>
              <a:t>　　各グループの発表を踏まえて、同じ研修コースの受講者として、</a:t>
            </a:r>
            <a:r>
              <a:rPr lang="ja-JP" altLang="en-US" sz="2800" dirty="0">
                <a:solidFill>
                  <a:srgbClr val="0000FF"/>
                </a:solidFill>
              </a:rPr>
              <a:t>今後、どのようなネットワークを構築することができるのかどうか、話し合ってみましょう。</a:t>
            </a:r>
            <a:endParaRPr lang="en-US" altLang="ja-JP" sz="2800" dirty="0">
              <a:solidFill>
                <a:srgbClr val="0000FF"/>
              </a:solidFill>
            </a:endParaRPr>
          </a:p>
        </p:txBody>
      </p:sp>
      <p:sp>
        <p:nvSpPr>
          <p:cNvPr id="3" name="テキスト ボックス 2"/>
          <p:cNvSpPr txBox="1"/>
          <p:nvPr/>
        </p:nvSpPr>
        <p:spPr>
          <a:xfrm>
            <a:off x="8100392" y="279725"/>
            <a:ext cx="1008112"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425</a:t>
            </a:r>
            <a:endParaRPr kumimoji="1" lang="ja-JP" altLang="en-US" dirty="0"/>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13</a:t>
            </a:fld>
            <a:endParaRPr kumimoji="1" lang="ja-JP" altLang="en-US"/>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4939" y="1916832"/>
            <a:ext cx="1587881" cy="930399"/>
          </a:xfrm>
          <a:prstGeom prst="rect">
            <a:avLst/>
          </a:prstGeom>
        </p:spPr>
      </p:pic>
    </p:spTree>
    <p:extLst>
      <p:ext uri="{BB962C8B-B14F-4D97-AF65-F5344CB8AC3E}">
        <p14:creationId xmlns:p14="http://schemas.microsoft.com/office/powerpoint/2010/main" val="175221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80149" y="2001762"/>
            <a:ext cx="8856984" cy="1082734"/>
          </a:xfrm>
          <a:prstGeom prst="rect">
            <a:avLst/>
          </a:prstGeom>
          <a:solidFill>
            <a:schemeClr val="bg1"/>
          </a:solidFill>
        </p:spPr>
        <p:txBody>
          <a:bodyPr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spcBef>
                <a:spcPts val="0"/>
              </a:spcBef>
            </a:pPr>
            <a:endParaRPr lang="en-US" altLang="ja-JP" sz="2800" dirty="0"/>
          </a:p>
          <a:p>
            <a:pPr lvl="0" algn="l">
              <a:spcBef>
                <a:spcPts val="0"/>
              </a:spcBef>
            </a:pPr>
            <a:endParaRPr lang="en-US" altLang="ja-JP" sz="2800" dirty="0"/>
          </a:p>
        </p:txBody>
      </p:sp>
      <p:sp>
        <p:nvSpPr>
          <p:cNvPr id="14" name="タイトル 1"/>
          <p:cNvSpPr txBox="1">
            <a:spLocks/>
          </p:cNvSpPr>
          <p:nvPr/>
        </p:nvSpPr>
        <p:spPr>
          <a:xfrm>
            <a:off x="0" y="-27384"/>
            <a:ext cx="9144000" cy="1008112"/>
          </a:xfrm>
          <a:prstGeom prst="rect">
            <a:avLst/>
          </a:prstGeom>
          <a:solidFill>
            <a:schemeClr val="tx2">
              <a:lumMod val="20000"/>
              <a:lumOff val="80000"/>
            </a:schemeClr>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latin typeface="HGｺﾞｼｯｸE" panose="020B0909000000000000" pitchFamily="49" charset="-128"/>
                <a:ea typeface="HGｺﾞｼｯｸE" panose="020B0909000000000000" pitchFamily="49" charset="-128"/>
              </a:rPr>
              <a:t>振り返りとまとめ</a:t>
            </a:r>
            <a:endParaRPr lang="en-US" altLang="ja-JP" sz="2800" dirty="0">
              <a:latin typeface="HGｺﾞｼｯｸE" panose="020B0909000000000000" pitchFamily="49" charset="-128"/>
              <a:ea typeface="HGｺﾞｼｯｸE" panose="020B0909000000000000" pitchFamily="49" charset="-128"/>
            </a:endParaRPr>
          </a:p>
        </p:txBody>
      </p:sp>
      <p:sp>
        <p:nvSpPr>
          <p:cNvPr id="3" name="テキスト ボックス 2"/>
          <p:cNvSpPr txBox="1"/>
          <p:nvPr/>
        </p:nvSpPr>
        <p:spPr>
          <a:xfrm>
            <a:off x="251521" y="1052736"/>
            <a:ext cx="8685612" cy="5262979"/>
          </a:xfrm>
          <a:prstGeom prst="rect">
            <a:avLst/>
          </a:prstGeom>
          <a:noFill/>
        </p:spPr>
        <p:txBody>
          <a:bodyPr wrap="square" rtlCol="0">
            <a:spAutoFit/>
          </a:bodyPr>
          <a:lstStyle/>
          <a:p>
            <a:pPr marL="533400" lvl="0" indent="-533400"/>
            <a:r>
              <a:rPr lang="ja-JP" altLang="en-US" sz="2800" dirty="0"/>
              <a:t>振り返りのポイント</a:t>
            </a:r>
            <a:endParaRPr lang="en-US" altLang="ja-JP" sz="2800" dirty="0"/>
          </a:p>
          <a:p>
            <a:pPr marL="533400" lvl="0" indent="-533400"/>
            <a:endParaRPr lang="en-US" altLang="ja-JP" sz="2800" dirty="0"/>
          </a:p>
          <a:p>
            <a:pPr marL="533400" lvl="0" indent="-533400"/>
            <a:r>
              <a:rPr lang="ja-JP" altLang="en-US" sz="2800" dirty="0"/>
              <a:t>１　学習課題・目標を明確にし、自己研鑚を積み重ねていくことの重要性</a:t>
            </a:r>
            <a:endParaRPr lang="en-US" altLang="ja-JP" sz="2800" dirty="0"/>
          </a:p>
          <a:p>
            <a:pPr marL="533400" lvl="0" indent="-533400"/>
            <a:endParaRPr lang="en-US" altLang="ja-JP" sz="2800" dirty="0"/>
          </a:p>
          <a:p>
            <a:pPr marL="533400" lvl="0" indent="-533400"/>
            <a:endParaRPr lang="en-US" altLang="ja-JP" sz="2800" dirty="0"/>
          </a:p>
          <a:p>
            <a:pPr marL="533400" lvl="0" indent="-533400"/>
            <a:endParaRPr lang="en-US" altLang="ja-JP" sz="2800" dirty="0"/>
          </a:p>
          <a:p>
            <a:pPr marL="533400" lvl="0" indent="-533400"/>
            <a:r>
              <a:rPr lang="ja-JP" altLang="en-US" sz="2800" dirty="0"/>
              <a:t>２　自己のスキルアップを図り、利用者の自立支援に役立つケアマネジメントを目指すために、ネットワークを活用することの有用性</a:t>
            </a:r>
            <a:endParaRPr lang="en-US" altLang="ja-JP" sz="2800" dirty="0"/>
          </a:p>
          <a:p>
            <a:pPr marL="533400" lvl="0" indent="-533400"/>
            <a:endParaRPr lang="en-US" altLang="ja-JP" sz="2800" dirty="0"/>
          </a:p>
          <a:p>
            <a:pPr marL="533400" lvl="0" indent="-533400"/>
            <a:r>
              <a:rPr lang="ja-JP" altLang="en-US" sz="2800" dirty="0"/>
              <a:t>　</a:t>
            </a:r>
            <a:endParaRPr lang="en-US" altLang="ja-JP" sz="2800" dirty="0"/>
          </a:p>
        </p:txBody>
      </p:sp>
      <p:sp>
        <p:nvSpPr>
          <p:cNvPr id="2" name="スライド番号プレースホルダー 1"/>
          <p:cNvSpPr>
            <a:spLocks noGrp="1"/>
          </p:cNvSpPr>
          <p:nvPr>
            <p:ph type="sldNum" sz="quarter" idx="12"/>
          </p:nvPr>
        </p:nvSpPr>
        <p:spPr/>
        <p:txBody>
          <a:bodyPr/>
          <a:lstStyle/>
          <a:p>
            <a:fld id="{D79408FC-1019-4D17-9821-FE8F6A5D8B30}" type="slidenum">
              <a:rPr kumimoji="1" lang="ja-JP" altLang="en-US" smtClean="0"/>
              <a:pPr/>
              <a:t>14</a:t>
            </a:fld>
            <a:endParaRPr kumimoji="1" lang="ja-JP" altLang="en-US"/>
          </a:p>
        </p:txBody>
      </p:sp>
    </p:spTree>
    <p:extLst>
      <p:ext uri="{BB962C8B-B14F-4D97-AF65-F5344CB8AC3E}">
        <p14:creationId xmlns:p14="http://schemas.microsoft.com/office/powerpoint/2010/main" val="2612921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 y="44624"/>
            <a:ext cx="9111873" cy="707886"/>
          </a:xfrm>
          <a:prstGeom prst="rect">
            <a:avLst/>
          </a:prstGeom>
          <a:solidFill>
            <a:schemeClr val="tx2">
              <a:lumMod val="20000"/>
              <a:lumOff val="80000"/>
            </a:schemeClr>
          </a:solidFill>
        </p:spPr>
        <p:txBody>
          <a:bodyPr wrap="square" rtlCol="0">
            <a:spAutoFit/>
          </a:bodyPr>
          <a:lstStyle/>
          <a:p>
            <a:pPr algn="ctr"/>
            <a:r>
              <a:rPr lang="ja-JP" altLang="en-US" sz="4000" dirty="0">
                <a:latin typeface="HG創英角ｺﾞｼｯｸUB" panose="020B0909000000000000" pitchFamily="49" charset="-128"/>
                <a:ea typeface="HG創英角ｺﾞｼｯｸUB" panose="020B0909000000000000" pitchFamily="49" charset="-128"/>
                <a:cs typeface="ＭＳ Ｐゴシック" charset="0"/>
              </a:rPr>
              <a:t>研修記録シート・修得目標</a:t>
            </a:r>
            <a:endParaRPr lang="en-US" altLang="ja-JP" sz="4000" dirty="0">
              <a:latin typeface="HG創英角ｺﾞｼｯｸUB" panose="020B0909000000000000" pitchFamily="49" charset="-128"/>
              <a:ea typeface="HG創英角ｺﾞｼｯｸUB" panose="020B0909000000000000" pitchFamily="49" charset="-128"/>
              <a:cs typeface="ＭＳ Ｐゴシック" charset="0"/>
            </a:endParaRPr>
          </a:p>
        </p:txBody>
      </p:sp>
      <p:sp>
        <p:nvSpPr>
          <p:cNvPr id="7" name="サブタイトル 2"/>
          <p:cNvSpPr txBox="1">
            <a:spLocks/>
          </p:cNvSpPr>
          <p:nvPr/>
        </p:nvSpPr>
        <p:spPr>
          <a:xfrm>
            <a:off x="163447" y="1340768"/>
            <a:ext cx="8784976" cy="324036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rPr>
              <a:t>修得目標</a:t>
            </a:r>
            <a:endParaRPr lang="en-US" altLang="ja-JP" sz="2600" dirty="0">
              <a:solidFill>
                <a:schemeClr val="tx1"/>
              </a:solidFill>
            </a:endParaRPr>
          </a:p>
          <a:p>
            <a:pPr algn="l"/>
            <a:endParaRPr lang="en-US" altLang="ja-JP" sz="2600" dirty="0">
              <a:solidFill>
                <a:schemeClr val="tx1"/>
              </a:solidFill>
            </a:endParaRPr>
          </a:p>
          <a:p>
            <a:pPr marL="268288" indent="-268288" algn="l">
              <a:lnSpc>
                <a:spcPct val="150000"/>
              </a:lnSpc>
            </a:pPr>
            <a:r>
              <a:rPr lang="ja-JP" altLang="ja-JP" sz="2600" dirty="0">
                <a:solidFill>
                  <a:schemeClr val="tx1"/>
                </a:solidFill>
              </a:rPr>
              <a:t>①受講を通しての自らの今後の学習課題・目標の設定を実施できる。</a:t>
            </a:r>
          </a:p>
          <a:p>
            <a:pPr algn="l">
              <a:lnSpc>
                <a:spcPct val="150000"/>
              </a:lnSpc>
            </a:pPr>
            <a:r>
              <a:rPr lang="ja-JP" altLang="ja-JP" sz="2600" dirty="0">
                <a:solidFill>
                  <a:schemeClr val="tx1"/>
                </a:solidFill>
              </a:rPr>
              <a:t>②研修を通じ、自分の活動意欲の向上を実施できる。</a:t>
            </a:r>
          </a:p>
          <a:p>
            <a:pPr algn="l">
              <a:lnSpc>
                <a:spcPct val="150000"/>
              </a:lnSpc>
            </a:pPr>
            <a:r>
              <a:rPr lang="ja-JP" altLang="ja-JP" sz="2600" dirty="0">
                <a:solidFill>
                  <a:schemeClr val="tx1"/>
                </a:solidFill>
              </a:rPr>
              <a:t>③学習課題を基にケアマネジメントプロセスを実施できる。</a:t>
            </a:r>
          </a:p>
          <a:p>
            <a:pPr algn="l">
              <a:lnSpc>
                <a:spcPct val="150000"/>
              </a:lnSpc>
            </a:pPr>
            <a:r>
              <a:rPr lang="ja-JP" altLang="ja-JP" sz="2600" dirty="0">
                <a:solidFill>
                  <a:schemeClr val="tx1"/>
                </a:solidFill>
              </a:rPr>
              <a:t>④自己の介護支援専門員としての活動の準備を実施できる。</a:t>
            </a:r>
          </a:p>
          <a:p>
            <a:pPr algn="l">
              <a:lnSpc>
                <a:spcPct val="150000"/>
              </a:lnSpc>
            </a:pPr>
            <a:r>
              <a:rPr lang="ja-JP" altLang="ja-JP" sz="2600" dirty="0">
                <a:solidFill>
                  <a:schemeClr val="tx1"/>
                </a:solidFill>
              </a:rPr>
              <a:t>⑤受講者間のネットワークの構築を実施できる。</a:t>
            </a:r>
            <a:endParaRPr lang="en-US" altLang="ja-JP" sz="2600" dirty="0">
              <a:solidFill>
                <a:schemeClr val="tx1"/>
              </a:solidFill>
            </a:endParaRPr>
          </a:p>
        </p:txBody>
      </p:sp>
      <p:sp>
        <p:nvSpPr>
          <p:cNvPr id="3" name="スライド番号プレースホルダー 2"/>
          <p:cNvSpPr>
            <a:spLocks noGrp="1"/>
          </p:cNvSpPr>
          <p:nvPr>
            <p:ph type="sldNum" sz="quarter" idx="12"/>
          </p:nvPr>
        </p:nvSpPr>
        <p:spPr/>
        <p:txBody>
          <a:bodyPr/>
          <a:lstStyle/>
          <a:p>
            <a:fld id="{D79408FC-1019-4D17-9821-FE8F6A5D8B30}" type="slidenum">
              <a:rPr kumimoji="1" lang="ja-JP" altLang="en-US" smtClean="0"/>
              <a:pPr/>
              <a:t>15</a:t>
            </a:fld>
            <a:endParaRPr kumimoji="1" lang="ja-JP" altLang="en-US"/>
          </a:p>
        </p:txBody>
      </p:sp>
    </p:spTree>
    <p:extLst>
      <p:ext uri="{BB962C8B-B14F-4D97-AF65-F5344CB8AC3E}">
        <p14:creationId xmlns:p14="http://schemas.microsoft.com/office/powerpoint/2010/main" val="273313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996952"/>
            <a:ext cx="8352928" cy="562074"/>
          </a:xfrm>
        </p:spPr>
        <p:txBody>
          <a:bodyPr>
            <a:normAutofit fontScale="90000"/>
          </a:bodyPr>
          <a:lstStyle/>
          <a:p>
            <a:r>
              <a:rPr kumimoji="1" lang="ja-JP" altLang="en-US" dirty="0"/>
              <a:t>　</a:t>
            </a:r>
            <a:r>
              <a:rPr lang="ja-JP" altLang="en-US" dirty="0"/>
              <a:t>全ての研修科目を修了され、</a:t>
            </a:r>
            <a:br>
              <a:rPr lang="en-US" altLang="ja-JP" dirty="0"/>
            </a:br>
            <a:r>
              <a:rPr lang="ja-JP" altLang="en-US" dirty="0"/>
              <a:t>お疲れさま</a:t>
            </a:r>
            <a:r>
              <a:rPr lang="ja-JP" altLang="en-US" dirty="0" err="1"/>
              <a:t>で</a:t>
            </a:r>
            <a:r>
              <a:rPr lang="ja-JP" altLang="en-US" dirty="0"/>
              <a:t>した。</a:t>
            </a:r>
            <a:br>
              <a:rPr lang="en-US" altLang="ja-JP" dirty="0"/>
            </a:br>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357A63FB-6A8A-413C-AED1-F7623E9EF953}" type="slidenum">
              <a:rPr lang="ja-JP" altLang="en-US" smtClean="0"/>
              <a:pPr>
                <a:defRPr/>
              </a:pPr>
              <a:t>16</a:t>
            </a:fld>
            <a:endParaRPr lang="ja-JP" altLang="en-US"/>
          </a:p>
        </p:txBody>
      </p:sp>
      <p:pic>
        <p:nvPicPr>
          <p:cNvPr id="1026" name="Picture 2" descr="D:\イラスト\人物\お詫び：男.jpg"/>
          <p:cNvPicPr>
            <a:picLocks noChangeAspect="1" noChangeArrowheads="1"/>
          </p:cNvPicPr>
          <p:nvPr/>
        </p:nvPicPr>
        <p:blipFill>
          <a:blip r:embed="rId2" cstate="print"/>
          <a:srcRect/>
          <a:stretch>
            <a:fillRect/>
          </a:stretch>
        </p:blipFill>
        <p:spPr bwMode="auto">
          <a:xfrm>
            <a:off x="6729990" y="4221088"/>
            <a:ext cx="1082370" cy="1649326"/>
          </a:xfrm>
          <a:prstGeom prst="rect">
            <a:avLst/>
          </a:prstGeom>
          <a:noFill/>
        </p:spPr>
      </p:pic>
    </p:spTree>
    <p:extLst>
      <p:ext uri="{BB962C8B-B14F-4D97-AF65-F5344CB8AC3E}">
        <p14:creationId xmlns:p14="http://schemas.microsoft.com/office/powerpoint/2010/main" val="170375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63447" y="1257880"/>
            <a:ext cx="8784976" cy="1739072"/>
          </a:xfrm>
        </p:spPr>
        <p:txBody>
          <a:bodyPr>
            <a:normAutofit fontScale="92500" lnSpcReduction="10000"/>
          </a:bodyPr>
          <a:lstStyle/>
          <a:p>
            <a:pPr algn="l"/>
            <a:r>
              <a:rPr lang="ja-JP" altLang="en-US" sz="2800" dirty="0">
                <a:solidFill>
                  <a:schemeClr val="tx1"/>
                </a:solidFill>
              </a:rPr>
              <a:t>　</a:t>
            </a:r>
            <a:r>
              <a:rPr lang="ja-JP" altLang="en-US" sz="2800" dirty="0">
                <a:solidFill>
                  <a:srgbClr val="FF0000"/>
                </a:solidFill>
              </a:rPr>
              <a:t>目　的</a:t>
            </a:r>
            <a:r>
              <a:rPr lang="ja-JP" altLang="en-US" sz="2800" dirty="0">
                <a:solidFill>
                  <a:schemeClr val="tx1"/>
                </a:solidFill>
              </a:rPr>
              <a:t>　</a:t>
            </a:r>
            <a:endParaRPr lang="en-US" altLang="ja-JP" sz="2800" dirty="0">
              <a:solidFill>
                <a:schemeClr val="tx1"/>
              </a:solidFill>
            </a:endParaRPr>
          </a:p>
          <a:p>
            <a:pPr algn="l"/>
            <a:r>
              <a:rPr lang="ja-JP" altLang="en-US" sz="2800" dirty="0">
                <a:solidFill>
                  <a:schemeClr val="tx1"/>
                </a:solidFill>
              </a:rPr>
              <a:t>　</a:t>
            </a:r>
            <a:r>
              <a:rPr lang="ja-JP" altLang="ja-JP" sz="2800" dirty="0">
                <a:solidFill>
                  <a:schemeClr val="tx1"/>
                </a:solidFill>
              </a:rPr>
              <a:t>研修全体を通じた振り返りを行うことで、今後の学習課題を認識し、自己研鑽の意欲を高める。</a:t>
            </a:r>
          </a:p>
          <a:p>
            <a:pPr algn="l"/>
            <a:r>
              <a:rPr lang="ja-JP" altLang="en-US" sz="2800" dirty="0">
                <a:solidFill>
                  <a:schemeClr val="tx1"/>
                </a:solidFill>
              </a:rPr>
              <a:t>　</a:t>
            </a:r>
            <a:r>
              <a:rPr lang="ja-JP" altLang="ja-JP" sz="2800" dirty="0">
                <a:solidFill>
                  <a:schemeClr val="tx1"/>
                </a:solidFill>
              </a:rPr>
              <a:t>また、研修受講者間でのネットワークの構築を図る。</a:t>
            </a:r>
          </a:p>
          <a:p>
            <a:pPr algn="l"/>
            <a:endParaRPr lang="ja-JP" altLang="ja-JP" sz="2800" dirty="0">
              <a:solidFill>
                <a:schemeClr val="tx1"/>
              </a:solidFill>
            </a:endParaRPr>
          </a:p>
          <a:p>
            <a:pPr algn="l"/>
            <a:endParaRPr lang="en-US" altLang="ja-JP" sz="2800" dirty="0">
              <a:solidFill>
                <a:schemeClr val="tx1"/>
              </a:solidFill>
              <a:latin typeface="HGPｺﾞｼｯｸM" panose="020B0600000000000000" pitchFamily="50" charset="-128"/>
              <a:ea typeface="HGPｺﾞｼｯｸM" panose="020B0600000000000000" pitchFamily="50" charset="-128"/>
            </a:endParaRPr>
          </a:p>
        </p:txBody>
      </p:sp>
      <p:sp>
        <p:nvSpPr>
          <p:cNvPr id="2" name="テキスト ボックス 1"/>
          <p:cNvSpPr txBox="1"/>
          <p:nvPr/>
        </p:nvSpPr>
        <p:spPr>
          <a:xfrm>
            <a:off x="-1" y="44624"/>
            <a:ext cx="9111873" cy="707886"/>
          </a:xfrm>
          <a:prstGeom prst="rect">
            <a:avLst/>
          </a:prstGeom>
          <a:solidFill>
            <a:schemeClr val="tx2">
              <a:lumMod val="20000"/>
              <a:lumOff val="80000"/>
            </a:schemeClr>
          </a:solidFill>
        </p:spPr>
        <p:txBody>
          <a:bodyPr wrap="square" rtlCol="0">
            <a:spAutoFit/>
          </a:bodyPr>
          <a:lstStyle/>
          <a:p>
            <a:pPr algn="ctr"/>
            <a:r>
              <a:rPr lang="ja-JP" altLang="en-US" sz="4000" dirty="0">
                <a:latin typeface="HG創英角ｺﾞｼｯｸUB" panose="020B0909000000000000" pitchFamily="49" charset="-128"/>
                <a:ea typeface="HG創英角ｺﾞｼｯｸUB" panose="020B0909000000000000" pitchFamily="49" charset="-128"/>
                <a:cs typeface="ＭＳ Ｐゴシック" charset="0"/>
              </a:rPr>
              <a:t>本科目の目的と修得目標</a:t>
            </a:r>
            <a:endParaRPr lang="en-US" altLang="ja-JP" sz="4000" dirty="0">
              <a:latin typeface="HG創英角ｺﾞｼｯｸUB" panose="020B0909000000000000" pitchFamily="49" charset="-128"/>
              <a:ea typeface="HG創英角ｺﾞｼｯｸUB" panose="020B0909000000000000" pitchFamily="49" charset="-128"/>
              <a:cs typeface="ＭＳ Ｐゴシック" charset="0"/>
            </a:endParaRPr>
          </a:p>
        </p:txBody>
      </p:sp>
      <p:sp>
        <p:nvSpPr>
          <p:cNvPr id="7" name="サブタイトル 2"/>
          <p:cNvSpPr txBox="1">
            <a:spLocks/>
          </p:cNvSpPr>
          <p:nvPr/>
        </p:nvSpPr>
        <p:spPr>
          <a:xfrm>
            <a:off x="325735" y="3212976"/>
            <a:ext cx="8784976" cy="324036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600" dirty="0">
                <a:solidFill>
                  <a:srgbClr val="FF0000"/>
                </a:solidFill>
              </a:rPr>
              <a:t>修得目標</a:t>
            </a:r>
            <a:endParaRPr lang="en-US" altLang="ja-JP" sz="2600" dirty="0">
              <a:solidFill>
                <a:srgbClr val="FF0000"/>
              </a:solidFill>
            </a:endParaRPr>
          </a:p>
          <a:p>
            <a:pPr marL="268288" indent="-268288" algn="l"/>
            <a:r>
              <a:rPr lang="ja-JP" altLang="ja-JP" sz="2600" dirty="0">
                <a:solidFill>
                  <a:srgbClr val="960064"/>
                </a:solidFill>
                <a:effectLst>
                  <a:outerShdw blurRad="38100" dist="38100" dir="2700000" algn="tl">
                    <a:srgbClr val="000000">
                      <a:alpha val="43137"/>
                    </a:srgbClr>
                  </a:outerShdw>
                </a:effectLst>
              </a:rPr>
              <a:t>①受講を通しての自らの今後の学習課題・目標の設定を実施できる。</a:t>
            </a:r>
          </a:p>
          <a:p>
            <a:pPr algn="l"/>
            <a:r>
              <a:rPr lang="ja-JP" altLang="ja-JP" sz="2600" dirty="0">
                <a:solidFill>
                  <a:srgbClr val="960064"/>
                </a:solidFill>
                <a:effectLst>
                  <a:outerShdw blurRad="38100" dist="38100" dir="2700000" algn="tl">
                    <a:srgbClr val="000000">
                      <a:alpha val="43137"/>
                    </a:srgbClr>
                  </a:outerShdw>
                </a:effectLst>
              </a:rPr>
              <a:t>②研修を通じ、自分の活動意欲の向上を実施できる。</a:t>
            </a:r>
          </a:p>
          <a:p>
            <a:pPr algn="l"/>
            <a:r>
              <a:rPr lang="ja-JP" altLang="ja-JP" sz="2600" dirty="0">
                <a:solidFill>
                  <a:srgbClr val="960064"/>
                </a:solidFill>
                <a:effectLst>
                  <a:outerShdw blurRad="38100" dist="38100" dir="2700000" algn="tl">
                    <a:srgbClr val="000000">
                      <a:alpha val="43137"/>
                    </a:srgbClr>
                  </a:outerShdw>
                </a:effectLst>
              </a:rPr>
              <a:t>③学習課題を基にケアマネジメントプロセスを実施できる。</a:t>
            </a:r>
          </a:p>
          <a:p>
            <a:pPr algn="l"/>
            <a:r>
              <a:rPr lang="ja-JP" altLang="ja-JP" sz="2600" dirty="0">
                <a:solidFill>
                  <a:srgbClr val="960064"/>
                </a:solidFill>
                <a:effectLst>
                  <a:outerShdw blurRad="38100" dist="38100" dir="2700000" algn="tl">
                    <a:srgbClr val="000000">
                      <a:alpha val="43137"/>
                    </a:srgbClr>
                  </a:outerShdw>
                </a:effectLst>
              </a:rPr>
              <a:t>④自己の介護支援専門員としての活動の準備を実施できる。</a:t>
            </a:r>
          </a:p>
          <a:p>
            <a:pPr algn="l"/>
            <a:r>
              <a:rPr lang="ja-JP" altLang="ja-JP" sz="2600" dirty="0">
                <a:solidFill>
                  <a:srgbClr val="960064"/>
                </a:solidFill>
                <a:effectLst>
                  <a:outerShdw blurRad="38100" dist="38100" dir="2700000" algn="tl">
                    <a:srgbClr val="000000">
                      <a:alpha val="43137"/>
                    </a:srgbClr>
                  </a:outerShdw>
                </a:effectLst>
              </a:rPr>
              <a:t>⑤受講者間のネットワークの構築を実施できる。</a:t>
            </a:r>
            <a:endParaRPr lang="en-US" altLang="ja-JP" sz="2600" dirty="0">
              <a:solidFill>
                <a:srgbClr val="960064"/>
              </a:solidFill>
              <a:effectLst>
                <a:outerShdw blurRad="38100" dist="38100" dir="2700000" algn="tl">
                  <a:srgbClr val="000000">
                    <a:alpha val="43137"/>
                  </a:srgbClr>
                </a:outerShdw>
              </a:effectLst>
            </a:endParaRPr>
          </a:p>
        </p:txBody>
      </p:sp>
      <p:sp>
        <p:nvSpPr>
          <p:cNvPr id="8" name="テキスト ボックス 7"/>
          <p:cNvSpPr txBox="1"/>
          <p:nvPr/>
        </p:nvSpPr>
        <p:spPr>
          <a:xfrm>
            <a:off x="8100392" y="116632"/>
            <a:ext cx="1008112" cy="646331"/>
          </a:xfrm>
          <a:prstGeom prst="rect">
            <a:avLst/>
          </a:prstGeom>
          <a:noFill/>
          <a:ln>
            <a:solidFill>
              <a:schemeClr val="tx1"/>
            </a:solidFill>
          </a:ln>
        </p:spPr>
        <p:txBody>
          <a:bodyPr wrap="square" rtlCol="0">
            <a:spAutoFit/>
          </a:bodyPr>
          <a:lstStyle/>
          <a:p>
            <a:pPr algn="ctr"/>
            <a:r>
              <a:rPr kumimoji="1" lang="en-US" altLang="ja-JP" dirty="0"/>
              <a:t>p417</a:t>
            </a:r>
          </a:p>
          <a:p>
            <a:pPr algn="ctr"/>
            <a:r>
              <a:rPr lang="en-US" altLang="ja-JP" dirty="0"/>
              <a:t>P419</a:t>
            </a: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2</a:t>
            </a:fld>
            <a:endParaRPr kumimoji="1" lang="ja-JP" altLang="en-US"/>
          </a:p>
        </p:txBody>
      </p:sp>
    </p:spTree>
    <p:extLst>
      <p:ext uri="{BB962C8B-B14F-4D97-AF65-F5344CB8AC3E}">
        <p14:creationId xmlns:p14="http://schemas.microsoft.com/office/powerpoint/2010/main" val="152727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32"/>
            <a:ext cx="9144000" cy="634082"/>
          </a:xfrm>
          <a:solidFill>
            <a:schemeClr val="tx2">
              <a:lumMod val="20000"/>
              <a:lumOff val="80000"/>
            </a:schemeClr>
          </a:solidFill>
        </p:spPr>
        <p:txBody>
          <a:bodyPr>
            <a:noAutofit/>
          </a:bodyPr>
          <a:lstStyle/>
          <a:p>
            <a:pPr algn="l"/>
            <a:br>
              <a:rPr lang="en-US" altLang="ja-JP" sz="3600" dirty="0">
                <a:solidFill>
                  <a:srgbClr val="FF0000"/>
                </a:solidFill>
                <a:latin typeface="+mn-ea"/>
              </a:rPr>
            </a:br>
            <a:r>
              <a:rPr lang="ja-JP" altLang="en-US" sz="3600" dirty="0">
                <a:solidFill>
                  <a:srgbClr val="FF0000"/>
                </a:solidFill>
                <a:latin typeface="+mn-ea"/>
              </a:rPr>
              <a:t>　</a:t>
            </a:r>
            <a:r>
              <a:rPr lang="ja-JP" altLang="en-US" sz="2400" b="1" dirty="0">
                <a:latin typeface="+mn-ea"/>
              </a:rPr>
              <a:t>研修全体の振り返り　　</a:t>
            </a:r>
            <a:r>
              <a:rPr lang="en-US" altLang="ja-JP" sz="3600" b="1" dirty="0">
                <a:solidFill>
                  <a:srgbClr val="FF0000"/>
                </a:solidFill>
                <a:latin typeface="+mn-ea"/>
              </a:rPr>
              <a:t>-</a:t>
            </a:r>
            <a:r>
              <a:rPr lang="ja-JP" altLang="en-US" sz="3600" b="1" dirty="0">
                <a:solidFill>
                  <a:srgbClr val="FF0000"/>
                </a:solidFill>
                <a:latin typeface="+mn-ea"/>
              </a:rPr>
              <a:t>今後の学習課題</a:t>
            </a:r>
            <a:r>
              <a:rPr lang="en-US" altLang="ja-JP" sz="3600" b="1" dirty="0">
                <a:solidFill>
                  <a:srgbClr val="FF0000"/>
                </a:solidFill>
                <a:latin typeface="+mn-ea"/>
              </a:rPr>
              <a:t>-</a:t>
            </a:r>
            <a:br>
              <a:rPr lang="en-US" altLang="ja-JP" sz="3600" dirty="0">
                <a:solidFill>
                  <a:srgbClr val="FF0000"/>
                </a:solidFill>
                <a:latin typeface="+mn-ea"/>
              </a:rPr>
            </a:br>
            <a:endParaRPr kumimoji="1" lang="ja-JP" altLang="en-US" sz="3600" b="1" dirty="0">
              <a:solidFill>
                <a:srgbClr val="FF0000"/>
              </a:solidFill>
            </a:endParaRPr>
          </a:p>
        </p:txBody>
      </p:sp>
      <p:sp>
        <p:nvSpPr>
          <p:cNvPr id="3" name="テキスト ボックス 2"/>
          <p:cNvSpPr txBox="1"/>
          <p:nvPr/>
        </p:nvSpPr>
        <p:spPr>
          <a:xfrm>
            <a:off x="8138931" y="0"/>
            <a:ext cx="1008112"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a:t>Ｐ</a:t>
            </a:r>
            <a:r>
              <a:rPr kumimoji="1" lang="en-US" altLang="ja-JP" dirty="0"/>
              <a:t>420</a:t>
            </a:r>
            <a:endParaRPr kumimoji="1" lang="ja-JP" altLang="en-US" dirty="0"/>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286232449"/>
              </p:ext>
            </p:extLst>
          </p:nvPr>
        </p:nvGraphicFramePr>
        <p:xfrm>
          <a:off x="107504" y="658185"/>
          <a:ext cx="9001000" cy="6199616"/>
        </p:xfrm>
        <a:graphic>
          <a:graphicData uri="http://schemas.openxmlformats.org/drawingml/2006/table">
            <a:tbl>
              <a:tblPr firstRow="1" firstCol="1" bandRow="1"/>
              <a:tblGrid>
                <a:gridCol w="3096344">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365219">
                <a:tc>
                  <a:txBody>
                    <a:bodyPr/>
                    <a:lstStyle/>
                    <a:p>
                      <a:pPr algn="ctr">
                        <a:spcAft>
                          <a:spcPts val="0"/>
                        </a:spcAft>
                      </a:pPr>
                      <a:r>
                        <a:rPr lang="ja-JP" sz="2400" b="1" kern="100" dirty="0">
                          <a:solidFill>
                            <a:srgbClr val="0000FF"/>
                          </a:solidFill>
                          <a:effectLst/>
                          <a:latin typeface="Century" panose="02040604050505020304" pitchFamily="18" charset="0"/>
                          <a:ea typeface="HGPｺﾞｼｯｸM" panose="020B0600000000000000" pitchFamily="50" charset="-128"/>
                          <a:cs typeface="Times New Roman" panose="02020603050405020304" pitchFamily="18" charset="0"/>
                        </a:rPr>
                        <a:t>修得目標の趣旨</a:t>
                      </a:r>
                      <a:endParaRPr lang="ja-JP" sz="2400" kern="100" dirty="0">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8955" marR="38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0000FF"/>
                          </a:solidFill>
                          <a:effectLst/>
                          <a:latin typeface="Century" panose="02040604050505020304" pitchFamily="18" charset="0"/>
                          <a:ea typeface="HGPｺﾞｼｯｸM" panose="020B0600000000000000" pitchFamily="50" charset="-128"/>
                          <a:cs typeface="Times New Roman" panose="02020603050405020304" pitchFamily="18" charset="0"/>
                        </a:rPr>
                        <a:t>視点</a:t>
                      </a:r>
                      <a:endParaRPr lang="ja-JP" sz="2400" kern="100" dirty="0">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8955" marR="38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00186">
                <a:tc>
                  <a:txBody>
                    <a:bodyPr/>
                    <a:lstStyle/>
                    <a:p>
                      <a:pPr algn="l">
                        <a:spcAft>
                          <a:spcPts val="0"/>
                        </a:spcAft>
                      </a:pPr>
                      <a:r>
                        <a:rPr lang="ja-JP" sz="2400" b="1" kern="100" dirty="0">
                          <a:solidFill>
                            <a:srgbClr val="BC007D"/>
                          </a:solidFill>
                          <a:effectLst/>
                          <a:latin typeface="Century" panose="02040604050505020304" pitchFamily="18" charset="0"/>
                          <a:ea typeface="ＭＳ 明朝" panose="02020609040205080304" pitchFamily="17" charset="-128"/>
                          <a:cs typeface="ＭＳ 明朝" panose="02020609040205080304" pitchFamily="17" charset="-128"/>
                        </a:rPr>
                        <a:t>➊</a:t>
                      </a:r>
                      <a:r>
                        <a:rPr lang="ja-JP" sz="2400" b="1" kern="100" dirty="0">
                          <a:solidFill>
                            <a:srgbClr val="BC007D"/>
                          </a:solidFill>
                          <a:effectLst/>
                          <a:latin typeface="Century" panose="02040604050505020304" pitchFamily="18" charset="0"/>
                          <a:ea typeface="HGPｺﾞｼｯｸM" panose="020B0600000000000000" pitchFamily="50" charset="-128"/>
                          <a:cs typeface="Times New Roman" panose="02020603050405020304" pitchFamily="18" charset="0"/>
                        </a:rPr>
                        <a:t>今後の学習課題・目標を設定する</a:t>
                      </a:r>
                      <a:endParaRPr lang="ja-JP" sz="2400" b="1" kern="100" dirty="0">
                        <a:solidFill>
                          <a:srgbClr val="BC007D"/>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ja-JP" sz="2200" b="1" kern="100" dirty="0">
                          <a:solidFill>
                            <a:srgbClr val="00000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rPr>
                        <a:t>介護保険制度が求めている介護支援専門員像に照らして考える。</a:t>
                      </a:r>
                      <a:endParaRPr lang="ja-JP" sz="2200" b="1" kern="100" dirty="0">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en-US" sz="200" b="1"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2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ja-JP" sz="2200" b="1" kern="100" dirty="0">
                          <a:solidFill>
                            <a:schemeClr val="accent5">
                              <a:lumMod val="75000"/>
                            </a:schemeClr>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例えば、ケアマネジメントプロセスに沿って学習課題を設定し、目標を立案してみる。</a:t>
                      </a: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4970">
                <a:tc>
                  <a:txBody>
                    <a:bodyPr/>
                    <a:lstStyle/>
                    <a:p>
                      <a:pPr algn="l">
                        <a:spcAft>
                          <a:spcPts val="0"/>
                        </a:spcAft>
                      </a:pPr>
                      <a:r>
                        <a:rPr lang="ja-JP" sz="2400" b="1" kern="100" dirty="0">
                          <a:solidFill>
                            <a:srgbClr val="BC007D"/>
                          </a:solidFill>
                          <a:effectLst/>
                          <a:latin typeface="Century" panose="02040604050505020304" pitchFamily="18" charset="0"/>
                          <a:ea typeface="ＭＳ 明朝" panose="02020609040205080304" pitchFamily="17" charset="-128"/>
                          <a:cs typeface="ＭＳ 明朝" panose="02020609040205080304" pitchFamily="17" charset="-128"/>
                        </a:rPr>
                        <a:t>➋</a:t>
                      </a:r>
                      <a:r>
                        <a:rPr lang="ja-JP" sz="2400" b="1" kern="100" dirty="0">
                          <a:solidFill>
                            <a:srgbClr val="BC007D"/>
                          </a:solidFill>
                          <a:effectLst/>
                          <a:latin typeface="Century" panose="02040604050505020304" pitchFamily="18" charset="0"/>
                          <a:ea typeface="HGPｺﾞｼｯｸM" panose="020B0600000000000000" pitchFamily="50" charset="-128"/>
                          <a:cs typeface="Times New Roman" panose="02020603050405020304" pitchFamily="18" charset="0"/>
                        </a:rPr>
                        <a:t>自分の活動意欲の向上を図る方法を明確にする</a:t>
                      </a:r>
                      <a:endParaRPr lang="ja-JP" sz="2400" b="1" kern="100" dirty="0">
                        <a:solidFill>
                          <a:srgbClr val="BC007D"/>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ja-JP" sz="2200" b="1" kern="100" dirty="0">
                          <a:solidFill>
                            <a:srgbClr val="00000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rPr>
                        <a:t>介護支援専門員を目指した動機に照らし、継続的学習の方法を考える。</a:t>
                      </a:r>
                      <a:endParaRPr lang="ja-JP" sz="2200" b="1" kern="100" dirty="0">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en-US" sz="200" b="1"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2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ja-JP" sz="2200" b="1" kern="100" dirty="0">
                          <a:solidFill>
                            <a:schemeClr val="accent5">
                              <a:lumMod val="75000"/>
                            </a:schemeClr>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例えば、間接的支援を行ううえで、今後どのような学習が必要か、実習などを通じて得た情報を基に考えてみる。</a:t>
                      </a: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43666">
                <a:tc>
                  <a:txBody>
                    <a:bodyPr/>
                    <a:lstStyle/>
                    <a:p>
                      <a:pPr algn="l">
                        <a:spcAft>
                          <a:spcPts val="0"/>
                        </a:spcAft>
                      </a:pPr>
                      <a:r>
                        <a:rPr lang="ja-JP" sz="2400" b="1" kern="100" dirty="0">
                          <a:solidFill>
                            <a:srgbClr val="BC007D"/>
                          </a:solidFill>
                          <a:effectLst/>
                          <a:latin typeface="Century" panose="02040604050505020304" pitchFamily="18" charset="0"/>
                          <a:ea typeface="ＭＳ 明朝" panose="02020609040205080304" pitchFamily="17" charset="-128"/>
                          <a:cs typeface="ＭＳ 明朝" panose="02020609040205080304" pitchFamily="17" charset="-128"/>
                        </a:rPr>
                        <a:t>❸</a:t>
                      </a:r>
                      <a:r>
                        <a:rPr lang="ja-JP" sz="2400" b="1" kern="100" dirty="0">
                          <a:solidFill>
                            <a:srgbClr val="BC007D"/>
                          </a:solidFill>
                          <a:effectLst/>
                          <a:latin typeface="Century" panose="02040604050505020304" pitchFamily="18" charset="0"/>
                          <a:ea typeface="HGPｺﾞｼｯｸM" panose="020B0600000000000000" pitchFamily="50" charset="-128"/>
                          <a:cs typeface="Times New Roman" panose="02020603050405020304" pitchFamily="18" charset="0"/>
                        </a:rPr>
                        <a:t>自立支援ケアマネジメントを実施するためのポイントを明確にする</a:t>
                      </a:r>
                      <a:endParaRPr lang="ja-JP" sz="2400" b="1" kern="100" dirty="0">
                        <a:solidFill>
                          <a:srgbClr val="BC007D"/>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ja-JP" sz="2200" b="1" kern="100" dirty="0">
                          <a:solidFill>
                            <a:srgbClr val="00000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rPr>
                        <a:t>自立支援の考え方を言葉に表すことと、それを実施できるようになるための要件を考える。</a:t>
                      </a:r>
                      <a:endParaRPr lang="ja-JP" sz="2200" b="1" kern="100" dirty="0">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en-US" sz="200" b="1"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2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ja-JP" sz="2000" b="1" kern="100" dirty="0">
                          <a:solidFill>
                            <a:schemeClr val="accent5">
                              <a:lumMod val="75000"/>
                            </a:schemeClr>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例えば、心身機能・活動・参加の生活機能の側面からケアマネジメントを行なうために、自立に向けての支援のポイントを考えてみる。</a:t>
                      </a: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47959">
                <a:tc>
                  <a:txBody>
                    <a:bodyPr/>
                    <a:lstStyle/>
                    <a:p>
                      <a:pPr algn="l">
                        <a:spcAft>
                          <a:spcPts val="0"/>
                        </a:spcAft>
                      </a:pPr>
                      <a:r>
                        <a:rPr lang="ja-JP" sz="2400" b="1" kern="100" dirty="0">
                          <a:solidFill>
                            <a:srgbClr val="BC007D"/>
                          </a:solidFill>
                          <a:effectLst/>
                          <a:latin typeface="Century" panose="02040604050505020304" pitchFamily="18" charset="0"/>
                          <a:ea typeface="ＭＳ 明朝" panose="02020609040205080304" pitchFamily="17" charset="-128"/>
                          <a:cs typeface="ＭＳ 明朝" panose="02020609040205080304" pitchFamily="17" charset="-128"/>
                        </a:rPr>
                        <a:t>❹</a:t>
                      </a:r>
                      <a:r>
                        <a:rPr lang="ja-JP" sz="2400" b="1" kern="100" dirty="0">
                          <a:solidFill>
                            <a:srgbClr val="BC007D"/>
                          </a:solidFill>
                          <a:effectLst/>
                          <a:latin typeface="Century" panose="02040604050505020304" pitchFamily="18" charset="0"/>
                          <a:ea typeface="HGPｺﾞｼｯｸM" panose="020B0600000000000000" pitchFamily="50" charset="-128"/>
                          <a:cs typeface="Times New Roman" panose="02020603050405020304" pitchFamily="18" charset="0"/>
                        </a:rPr>
                        <a:t>介護支援専門員としての活動の準備をする</a:t>
                      </a:r>
                      <a:endParaRPr lang="ja-JP" sz="2400" b="1" kern="100" dirty="0">
                        <a:solidFill>
                          <a:srgbClr val="BC007D"/>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2000" b="1" kern="100" dirty="0">
                          <a:solidFill>
                            <a:srgbClr val="00000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rPr>
                        <a:t>実際に実に就くまでの具体的な準備内容を考える。</a:t>
                      </a:r>
                      <a:endParaRPr lang="ja-JP" sz="2000" b="1" kern="100" dirty="0">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lnSpc>
                          <a:spcPts val="0"/>
                        </a:lnSpc>
                        <a:spcAft>
                          <a:spcPts val="0"/>
                        </a:spcAft>
                      </a:pPr>
                      <a:r>
                        <a:rPr lang="en-US" sz="800" b="1"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200" b="1"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ja-JP" sz="2000" b="1" kern="100" dirty="0">
                          <a:solidFill>
                            <a:schemeClr val="accent5">
                              <a:lumMod val="75000"/>
                            </a:schemeClr>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例えば、社会資源の把握やその他必要な準備について考えてみる。</a:t>
                      </a:r>
                    </a:p>
                  </a:txBody>
                  <a:tcPr marL="20559" marR="0" marT="3065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5" name="メモ 24"/>
          <p:cNvSpPr/>
          <p:nvPr/>
        </p:nvSpPr>
        <p:spPr>
          <a:xfrm>
            <a:off x="8138931" y="363327"/>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99</a:t>
            </a:r>
          </a:p>
        </p:txBody>
      </p:sp>
    </p:spTree>
    <p:extLst>
      <p:ext uri="{BB962C8B-B14F-4D97-AF65-F5344CB8AC3E}">
        <p14:creationId xmlns:p14="http://schemas.microsoft.com/office/powerpoint/2010/main" val="105441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32"/>
            <a:ext cx="9144000" cy="634082"/>
          </a:xfrm>
          <a:solidFill>
            <a:schemeClr val="tx2">
              <a:lumMod val="20000"/>
              <a:lumOff val="80000"/>
            </a:schemeClr>
          </a:solidFill>
        </p:spPr>
        <p:txBody>
          <a:bodyPr>
            <a:noAutofit/>
          </a:bodyPr>
          <a:lstStyle/>
          <a:p>
            <a:br>
              <a:rPr lang="en-US" altLang="ja-JP" sz="3600" dirty="0">
                <a:solidFill>
                  <a:srgbClr val="FF0000"/>
                </a:solidFill>
                <a:latin typeface="+mn-ea"/>
              </a:rPr>
            </a:br>
            <a:r>
              <a:rPr lang="ja-JP" altLang="en-US" sz="3600" dirty="0">
                <a:solidFill>
                  <a:srgbClr val="FF0000"/>
                </a:solidFill>
                <a:latin typeface="+mn-ea"/>
              </a:rPr>
              <a:t>研修全体の振り返り</a:t>
            </a:r>
            <a:br>
              <a:rPr lang="en-US" altLang="ja-JP" sz="3600" dirty="0">
                <a:solidFill>
                  <a:srgbClr val="FF0000"/>
                </a:solidFill>
                <a:latin typeface="+mn-ea"/>
              </a:rPr>
            </a:br>
            <a:endParaRPr kumimoji="1" lang="ja-JP" altLang="en-US" sz="3600" b="1" dirty="0">
              <a:solidFill>
                <a:srgbClr val="FF0000"/>
              </a:solidFill>
            </a:endParaRPr>
          </a:p>
        </p:txBody>
      </p:sp>
      <p:sp>
        <p:nvSpPr>
          <p:cNvPr id="11" name="テキスト ボックス 10"/>
          <p:cNvSpPr txBox="1"/>
          <p:nvPr/>
        </p:nvSpPr>
        <p:spPr>
          <a:xfrm>
            <a:off x="197077" y="1124744"/>
            <a:ext cx="8658708" cy="523220"/>
          </a:xfrm>
          <a:prstGeom prst="rect">
            <a:avLst/>
          </a:prstGeom>
          <a:noFill/>
        </p:spPr>
        <p:txBody>
          <a:bodyPr wrap="square" rtlCol="0">
            <a:spAutoFit/>
          </a:bodyPr>
          <a:lstStyle/>
          <a:p>
            <a:r>
              <a:rPr lang="ja-JP" altLang="en-US" sz="2800" dirty="0"/>
              <a:t>　介護支援専門員研修のアウトカム</a:t>
            </a:r>
            <a:endParaRPr kumimoji="1" lang="ja-JP" altLang="en-US" sz="2800" dirty="0"/>
          </a:p>
        </p:txBody>
      </p:sp>
      <p:sp>
        <p:nvSpPr>
          <p:cNvPr id="3" name="テキスト ボックス 2"/>
          <p:cNvSpPr txBox="1"/>
          <p:nvPr/>
        </p:nvSpPr>
        <p:spPr>
          <a:xfrm>
            <a:off x="8100392" y="279725"/>
            <a:ext cx="1008112"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kumimoji="1" lang="ja-JP" altLang="en-US" dirty="0"/>
              <a:t>Ｐ</a:t>
            </a:r>
            <a:r>
              <a:rPr kumimoji="1" lang="en-US" altLang="ja-JP" dirty="0"/>
              <a:t>420</a:t>
            </a:r>
            <a:endParaRPr kumimoji="1" lang="ja-JP" altLang="en-US" dirty="0"/>
          </a:p>
        </p:txBody>
      </p:sp>
      <p:grpSp>
        <p:nvGrpSpPr>
          <p:cNvPr id="6" name="グループ化 5"/>
          <p:cNvGrpSpPr/>
          <p:nvPr/>
        </p:nvGrpSpPr>
        <p:grpSpPr>
          <a:xfrm>
            <a:off x="3306865" y="2862009"/>
            <a:ext cx="2590800" cy="2590800"/>
            <a:chOff x="3289300" y="2278063"/>
            <a:chExt cx="2590800" cy="2590800"/>
          </a:xfrm>
        </p:grpSpPr>
        <p:grpSp>
          <p:nvGrpSpPr>
            <p:cNvPr id="9" name="グループ化 8"/>
            <p:cNvGrpSpPr/>
            <p:nvPr/>
          </p:nvGrpSpPr>
          <p:grpSpPr>
            <a:xfrm>
              <a:off x="3289300" y="2616479"/>
              <a:ext cx="2590800" cy="1910321"/>
              <a:chOff x="3289300" y="2616479"/>
              <a:chExt cx="2590800" cy="1910321"/>
            </a:xfrm>
          </p:grpSpPr>
          <p:sp>
            <p:nvSpPr>
              <p:cNvPr id="12" name="Oval 2"/>
              <p:cNvSpPr>
                <a:spLocks noChangeArrowheads="1"/>
              </p:cNvSpPr>
              <p:nvPr/>
            </p:nvSpPr>
            <p:spPr bwMode="auto">
              <a:xfrm>
                <a:off x="3635375" y="2636838"/>
                <a:ext cx="1873250" cy="1873250"/>
              </a:xfrm>
              <a:prstGeom prst="ellipse">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p>
            </p:txBody>
          </p:sp>
          <p:sp>
            <p:nvSpPr>
              <p:cNvPr id="13" name="Line 6"/>
              <p:cNvSpPr>
                <a:spLocks noChangeShapeType="1"/>
              </p:cNvSpPr>
              <p:nvPr/>
            </p:nvSpPr>
            <p:spPr bwMode="auto">
              <a:xfrm flipH="1">
                <a:off x="3289300" y="3574450"/>
                <a:ext cx="2590800"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4" name="Line 18"/>
              <p:cNvSpPr>
                <a:spLocks noChangeShapeType="1"/>
              </p:cNvSpPr>
              <p:nvPr/>
            </p:nvSpPr>
            <p:spPr bwMode="auto">
              <a:xfrm flipH="1">
                <a:off x="3638133" y="2655667"/>
                <a:ext cx="1871133" cy="187113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15" name="Line 19"/>
              <p:cNvSpPr>
                <a:spLocks noChangeShapeType="1"/>
              </p:cNvSpPr>
              <p:nvPr/>
            </p:nvSpPr>
            <p:spPr bwMode="auto">
              <a:xfrm flipH="1" flipV="1">
                <a:off x="3635895" y="2616479"/>
                <a:ext cx="1871133" cy="1871133"/>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6" name="Line 4"/>
            <p:cNvSpPr>
              <a:spLocks noChangeShapeType="1"/>
            </p:cNvSpPr>
            <p:nvPr/>
          </p:nvSpPr>
          <p:spPr bwMode="auto">
            <a:xfrm flipV="1">
              <a:off x="4584700" y="2278063"/>
              <a:ext cx="0" cy="2590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grpSp>
      <p:sp>
        <p:nvSpPr>
          <p:cNvPr id="17" name="Text Box 5"/>
          <p:cNvSpPr txBox="1">
            <a:spLocks noChangeArrowheads="1"/>
          </p:cNvSpPr>
          <p:nvPr/>
        </p:nvSpPr>
        <p:spPr bwMode="auto">
          <a:xfrm>
            <a:off x="3125007" y="1911218"/>
            <a:ext cx="2879725" cy="541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①介護保険制度の知識</a:t>
            </a:r>
          </a:p>
        </p:txBody>
      </p:sp>
      <p:sp>
        <p:nvSpPr>
          <p:cNvPr id="18" name="Text Box 8"/>
          <p:cNvSpPr txBox="1">
            <a:spLocks noChangeArrowheads="1"/>
          </p:cNvSpPr>
          <p:nvPr/>
        </p:nvSpPr>
        <p:spPr bwMode="auto">
          <a:xfrm>
            <a:off x="5535251" y="2862009"/>
            <a:ext cx="2879725"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②コミュニケーション力</a:t>
            </a:r>
          </a:p>
        </p:txBody>
      </p:sp>
      <p:sp>
        <p:nvSpPr>
          <p:cNvPr id="19" name="Text Box 7"/>
          <p:cNvSpPr txBox="1">
            <a:spLocks noChangeArrowheads="1"/>
          </p:cNvSpPr>
          <p:nvPr/>
        </p:nvSpPr>
        <p:spPr bwMode="auto">
          <a:xfrm>
            <a:off x="5951923" y="3866116"/>
            <a:ext cx="3174146"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③ケアマネジメント実践力</a:t>
            </a:r>
          </a:p>
        </p:txBody>
      </p:sp>
      <p:sp>
        <p:nvSpPr>
          <p:cNvPr id="20" name="Text Box 10"/>
          <p:cNvSpPr txBox="1">
            <a:spLocks noChangeArrowheads="1"/>
          </p:cNvSpPr>
          <p:nvPr/>
        </p:nvSpPr>
        <p:spPr bwMode="auto">
          <a:xfrm>
            <a:off x="5633770" y="4913059"/>
            <a:ext cx="3222015"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④多職種協働チーム活用力</a:t>
            </a:r>
          </a:p>
        </p:txBody>
      </p:sp>
      <p:sp>
        <p:nvSpPr>
          <p:cNvPr id="21" name="Text Box 13"/>
          <p:cNvSpPr txBox="1">
            <a:spLocks noChangeArrowheads="1"/>
          </p:cNvSpPr>
          <p:nvPr/>
        </p:nvSpPr>
        <p:spPr bwMode="auto">
          <a:xfrm>
            <a:off x="3306865" y="5914641"/>
            <a:ext cx="2881312"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⑤省察的思考</a:t>
            </a:r>
          </a:p>
        </p:txBody>
      </p:sp>
      <p:sp>
        <p:nvSpPr>
          <p:cNvPr id="22" name="Text Box 12"/>
          <p:cNvSpPr txBox="1">
            <a:spLocks noChangeArrowheads="1"/>
          </p:cNvSpPr>
          <p:nvPr/>
        </p:nvSpPr>
        <p:spPr bwMode="auto">
          <a:xfrm>
            <a:off x="701133" y="4911472"/>
            <a:ext cx="2879725" cy="541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50000"/>
              </a:spcBef>
              <a:buFontTx/>
              <a:buNone/>
            </a:pPr>
            <a:r>
              <a:rPr lang="ja-JP" altLang="en-US" sz="2000" b="1" dirty="0"/>
              <a:t>⑥生涯学習・教育力</a:t>
            </a:r>
          </a:p>
        </p:txBody>
      </p:sp>
      <p:sp>
        <p:nvSpPr>
          <p:cNvPr id="23" name="Text Box 9"/>
          <p:cNvSpPr txBox="1">
            <a:spLocks noChangeArrowheads="1"/>
          </p:cNvSpPr>
          <p:nvPr/>
        </p:nvSpPr>
        <p:spPr bwMode="auto">
          <a:xfrm>
            <a:off x="269680" y="3903360"/>
            <a:ext cx="2879725" cy="5413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⑦プロ意識と倫理</a:t>
            </a:r>
          </a:p>
        </p:txBody>
      </p:sp>
      <p:sp>
        <p:nvSpPr>
          <p:cNvPr id="24" name="Text Box 8"/>
          <p:cNvSpPr txBox="1">
            <a:spLocks noChangeArrowheads="1"/>
          </p:cNvSpPr>
          <p:nvPr/>
        </p:nvSpPr>
        <p:spPr bwMode="auto">
          <a:xfrm>
            <a:off x="691327" y="2846134"/>
            <a:ext cx="2879725" cy="5397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000" b="1" dirty="0"/>
              <a:t>⑧地域アプローチ</a:t>
            </a: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4</a:t>
            </a:fld>
            <a:endParaRPr kumimoji="1" lang="ja-JP" altLang="en-US"/>
          </a:p>
        </p:txBody>
      </p:sp>
    </p:spTree>
    <p:extLst>
      <p:ext uri="{BB962C8B-B14F-4D97-AF65-F5344CB8AC3E}">
        <p14:creationId xmlns:p14="http://schemas.microsoft.com/office/powerpoint/2010/main" val="3275466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3265"/>
            <a:ext cx="9144000" cy="792000"/>
          </a:xfrm>
          <a:solidFill>
            <a:schemeClr val="tx2">
              <a:lumMod val="75000"/>
            </a:schemeClr>
          </a:solidFill>
        </p:spPr>
        <p:txBody>
          <a:bodyPr>
            <a:noAutofit/>
          </a:bodyPr>
          <a:lstStyle/>
          <a:p>
            <a:r>
              <a:rPr lang="ja-JP" altLang="en-US" sz="3200" b="1" dirty="0">
                <a:solidFill>
                  <a:schemeClr val="bg1"/>
                </a:solidFill>
                <a:effectLst>
                  <a:outerShdw blurRad="38100" dist="38100" dir="2700000" algn="tl">
                    <a:srgbClr val="000000">
                      <a:alpha val="43137"/>
                    </a:srgbClr>
                  </a:outerShdw>
                </a:effectLst>
                <a:latin typeface="+mn-ea"/>
              </a:rPr>
              <a:t>演習①</a:t>
            </a:r>
            <a:r>
              <a:rPr lang="ja-JP" altLang="en-US" sz="2800" b="1" dirty="0">
                <a:solidFill>
                  <a:schemeClr val="bg1"/>
                </a:solidFill>
                <a:effectLst>
                  <a:outerShdw blurRad="38100" dist="38100" dir="2700000" algn="tl">
                    <a:srgbClr val="000000">
                      <a:alpha val="43137"/>
                    </a:srgbClr>
                  </a:outerShdw>
                </a:effectLst>
                <a:latin typeface="+mn-ea"/>
              </a:rPr>
              <a:t>　研修に関する記録シートの再確認と個人ワーク</a:t>
            </a:r>
            <a:endParaRPr kumimoji="1" lang="ja-JP" altLang="en-US" sz="2800" b="1" dirty="0">
              <a:solidFill>
                <a:schemeClr val="bg1"/>
              </a:solidFill>
              <a:effectLst>
                <a:outerShdw blurRad="38100" dist="38100" dir="2700000" algn="tl">
                  <a:srgbClr val="000000">
                    <a:alpha val="43137"/>
                  </a:srgbClr>
                </a:outerShdw>
              </a:effectLst>
            </a:endParaRPr>
          </a:p>
        </p:txBody>
      </p:sp>
      <p:graphicFrame>
        <p:nvGraphicFramePr>
          <p:cNvPr id="6" name="表 5"/>
          <p:cNvGraphicFramePr>
            <a:graphicFrameLocks noGrp="1"/>
          </p:cNvGraphicFramePr>
          <p:nvPr>
            <p:extLst>
              <p:ext uri="{D42A27DB-BD31-4B8C-83A1-F6EECF244321}">
                <p14:modId xmlns:p14="http://schemas.microsoft.com/office/powerpoint/2010/main" val="2432065602"/>
              </p:ext>
            </p:extLst>
          </p:nvPr>
        </p:nvGraphicFramePr>
        <p:xfrm>
          <a:off x="105166" y="1844822"/>
          <a:ext cx="8715306" cy="4914737"/>
        </p:xfrm>
        <a:graphic>
          <a:graphicData uri="http://schemas.openxmlformats.org/drawingml/2006/table">
            <a:tbl>
              <a:tblPr firstRow="1" bandRow="1">
                <a:tableStyleId>{5C22544A-7EE6-4342-B048-85BDC9FD1C3A}</a:tableStyleId>
              </a:tblPr>
              <a:tblGrid>
                <a:gridCol w="4970890">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648074">
                <a:tc>
                  <a:txBody>
                    <a:bodyPr/>
                    <a:lstStyle/>
                    <a:p>
                      <a:pPr algn="ctr"/>
                      <a:r>
                        <a:rPr kumimoji="1" lang="ja-JP" altLang="en-US" sz="2600" b="0" dirty="0">
                          <a:solidFill>
                            <a:schemeClr val="tx1"/>
                          </a:solidFill>
                          <a:latin typeface="+mn-ea"/>
                          <a:ea typeface="+mn-ea"/>
                        </a:rPr>
                        <a:t>修得目標の趣旨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600" b="0" dirty="0">
                          <a:solidFill>
                            <a:schemeClr val="tx1"/>
                          </a:solidFill>
                          <a:latin typeface="+mn-ea"/>
                          <a:ea typeface="+mn-ea"/>
                        </a:rPr>
                        <a:t>具体的内容</a:t>
                      </a:r>
                      <a:endParaRPr kumimoji="1" lang="en-US" altLang="ja-JP" sz="2600" b="0" dirty="0">
                        <a:solidFill>
                          <a:schemeClr val="tx1"/>
                        </a:solidFill>
                        <a:latin typeface="+mn-ea"/>
                        <a:ea typeface="+mn-ea"/>
                      </a:endParaRPr>
                    </a:p>
                    <a:p>
                      <a:pPr algn="ctr"/>
                      <a:r>
                        <a:rPr kumimoji="1" lang="ja-JP" altLang="en-US" sz="2600" b="0" dirty="0">
                          <a:solidFill>
                            <a:schemeClr val="tx1">
                              <a:lumMod val="50000"/>
                              <a:lumOff val="50000"/>
                            </a:schemeClr>
                          </a:solidFill>
                          <a:latin typeface="+mn-ea"/>
                          <a:ea typeface="+mn-ea"/>
                        </a:rPr>
                        <a:t>（どのように達成するか）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72266">
                <a:tc>
                  <a:txBody>
                    <a:bodyPr/>
                    <a:lstStyle/>
                    <a:p>
                      <a:r>
                        <a:rPr kumimoji="1" lang="ja-JP" altLang="en-US" sz="2600" b="0" dirty="0">
                          <a:solidFill>
                            <a:schemeClr val="tx1"/>
                          </a:solidFill>
                          <a:latin typeface="+mn-ea"/>
                          <a:ea typeface="+mn-ea"/>
                        </a:rPr>
                        <a:t>今後の学習課題・目標を設定する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44980">
                <a:tc>
                  <a:txBody>
                    <a:bodyPr/>
                    <a:lstStyle/>
                    <a:p>
                      <a:r>
                        <a:rPr kumimoji="1" lang="ja-JP" altLang="en-US" sz="2600" b="0" dirty="0">
                          <a:solidFill>
                            <a:schemeClr val="tx1"/>
                          </a:solidFill>
                          <a:latin typeface="+mn-ea"/>
                          <a:ea typeface="+mn-ea"/>
                        </a:rPr>
                        <a:t>自分の活動意欲の向上を図る方法を明確にする</a:t>
                      </a:r>
                      <a:endParaRPr kumimoji="1" lang="en-US" altLang="ja-JP" sz="26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68591">
                <a:tc>
                  <a:txBody>
                    <a:bodyPr/>
                    <a:lstStyle/>
                    <a:p>
                      <a:r>
                        <a:rPr kumimoji="1" lang="ja-JP" altLang="en-US" sz="2600" b="0" dirty="0">
                          <a:solidFill>
                            <a:schemeClr val="tx1"/>
                          </a:solidFill>
                          <a:latin typeface="+mn-ea"/>
                          <a:ea typeface="+mn-ea"/>
                        </a:rPr>
                        <a:t>自立支援に資するケアマネジメントを実施するためのポイントを明確にする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44980">
                <a:tc>
                  <a:txBody>
                    <a:bodyPr/>
                    <a:lstStyle/>
                    <a:p>
                      <a:r>
                        <a:rPr kumimoji="1" lang="ja-JP" altLang="en-US" sz="2600" b="0" dirty="0">
                          <a:solidFill>
                            <a:schemeClr val="tx1"/>
                          </a:solidFill>
                          <a:latin typeface="+mn-ea"/>
                          <a:ea typeface="+mn-ea"/>
                        </a:rPr>
                        <a:t>介護支援専門員としての活動の準備をする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6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1" name="テキスト ボックス 10"/>
          <p:cNvSpPr txBox="1"/>
          <p:nvPr/>
        </p:nvSpPr>
        <p:spPr>
          <a:xfrm>
            <a:off x="241417" y="826759"/>
            <a:ext cx="8658708" cy="1015663"/>
          </a:xfrm>
          <a:prstGeom prst="rect">
            <a:avLst/>
          </a:prstGeom>
          <a:noFill/>
        </p:spPr>
        <p:txBody>
          <a:bodyPr wrap="square" rtlCol="0">
            <a:spAutoFit/>
          </a:bodyPr>
          <a:lstStyle/>
          <a:p>
            <a:r>
              <a:rPr lang="en-US" altLang="ja-JP" sz="3200" b="1" dirty="0">
                <a:solidFill>
                  <a:srgbClr val="FF66CC"/>
                </a:solidFill>
                <a:effectLst>
                  <a:outerShdw blurRad="38100" dist="38100" dir="2700000" algn="tl">
                    <a:srgbClr val="000000">
                      <a:alpha val="43137"/>
                    </a:srgbClr>
                  </a:outerShdw>
                </a:effectLst>
              </a:rPr>
              <a:t>&lt;</a:t>
            </a:r>
            <a:r>
              <a:rPr lang="ja-JP" altLang="en-US" sz="3200" b="1" dirty="0">
                <a:solidFill>
                  <a:srgbClr val="FF66CC"/>
                </a:solidFill>
                <a:effectLst>
                  <a:outerShdw blurRad="38100" dist="38100" dir="2700000" algn="tl">
                    <a:srgbClr val="000000">
                      <a:alpha val="43137"/>
                    </a:srgbClr>
                  </a:outerShdw>
                </a:effectLst>
              </a:rPr>
              <a:t>修得目標達成のためのワークシート</a:t>
            </a:r>
            <a:r>
              <a:rPr lang="en-US" altLang="ja-JP" sz="3200" b="1" dirty="0">
                <a:solidFill>
                  <a:srgbClr val="FF66CC"/>
                </a:solidFill>
                <a:effectLst>
                  <a:outerShdw blurRad="38100" dist="38100" dir="2700000" algn="tl">
                    <a:srgbClr val="000000">
                      <a:alpha val="43137"/>
                    </a:srgbClr>
                  </a:outerShdw>
                </a:effectLst>
              </a:rPr>
              <a:t>&gt;</a:t>
            </a:r>
            <a:r>
              <a:rPr lang="ja-JP" altLang="en-US" sz="3200" b="1" dirty="0">
                <a:solidFill>
                  <a:srgbClr val="FF66CC"/>
                </a:solidFill>
                <a:effectLst>
                  <a:outerShdw blurRad="38100" dist="38100" dir="2700000" algn="tl">
                    <a:srgbClr val="000000">
                      <a:alpha val="43137"/>
                    </a:srgbClr>
                  </a:outerShdw>
                </a:effectLst>
              </a:rPr>
              <a:t>作成</a:t>
            </a:r>
            <a:endParaRPr kumimoji="1" lang="en-US" altLang="ja-JP" sz="1200" dirty="0">
              <a:solidFill>
                <a:srgbClr val="FF0000"/>
              </a:solidFill>
            </a:endParaRPr>
          </a:p>
          <a:p>
            <a:r>
              <a:rPr lang="ja-JP" altLang="en-US" sz="2800" dirty="0">
                <a:solidFill>
                  <a:srgbClr val="FF0000"/>
                </a:solidFill>
              </a:rPr>
              <a:t>　</a:t>
            </a:r>
            <a:r>
              <a:rPr kumimoji="1" lang="en-US" altLang="ja-JP" sz="2800" dirty="0">
                <a:solidFill>
                  <a:srgbClr val="FF0000"/>
                </a:solidFill>
              </a:rPr>
              <a:t>【</a:t>
            </a:r>
            <a:r>
              <a:rPr kumimoji="1" lang="ja-JP" altLang="en-US" sz="2800" dirty="0">
                <a:solidFill>
                  <a:srgbClr val="FF0000"/>
                </a:solidFill>
              </a:rPr>
              <a:t>個人ワーク：</a:t>
            </a:r>
            <a:r>
              <a:rPr lang="en-US" altLang="ja-JP" sz="2800" b="1" dirty="0">
                <a:solidFill>
                  <a:srgbClr val="FF0000"/>
                </a:solidFill>
              </a:rPr>
              <a:t>10</a:t>
            </a:r>
            <a:r>
              <a:rPr lang="ja-JP" altLang="en-US" sz="2800" b="1" dirty="0">
                <a:solidFill>
                  <a:srgbClr val="FF0000"/>
                </a:solidFill>
              </a:rPr>
              <a:t>分</a:t>
            </a:r>
            <a:r>
              <a:rPr kumimoji="1" lang="en-US" altLang="ja-JP" sz="2800" dirty="0">
                <a:solidFill>
                  <a:srgbClr val="FF0000"/>
                </a:solidFill>
              </a:rPr>
              <a:t>】</a:t>
            </a:r>
            <a:endParaRPr kumimoji="1" lang="ja-JP" altLang="en-US" sz="2800" dirty="0">
              <a:solidFill>
                <a:srgbClr val="FF0000"/>
              </a:solidFill>
            </a:endParaRPr>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5</a:t>
            </a:fld>
            <a:endParaRPr kumimoji="1" lang="ja-JP" altLang="en-US"/>
          </a:p>
        </p:txBody>
      </p:sp>
      <p:sp>
        <p:nvSpPr>
          <p:cNvPr id="9" name="メモ 8"/>
          <p:cNvSpPr/>
          <p:nvPr/>
        </p:nvSpPr>
        <p:spPr>
          <a:xfrm>
            <a:off x="7927630" y="752867"/>
            <a:ext cx="1216369" cy="69269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000" dirty="0">
                <a:solidFill>
                  <a:srgbClr val="FF0000"/>
                </a:solidFill>
              </a:rPr>
              <a:t>ﾜｰｸｼｰﾄ</a:t>
            </a:r>
            <a:endParaRPr kumimoji="1" lang="en-US" altLang="ja-JP" sz="2000" dirty="0">
              <a:solidFill>
                <a:srgbClr val="FF0000"/>
              </a:solidFill>
            </a:endParaRPr>
          </a:p>
          <a:p>
            <a:pPr algn="ctr"/>
            <a:r>
              <a:rPr lang="ja-JP" altLang="en-US" sz="2000" dirty="0">
                <a:solidFill>
                  <a:srgbClr val="FF0000"/>
                </a:solidFill>
              </a:rPr>
              <a:t>Ｐ</a:t>
            </a:r>
            <a:r>
              <a:rPr lang="en-US" altLang="ja-JP" sz="2000" dirty="0">
                <a:solidFill>
                  <a:srgbClr val="FF0000"/>
                </a:solidFill>
              </a:rPr>
              <a:t>99-100</a:t>
            </a:r>
          </a:p>
        </p:txBody>
      </p:sp>
      <p:sp>
        <p:nvSpPr>
          <p:cNvPr id="3" name="AutoShape 2"/>
          <p:cNvSpPr>
            <a:spLocks noChangeArrowheads="1"/>
          </p:cNvSpPr>
          <p:nvPr/>
        </p:nvSpPr>
        <p:spPr bwMode="auto">
          <a:xfrm>
            <a:off x="5084125" y="2876314"/>
            <a:ext cx="3816000" cy="3883246"/>
          </a:xfrm>
          <a:prstGeom prst="wedgeRectCallout">
            <a:avLst>
              <a:gd name="adj1" fmla="val 297"/>
              <a:gd name="adj2" fmla="val -53981"/>
            </a:avLst>
          </a:prstGeom>
          <a:solidFill>
            <a:srgbClr val="FFE1F5"/>
          </a:solidFill>
          <a:ln w="57150">
            <a:solidFill>
              <a:srgbClr val="FF0000"/>
            </a:solidFill>
            <a:prstDash val="sysDot"/>
            <a:miter lim="800000"/>
            <a:headEnd/>
            <a:tailEnd/>
          </a:ln>
        </p:spPr>
        <p:txBody>
          <a:bodyPr vert="horz" wrap="square" lIns="74295" tIns="14400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2">
                    <a:lumMod val="60000"/>
                    <a:lumOff val="40000"/>
                  </a:schemeClr>
                </a:solidFill>
                <a:effectLst/>
                <a:latin typeface="HG創英角ｺﾞｼｯｸUB" panose="020B0909000000000000" pitchFamily="49" charset="-128"/>
                <a:ea typeface="HG創英角ｺﾞｼｯｸUB" panose="020B0909000000000000" pitchFamily="49" charset="-128"/>
              </a:rPr>
              <a:t>実務研修の全体を振り返り</a:t>
            </a:r>
            <a:endParaRPr kumimoji="0" lang="en-US" altLang="ja-JP" sz="2400" b="0" i="0" u="none" strike="noStrike" cap="none" normalizeH="0" baseline="0" dirty="0">
              <a:ln>
                <a:noFill/>
              </a:ln>
              <a:solidFill>
                <a:schemeClr val="tx2">
                  <a:lumMod val="60000"/>
                  <a:lumOff val="40000"/>
                </a:schemeClr>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900" b="0" i="0" u="none" strike="noStrike" cap="none" normalizeH="0" baseline="0" dirty="0">
              <a:ln>
                <a:noFill/>
              </a:ln>
              <a:solidFill>
                <a:schemeClr val="tx2">
                  <a:lumMod val="60000"/>
                  <a:lumOff val="40000"/>
                </a:schemeClr>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〇自己の課題と改善方法を</a:t>
            </a:r>
            <a:endParaRPr kumimoji="0" lang="en-US" altLang="ja-JP"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dirty="0">
                <a:latin typeface="HG創英角ｺﾞｼｯｸUB" panose="020B0909000000000000" pitchFamily="49" charset="-128"/>
                <a:ea typeface="HG創英角ｺﾞｼｯｸUB" panose="020B0909000000000000" pitchFamily="49" charset="-128"/>
              </a:rPr>
              <a:t>　</a:t>
            </a: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検討し、</a:t>
            </a:r>
            <a:endParaRPr kumimoji="0" lang="en-US" altLang="ja-JP"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8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〇今後の具体的内容</a:t>
            </a:r>
            <a:endParaRPr kumimoji="0" lang="en-US" altLang="ja-JP"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　（取り組み）を考え</a:t>
            </a:r>
            <a:endParaRPr kumimoji="0" lang="en-US" altLang="ja-JP"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〇</a:t>
            </a:r>
            <a:r>
              <a:rPr kumimoji="0" lang="ja-JP" altLang="en-US" sz="2400" b="0" i="0" u="none" strike="noStrike" cap="none" normalizeH="0" baseline="0" dirty="0">
                <a:ln>
                  <a:noFill/>
                </a:ln>
                <a:solidFill>
                  <a:srgbClr val="FF0000"/>
                </a:solidFill>
                <a:effectLst/>
                <a:latin typeface="HG創英角ｺﾞｼｯｸUB" panose="020B0909000000000000" pitchFamily="49" charset="-128"/>
                <a:ea typeface="HG創英角ｺﾞｼｯｸUB" panose="020B0909000000000000" pitchFamily="49" charset="-128"/>
              </a:rPr>
              <a:t>自己の介護支援専門員</a:t>
            </a:r>
            <a:endParaRPr kumimoji="0" lang="en-US" altLang="ja-JP" sz="2400" b="0" i="0" u="none" strike="noStrike" cap="none" normalizeH="0" baseline="0" dirty="0">
              <a:ln>
                <a:noFill/>
              </a:ln>
              <a:solidFill>
                <a:srgbClr val="FF0000"/>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dirty="0">
                <a:solidFill>
                  <a:srgbClr val="FF0000"/>
                </a:solidFill>
                <a:latin typeface="HG創英角ｺﾞｼｯｸUB" panose="020B0909000000000000" pitchFamily="49" charset="-128"/>
                <a:ea typeface="HG創英角ｺﾞｼｯｸUB" panose="020B0909000000000000" pitchFamily="49" charset="-128"/>
              </a:rPr>
              <a:t>　</a:t>
            </a:r>
            <a:r>
              <a:rPr kumimoji="0" lang="ja-JP" altLang="en-US" sz="2400" b="0" i="0" u="none" strike="noStrike" cap="none" normalizeH="0" baseline="0" dirty="0">
                <a:ln>
                  <a:noFill/>
                </a:ln>
                <a:solidFill>
                  <a:srgbClr val="FF0000"/>
                </a:solidFill>
                <a:effectLst/>
                <a:latin typeface="HG創英角ｺﾞｼｯｸUB" panose="020B0909000000000000" pitchFamily="49" charset="-128"/>
                <a:ea typeface="HG創英角ｺﾞｼｯｸUB" panose="020B0909000000000000" pitchFamily="49" charset="-128"/>
              </a:rPr>
              <a:t>としての活動の準備を</a:t>
            </a:r>
            <a:endParaRPr kumimoji="0" lang="en-US" altLang="ja-JP" sz="2400" b="0" i="0" u="none" strike="noStrike" cap="none" normalizeH="0" baseline="0" dirty="0">
              <a:ln>
                <a:noFill/>
              </a:ln>
              <a:solidFill>
                <a:srgbClr val="FF0000"/>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dirty="0">
                <a:solidFill>
                  <a:srgbClr val="FF0000"/>
                </a:solidFill>
                <a:latin typeface="HG創英角ｺﾞｼｯｸUB" panose="020B0909000000000000" pitchFamily="49" charset="-128"/>
                <a:ea typeface="HG創英角ｺﾞｼｯｸUB" panose="020B0909000000000000" pitchFamily="49" charset="-128"/>
              </a:rPr>
              <a:t>　</a:t>
            </a:r>
            <a:r>
              <a:rPr kumimoji="0" lang="ja-JP" altLang="en-US" sz="2400" b="0" i="0" u="none" strike="noStrike" cap="none" normalizeH="0" baseline="0" dirty="0">
                <a:ln>
                  <a:noFill/>
                </a:ln>
                <a:solidFill>
                  <a:srgbClr val="FF0000"/>
                </a:solidFill>
                <a:effectLst/>
                <a:latin typeface="HG創英角ｺﾞｼｯｸUB" panose="020B0909000000000000" pitchFamily="49" charset="-128"/>
                <a:ea typeface="HG創英角ｺﾞｼｯｸUB" panose="020B0909000000000000" pitchFamily="49" charset="-128"/>
              </a:rPr>
              <a:t>実施できる</a:t>
            </a: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ように取り</a:t>
            </a:r>
            <a:endParaRPr kumimoji="0" lang="en-US" altLang="ja-JP"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400" dirty="0">
                <a:latin typeface="HG創英角ｺﾞｼｯｸUB" panose="020B0909000000000000" pitchFamily="49" charset="-128"/>
                <a:ea typeface="HG創英角ｺﾞｼｯｸUB" panose="020B0909000000000000" pitchFamily="49" charset="-128"/>
              </a:rPr>
              <a:t>　</a:t>
            </a:r>
            <a:r>
              <a:rPr kumimoji="0" lang="ja-JP" altLang="en-US"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組みます</a:t>
            </a:r>
            <a:endParaRPr kumimoji="0" lang="ja-JP" altLang="ja-JP" sz="24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87518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43890173"/>
              </p:ext>
            </p:extLst>
          </p:nvPr>
        </p:nvGraphicFramePr>
        <p:xfrm>
          <a:off x="323528" y="1579645"/>
          <a:ext cx="8712968" cy="5184576"/>
        </p:xfrm>
        <a:graphic>
          <a:graphicData uri="http://schemas.openxmlformats.org/drawingml/2006/table">
            <a:tbl>
              <a:tblPr firstRow="1" firstCol="1" bandRow="1">
                <a:tableStyleId>{5C22544A-7EE6-4342-B048-85BDC9FD1C3A}</a:tableStyleId>
              </a:tblPr>
              <a:tblGrid>
                <a:gridCol w="1484568">
                  <a:extLst>
                    <a:ext uri="{9D8B030D-6E8A-4147-A177-3AD203B41FA5}">
                      <a16:colId xmlns:a16="http://schemas.microsoft.com/office/drawing/2014/main" val="20000"/>
                    </a:ext>
                  </a:extLst>
                </a:gridCol>
                <a:gridCol w="1738564">
                  <a:extLst>
                    <a:ext uri="{9D8B030D-6E8A-4147-A177-3AD203B41FA5}">
                      <a16:colId xmlns:a16="http://schemas.microsoft.com/office/drawing/2014/main" val="20001"/>
                    </a:ext>
                  </a:extLst>
                </a:gridCol>
                <a:gridCol w="2753532">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593937">
                <a:tc>
                  <a:txBody>
                    <a:bodyPr/>
                    <a:lstStyle/>
                    <a:p>
                      <a:pPr algn="ctr">
                        <a:spcAft>
                          <a:spcPts val="0"/>
                        </a:spcAft>
                      </a:pPr>
                      <a:r>
                        <a:rPr lang="ja-JP" sz="1800" b="1" kern="100" dirty="0">
                          <a:effectLst/>
                        </a:rPr>
                        <a:t>修得目標の</a:t>
                      </a:r>
                    </a:p>
                    <a:p>
                      <a:pPr algn="ctr">
                        <a:spcAft>
                          <a:spcPts val="0"/>
                        </a:spcAft>
                      </a:pPr>
                      <a:r>
                        <a:rPr lang="ja-JP" sz="1800" b="1" kern="100" dirty="0">
                          <a:effectLst/>
                        </a:rPr>
                        <a:t>趣旨</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b="1" kern="100" dirty="0">
                          <a:effectLst/>
                        </a:rPr>
                        <a:t>視点</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b="1" kern="100">
                          <a:effectLst/>
                        </a:rPr>
                        <a:t>自己の課題は</a:t>
                      </a:r>
                      <a:endParaRPr lang="ja-JP" sz="18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ja-JP" sz="1800" b="1" kern="100" dirty="0">
                          <a:effectLst/>
                        </a:rPr>
                        <a:t>具体的内容</a:t>
                      </a:r>
                      <a:endParaRPr lang="en-US" altLang="ja-JP" sz="1800" b="1" kern="100" dirty="0">
                        <a:effectLst/>
                      </a:endParaRPr>
                    </a:p>
                    <a:p>
                      <a:pPr algn="ctr">
                        <a:spcAft>
                          <a:spcPts val="0"/>
                        </a:spcAft>
                      </a:pPr>
                      <a:r>
                        <a:rPr lang="ja-JP" sz="1800" b="1" kern="100" dirty="0">
                          <a:effectLst/>
                        </a:rPr>
                        <a:t>（どのように達成するか）</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590639">
                <a:tc>
                  <a:txBody>
                    <a:bodyPr/>
                    <a:lstStyle/>
                    <a:p>
                      <a:pPr algn="l">
                        <a:spcAft>
                          <a:spcPts val="0"/>
                        </a:spcAft>
                      </a:pPr>
                      <a:endParaRPr lang="ja-JP" sz="1800" b="1" kern="100" dirty="0">
                        <a:effectLst/>
                      </a:endParaRPr>
                    </a:p>
                    <a:p>
                      <a:r>
                        <a:rPr lang="ja-JP" sz="1800" b="1" kern="100" dirty="0">
                          <a:effectLst/>
                        </a:rPr>
                        <a:t>➊今後の学習課題・目標を設定する </a:t>
                      </a:r>
                      <a:endParaRPr lang="ja-JP" sz="1800" b="1" kern="100" dirty="0">
                        <a:effectLst/>
                        <a:latin typeface="Century" panose="02040604050505020304" pitchFamily="18" charset="0"/>
                      </a:endParaRPr>
                    </a:p>
                  </a:txBody>
                  <a:tcPr marL="36195" marR="0" marT="53975" marB="0"/>
                </a:tc>
                <a:tc>
                  <a:txBody>
                    <a:bodyPr/>
                    <a:lstStyle/>
                    <a:p>
                      <a:pPr algn="l">
                        <a:spcAft>
                          <a:spcPts val="0"/>
                        </a:spcAft>
                      </a:pPr>
                      <a:r>
                        <a:rPr lang="ja-JP" sz="1800" b="1" kern="100" dirty="0">
                          <a:effectLst/>
                        </a:rPr>
                        <a:t>介護保険制度が求めている介護支援専門員像に照らして考える。</a:t>
                      </a:r>
                    </a:p>
                    <a:p>
                      <a:pPr algn="l">
                        <a:spcAft>
                          <a:spcPts val="0"/>
                        </a:spcAft>
                      </a:pPr>
                      <a:r>
                        <a:rPr lang="en-US" sz="1800" b="1" kern="100" dirty="0">
                          <a:effectLst/>
                        </a:rPr>
                        <a:t> </a:t>
                      </a:r>
                      <a:endParaRPr lang="ja-JP" sz="1800" b="1" kern="100" dirty="0">
                        <a:effectLst/>
                      </a:endParaRPr>
                    </a:p>
                    <a:p>
                      <a:pPr algn="l">
                        <a:spcAft>
                          <a:spcPts val="0"/>
                        </a:spcAft>
                      </a:pPr>
                      <a:r>
                        <a:rPr lang="ja-JP" sz="1800" b="1" kern="100" dirty="0">
                          <a:effectLst/>
                        </a:rPr>
                        <a:t>例えば、ケアマネジメントプロセスに沿って学習課題を設定し、目標を立案してみる。</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195" marR="0" marT="216000" marB="0"/>
                </a:tc>
                <a:tc>
                  <a:txBody>
                    <a:bodyPr/>
                    <a:lstStyle/>
                    <a:p>
                      <a:pPr algn="l">
                        <a:spcAft>
                          <a:spcPts val="0"/>
                        </a:spcAft>
                      </a:pPr>
                      <a:r>
                        <a:rPr lang="ja-JP" sz="1800" b="1" kern="100" dirty="0">
                          <a:solidFill>
                            <a:srgbClr val="FF0000"/>
                          </a:solidFill>
                          <a:effectLst/>
                        </a:rPr>
                        <a:t>介護支援専門員研修のアウトカム</a:t>
                      </a:r>
                    </a:p>
                    <a:p>
                      <a:pPr indent="406400" algn="l">
                        <a:spcAft>
                          <a:spcPts val="0"/>
                        </a:spcAft>
                      </a:pPr>
                      <a:r>
                        <a:rPr lang="ja-JP" sz="1800" b="1" kern="100" dirty="0">
                          <a:solidFill>
                            <a:srgbClr val="FF0000"/>
                          </a:solidFill>
                          <a:effectLst/>
                        </a:rPr>
                        <a:t>（テキストＰ</a:t>
                      </a:r>
                      <a:r>
                        <a:rPr lang="en-US" sz="1800" b="1" kern="100" dirty="0">
                          <a:solidFill>
                            <a:srgbClr val="FF0000"/>
                          </a:solidFill>
                          <a:effectLst/>
                        </a:rPr>
                        <a:t>422</a:t>
                      </a:r>
                      <a:r>
                        <a:rPr lang="ja-JP" sz="1800" b="1" kern="100" dirty="0">
                          <a:solidFill>
                            <a:srgbClr val="FF0000"/>
                          </a:solidFill>
                          <a:effectLst/>
                        </a:rPr>
                        <a:t>）</a:t>
                      </a:r>
                    </a:p>
                    <a:p>
                      <a:pPr algn="l">
                        <a:spcAft>
                          <a:spcPts val="0"/>
                        </a:spcAft>
                      </a:pPr>
                      <a:r>
                        <a:rPr lang="en-US" sz="1800" b="1" kern="100" dirty="0">
                          <a:effectLst/>
                        </a:rPr>
                        <a:t> </a:t>
                      </a:r>
                      <a:endParaRPr lang="ja-JP" sz="1800" b="1" kern="100" dirty="0">
                        <a:effectLst/>
                      </a:endParaRPr>
                    </a:p>
                    <a:p>
                      <a:pPr algn="l">
                        <a:lnSpc>
                          <a:spcPts val="2700"/>
                        </a:lnSpc>
                        <a:spcAft>
                          <a:spcPts val="0"/>
                        </a:spcAft>
                      </a:pPr>
                      <a:r>
                        <a:rPr lang="ja-JP" sz="1800" b="1" kern="100" dirty="0">
                          <a:effectLst/>
                        </a:rPr>
                        <a:t>①介護保険制度の知識</a:t>
                      </a:r>
                    </a:p>
                    <a:p>
                      <a:pPr algn="l">
                        <a:lnSpc>
                          <a:spcPts val="2700"/>
                        </a:lnSpc>
                        <a:spcAft>
                          <a:spcPts val="0"/>
                        </a:spcAft>
                      </a:pPr>
                      <a:r>
                        <a:rPr lang="ja-JP" sz="1800" b="1" kern="100" dirty="0">
                          <a:effectLst/>
                        </a:rPr>
                        <a:t>②コミュニケーション力 </a:t>
                      </a:r>
                    </a:p>
                    <a:p>
                      <a:pPr algn="l">
                        <a:lnSpc>
                          <a:spcPts val="2700"/>
                        </a:lnSpc>
                        <a:spcAft>
                          <a:spcPts val="0"/>
                        </a:spcAft>
                      </a:pPr>
                      <a:r>
                        <a:rPr lang="ja-JP" sz="1800" b="1" kern="100" dirty="0">
                          <a:effectLst/>
                        </a:rPr>
                        <a:t>③ケアマネジメント実践力 </a:t>
                      </a:r>
                    </a:p>
                    <a:p>
                      <a:pPr algn="l">
                        <a:lnSpc>
                          <a:spcPts val="2700"/>
                        </a:lnSpc>
                        <a:spcAft>
                          <a:spcPts val="0"/>
                        </a:spcAft>
                      </a:pPr>
                      <a:r>
                        <a:rPr lang="ja-JP" sz="1800" b="1" kern="100" dirty="0">
                          <a:effectLst/>
                        </a:rPr>
                        <a:t>④</a:t>
                      </a:r>
                      <a:r>
                        <a:rPr lang="ja-JP" sz="1800" b="1" u="sng" kern="100" dirty="0">
                          <a:solidFill>
                            <a:schemeClr val="accent6">
                              <a:lumMod val="50000"/>
                            </a:schemeClr>
                          </a:solidFill>
                          <a:effectLst/>
                        </a:rPr>
                        <a:t>多職種協働チーム</a:t>
                      </a:r>
                    </a:p>
                    <a:p>
                      <a:pPr indent="114300" algn="l">
                        <a:lnSpc>
                          <a:spcPts val="2700"/>
                        </a:lnSpc>
                        <a:spcAft>
                          <a:spcPts val="0"/>
                        </a:spcAft>
                      </a:pPr>
                      <a:r>
                        <a:rPr lang="ja-JP" sz="1800" b="1" u="sng" kern="100" dirty="0">
                          <a:solidFill>
                            <a:schemeClr val="accent6">
                              <a:lumMod val="50000"/>
                            </a:schemeClr>
                          </a:solidFill>
                          <a:effectLst/>
                        </a:rPr>
                        <a:t>活用力</a:t>
                      </a:r>
                    </a:p>
                    <a:p>
                      <a:pPr algn="l">
                        <a:lnSpc>
                          <a:spcPts val="2700"/>
                        </a:lnSpc>
                        <a:spcAft>
                          <a:spcPts val="0"/>
                        </a:spcAft>
                      </a:pPr>
                      <a:r>
                        <a:rPr lang="ja-JP" sz="1800" b="1" kern="100" dirty="0">
                          <a:effectLst/>
                        </a:rPr>
                        <a:t>⑤省察的思考 </a:t>
                      </a:r>
                    </a:p>
                    <a:p>
                      <a:pPr algn="l">
                        <a:lnSpc>
                          <a:spcPts val="2700"/>
                        </a:lnSpc>
                        <a:spcAft>
                          <a:spcPts val="0"/>
                        </a:spcAft>
                      </a:pPr>
                      <a:r>
                        <a:rPr lang="ja-JP" sz="1800" b="1" kern="100" dirty="0">
                          <a:effectLst/>
                        </a:rPr>
                        <a:t>⑥生涯学習・教育力 </a:t>
                      </a:r>
                    </a:p>
                    <a:p>
                      <a:pPr algn="l">
                        <a:lnSpc>
                          <a:spcPts val="2700"/>
                        </a:lnSpc>
                        <a:spcAft>
                          <a:spcPts val="0"/>
                        </a:spcAft>
                      </a:pPr>
                      <a:r>
                        <a:rPr lang="ja-JP" sz="1800" b="1" kern="100" dirty="0">
                          <a:effectLst/>
                        </a:rPr>
                        <a:t>⑦プロ意識と倫理 </a:t>
                      </a:r>
                    </a:p>
                    <a:p>
                      <a:pPr algn="l">
                        <a:lnSpc>
                          <a:spcPts val="2700"/>
                        </a:lnSpc>
                        <a:spcAft>
                          <a:spcPts val="0"/>
                        </a:spcAft>
                      </a:pPr>
                      <a:r>
                        <a:rPr lang="ja-JP" sz="1800" b="1" kern="100" dirty="0">
                          <a:effectLst/>
                        </a:rPr>
                        <a:t>⑧地域アプローチ </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80000" marR="72000" marT="216000" marB="0"/>
                </a:tc>
                <a:tc>
                  <a:txBody>
                    <a:bodyPr/>
                    <a:lstStyle/>
                    <a:p>
                      <a:pPr algn="just">
                        <a:spcAft>
                          <a:spcPts val="0"/>
                        </a:spcAft>
                      </a:pPr>
                      <a:r>
                        <a:rPr lang="ja-JP" sz="1800" b="1" kern="100" dirty="0">
                          <a:effectLst/>
                        </a:rPr>
                        <a:t>○何が課題と考えられるか </a:t>
                      </a:r>
                    </a:p>
                    <a:p>
                      <a:pPr algn="l">
                        <a:spcAft>
                          <a:spcPts val="0"/>
                        </a:spcAft>
                      </a:pPr>
                      <a:r>
                        <a:rPr lang="en-US" sz="1800" b="1" kern="100" dirty="0">
                          <a:effectLst/>
                        </a:rPr>
                        <a:t> </a:t>
                      </a:r>
                      <a:r>
                        <a:rPr lang="ja-JP" sz="1800" b="1" kern="100" dirty="0">
                          <a:effectLst/>
                        </a:rPr>
                        <a:t> </a:t>
                      </a:r>
                      <a:r>
                        <a:rPr lang="en-US" sz="1800" b="1" kern="100" dirty="0">
                          <a:effectLst/>
                        </a:rPr>
                        <a:t> </a:t>
                      </a:r>
                      <a:endParaRPr lang="ja-JP" sz="1800" b="1" kern="100" dirty="0">
                        <a:effectLst/>
                      </a:endParaRPr>
                    </a:p>
                    <a:p>
                      <a:pPr algn="l">
                        <a:spcAft>
                          <a:spcPts val="0"/>
                        </a:spcAft>
                      </a:pPr>
                      <a:r>
                        <a:rPr lang="en-US" sz="1800" b="1" kern="100" dirty="0">
                          <a:effectLst/>
                        </a:rPr>
                        <a:t> </a:t>
                      </a:r>
                      <a:endParaRPr lang="ja-JP" sz="1800" b="1" kern="100" dirty="0">
                        <a:effectLst/>
                      </a:endParaRPr>
                    </a:p>
                    <a:p>
                      <a:pPr algn="l">
                        <a:spcAft>
                          <a:spcPts val="0"/>
                        </a:spcAft>
                      </a:pPr>
                      <a:r>
                        <a:rPr lang="en-US" sz="1800" b="1" kern="100" dirty="0">
                          <a:effectLst/>
                        </a:rPr>
                        <a:t> </a:t>
                      </a:r>
                      <a:endParaRPr lang="ja-JP" sz="1800" b="1" kern="100" dirty="0">
                        <a:effectLst/>
                      </a:endParaRPr>
                    </a:p>
                    <a:p>
                      <a:pPr algn="l">
                        <a:spcAft>
                          <a:spcPts val="0"/>
                        </a:spcAft>
                      </a:pPr>
                      <a:r>
                        <a:rPr lang="en-US" sz="1800" b="1" kern="100" dirty="0">
                          <a:effectLst/>
                        </a:rPr>
                        <a:t> </a:t>
                      </a:r>
                      <a:endParaRPr lang="ja-JP" sz="1800" b="1" kern="100" dirty="0">
                        <a:effectLst/>
                      </a:endParaRPr>
                    </a:p>
                    <a:p>
                      <a:pPr algn="l">
                        <a:spcAft>
                          <a:spcPts val="0"/>
                        </a:spcAft>
                      </a:pPr>
                      <a:endParaRPr lang="en-US" altLang="ja-JP" sz="1800" b="1" kern="100" dirty="0">
                        <a:effectLst/>
                      </a:endParaRPr>
                    </a:p>
                    <a:p>
                      <a:pPr algn="l">
                        <a:spcAft>
                          <a:spcPts val="0"/>
                        </a:spcAft>
                      </a:pPr>
                      <a:br>
                        <a:rPr lang="ja-JP" sz="1800" b="1" kern="100" dirty="0">
                          <a:effectLst/>
                        </a:rPr>
                      </a:br>
                      <a:endParaRPr lang="en-US" altLang="ja-JP" sz="1800" b="1" kern="100" dirty="0">
                        <a:effectLst/>
                      </a:endParaRPr>
                    </a:p>
                    <a:p>
                      <a:pPr algn="l">
                        <a:spcAft>
                          <a:spcPts val="0"/>
                        </a:spcAft>
                      </a:pPr>
                      <a:r>
                        <a:rPr lang="ja-JP" sz="1800" b="1" kern="100" dirty="0">
                          <a:effectLst/>
                        </a:rPr>
                        <a:t>○その課題をどのよう</a:t>
                      </a:r>
                      <a:endParaRPr lang="en-US" altLang="ja-JP" sz="1800" b="1" kern="100" dirty="0">
                        <a:effectLst/>
                      </a:endParaRPr>
                    </a:p>
                    <a:p>
                      <a:pPr algn="l">
                        <a:spcAft>
                          <a:spcPts val="0"/>
                        </a:spcAft>
                      </a:pPr>
                      <a:r>
                        <a:rPr lang="ja-JP" altLang="en-US" sz="1800" b="1" kern="100" dirty="0">
                          <a:effectLst/>
                        </a:rPr>
                        <a:t>　</a:t>
                      </a:r>
                      <a:r>
                        <a:rPr lang="ja-JP" sz="1800" b="1" kern="100" dirty="0">
                          <a:effectLst/>
                        </a:rPr>
                        <a:t>に達成するか</a:t>
                      </a:r>
                    </a:p>
                    <a:p>
                      <a:pPr algn="l">
                        <a:spcAft>
                          <a:spcPts val="0"/>
                        </a:spcAft>
                      </a:pPr>
                      <a:r>
                        <a:rPr lang="en-US" sz="1800" b="1" kern="100" dirty="0">
                          <a:effectLst/>
                        </a:rPr>
                        <a:t> </a:t>
                      </a:r>
                      <a:endParaRPr lang="ja-JP" sz="1800" b="1" kern="100" dirty="0">
                        <a:effectLst/>
                      </a:endParaRPr>
                    </a:p>
                    <a:p>
                      <a:pPr algn="l">
                        <a:spcAft>
                          <a:spcPts val="0"/>
                        </a:spcAft>
                      </a:pPr>
                      <a:r>
                        <a:rPr lang="en-US" sz="1800" b="1" kern="100" dirty="0">
                          <a:effectLst/>
                        </a:rPr>
                        <a:t> </a:t>
                      </a:r>
                      <a:endParaRPr lang="ja-JP" sz="1800" b="1" kern="100" dirty="0">
                        <a:effectLst/>
                      </a:endParaRPr>
                    </a:p>
                    <a:p>
                      <a:pPr algn="l">
                        <a:spcAft>
                          <a:spcPts val="0"/>
                        </a:spcAft>
                      </a:pPr>
                      <a:r>
                        <a:rPr lang="en-US" sz="1800" b="1" kern="100" dirty="0">
                          <a:effectLst/>
                        </a:rPr>
                        <a:t> </a:t>
                      </a:r>
                      <a:endParaRPr lang="ja-JP" sz="1800" b="1" kern="100" dirty="0">
                        <a:effectLst/>
                      </a:endParaRPr>
                    </a:p>
                    <a:p>
                      <a:pPr algn="l">
                        <a:spcAft>
                          <a:spcPts val="0"/>
                        </a:spcAft>
                      </a:pPr>
                      <a:r>
                        <a:rPr lang="en-US" sz="1800" b="1" kern="100" dirty="0">
                          <a:effectLst/>
                        </a:rPr>
                        <a:t> </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2000" marR="36000" marT="216000" marB="0"/>
                </a:tc>
                <a:extLst>
                  <a:ext uri="{0D108BD9-81ED-4DB2-BD59-A6C34878D82A}">
                    <a16:rowId xmlns:a16="http://schemas.microsoft.com/office/drawing/2014/main" val="10001"/>
                  </a:ext>
                </a:extLst>
              </a:tr>
            </a:tbl>
          </a:graphicData>
        </a:graphic>
      </p:graphicFrame>
      <p:sp>
        <p:nvSpPr>
          <p:cNvPr id="4" name="Oval 13"/>
          <p:cNvSpPr>
            <a:spLocks noChangeArrowheads="1"/>
          </p:cNvSpPr>
          <p:nvPr/>
        </p:nvSpPr>
        <p:spPr bwMode="auto">
          <a:xfrm>
            <a:off x="255588" y="2238112"/>
            <a:ext cx="1580108" cy="1362443"/>
          </a:xfrm>
          <a:prstGeom prst="ellipse">
            <a:avLst/>
          </a:prstGeom>
          <a:solidFill>
            <a:srgbClr val="FFFFFF">
              <a:alpha val="0"/>
            </a:srgbClr>
          </a:solidFill>
          <a:ln w="76200">
            <a:solidFill>
              <a:srgbClr val="FF0000"/>
            </a:solidFill>
            <a:prstDash val="dash"/>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 name="AutoShape 9"/>
          <p:cNvSpPr>
            <a:spLocks noChangeArrowheads="1"/>
          </p:cNvSpPr>
          <p:nvPr/>
        </p:nvSpPr>
        <p:spPr bwMode="auto">
          <a:xfrm flipH="1">
            <a:off x="3553033" y="2238112"/>
            <a:ext cx="2702882" cy="4526109"/>
          </a:xfrm>
          <a:prstGeom prst="roundRect">
            <a:avLst>
              <a:gd name="adj" fmla="val 9926"/>
            </a:avLst>
          </a:prstGeom>
          <a:solidFill>
            <a:srgbClr val="FFFFFF">
              <a:alpha val="0"/>
            </a:srgbClr>
          </a:solidFill>
          <a:ln w="76200" cap="rnd">
            <a:solidFill>
              <a:srgbClr val="FF0000"/>
            </a:solidFill>
            <a:prstDash val="sysDash"/>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 name="AutoShape 11"/>
          <p:cNvSpPr>
            <a:spLocks noChangeShapeType="1"/>
          </p:cNvSpPr>
          <p:nvPr/>
        </p:nvSpPr>
        <p:spPr bwMode="auto">
          <a:xfrm>
            <a:off x="1000305" y="3675267"/>
            <a:ext cx="2530083" cy="1864817"/>
          </a:xfrm>
          <a:prstGeom prst="bentConnector3">
            <a:avLst>
              <a:gd name="adj1" fmla="val -2260"/>
            </a:avLst>
          </a:prstGeom>
          <a:noFill/>
          <a:ln w="7620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Text Box 10"/>
          <p:cNvSpPr txBox="1">
            <a:spLocks noChangeArrowheads="1"/>
          </p:cNvSpPr>
          <p:nvPr/>
        </p:nvSpPr>
        <p:spPr bwMode="auto">
          <a:xfrm>
            <a:off x="323528" y="5735813"/>
            <a:ext cx="3148747" cy="1103120"/>
          </a:xfrm>
          <a:prstGeom prst="rect">
            <a:avLst/>
          </a:prstGeom>
          <a:solidFill>
            <a:srgbClr val="FFFF99"/>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pPr>
              <a:lnSpc>
                <a:spcPts val="2700"/>
              </a:lnSpc>
            </a:pPr>
            <a:r>
              <a:rPr lang="ja-JP" altLang="ja-JP" b="1" kern="100" dirty="0"/>
              <a:t>修得目標</a:t>
            </a:r>
            <a:r>
              <a:rPr lang="ja-JP" altLang="ja-JP" b="1" kern="100" dirty="0">
                <a:solidFill>
                  <a:srgbClr val="0070C0"/>
                </a:solidFill>
              </a:rPr>
              <a:t>「➊今後の学習課題・目標を設定する」</a:t>
            </a:r>
            <a:r>
              <a:rPr lang="ja-JP" altLang="ja-JP" b="1" kern="100" dirty="0"/>
              <a:t>に対して、自己の課題は何かを考えます</a:t>
            </a:r>
          </a:p>
          <a:p>
            <a:endParaRPr lang="ja-JP" altLang="en-US" dirty="0"/>
          </a:p>
        </p:txBody>
      </p:sp>
      <p:sp>
        <p:nvSpPr>
          <p:cNvPr id="8" name="AutoShape 3"/>
          <p:cNvSpPr>
            <a:spLocks noChangeArrowheads="1"/>
          </p:cNvSpPr>
          <p:nvPr/>
        </p:nvSpPr>
        <p:spPr bwMode="auto">
          <a:xfrm>
            <a:off x="6579911" y="5258430"/>
            <a:ext cx="2418615" cy="989013"/>
          </a:xfrm>
          <a:prstGeom prst="roundRect">
            <a:avLst>
              <a:gd name="adj" fmla="val 16667"/>
            </a:avLst>
          </a:prstGeom>
          <a:solidFill>
            <a:srgbClr val="FFFFFF"/>
          </a:solidFill>
          <a:ln w="28575">
            <a:solidFill>
              <a:srgbClr val="FF0000"/>
            </a:solidFill>
            <a:round/>
            <a:headEnd/>
            <a:tailEnd/>
          </a:ln>
        </p:spPr>
        <p:txBody>
          <a:bodyPr vert="horz" wrap="square" lIns="74295" tIns="8890" rIns="74295" bIns="8890" numCol="1" anchor="t" anchorCtr="0" compatLnSpc="1">
            <a:prstTxWarp prst="textNoShape">
              <a:avLst/>
            </a:prstTxWarp>
          </a:bodyPr>
          <a:lstStyle/>
          <a:p>
            <a:r>
              <a:rPr lang="ja-JP" altLang="en-US" b="1" dirty="0">
                <a:solidFill>
                  <a:srgbClr val="FF0000"/>
                </a:solidFill>
              </a:rPr>
              <a:t>連携先の事業所や施設・病院などに出向いて、面識を持っていく</a:t>
            </a:r>
          </a:p>
        </p:txBody>
      </p:sp>
      <p:sp>
        <p:nvSpPr>
          <p:cNvPr id="9" name="AutoShape 2"/>
          <p:cNvSpPr>
            <a:spLocks noChangeShapeType="1"/>
          </p:cNvSpPr>
          <p:nvPr/>
        </p:nvSpPr>
        <p:spPr bwMode="auto">
          <a:xfrm flipH="1">
            <a:off x="5868144" y="3675267"/>
            <a:ext cx="757064" cy="1121885"/>
          </a:xfrm>
          <a:prstGeom prst="straightConnector1">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AutoShape 4"/>
          <p:cNvSpPr>
            <a:spLocks noChangeArrowheads="1"/>
          </p:cNvSpPr>
          <p:nvPr/>
        </p:nvSpPr>
        <p:spPr bwMode="auto">
          <a:xfrm>
            <a:off x="6632024" y="2808890"/>
            <a:ext cx="2339280" cy="903276"/>
          </a:xfrm>
          <a:prstGeom prst="roundRect">
            <a:avLst>
              <a:gd name="adj" fmla="val 16667"/>
            </a:avLst>
          </a:prstGeom>
          <a:solidFill>
            <a:srgbClr val="FFFFFF"/>
          </a:solidFill>
          <a:ln w="28575">
            <a:solidFill>
              <a:srgbClr val="2F5496"/>
            </a:solidFill>
            <a:round/>
            <a:headEnd/>
            <a:tailEnd/>
          </a:ln>
        </p:spPr>
        <p:txBody>
          <a:bodyPr vert="horz" wrap="square" lIns="74295" tIns="8890" rIns="74295" bIns="8890" numCol="1" anchor="t" anchorCtr="0" compatLnSpc="1">
            <a:prstTxWarp prst="textNoShape">
              <a:avLst/>
            </a:prstTxWarp>
          </a:bodyPr>
          <a:lstStyle/>
          <a:p>
            <a:r>
              <a:rPr lang="ja-JP" altLang="en-US" b="1" dirty="0">
                <a:solidFill>
                  <a:schemeClr val="accent6">
                    <a:lumMod val="50000"/>
                  </a:schemeClr>
                </a:solidFill>
              </a:rPr>
              <a:t>④多職種（専門職）との連携がうまくできない</a:t>
            </a:r>
          </a:p>
        </p:txBody>
      </p:sp>
      <p:sp>
        <p:nvSpPr>
          <p:cNvPr id="16" name="AutoShape 5"/>
          <p:cNvSpPr>
            <a:spLocks noChangeArrowheads="1"/>
          </p:cNvSpPr>
          <p:nvPr/>
        </p:nvSpPr>
        <p:spPr bwMode="auto">
          <a:xfrm>
            <a:off x="8409277" y="4103485"/>
            <a:ext cx="576064" cy="754794"/>
          </a:xfrm>
          <a:prstGeom prst="downArrow">
            <a:avLst>
              <a:gd name="adj1" fmla="val 50000"/>
              <a:gd name="adj2" fmla="val 25000"/>
            </a:avLst>
          </a:prstGeom>
          <a:solidFill>
            <a:srgbClr val="FF0000"/>
          </a:solidFill>
          <a:ln w="9525">
            <a:solidFill>
              <a:srgbClr val="00B050"/>
            </a:solidFill>
            <a:miter lim="800000"/>
            <a:headEnd/>
            <a:tailEnd/>
          </a:ln>
        </p:spPr>
        <p:txBody>
          <a:bodyPr vert="eaVert" wrap="square" lIns="74295" tIns="8890" rIns="74295" bIns="8890" numCol="1" anchor="t" anchorCtr="0" compatLnSpc="1">
            <a:prstTxWarp prst="textNoShape">
              <a:avLst/>
            </a:prstTxWarp>
          </a:bodyPr>
          <a:lstStyle/>
          <a:p>
            <a:endParaRPr lang="ja-JP" altLang="en-US"/>
          </a:p>
        </p:txBody>
      </p:sp>
      <p:sp>
        <p:nvSpPr>
          <p:cNvPr id="17" name="AutoShape 19"/>
          <p:cNvSpPr>
            <a:spLocks noChangeArrowheads="1"/>
          </p:cNvSpPr>
          <p:nvPr/>
        </p:nvSpPr>
        <p:spPr bwMode="auto">
          <a:xfrm>
            <a:off x="5868144" y="886547"/>
            <a:ext cx="3096344" cy="693098"/>
          </a:xfrm>
          <a:prstGeom prst="downArrowCallout">
            <a:avLst>
              <a:gd name="adj1" fmla="val 83563"/>
              <a:gd name="adj2" fmla="val 91392"/>
              <a:gd name="adj3" fmla="val 13727"/>
              <a:gd name="adj4" fmla="val 73670"/>
            </a:avLst>
          </a:prstGeom>
          <a:solidFill>
            <a:srgbClr val="C5E0B3"/>
          </a:solidFill>
          <a:ln w="9525">
            <a:solidFill>
              <a:srgbClr val="FFFFFF"/>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b="1" i="0" u="none" strike="noStrike" cap="none" normalizeH="0" baseline="0" dirty="0">
                <a:ln>
                  <a:noFill/>
                </a:ln>
                <a:solidFill>
                  <a:srgbClr val="FF000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自分の課題と改善方法を記載</a:t>
            </a:r>
            <a:endParaRPr kumimoji="0" lang="ja-JP" altLang="ja-JP" b="0" i="0" u="none" strike="noStrike" cap="none" normalizeH="0" baseline="0" dirty="0">
              <a:ln>
                <a:noFill/>
              </a:ln>
              <a:solidFill>
                <a:srgbClr val="FF0000"/>
              </a:solidFill>
              <a:effectLst>
                <a:outerShdw blurRad="38100" dist="38100" dir="2700000" algn="tl">
                  <a:srgbClr val="000000">
                    <a:alpha val="43137"/>
                  </a:srgbClr>
                </a:outerShdw>
              </a:effectLst>
              <a:latin typeface="Arial" panose="020B0604020202020204" pitchFamily="34" charset="0"/>
            </a:endParaRPr>
          </a:p>
        </p:txBody>
      </p:sp>
      <p:sp>
        <p:nvSpPr>
          <p:cNvPr id="18" name="正方形/長方形 17"/>
          <p:cNvSpPr/>
          <p:nvPr/>
        </p:nvSpPr>
        <p:spPr>
          <a:xfrm>
            <a:off x="328923" y="1135601"/>
            <a:ext cx="4134465" cy="369332"/>
          </a:xfrm>
          <a:prstGeom prst="rect">
            <a:avLst/>
          </a:prstGeom>
        </p:spPr>
        <p:txBody>
          <a:bodyPr wrap="none">
            <a:spAutoFit/>
          </a:bodyPr>
          <a:lstStyle/>
          <a:p>
            <a:r>
              <a:rPr lang="ja-JP" altLang="en-US" dirty="0"/>
              <a:t>＜修得目標達成のためのワークシート＞</a:t>
            </a:r>
          </a:p>
        </p:txBody>
      </p:sp>
      <p:sp>
        <p:nvSpPr>
          <p:cNvPr id="19" name="テキスト ボックス 18"/>
          <p:cNvSpPr txBox="1"/>
          <p:nvPr/>
        </p:nvSpPr>
        <p:spPr>
          <a:xfrm>
            <a:off x="179512" y="70398"/>
            <a:ext cx="8856983" cy="523220"/>
          </a:xfrm>
          <a:prstGeom prst="rect">
            <a:avLst/>
          </a:prstGeom>
          <a:solidFill>
            <a:srgbClr val="FF0000"/>
          </a:solidFill>
        </p:spPr>
        <p:txBody>
          <a:bodyPr wrap="square" rtlCol="0">
            <a:spAutoFit/>
          </a:bodyPr>
          <a:lstStyle/>
          <a:p>
            <a:r>
              <a:rPr kumimoji="1" lang="ja-JP" altLang="en-US" sz="2800" b="1" dirty="0">
                <a:solidFill>
                  <a:schemeClr val="bg1"/>
                </a:solidFill>
              </a:rPr>
              <a:t>　　「自己の課題と改善方法」を考えるための流れ</a:t>
            </a:r>
          </a:p>
        </p:txBody>
      </p:sp>
      <p:sp>
        <p:nvSpPr>
          <p:cNvPr id="14" name="メモ 13"/>
          <p:cNvSpPr/>
          <p:nvPr/>
        </p:nvSpPr>
        <p:spPr>
          <a:xfrm>
            <a:off x="8081284" y="63249"/>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99</a:t>
            </a:r>
          </a:p>
        </p:txBody>
      </p:sp>
    </p:spTree>
    <p:extLst>
      <p:ext uri="{BB962C8B-B14F-4D97-AF65-F5344CB8AC3E}">
        <p14:creationId xmlns:p14="http://schemas.microsoft.com/office/powerpoint/2010/main" val="3928827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79408FC-1019-4D17-9821-FE8F6A5D8B30}" type="slidenum">
              <a:rPr kumimoji="1" lang="ja-JP" altLang="en-US" smtClean="0"/>
              <a:pPr/>
              <a:t>7</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55231415"/>
              </p:ext>
            </p:extLst>
          </p:nvPr>
        </p:nvGraphicFramePr>
        <p:xfrm>
          <a:off x="236538" y="396875"/>
          <a:ext cx="8647112" cy="12528550"/>
        </p:xfrm>
        <a:graphic>
          <a:graphicData uri="http://schemas.openxmlformats.org/presentationml/2006/ole">
            <mc:AlternateContent xmlns:mc="http://schemas.openxmlformats.org/markup-compatibility/2006">
              <mc:Choice xmlns:v="urn:schemas-microsoft-com:vml" Requires="v">
                <p:oleObj spid="_x0000_s3077" name="文書" r:id="rId3" imgW="6270532" imgH="8231909" progId="Word.Document.12">
                  <p:embed/>
                </p:oleObj>
              </mc:Choice>
              <mc:Fallback>
                <p:oleObj name="文書" r:id="rId3" imgW="6270532" imgH="8231909"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396875"/>
                        <a:ext cx="8647112" cy="1252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メモ 5"/>
          <p:cNvSpPr/>
          <p:nvPr/>
        </p:nvSpPr>
        <p:spPr>
          <a:xfrm>
            <a:off x="8119175" y="0"/>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99</a:t>
            </a:r>
          </a:p>
        </p:txBody>
      </p:sp>
    </p:spTree>
    <p:extLst>
      <p:ext uri="{BB962C8B-B14F-4D97-AF65-F5344CB8AC3E}">
        <p14:creationId xmlns:p14="http://schemas.microsoft.com/office/powerpoint/2010/main" val="376116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79408FC-1019-4D17-9821-FE8F6A5D8B30}" type="slidenum">
              <a:rPr kumimoji="1" lang="ja-JP" altLang="en-US" smtClean="0"/>
              <a:pPr/>
              <a:t>8</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55231415"/>
              </p:ext>
            </p:extLst>
          </p:nvPr>
        </p:nvGraphicFramePr>
        <p:xfrm>
          <a:off x="179512" y="396874"/>
          <a:ext cx="8704138" cy="12611173"/>
        </p:xfrm>
        <a:graphic>
          <a:graphicData uri="http://schemas.openxmlformats.org/presentationml/2006/ole">
            <mc:AlternateContent xmlns:mc="http://schemas.openxmlformats.org/markup-compatibility/2006">
              <mc:Choice xmlns:v="urn:schemas-microsoft-com:vml" Requires="v">
                <p:oleObj spid="_x0000_s28675" name="文書" r:id="rId3" imgW="6270532" imgH="8231909" progId="Word.Document.12">
                  <p:embed/>
                </p:oleObj>
              </mc:Choice>
              <mc:Fallback>
                <p:oleObj name="文書" r:id="rId3" imgW="6270532" imgH="8231909"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396874"/>
                        <a:ext cx="8704138" cy="12611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メモ 5"/>
          <p:cNvSpPr/>
          <p:nvPr/>
        </p:nvSpPr>
        <p:spPr>
          <a:xfrm>
            <a:off x="8119175" y="0"/>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99</a:t>
            </a:r>
          </a:p>
        </p:txBody>
      </p:sp>
    </p:spTree>
    <p:extLst>
      <p:ext uri="{BB962C8B-B14F-4D97-AF65-F5344CB8AC3E}">
        <p14:creationId xmlns:p14="http://schemas.microsoft.com/office/powerpoint/2010/main" val="376116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32"/>
            <a:ext cx="9144000" cy="634082"/>
          </a:xfrm>
          <a:solidFill>
            <a:schemeClr val="tx2">
              <a:lumMod val="20000"/>
              <a:lumOff val="80000"/>
            </a:schemeClr>
          </a:solidFill>
        </p:spPr>
        <p:txBody>
          <a:bodyPr>
            <a:normAutofit fontScale="90000"/>
          </a:bodyPr>
          <a:lstStyle/>
          <a:p>
            <a:br>
              <a:rPr lang="en-US" altLang="ja-JP" sz="2800" dirty="0">
                <a:latin typeface="+mn-ea"/>
              </a:rPr>
            </a:br>
            <a:r>
              <a:rPr lang="ja-JP" altLang="en-US" sz="2800" dirty="0">
                <a:latin typeface="+mn-ea"/>
              </a:rPr>
              <a:t>　研修全体の振り返り</a:t>
            </a:r>
            <a:br>
              <a:rPr lang="en-US" altLang="ja-JP" sz="2800" dirty="0">
                <a:latin typeface="+mn-ea"/>
              </a:rPr>
            </a:br>
            <a:endParaRPr kumimoji="1" lang="ja-JP" altLang="en-US" sz="2800" b="1" dirty="0"/>
          </a:p>
        </p:txBody>
      </p:sp>
      <p:sp>
        <p:nvSpPr>
          <p:cNvPr id="11" name="テキスト ボックス 10"/>
          <p:cNvSpPr txBox="1"/>
          <p:nvPr/>
        </p:nvSpPr>
        <p:spPr>
          <a:xfrm>
            <a:off x="179512" y="908720"/>
            <a:ext cx="8658708" cy="1600438"/>
          </a:xfrm>
          <a:prstGeom prst="rect">
            <a:avLst/>
          </a:prstGeom>
          <a:noFill/>
        </p:spPr>
        <p:txBody>
          <a:bodyPr wrap="square" rtlCol="0">
            <a:spAutoFit/>
          </a:bodyPr>
          <a:lstStyle/>
          <a:p>
            <a:r>
              <a:rPr lang="ja-JP" altLang="en-US" sz="3200" b="1" dirty="0">
                <a:solidFill>
                  <a:schemeClr val="accent6">
                    <a:lumMod val="50000"/>
                  </a:schemeClr>
                </a:solidFill>
              </a:rPr>
              <a:t>今後の学習課題・目標の設定等について</a:t>
            </a:r>
            <a:endParaRPr lang="en-US" altLang="ja-JP" sz="3200" b="1" dirty="0">
              <a:solidFill>
                <a:schemeClr val="accent6">
                  <a:lumMod val="50000"/>
                </a:schemeClr>
              </a:solidFill>
            </a:endParaRPr>
          </a:p>
          <a:p>
            <a:endParaRPr lang="en-US" altLang="ja-JP" sz="1000" b="1" dirty="0">
              <a:solidFill>
                <a:schemeClr val="accent6">
                  <a:lumMod val="50000"/>
                </a:schemeClr>
              </a:solidFill>
            </a:endParaRPr>
          </a:p>
          <a:p>
            <a:r>
              <a:rPr lang="ja-JP" altLang="en-US" sz="2800" dirty="0"/>
              <a:t>　</a:t>
            </a:r>
            <a:r>
              <a:rPr lang="ja-JP" altLang="en-US" sz="2800" b="1" dirty="0">
                <a:solidFill>
                  <a:srgbClr val="FF0000"/>
                </a:solidFill>
              </a:rPr>
              <a:t>　</a:t>
            </a:r>
            <a:r>
              <a:rPr lang="en-US" altLang="ja-JP" sz="2800" b="1" dirty="0">
                <a:solidFill>
                  <a:srgbClr val="FF0000"/>
                </a:solidFill>
              </a:rPr>
              <a:t>【</a:t>
            </a:r>
            <a:r>
              <a:rPr lang="ja-JP" altLang="en-US" sz="2800" b="1" dirty="0">
                <a:solidFill>
                  <a:srgbClr val="FF0000"/>
                </a:solidFill>
              </a:rPr>
              <a:t>グループワーク</a:t>
            </a:r>
            <a:r>
              <a:rPr lang="en-US" altLang="ja-JP" sz="2800" b="1" dirty="0">
                <a:solidFill>
                  <a:srgbClr val="FF0000"/>
                </a:solidFill>
              </a:rPr>
              <a:t>】</a:t>
            </a:r>
            <a:r>
              <a:rPr lang="ja-JP" altLang="en-US" sz="2800" b="1" dirty="0">
                <a:solidFill>
                  <a:srgbClr val="FF0000"/>
                </a:solidFill>
              </a:rPr>
              <a:t>　３０分</a:t>
            </a:r>
            <a:endParaRPr lang="en-US" altLang="ja-JP" sz="2800" b="1" dirty="0">
              <a:solidFill>
                <a:srgbClr val="FF0000"/>
              </a:solidFill>
            </a:endParaRPr>
          </a:p>
          <a:p>
            <a:r>
              <a:rPr kumimoji="1" lang="ja-JP" altLang="en-US" sz="2800" dirty="0"/>
              <a:t>　</a:t>
            </a:r>
          </a:p>
        </p:txBody>
      </p:sp>
      <p:sp>
        <p:nvSpPr>
          <p:cNvPr id="6" name="正方形/長方形 5"/>
          <p:cNvSpPr/>
          <p:nvPr/>
        </p:nvSpPr>
        <p:spPr>
          <a:xfrm>
            <a:off x="398830" y="2139826"/>
            <a:ext cx="8541804" cy="198086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lvl="0" indent="-538163">
              <a:lnSpc>
                <a:spcPct val="150000"/>
              </a:lnSpc>
            </a:pPr>
            <a:r>
              <a:rPr lang="ja-JP" altLang="en-US" sz="2800" b="1" dirty="0">
                <a:solidFill>
                  <a:prstClr val="black"/>
                </a:solidFill>
              </a:rPr>
              <a:t>〇個人ワークで整理した各項目の具体的な内容を発表　</a:t>
            </a:r>
            <a:r>
              <a:rPr lang="ja-JP" altLang="en-US" sz="2800" b="1" dirty="0">
                <a:solidFill>
                  <a:srgbClr val="FF0000"/>
                </a:solidFill>
              </a:rPr>
              <a:t>（</a:t>
            </a:r>
            <a:r>
              <a:rPr lang="en-US" altLang="ja-JP" sz="2800" b="1" dirty="0">
                <a:solidFill>
                  <a:srgbClr val="FF0000"/>
                </a:solidFill>
              </a:rPr>
              <a:t>1</a:t>
            </a:r>
            <a:r>
              <a:rPr lang="ja-JP" altLang="en-US" sz="2800" b="1" dirty="0">
                <a:solidFill>
                  <a:srgbClr val="FF0000"/>
                </a:solidFill>
              </a:rPr>
              <a:t>人３分</a:t>
            </a:r>
            <a:r>
              <a:rPr lang="en-US" altLang="ja-JP" sz="2800" b="1" dirty="0">
                <a:solidFill>
                  <a:srgbClr val="FF0000"/>
                </a:solidFill>
              </a:rPr>
              <a:t>×</a:t>
            </a:r>
            <a:r>
              <a:rPr lang="ja-JP" altLang="en-US" sz="2800" b="1" dirty="0">
                <a:solidFill>
                  <a:srgbClr val="FF0000"/>
                </a:solidFill>
              </a:rPr>
              <a:t>６人＝２０分）</a:t>
            </a:r>
            <a:endParaRPr lang="en-US" altLang="ja-JP" sz="2800" b="1" dirty="0">
              <a:solidFill>
                <a:srgbClr val="FF0000"/>
              </a:solidFill>
            </a:endParaRPr>
          </a:p>
          <a:p>
            <a:pPr marL="538163" lvl="0" indent="-538163">
              <a:lnSpc>
                <a:spcPct val="150000"/>
              </a:lnSpc>
            </a:pPr>
            <a:r>
              <a:rPr lang="ja-JP" altLang="en-US" sz="2800" b="1" dirty="0">
                <a:solidFill>
                  <a:srgbClr val="FF0000"/>
                </a:solidFill>
              </a:rPr>
              <a:t>　　　→「グループメンバーの聞き取りシート」に記入</a:t>
            </a:r>
            <a:endParaRPr lang="en-US" altLang="ja-JP" sz="2800" b="1" dirty="0">
              <a:solidFill>
                <a:prstClr val="black"/>
              </a:solidFill>
            </a:endParaRPr>
          </a:p>
        </p:txBody>
      </p:sp>
      <p:sp>
        <p:nvSpPr>
          <p:cNvPr id="8" name="下矢印 7"/>
          <p:cNvSpPr/>
          <p:nvPr/>
        </p:nvSpPr>
        <p:spPr>
          <a:xfrm>
            <a:off x="2987824" y="4509120"/>
            <a:ext cx="93610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39552" y="5085184"/>
            <a:ext cx="8390860" cy="12967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8163" lvl="0" indent="-538163">
              <a:lnSpc>
                <a:spcPct val="150000"/>
              </a:lnSpc>
            </a:pPr>
            <a:r>
              <a:rPr lang="ja-JP" altLang="en-US" sz="2800" b="1" dirty="0">
                <a:solidFill>
                  <a:prstClr val="black"/>
                </a:solidFill>
              </a:rPr>
              <a:t>〇他の受講者の発表を参考に、自分が設定した</a:t>
            </a:r>
            <a:endParaRPr lang="en-US" altLang="ja-JP" sz="2800" b="1" dirty="0">
              <a:solidFill>
                <a:prstClr val="black"/>
              </a:solidFill>
            </a:endParaRPr>
          </a:p>
          <a:p>
            <a:pPr marL="538163" lvl="0" indent="-538163">
              <a:lnSpc>
                <a:spcPct val="150000"/>
              </a:lnSpc>
            </a:pPr>
            <a:r>
              <a:rPr lang="ja-JP" altLang="en-US" sz="2800" b="1" dirty="0">
                <a:solidFill>
                  <a:prstClr val="black"/>
                </a:solidFill>
              </a:rPr>
              <a:t>　　具体的内容（取り組み）を</a:t>
            </a:r>
            <a:r>
              <a:rPr lang="ja-JP" altLang="en-US" sz="2800" b="1" dirty="0">
                <a:solidFill>
                  <a:srgbClr val="002060"/>
                </a:solidFill>
                <a:effectLst>
                  <a:outerShdw blurRad="38100" dist="38100" dir="2700000" algn="tl">
                    <a:srgbClr val="000000">
                      <a:alpha val="43137"/>
                    </a:srgbClr>
                  </a:outerShdw>
                </a:effectLst>
              </a:rPr>
              <a:t>再整理</a:t>
            </a:r>
            <a:r>
              <a:rPr lang="ja-JP" altLang="en-US" sz="2800" b="1" dirty="0">
                <a:solidFill>
                  <a:srgbClr val="FF0000"/>
                </a:solidFill>
                <a:effectLst>
                  <a:outerShdw blurRad="38100" dist="38100" dir="2700000" algn="tl">
                    <a:srgbClr val="000000">
                      <a:alpha val="43137"/>
                    </a:srgbClr>
                  </a:outerShdw>
                </a:effectLst>
              </a:rPr>
              <a:t>（５分）</a:t>
            </a:r>
            <a:r>
              <a:rPr lang="ja-JP" altLang="en-US" sz="2800" b="1" dirty="0">
                <a:solidFill>
                  <a:prstClr val="black"/>
                </a:solidFill>
              </a:rPr>
              <a:t>してください。</a:t>
            </a:r>
            <a:endParaRPr lang="en-US" altLang="ja-JP" sz="2800" b="1" dirty="0">
              <a:solidFill>
                <a:prstClr val="black"/>
              </a:solidFill>
            </a:endParaRPr>
          </a:p>
        </p:txBody>
      </p:sp>
      <p:sp>
        <p:nvSpPr>
          <p:cNvPr id="13" name="タイトル 1"/>
          <p:cNvSpPr txBox="1">
            <a:spLocks/>
          </p:cNvSpPr>
          <p:nvPr/>
        </p:nvSpPr>
        <p:spPr>
          <a:xfrm>
            <a:off x="0" y="13265"/>
            <a:ext cx="9144000" cy="792000"/>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a:solidFill>
                  <a:schemeClr val="bg1"/>
                </a:solidFill>
                <a:effectLst>
                  <a:outerShdw blurRad="38100" dist="38100" dir="2700000" algn="tl">
                    <a:srgbClr val="000000">
                      <a:alpha val="43137"/>
                    </a:srgbClr>
                  </a:outerShdw>
                </a:effectLst>
                <a:latin typeface="+mn-ea"/>
              </a:rPr>
              <a:t>演習②　グループ内で意見と発表・課題の再整理</a:t>
            </a:r>
            <a:r>
              <a:rPr lang="ja-JP" altLang="en-US" sz="2800" b="1" dirty="0">
                <a:solidFill>
                  <a:schemeClr val="bg1"/>
                </a:solidFill>
                <a:effectLst>
                  <a:outerShdw blurRad="38100" dist="38100" dir="2700000" algn="tl">
                    <a:srgbClr val="000000">
                      <a:alpha val="43137"/>
                    </a:srgbClr>
                  </a:outerShdw>
                </a:effectLst>
                <a:latin typeface="+mn-ea"/>
              </a:rPr>
              <a:t>　</a:t>
            </a:r>
            <a:endParaRPr lang="ja-JP" altLang="en-US" sz="2800" b="1" dirty="0">
              <a:solidFill>
                <a:schemeClr val="bg1"/>
              </a:solidFill>
              <a:effectLst>
                <a:outerShdw blurRad="38100" dist="38100" dir="2700000" algn="tl">
                  <a:srgbClr val="000000">
                    <a:alpha val="43137"/>
                  </a:srgbClr>
                </a:outerShdw>
              </a:effectLst>
            </a:endParaRPr>
          </a:p>
        </p:txBody>
      </p:sp>
      <p:sp>
        <p:nvSpPr>
          <p:cNvPr id="14" name="メモ 13"/>
          <p:cNvSpPr/>
          <p:nvPr/>
        </p:nvSpPr>
        <p:spPr>
          <a:xfrm>
            <a:off x="7812360" y="2780928"/>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100</a:t>
            </a:r>
          </a:p>
        </p:txBody>
      </p:sp>
      <p:sp>
        <p:nvSpPr>
          <p:cNvPr id="15" name="メモ 14"/>
          <p:cNvSpPr/>
          <p:nvPr/>
        </p:nvSpPr>
        <p:spPr>
          <a:xfrm>
            <a:off x="7956376" y="5013176"/>
            <a:ext cx="994400" cy="648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dirty="0">
                <a:solidFill>
                  <a:srgbClr val="FF0000"/>
                </a:solidFill>
              </a:rPr>
              <a:t>ﾜｰｸｼｰﾄ</a:t>
            </a:r>
            <a:endParaRPr kumimoji="1" lang="en-US" altLang="ja-JP" dirty="0">
              <a:solidFill>
                <a:srgbClr val="FF0000"/>
              </a:solidFill>
            </a:endParaRPr>
          </a:p>
          <a:p>
            <a:pPr algn="ctr"/>
            <a:r>
              <a:rPr lang="ja-JP" altLang="en-US" sz="2000" dirty="0">
                <a:solidFill>
                  <a:srgbClr val="FF0000"/>
                </a:solidFill>
              </a:rPr>
              <a:t>Ｐ</a:t>
            </a:r>
            <a:r>
              <a:rPr lang="en-US" altLang="ja-JP" sz="2000" dirty="0">
                <a:solidFill>
                  <a:srgbClr val="FF0000"/>
                </a:solidFill>
              </a:rPr>
              <a:t>100</a:t>
            </a:r>
          </a:p>
        </p:txBody>
      </p:sp>
    </p:spTree>
    <p:extLst>
      <p:ext uri="{BB962C8B-B14F-4D97-AF65-F5344CB8AC3E}">
        <p14:creationId xmlns:p14="http://schemas.microsoft.com/office/powerpoint/2010/main" val="35683669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14886</TotalTime>
  <Words>2298</Words>
  <Application>Microsoft Office PowerPoint</Application>
  <PresentationFormat>画面に合わせる (4:3)</PresentationFormat>
  <Paragraphs>268</Paragraphs>
  <Slides>16</Slides>
  <Notes>11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6" baseType="lpstr">
      <vt:lpstr>HGPｺﾞｼｯｸM</vt:lpstr>
      <vt:lpstr>HGｺﾞｼｯｸE</vt:lpstr>
      <vt:lpstr>HGｺﾞｼｯｸM</vt:lpstr>
      <vt:lpstr>HG創英角ｺﾞｼｯｸUB</vt:lpstr>
      <vt:lpstr>ＭＳ Ｐゴシック</vt:lpstr>
      <vt:lpstr>Arial</vt:lpstr>
      <vt:lpstr>Calibri</vt:lpstr>
      <vt:lpstr>Century</vt:lpstr>
      <vt:lpstr>Office ​​テーマ</vt:lpstr>
      <vt:lpstr>文書</vt:lpstr>
      <vt:lpstr> 　　○　研修全体を振り返っての 　　　　　意見交換、講評  　　○　ネットワーク作り </vt:lpstr>
      <vt:lpstr>PowerPoint プレゼンテーション</vt:lpstr>
      <vt:lpstr> 　研修全体の振り返り　　-今後の学習課題- </vt:lpstr>
      <vt:lpstr> 研修全体の振り返り </vt:lpstr>
      <vt:lpstr>演習①　研修に関する記録シートの再確認と個人ワーク</vt:lpstr>
      <vt:lpstr>PowerPoint プレゼンテーション</vt:lpstr>
      <vt:lpstr>PowerPoint プレゼンテーション</vt:lpstr>
      <vt:lpstr>PowerPoint プレゼンテーション</vt:lpstr>
      <vt:lpstr> 　研修全体の振り返り </vt:lpstr>
      <vt:lpstr>PowerPoint プレゼンテーション</vt:lpstr>
      <vt:lpstr> 研修全体の振り返り </vt:lpstr>
      <vt:lpstr> 受講者間のネットワークの構築 </vt:lpstr>
      <vt:lpstr> 第２節　受講者間のネットワークの構築 </vt:lpstr>
      <vt:lpstr>PowerPoint プレゼンテーション</vt:lpstr>
      <vt:lpstr>PowerPoint プレゼンテーション</vt:lpstr>
      <vt:lpstr>　全ての研修科目を修了され、 お疲れさまでした。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第15章の④ 筋骨格系疾患及び廃用症候群に関する事例</dc:title>
  <dc:creator>ISHIGURO</dc:creator>
  <cp:lastModifiedBy>hiratatomono@hi2.enjoy.ne.jp</cp:lastModifiedBy>
  <cp:revision>352</cp:revision>
  <cp:lastPrinted>2016-11-17T17:19:01Z</cp:lastPrinted>
  <dcterms:created xsi:type="dcterms:W3CDTF">2016-06-06T02:43:21Z</dcterms:created>
  <dcterms:modified xsi:type="dcterms:W3CDTF">2022-02-12T08:54:10Z</dcterms:modified>
</cp:coreProperties>
</file>