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66" r:id="rId2"/>
    <p:sldId id="298" r:id="rId3"/>
    <p:sldId id="299" r:id="rId4"/>
    <p:sldId id="302" r:id="rId5"/>
    <p:sldId id="303" r:id="rId6"/>
    <p:sldId id="310" r:id="rId7"/>
    <p:sldId id="311" r:id="rId8"/>
    <p:sldId id="312" r:id="rId9"/>
    <p:sldId id="313" r:id="rId10"/>
    <p:sldId id="314" r:id="rId11"/>
    <p:sldId id="316" r:id="rId12"/>
    <p:sldId id="304" r:id="rId13"/>
    <p:sldId id="300" r:id="rId14"/>
    <p:sldId id="301" r:id="rId15"/>
    <p:sldId id="305" r:id="rId16"/>
    <p:sldId id="319" r:id="rId17"/>
    <p:sldId id="321" r:id="rId18"/>
    <p:sldId id="275" r:id="rId19"/>
    <p:sldId id="277" r:id="rId20"/>
    <p:sldId id="317" r:id="rId21"/>
    <p:sldId id="294" r:id="rId22"/>
    <p:sldId id="295" r:id="rId23"/>
    <p:sldId id="276" r:id="rId24"/>
    <p:sldId id="315" r:id="rId25"/>
    <p:sldId id="278" r:id="rId26"/>
    <p:sldId id="318" r:id="rId27"/>
    <p:sldId id="296" r:id="rId28"/>
    <p:sldId id="322" r:id="rId29"/>
    <p:sldId id="297" r:id="rId30"/>
    <p:sldId id="307" r:id="rId31"/>
    <p:sldId id="308" r:id="rId32"/>
    <p:sldId id="309"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216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54"/>
    <a:srgbClr val="EA0075"/>
    <a:srgbClr val="99FF99"/>
    <a:srgbClr val="C80064"/>
    <a:srgbClr val="FF158A"/>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6941" autoAdjust="0"/>
  </p:normalViewPr>
  <p:slideViewPr>
    <p:cSldViewPr snapToGrid="0">
      <p:cViewPr varScale="1">
        <p:scale>
          <a:sx n="75" d="100"/>
          <a:sy n="75" d="100"/>
        </p:scale>
        <p:origin x="1694" y="48"/>
      </p:cViewPr>
      <p:guideLst>
        <p:guide orient="horz" pos="2880"/>
        <p:guide pos="2160"/>
        <p:guide orient="horz" pos="2160"/>
        <p:guide pos="2880"/>
      </p:guideLst>
    </p:cSldViewPr>
  </p:slideViewPr>
  <p:notesTextViewPr>
    <p:cViewPr>
      <p:scale>
        <a:sx n="1" d="1"/>
        <a:sy n="1" d="1"/>
      </p:scale>
      <p:origin x="0" y="0"/>
    </p:cViewPr>
  </p:notesTextViewPr>
  <p:sorterViewPr>
    <p:cViewPr>
      <p:scale>
        <a:sx n="100" d="100"/>
        <a:sy n="100" d="100"/>
      </p:scale>
      <p:origin x="0" y="18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F3BF6-C1BB-4052-8D33-1E2CB0CBC7BF}" type="datetimeFigureOut">
              <a:rPr kumimoji="1" lang="ja-JP" altLang="en-US" smtClean="0"/>
              <a:pPr/>
              <a:t>2024/1/2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20FAF9-5ED2-4424-8706-66ABB967F36D}" type="slidenum">
              <a:rPr kumimoji="1" lang="ja-JP" altLang="en-US" smtClean="0"/>
              <a:pPr/>
              <a:t>‹#›</a:t>
            </a:fld>
            <a:endParaRPr kumimoji="1" lang="ja-JP" altLang="en-US"/>
          </a:p>
        </p:txBody>
      </p:sp>
    </p:spTree>
    <p:extLst>
      <p:ext uri="{BB962C8B-B14F-4D97-AF65-F5344CB8AC3E}">
        <p14:creationId xmlns:p14="http://schemas.microsoft.com/office/powerpoint/2010/main" val="2419085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～１０：０８</a:t>
            </a:r>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4</a:t>
            </a:fld>
            <a:endParaRPr kumimoji="1" lang="ja-JP" altLang="en-US"/>
          </a:p>
        </p:txBody>
      </p:sp>
    </p:spTree>
    <p:extLst>
      <p:ext uri="{BB962C8B-B14F-4D97-AF65-F5344CB8AC3E}">
        <p14:creationId xmlns:p14="http://schemas.microsoft.com/office/powerpoint/2010/main" val="414633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12</a:t>
            </a:fld>
            <a:endParaRPr kumimoji="1" lang="ja-JP" altLang="en-US"/>
          </a:p>
        </p:txBody>
      </p:sp>
    </p:spTree>
    <p:extLst>
      <p:ext uri="{BB962C8B-B14F-4D97-AF65-F5344CB8AC3E}">
        <p14:creationId xmlns:p14="http://schemas.microsoft.com/office/powerpoint/2010/main" val="170086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１３：３０～１３：３５</a:t>
            </a:r>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lang="ja-JP" altLang="en-US" smtClean="0">
                <a:solidFill>
                  <a:prstClr val="black"/>
                </a:solidFill>
              </a:rPr>
              <a:pPr/>
              <a:t>31</a:t>
            </a:fld>
            <a:endParaRPr lang="ja-JP" altLang="en-US">
              <a:solidFill>
                <a:prstClr val="black"/>
              </a:solidFill>
            </a:endParaRPr>
          </a:p>
        </p:txBody>
      </p:sp>
    </p:spTree>
    <p:extLst>
      <p:ext uri="{BB962C8B-B14F-4D97-AF65-F5344CB8AC3E}">
        <p14:creationId xmlns:p14="http://schemas.microsoft.com/office/powerpoint/2010/main" val="242620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89084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57197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36502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2374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4076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12508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16972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373814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00540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75960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008393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05204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069" y="409433"/>
            <a:ext cx="7772400" cy="1442536"/>
          </a:xfrm>
          <a:solidFill>
            <a:schemeClr val="bg1"/>
          </a:solidFill>
          <a:ln w="76200">
            <a:solidFill>
              <a:srgbClr val="00B0F0"/>
            </a:solidFill>
          </a:ln>
        </p:spPr>
        <p:txBody>
          <a:bodyPr>
            <a:normAutofit/>
          </a:bodyPr>
          <a:lstStyle/>
          <a:p>
            <a:r>
              <a:rPr lang="ja-JP" altLang="en-US" sz="4400" dirty="0"/>
              <a:t>介護</a:t>
            </a:r>
            <a:r>
              <a:rPr kumimoji="1" lang="ja-JP" altLang="en-US" sz="4400" dirty="0"/>
              <a:t>支援専門員研修</a:t>
            </a:r>
            <a:br>
              <a:rPr lang="en-US" altLang="ja-JP" dirty="0"/>
            </a:br>
            <a:r>
              <a:rPr lang="ja-JP" altLang="en-US"/>
              <a:t>小規模研修４</a:t>
            </a:r>
            <a:endParaRPr kumimoji="1" lang="ja-JP" altLang="en-US" dirty="0"/>
          </a:p>
        </p:txBody>
      </p:sp>
      <p:sp>
        <p:nvSpPr>
          <p:cNvPr id="4" name="サブタイトル 2"/>
          <p:cNvSpPr txBox="1">
            <a:spLocks/>
          </p:cNvSpPr>
          <p:nvPr/>
        </p:nvSpPr>
        <p:spPr>
          <a:xfrm>
            <a:off x="316992" y="2565615"/>
            <a:ext cx="8542528" cy="3506002"/>
          </a:xfrm>
          <a:prstGeom prst="rect">
            <a:avLst/>
          </a:prstGeom>
          <a:solidFill>
            <a:schemeClr val="accent4">
              <a:lumMod val="20000"/>
              <a:lumOff val="80000"/>
            </a:schemeClr>
          </a:solidFill>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70000"/>
              </a:lnSpc>
            </a:pPr>
            <a:endParaRPr lang="en-US" altLang="ja-JP" b="1" dirty="0">
              <a:solidFill>
                <a:srgbClr val="FF0000"/>
              </a:solidFill>
            </a:endParaRPr>
          </a:p>
          <a:p>
            <a:pPr>
              <a:lnSpc>
                <a:spcPct val="70000"/>
              </a:lnSpc>
            </a:pPr>
            <a:endParaRPr lang="en-US" altLang="ja-JP" b="1" dirty="0">
              <a:solidFill>
                <a:srgbClr val="FF0000"/>
              </a:solidFill>
            </a:endParaRPr>
          </a:p>
          <a:p>
            <a:pPr>
              <a:lnSpc>
                <a:spcPct val="70000"/>
              </a:lnSpc>
            </a:pPr>
            <a:r>
              <a:rPr lang="ja-JP" altLang="en-US" sz="3200" b="1" dirty="0">
                <a:solidFill>
                  <a:srgbClr val="FF0000"/>
                </a:solidFill>
              </a:rPr>
              <a:t>ケアマネジメントの展開事例演習</a:t>
            </a:r>
            <a:endParaRPr lang="en-US" altLang="ja-JP" sz="3200" b="1" dirty="0">
              <a:solidFill>
                <a:srgbClr val="FF0000"/>
              </a:solidFill>
            </a:endParaRPr>
          </a:p>
          <a:p>
            <a:pPr algn="l">
              <a:lnSpc>
                <a:spcPct val="100000"/>
              </a:lnSpc>
            </a:pPr>
            <a:endParaRPr lang="en-US" altLang="ja-JP" sz="3200" b="1" dirty="0">
              <a:solidFill>
                <a:srgbClr val="002060"/>
              </a:solidFill>
              <a:latin typeface="HGPｺﾞｼｯｸM" panose="020B0600000000000000" pitchFamily="50" charset="-128"/>
              <a:ea typeface="HGPｺﾞｼｯｸM" panose="020B0600000000000000" pitchFamily="50" charset="-128"/>
            </a:endParaRPr>
          </a:p>
          <a:p>
            <a:pPr algn="l">
              <a:lnSpc>
                <a:spcPct val="100000"/>
              </a:lnSpc>
            </a:pPr>
            <a:endParaRPr lang="en-US" altLang="zh-TW" sz="1200" b="1" dirty="0">
              <a:solidFill>
                <a:srgbClr val="002060"/>
              </a:solidFill>
              <a:latin typeface="HGPｺﾞｼｯｸM" panose="020B0600000000000000" pitchFamily="50" charset="-128"/>
              <a:ea typeface="HGPｺﾞｼｯｸM" panose="020B0600000000000000" pitchFamily="50" charset="-128"/>
            </a:endParaRPr>
          </a:p>
          <a:p>
            <a:pPr>
              <a:lnSpc>
                <a:spcPct val="100000"/>
              </a:lnSpc>
            </a:pPr>
            <a:r>
              <a:rPr lang="ja-JP" altLang="en-US" sz="44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「内臓の機能不全に関する事例」</a:t>
            </a:r>
            <a:endParaRPr lang="en-US" altLang="ja-JP" sz="44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endParaRPr>
          </a:p>
          <a:p>
            <a:pPr algn="l">
              <a:lnSpc>
                <a:spcPct val="100000"/>
              </a:lnSpc>
            </a:pPr>
            <a:endParaRPr lang="en-US" altLang="ja-JP" sz="1100" b="1" dirty="0">
              <a:solidFill>
                <a:srgbClr val="002060"/>
              </a:solidFill>
              <a:latin typeface="HGPｺﾞｼｯｸM" panose="020B0600000000000000" pitchFamily="50" charset="-128"/>
              <a:ea typeface="HGPｺﾞｼｯｸM" panose="020B0600000000000000" pitchFamily="50" charset="-128"/>
            </a:endParaRPr>
          </a:p>
          <a:p>
            <a:pPr algn="l">
              <a:lnSpc>
                <a:spcPct val="100000"/>
              </a:lnSpc>
            </a:pPr>
            <a:r>
              <a:rPr lang="ja-JP" altLang="en-US" sz="3200" b="1" dirty="0">
                <a:solidFill>
                  <a:srgbClr val="002060"/>
                </a:solidFill>
                <a:latin typeface="HGPｺﾞｼｯｸM" panose="020B0600000000000000" pitchFamily="50" charset="-128"/>
                <a:ea typeface="HGPｺﾞｼｯｸM" panose="020B0600000000000000" pitchFamily="50" charset="-128"/>
              </a:rPr>
              <a:t>　</a:t>
            </a:r>
            <a:endParaRPr lang="en-US" altLang="zh-TW" sz="3200" b="1" dirty="0">
              <a:solidFill>
                <a:srgbClr val="002060"/>
              </a:solidFill>
              <a:latin typeface="HGPｺﾞｼｯｸM" panose="020B0600000000000000" pitchFamily="50" charset="-128"/>
              <a:ea typeface="HGPｺﾞｼｯｸM" panose="020B0600000000000000" pitchFamily="50" charset="-128"/>
            </a:endParaRPr>
          </a:p>
          <a:p>
            <a:pPr>
              <a:lnSpc>
                <a:spcPct val="70000"/>
              </a:lnSpc>
            </a:pPr>
            <a:endParaRPr lang="en-US" altLang="ja-JP" sz="5400" b="1" dirty="0">
              <a:solidFill>
                <a:srgbClr val="FF0000"/>
              </a:solidFill>
            </a:endParaRPr>
          </a:p>
          <a:p>
            <a:pPr>
              <a:lnSpc>
                <a:spcPct val="70000"/>
              </a:lnSpc>
            </a:pPr>
            <a:endParaRPr lang="en-US" altLang="ja-JP" sz="5400" b="1" dirty="0">
              <a:solidFill>
                <a:srgbClr val="FF0000"/>
              </a:solidFill>
            </a:endParaRPr>
          </a:p>
          <a:p>
            <a:pPr>
              <a:lnSpc>
                <a:spcPct val="70000"/>
              </a:lnSpc>
            </a:pPr>
            <a:endParaRPr lang="ja-JP" altLang="en-US" sz="5400" b="1" dirty="0">
              <a:solidFill>
                <a:srgbClr val="FF0000"/>
              </a:solidFill>
            </a:endParaRPr>
          </a:p>
        </p:txBody>
      </p:sp>
    </p:spTree>
    <p:extLst>
      <p:ext uri="{BB962C8B-B14F-4D97-AF65-F5344CB8AC3E}">
        <p14:creationId xmlns:p14="http://schemas.microsoft.com/office/powerpoint/2010/main" val="2529454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17862582"/>
              </p:ext>
            </p:extLst>
          </p:nvPr>
        </p:nvGraphicFramePr>
        <p:xfrm>
          <a:off x="0" y="873457"/>
          <a:ext cx="9144000" cy="5950424"/>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889283">
                <a:tc>
                  <a:txBody>
                    <a:bodyPr/>
                    <a:lstStyle/>
                    <a:p>
                      <a:r>
                        <a:rPr kumimoji="1" lang="ja-JP" altLang="en-US" sz="2300" b="1" kern="1200" dirty="0">
                          <a:solidFill>
                            <a:schemeClr val="tx1"/>
                          </a:solidFill>
                          <a:latin typeface="+mj-ea"/>
                          <a:ea typeface="+mj-ea"/>
                          <a:cs typeface="+mn-cs"/>
                        </a:rPr>
                        <a:t>　心疾患に関して、原因　症状　治療、療養上の留意点について</a:t>
                      </a:r>
                    </a:p>
                    <a:p>
                      <a:r>
                        <a:rPr kumimoji="1" lang="ja-JP" altLang="en-US" sz="2300" b="1" kern="1200" dirty="0">
                          <a:solidFill>
                            <a:schemeClr val="tx1"/>
                          </a:solidFill>
                          <a:latin typeface="+mj-ea"/>
                          <a:ea typeface="+mj-ea"/>
                          <a:cs typeface="+mn-cs"/>
                        </a:rPr>
                        <a:t>　講義やテキストを参考にしてまとめてください。</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61141">
                <a:tc>
                  <a:txBody>
                    <a:bodyPr/>
                    <a:lstStyle/>
                    <a:p>
                      <a:r>
                        <a:rPr lang="en-US" sz="24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p>
                    <a:p>
                      <a:r>
                        <a:rPr kumimoji="1" lang="ja-JP" altLang="en-US" sz="240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r>
                        <a:rPr kumimoji="1" lang="ja-JP" altLang="ja-JP" sz="2800" b="1" kern="1200" dirty="0">
                          <a:solidFill>
                            <a:schemeClr val="tx1"/>
                          </a:solidFill>
                          <a:effectLst/>
                          <a:latin typeface="+mn-lt"/>
                          <a:ea typeface="+mn-ea"/>
                          <a:cs typeface="+mn-cs"/>
                        </a:rPr>
                        <a:t>（４）療養上の留意点</a:t>
                      </a:r>
                    </a:p>
                    <a:p>
                      <a:r>
                        <a:rPr kumimoji="1" lang="en-US" altLang="ja-JP" sz="2400" kern="1200" dirty="0">
                          <a:solidFill>
                            <a:schemeClr val="tx1"/>
                          </a:solidFill>
                          <a:effectLst/>
                          <a:latin typeface="+mn-lt"/>
                          <a:ea typeface="+mn-ea"/>
                          <a:cs typeface="+mn-cs"/>
                        </a:rPr>
                        <a:t> </a:t>
                      </a:r>
                      <a:endParaRPr kumimoji="1" lang="ja-JP" altLang="ja-JP" sz="2400" kern="1200" dirty="0">
                        <a:solidFill>
                          <a:schemeClr val="tx1"/>
                        </a:solidFill>
                        <a:effectLst/>
                        <a:latin typeface="+mn-lt"/>
                        <a:ea typeface="+mn-ea"/>
                        <a:cs typeface="+mn-cs"/>
                      </a:endParaRPr>
                    </a:p>
                    <a:p>
                      <a:r>
                        <a:rPr kumimoji="1" lang="ja-JP" altLang="ja-JP" sz="2400"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en-US" sz="8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心機能が低下している場合、可能な運動量を把握し、日常生活動</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作の支援運動プログラム等を検討する</a:t>
                      </a:r>
                      <a:endParaRPr kumimoji="1" lang="en-US" altLang="ja-JP" sz="2400" b="1" kern="1200" dirty="0">
                        <a:solidFill>
                          <a:schemeClr val="tx1"/>
                        </a:solidFill>
                        <a:effectLst/>
                        <a:latin typeface="+mn-lt"/>
                        <a:ea typeface="+mn-ea"/>
                        <a:cs typeface="+mn-cs"/>
                      </a:endParaRPr>
                    </a:p>
                    <a:p>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en-US" sz="8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慢性心不全は、急激な変化が起こり、重篤な状況になる事が多い</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ので緊急時の対応を確認しておく</a:t>
                      </a:r>
                    </a:p>
                    <a:p>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900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a:t>
            </a:r>
            <a:r>
              <a:rPr lang="ja-JP" altLang="en-US" sz="2800" dirty="0"/>
              <a:t>　　　</a:t>
            </a:r>
            <a:r>
              <a:rPr lang="ja-JP" altLang="en-US" sz="2800" dirty="0">
                <a:solidFill>
                  <a:srgbClr val="FF0000"/>
                </a:solidFill>
              </a:rPr>
              <a:t>解答例　</a:t>
            </a:r>
            <a:r>
              <a:rPr lang="ja-JP" altLang="en-US" sz="2800" dirty="0"/>
              <a:t>　</a:t>
            </a:r>
            <a:endParaRPr kumimoji="0" lang="ja-JP" altLang="ja-JP" sz="2500" dirty="0">
              <a:solidFill>
                <a:srgbClr val="C00000"/>
              </a:solidFill>
            </a:endParaRPr>
          </a:p>
        </p:txBody>
      </p:sp>
      <p:sp>
        <p:nvSpPr>
          <p:cNvPr id="5" name="正方形/長方形 4"/>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358557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2" descr="C:\Users\hiratatomonori\Desktop\新しいフォルダー\イラスト\女子・物\コーヒーでほっと女性.jpg"/>
          <p:cNvPicPr>
            <a:picLocks noChangeAspect="1" noChangeArrowheads="1"/>
          </p:cNvPicPr>
          <p:nvPr/>
        </p:nvPicPr>
        <p:blipFill>
          <a:blip r:embed="rId2" cstate="print"/>
          <a:srcRect/>
          <a:stretch>
            <a:fillRect/>
          </a:stretch>
        </p:blipFill>
        <p:spPr bwMode="auto">
          <a:xfrm>
            <a:off x="5076056" y="3717032"/>
            <a:ext cx="1628378" cy="1628378"/>
          </a:xfrm>
          <a:prstGeom prst="rect">
            <a:avLst/>
          </a:prstGeom>
          <a:noFill/>
        </p:spPr>
      </p:pic>
      <p:sp>
        <p:nvSpPr>
          <p:cNvPr id="4" name="テキスト ボックス 3"/>
          <p:cNvSpPr txBox="1"/>
          <p:nvPr/>
        </p:nvSpPr>
        <p:spPr>
          <a:xfrm>
            <a:off x="2093505" y="2532085"/>
            <a:ext cx="4536504" cy="1015663"/>
          </a:xfrm>
          <a:prstGeom prst="rect">
            <a:avLst/>
          </a:prstGeom>
          <a:noFill/>
        </p:spPr>
        <p:txBody>
          <a:bodyPr wrap="square" rtlCol="0">
            <a:spAutoFit/>
          </a:bodyPr>
          <a:lstStyle/>
          <a:p>
            <a:r>
              <a:rPr kumimoji="1" lang="ja-JP" altLang="en-US" sz="6000" dirty="0">
                <a:solidFill>
                  <a:srgbClr val="FF0066"/>
                </a:solidFill>
                <a:latin typeface="HG創英角ﾎﾟｯﾌﾟ体" pitchFamily="49" charset="-128"/>
                <a:ea typeface="HG創英角ﾎﾟｯﾌﾟ体" pitchFamily="49" charset="-128"/>
              </a:rPr>
              <a:t>昼休憩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5977" y="353625"/>
            <a:ext cx="7886700" cy="626089"/>
          </a:xfrm>
        </p:spPr>
        <p:txBody>
          <a:bodyPr>
            <a:normAutofit fontScale="90000"/>
          </a:bodyPr>
          <a:lstStyle/>
          <a:p>
            <a:pPr algn="ctr"/>
            <a:br>
              <a:rPr lang="en-US" altLang="ja-JP" sz="3400" dirty="0"/>
            </a:br>
            <a:br>
              <a:rPr lang="en-US" altLang="ja-JP" sz="3400" dirty="0"/>
            </a:br>
            <a:br>
              <a:rPr lang="en-US" altLang="ja-JP" sz="1100" dirty="0"/>
            </a:br>
            <a:r>
              <a:rPr lang="ja-JP" altLang="en-US" sz="5300" dirty="0">
                <a:solidFill>
                  <a:srgbClr val="FF0000"/>
                </a:solidFill>
              </a:rPr>
              <a:t>事例の読み込み</a:t>
            </a: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12</a:t>
            </a:fld>
            <a:endParaRPr kumimoji="1" lang="ja-JP" altLang="en-US"/>
          </a:p>
        </p:txBody>
      </p:sp>
      <p:sp>
        <p:nvSpPr>
          <p:cNvPr id="23553" name="Text Box 1"/>
          <p:cNvSpPr txBox="1">
            <a:spLocks noChangeArrowheads="1"/>
          </p:cNvSpPr>
          <p:nvPr/>
        </p:nvSpPr>
        <p:spPr bwMode="auto">
          <a:xfrm>
            <a:off x="783771" y="1881051"/>
            <a:ext cx="7889966" cy="4702629"/>
          </a:xfrm>
          <a:prstGeom prst="rect">
            <a:avLst/>
          </a:prstGeom>
          <a:solidFill>
            <a:srgbClr val="B9FFB9"/>
          </a:solidFill>
          <a:ln w="9525">
            <a:solidFill>
              <a:srgbClr val="FFFFFF"/>
            </a:solidFill>
            <a:miter lim="800000"/>
            <a:headEnd/>
            <a:tailEnd/>
          </a:ln>
        </p:spPr>
        <p:txBody>
          <a:bodyPr vert="horz" wrap="square" lIns="153360" tIns="63000" rIns="74295" bIns="8890" numCol="1" anchor="t" anchorCtr="0" compatLnSpc="1">
            <a:prstTxWarp prst="textNoShape">
              <a:avLst/>
            </a:prstTxWarp>
          </a:bodyPr>
          <a:lstStyle/>
          <a:p>
            <a:pPr marL="457200" marR="0" lvl="1" indent="0" algn="l" defTabSz="914400" rtl="0" eaLnBrk="1" fontAlgn="base" latinLnBrk="0" hangingPunct="1">
              <a:lnSpc>
                <a:spcPct val="150000"/>
              </a:lnSpc>
              <a:spcBef>
                <a:spcPct val="0"/>
              </a:spcBef>
              <a:spcAft>
                <a:spcPct val="0"/>
              </a:spcAft>
              <a:buClrTx/>
              <a:buSzTx/>
              <a:buFont typeface="HGｺﾞｼｯｸM" pitchFamily="49" charset="-128"/>
              <a:buChar char="①"/>
              <a:tabLst/>
            </a:pPr>
            <a:r>
              <a:rPr kumimoji="1" lang="ja-JP" altLang="en-US"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rPr>
              <a:t>事例の概要</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P283</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endPar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endParaRPr>
          </a:p>
          <a:p>
            <a:pPr marL="457200" marR="0" lvl="1" indent="0" algn="l" defTabSz="914400" rtl="0" eaLnBrk="1" fontAlgn="base" latinLnBrk="0" hangingPunct="1">
              <a:lnSpc>
                <a:spcPct val="150000"/>
              </a:lnSpc>
              <a:spcBef>
                <a:spcPct val="0"/>
              </a:spcBef>
              <a:spcAft>
                <a:spcPct val="0"/>
              </a:spcAft>
              <a:buClrTx/>
              <a:buSzTx/>
              <a:tabLst/>
            </a:pPr>
            <a:r>
              <a:rPr lang="ja-JP" altLang="en-US" sz="4000" b="1" dirty="0">
                <a:latin typeface="HGｺﾞｼｯｸM" pitchFamily="49" charset="-128"/>
                <a:ea typeface="HGｺﾞｼｯｸM" pitchFamily="49" charset="-128"/>
                <a:cs typeface="ＭＳ Ｐゴシック" pitchFamily="50" charset="-128"/>
              </a:rPr>
              <a:t>②</a:t>
            </a:r>
            <a:r>
              <a:rPr kumimoji="1" lang="ja-JP" altLang="en-US"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rPr>
              <a:t>基本情報</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P310</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311</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endPar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endParaRPr>
          </a:p>
          <a:p>
            <a:pPr marL="457200" marR="0" lvl="1" indent="0" algn="l" defTabSz="914400" rtl="0" eaLnBrk="1" fontAlgn="base" latinLnBrk="0" hangingPunct="1">
              <a:lnSpc>
                <a:spcPct val="150000"/>
              </a:lnSpc>
              <a:spcBef>
                <a:spcPct val="0"/>
              </a:spcBef>
              <a:spcAft>
                <a:spcPct val="0"/>
              </a:spcAft>
              <a:buClrTx/>
              <a:buSzTx/>
              <a:tabLst/>
            </a:pPr>
            <a:r>
              <a:rPr lang="ja-JP" altLang="en-US" sz="4000" b="1" dirty="0">
                <a:latin typeface="HGｺﾞｼｯｸM" pitchFamily="49" charset="-128"/>
                <a:ea typeface="HGｺﾞｼｯｸM" pitchFamily="49" charset="-128"/>
                <a:cs typeface="ＭＳ Ｐゴシック" pitchFamily="50" charset="-128"/>
              </a:rPr>
              <a:t>➂</a:t>
            </a:r>
            <a:r>
              <a:rPr kumimoji="1" lang="ja-JP" altLang="en-US"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rPr>
              <a:t>主治医意見書</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P312</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313</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ja-JP" altLang="en-US"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rPr>
              <a:t>④アセスメントに関する項目</a:t>
            </a:r>
            <a:endParaRPr kumimoji="1" lang="en-US" altLang="ja-JP"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endParaRPr>
          </a:p>
          <a:p>
            <a:pPr marL="457200" marR="0" lvl="1" indent="0" algn="l" defTabSz="914400" rtl="0" eaLnBrk="1" fontAlgn="base" latinLnBrk="0" hangingPunct="1">
              <a:lnSpc>
                <a:spcPct val="100000"/>
              </a:lnSpc>
              <a:spcBef>
                <a:spcPct val="0"/>
              </a:spcBef>
              <a:spcAft>
                <a:spcPct val="0"/>
              </a:spcAft>
              <a:buClrTx/>
              <a:buSzTx/>
              <a:tabLst/>
            </a:pPr>
            <a:r>
              <a:rPr lang="ja-JP" altLang="en-US" sz="4000" b="1" dirty="0">
                <a:latin typeface="HGｺﾞｼｯｸM" pitchFamily="49" charset="-128"/>
                <a:ea typeface="HGｺﾞｼｯｸM" pitchFamily="49" charset="-128"/>
                <a:cs typeface="ＭＳ Ｐゴシック" pitchFamily="50" charset="-128"/>
              </a:rPr>
              <a:t>　　　　　</a:t>
            </a:r>
            <a:r>
              <a:rPr kumimoji="1" lang="ja-JP" altLang="en-US" sz="4000" b="1" i="0" u="none" strike="noStrike" cap="none" normalizeH="0" baseline="0" dirty="0">
                <a:ln>
                  <a:noFill/>
                </a:ln>
                <a:solidFill>
                  <a:schemeClr val="tx1"/>
                </a:solidFill>
                <a:effectLst/>
                <a:latin typeface="HGｺﾞｼｯｸM" pitchFamily="49" charset="-128"/>
                <a:ea typeface="HGｺﾞｼｯｸM" pitchFamily="49" charset="-128"/>
                <a:cs typeface="ＭＳ Ｐゴシック" pitchFamily="50" charset="-128"/>
              </a:rPr>
              <a:t>　　</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P314</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r>
              <a:rPr kumimoji="1" lang="en-US" altLang="ja-JP"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317</a:t>
            </a:r>
            <a:r>
              <a:rPr kumimoji="1" lang="ja-JP" altLang="en-US" sz="4000" b="1" i="0" u="none" strike="noStrike" cap="none" normalizeH="0" baseline="0" dirty="0">
                <a:ln>
                  <a:noFill/>
                </a:ln>
                <a:solidFill>
                  <a:srgbClr val="0070C0"/>
                </a:solidFill>
                <a:effectLst/>
                <a:latin typeface="HGｺﾞｼｯｸM" pitchFamily="49" charset="-128"/>
                <a:ea typeface="HGｺﾞｼｯｸM" pitchFamily="49" charset="-128"/>
                <a:cs typeface="ＭＳ Ｐゴシック" pitchFamily="50" charset="-128"/>
              </a:rPr>
              <a:t>）</a:t>
            </a:r>
            <a:endParaRPr kumimoji="1" lang="ja-JP" sz="4000" b="1" i="0" u="none" strike="noStrike" cap="none" normalizeH="0" baseline="0" dirty="0">
              <a:ln>
                <a:noFill/>
              </a:ln>
              <a:solidFill>
                <a:srgbClr val="0070C0"/>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24718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15620"/>
            <a:ext cx="9144000" cy="4781128"/>
          </a:xfrm>
        </p:spPr>
        <p:txBody>
          <a:bodyPr>
            <a:noAutofit/>
          </a:bodyPr>
          <a:lstStyle/>
          <a:p>
            <a:pPr marL="0" indent="0">
              <a:buNone/>
            </a:pPr>
            <a:r>
              <a:rPr kumimoji="1" lang="ja-JP" altLang="en-US" sz="2800" dirty="0">
                <a:solidFill>
                  <a:srgbClr val="0070C0"/>
                </a:solidFill>
              </a:rPr>
              <a:t>上原絹子さん（仮名）</a:t>
            </a:r>
            <a:r>
              <a:rPr kumimoji="1" lang="en-US" altLang="ja-JP" sz="2800" dirty="0">
                <a:solidFill>
                  <a:srgbClr val="0070C0"/>
                </a:solidFill>
              </a:rPr>
              <a:t>84</a:t>
            </a:r>
            <a:r>
              <a:rPr kumimoji="1" lang="ja-JP" altLang="en-US" sz="2800" dirty="0">
                <a:solidFill>
                  <a:srgbClr val="0070C0"/>
                </a:solidFill>
              </a:rPr>
              <a:t>歳。</a:t>
            </a:r>
            <a:endParaRPr kumimoji="1" lang="en-US" altLang="ja-JP" sz="2800" dirty="0">
              <a:solidFill>
                <a:srgbClr val="0070C0"/>
              </a:solidFill>
            </a:endParaRPr>
          </a:p>
          <a:p>
            <a:r>
              <a:rPr lang="ja-JP" altLang="en-US" sz="2800" dirty="0"/>
              <a:t>築</a:t>
            </a:r>
            <a:r>
              <a:rPr lang="en-US" altLang="ja-JP" sz="2800" dirty="0"/>
              <a:t>80</a:t>
            </a:r>
            <a:r>
              <a:rPr lang="ja-JP" altLang="en-US" sz="2800" dirty="0"/>
              <a:t>年以上の一戸建て借家で一人暮らし。現在生活している地域で生まれ育ち、</a:t>
            </a:r>
            <a:r>
              <a:rPr lang="en-US" altLang="ja-JP" sz="2800" dirty="0"/>
              <a:t>21</a:t>
            </a:r>
            <a:r>
              <a:rPr lang="ja-JP" altLang="en-US" sz="2800" dirty="0"/>
              <a:t>歳のときに近所に住む男性と恋愛結婚した。今の借家は夫がすべて改装し、一室を美容院にして４年前まで細々と仕事をしていた。</a:t>
            </a:r>
            <a:endParaRPr lang="en-US" altLang="ja-JP" sz="2800" dirty="0"/>
          </a:p>
          <a:p>
            <a:r>
              <a:rPr lang="ja-JP" altLang="en-US" sz="2800" dirty="0"/>
              <a:t>女学生時代の友人が月に１、２回遊びに来て、楽しい時間を過ごしている。買い物の支援や相談にのってくれる知人も近所にいる。</a:t>
            </a:r>
            <a:endParaRPr lang="en-US" altLang="ja-JP" sz="2800" dirty="0"/>
          </a:p>
          <a:p>
            <a:r>
              <a:rPr lang="ja-JP" altLang="en-US" sz="2800" dirty="0"/>
              <a:t>近隣のかかりつけ医に、夫と一緒に通うことが日課だったが、夫は介護老人保健施設に入所中。脊柱管狭窄症や両膝の変形もあり、横になることが増え、徐々に歩行状態も悪化し通院の回数が減った。また、家事もできなくなったことで、室内に物が散乱するようになった。野良猫を自宅に招きいれることで、さらに不衛生な状態となっていた。</a:t>
            </a:r>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09057905-3C74-4474-A335-18C215C071D3}" type="slidenum">
              <a:rPr kumimoji="1" lang="ja-JP" altLang="en-US" smtClean="0"/>
              <a:pPr/>
              <a:t>13</a:t>
            </a:fld>
            <a:endParaRPr kumimoji="1" lang="ja-JP" altLang="en-US"/>
          </a:p>
        </p:txBody>
      </p:sp>
      <p:sp>
        <p:nvSpPr>
          <p:cNvPr id="5" name="タイトル 1"/>
          <p:cNvSpPr txBox="1">
            <a:spLocks/>
          </p:cNvSpPr>
          <p:nvPr/>
        </p:nvSpPr>
        <p:spPr>
          <a:xfrm>
            <a:off x="5422" y="0"/>
            <a:ext cx="9144000" cy="968991"/>
          </a:xfrm>
          <a:prstGeom prst="rect">
            <a:avLst/>
          </a:prstGeom>
          <a:solidFill>
            <a:schemeClr val="accent1">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a:t>　自由に自宅で過ごし、心疾患の悪化を繰り返して</a:t>
            </a:r>
            <a:endParaRPr lang="en-US" altLang="ja-JP" sz="3200" b="1" dirty="0"/>
          </a:p>
          <a:p>
            <a:pPr algn="l"/>
            <a:r>
              <a:rPr lang="ja-JP" altLang="en-US" sz="3200" b="1" dirty="0"/>
              <a:t>　いる利用者への支援</a:t>
            </a:r>
          </a:p>
        </p:txBody>
      </p:sp>
      <p:sp>
        <p:nvSpPr>
          <p:cNvPr id="7" name="テキスト ボックス 6"/>
          <p:cNvSpPr txBox="1"/>
          <p:nvPr/>
        </p:nvSpPr>
        <p:spPr>
          <a:xfrm>
            <a:off x="8171384" y="603445"/>
            <a:ext cx="972616" cy="369332"/>
          </a:xfrm>
          <a:prstGeom prst="rect">
            <a:avLst/>
          </a:prstGeom>
          <a:solidFill>
            <a:srgbClr val="FFFF00"/>
          </a:solidFill>
          <a:ln>
            <a:solidFill>
              <a:schemeClr val="tx1"/>
            </a:solidFill>
          </a:ln>
        </p:spPr>
        <p:txBody>
          <a:bodyPr wrap="square" rtlCol="0">
            <a:spAutoFit/>
          </a:bodyPr>
          <a:lstStyle/>
          <a:p>
            <a:r>
              <a:rPr kumimoji="1" lang="ja-JP" altLang="en-US" dirty="0"/>
              <a:t>Ｐ．</a:t>
            </a:r>
            <a:r>
              <a:rPr lang="en-US" altLang="ja-JP" dirty="0"/>
              <a:t>283</a:t>
            </a:r>
            <a:endParaRPr kumimoji="1" lang="ja-JP" altLang="en-US" dirty="0"/>
          </a:p>
        </p:txBody>
      </p:sp>
    </p:spTree>
    <p:extLst>
      <p:ext uri="{BB962C8B-B14F-4D97-AF65-F5344CB8AC3E}">
        <p14:creationId xmlns:p14="http://schemas.microsoft.com/office/powerpoint/2010/main" val="118077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9057905-3C74-4474-A335-18C215C071D3}" type="slidenum">
              <a:rPr kumimoji="1" lang="ja-JP" altLang="en-US" smtClean="0"/>
              <a:pPr/>
              <a:t>14</a:t>
            </a:fld>
            <a:endParaRPr kumimoji="1" lang="ja-JP" altLang="en-US"/>
          </a:p>
        </p:txBody>
      </p:sp>
      <p:sp>
        <p:nvSpPr>
          <p:cNvPr id="5" name="コンテンツ プレースホルダー 4"/>
          <p:cNvSpPr>
            <a:spLocks noGrp="1"/>
          </p:cNvSpPr>
          <p:nvPr>
            <p:ph idx="1"/>
          </p:nvPr>
        </p:nvSpPr>
        <p:spPr>
          <a:xfrm>
            <a:off x="273808" y="228837"/>
            <a:ext cx="8528997" cy="4351338"/>
          </a:xfrm>
        </p:spPr>
        <p:txBody>
          <a:bodyPr>
            <a:noAutofit/>
          </a:bodyPr>
          <a:lstStyle/>
          <a:p>
            <a:pPr>
              <a:lnSpc>
                <a:spcPct val="100000"/>
              </a:lnSpc>
            </a:pPr>
            <a:r>
              <a:rPr kumimoji="1" lang="ja-JP" altLang="en-US" sz="2800" dirty="0"/>
              <a:t>上原絹子さんの息子は、このままでは自宅での生活が難しくなるのではと不安になり、地域包括支援センターへ相談したことで支援の開始となった。</a:t>
            </a:r>
            <a:endParaRPr lang="en-US" altLang="ja-JP" sz="2800" dirty="0"/>
          </a:p>
          <a:p>
            <a:pPr>
              <a:lnSpc>
                <a:spcPct val="100000"/>
              </a:lnSpc>
            </a:pPr>
            <a:r>
              <a:rPr lang="ja-JP" altLang="en-US" sz="2800" dirty="0"/>
              <a:t>慢性心不全があり、服薬管理や水分、塩分制限が必要な状態だが、本人が自由奔放な性格で、周囲から管理や制限について話をしても、強い不満となりなかなか聞き入れることが難しい状態。また、周囲の言動を被害的にとらえることが多く、主治医を含め、ヘルパーなど関係者への不信感を募らせることも多い。</a:t>
            </a:r>
            <a:endParaRPr lang="en-US" altLang="ja-JP" sz="2800" dirty="0"/>
          </a:p>
          <a:p>
            <a:pPr>
              <a:lnSpc>
                <a:spcPct val="100000"/>
              </a:lnSpc>
            </a:pPr>
            <a:r>
              <a:rPr kumimoji="1" lang="ja-JP" altLang="en-US" sz="2800" dirty="0"/>
              <a:t>本人の望む自宅での生活を継続するには、本人と主治医及び支援者とで決めたルールを守ることが必要であることをケアチームで共有し、支援を進めている。</a:t>
            </a:r>
          </a:p>
        </p:txBody>
      </p:sp>
    </p:spTree>
    <p:extLst>
      <p:ext uri="{BB962C8B-B14F-4D97-AF65-F5344CB8AC3E}">
        <p14:creationId xmlns:p14="http://schemas.microsoft.com/office/powerpoint/2010/main" val="55780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287382" y="947146"/>
          <a:ext cx="8569235" cy="2485253"/>
        </p:xfrm>
        <a:graphic>
          <a:graphicData uri="http://schemas.openxmlformats.org/drawingml/2006/table">
            <a:tbl>
              <a:tblPr firstRow="1" firstCol="1" bandRow="1"/>
              <a:tblGrid>
                <a:gridCol w="8569235">
                  <a:extLst>
                    <a:ext uri="{9D8B030D-6E8A-4147-A177-3AD203B41FA5}">
                      <a16:colId xmlns:a16="http://schemas.microsoft.com/office/drawing/2014/main" val="20000"/>
                    </a:ext>
                  </a:extLst>
                </a:gridCol>
              </a:tblGrid>
              <a:tr h="1534797">
                <a:tc>
                  <a:txBody>
                    <a:bodyPr/>
                    <a:lstStyle/>
                    <a:p>
                      <a:r>
                        <a:rPr kumimoji="1" lang="ja-JP" altLang="ja-JP" sz="2200" b="1" kern="1200" dirty="0">
                          <a:solidFill>
                            <a:schemeClr val="tx1"/>
                          </a:solidFill>
                          <a:latin typeface="+mn-lt"/>
                          <a:ea typeface="+mn-ea"/>
                          <a:cs typeface="+mn-cs"/>
                        </a:rPr>
                        <a:t>　</a:t>
                      </a:r>
                      <a:r>
                        <a:rPr kumimoji="1" lang="ja-JP" altLang="ja-JP" sz="3200" kern="1200" dirty="0">
                          <a:solidFill>
                            <a:schemeClr val="tx1"/>
                          </a:solidFill>
                          <a:latin typeface="+mn-lt"/>
                          <a:ea typeface="+mn-ea"/>
                          <a:cs typeface="+mn-cs"/>
                        </a:rPr>
                        <a:t>上原絹子さんは心疾患で治療を受けていますが、</a:t>
                      </a:r>
                      <a:endParaRPr kumimoji="1" lang="en-US" altLang="ja-JP" sz="3200" kern="1200" dirty="0">
                        <a:solidFill>
                          <a:schemeClr val="tx1"/>
                        </a:solidFill>
                        <a:latin typeface="+mn-lt"/>
                        <a:ea typeface="+mn-ea"/>
                        <a:cs typeface="+mn-cs"/>
                      </a:endParaRPr>
                    </a:p>
                    <a:p>
                      <a:r>
                        <a:rPr kumimoji="1" lang="ja-JP" altLang="en-US" sz="3200" kern="1200" dirty="0">
                          <a:solidFill>
                            <a:schemeClr val="tx1"/>
                          </a:solidFill>
                          <a:latin typeface="+mn-lt"/>
                          <a:ea typeface="+mn-ea"/>
                          <a:cs typeface="+mn-cs"/>
                        </a:rPr>
                        <a:t>　</a:t>
                      </a:r>
                      <a:r>
                        <a:rPr kumimoji="1" lang="ja-JP" altLang="ja-JP" sz="3200" kern="1200" dirty="0">
                          <a:solidFill>
                            <a:schemeClr val="tx1"/>
                          </a:solidFill>
                          <a:latin typeface="+mn-lt"/>
                          <a:ea typeface="+mn-ea"/>
                          <a:cs typeface="+mn-cs"/>
                        </a:rPr>
                        <a:t>このままの生活を続けた場合、３か月後はどの</a:t>
                      </a:r>
                      <a:endParaRPr kumimoji="1" lang="en-US" altLang="ja-JP" sz="3200" kern="1200" dirty="0">
                        <a:solidFill>
                          <a:schemeClr val="tx1"/>
                        </a:solidFill>
                        <a:latin typeface="+mn-lt"/>
                        <a:ea typeface="+mn-ea"/>
                        <a:cs typeface="+mn-cs"/>
                      </a:endParaRPr>
                    </a:p>
                    <a:p>
                      <a:r>
                        <a:rPr kumimoji="1" lang="ja-JP" altLang="en-US" sz="3200" kern="1200" dirty="0">
                          <a:solidFill>
                            <a:schemeClr val="tx1"/>
                          </a:solidFill>
                          <a:latin typeface="+mn-lt"/>
                          <a:ea typeface="+mn-ea"/>
                          <a:cs typeface="+mn-cs"/>
                        </a:rPr>
                        <a:t>　</a:t>
                      </a:r>
                      <a:r>
                        <a:rPr kumimoji="1" lang="ja-JP" altLang="ja-JP" sz="3200" kern="1200" dirty="0" err="1">
                          <a:solidFill>
                            <a:schemeClr val="tx1"/>
                          </a:solidFill>
                          <a:latin typeface="+mn-lt"/>
                          <a:ea typeface="+mn-ea"/>
                          <a:cs typeface="+mn-cs"/>
                        </a:rPr>
                        <a:t>ような</a:t>
                      </a:r>
                      <a:r>
                        <a:rPr kumimoji="1" lang="ja-JP" altLang="ja-JP" sz="3200" kern="1200" dirty="0">
                          <a:solidFill>
                            <a:schemeClr val="tx1"/>
                          </a:solidFill>
                          <a:latin typeface="+mn-lt"/>
                          <a:ea typeface="+mn-ea"/>
                          <a:cs typeface="+mn-cs"/>
                        </a:rPr>
                        <a:t>変化が考えられますか？</a:t>
                      </a:r>
                      <a:endParaRPr kumimoji="1" lang="ja-JP" altLang="ja-JP" sz="32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0456">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944880"/>
          </a:xfrm>
          <a:prstGeom prst="rect">
            <a:avLst/>
          </a:prstGeom>
          <a:solidFill>
            <a:schemeClr val="accent5">
              <a:lumMod val="40000"/>
              <a:lumOff val="6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4000" b="1" dirty="0"/>
              <a:t>演習</a:t>
            </a:r>
            <a:r>
              <a:rPr lang="ja-JP" altLang="en-US" sz="4000" b="1" dirty="0"/>
              <a:t>①</a:t>
            </a:r>
            <a:r>
              <a:rPr lang="ja-JP" altLang="ja-JP" sz="2800" b="1" dirty="0"/>
              <a:t>　</a:t>
            </a:r>
            <a:r>
              <a:rPr lang="en-US" altLang="ja-JP" sz="2800" b="1" dirty="0"/>
              <a:t>  </a:t>
            </a:r>
            <a:r>
              <a:rPr lang="ja-JP" altLang="en-US" sz="4000" b="1" dirty="0">
                <a:solidFill>
                  <a:srgbClr val="FF0000"/>
                </a:solidFill>
              </a:rPr>
              <a:t>リスク</a:t>
            </a:r>
            <a:r>
              <a:rPr lang="ja-JP" altLang="ja-JP" sz="4000" b="1" dirty="0">
                <a:solidFill>
                  <a:srgbClr val="FF0000"/>
                </a:solidFill>
              </a:rPr>
              <a:t>の視点</a:t>
            </a:r>
            <a:r>
              <a:rPr lang="ja-JP" altLang="ja-JP" sz="3600" b="1" dirty="0">
                <a:solidFill>
                  <a:srgbClr val="FF0000"/>
                </a:solidFill>
              </a:rPr>
              <a:t>　</a:t>
            </a:r>
            <a:r>
              <a:rPr lang="ja-JP" altLang="en-US" sz="2800" b="1" dirty="0"/>
              <a:t>　</a:t>
            </a:r>
            <a:endParaRPr kumimoji="0" lang="ja-JP" altLang="ja-JP" sz="2800" dirty="0">
              <a:solidFill>
                <a:srgbClr val="C0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a:t>
            </a:r>
            <a:r>
              <a:rPr lang="en-US" altLang="ja-JP" sz="2800" dirty="0">
                <a:solidFill>
                  <a:srgbClr val="FF0000"/>
                </a:solidFill>
              </a:rPr>
              <a:t>59</a:t>
            </a:r>
          </a:p>
        </p:txBody>
      </p:sp>
      <p:sp>
        <p:nvSpPr>
          <p:cNvPr id="14337" name="AutoShape 1"/>
          <p:cNvSpPr>
            <a:spLocks noChangeArrowheads="1"/>
          </p:cNvSpPr>
          <p:nvPr/>
        </p:nvSpPr>
        <p:spPr bwMode="auto">
          <a:xfrm>
            <a:off x="222070" y="3579223"/>
            <a:ext cx="8686798" cy="3230096"/>
          </a:xfrm>
          <a:prstGeom prst="roundRect">
            <a:avLst>
              <a:gd name="adj" fmla="val 4380"/>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lvl="1" algn="just" fontAlgn="base">
              <a:spcBef>
                <a:spcPct val="0"/>
              </a:spcBef>
              <a:spcAft>
                <a:spcPct val="0"/>
              </a:spcAft>
            </a:pPr>
            <a:r>
              <a:rPr kumimoji="1" lang="en-US" altLang="ja-JP"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a:t>
            </a:r>
            <a:r>
              <a:rPr kumimoji="1" lang="ja-JP" altLang="en-US"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修得目標</a:t>
            </a:r>
            <a:r>
              <a:rPr kumimoji="1" lang="en-US" altLang="ja-JP"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a:t>
            </a:r>
            <a:r>
              <a:rPr lang="ja-JP" altLang="ja-JP" sz="2400" b="1" u="dotted" dirty="0"/>
              <a:t>演習①②</a:t>
            </a:r>
            <a:r>
              <a:rPr kumimoji="1" lang="ja-JP" altLang="en-US"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②内臓の機能不全等の生活をする上での障害及び</a:t>
            </a:r>
            <a:endParaRPr kumimoji="1" lang="en-US" altLang="ja-JP"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予防・改善方法について説明できる</a:t>
            </a: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5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③内臓の機能不全等における療養上の留意点に</a:t>
            </a:r>
            <a:endParaRPr kumimoji="1" lang="en-US" altLang="ja-JP"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b="1" dirty="0">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ついて説明できる</a:t>
            </a: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5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⑤内臓の機能不全等の特性に応じたケアマネジ</a:t>
            </a:r>
            <a:endParaRPr kumimoji="1" lang="en-US" altLang="ja-JP"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b="1" dirty="0">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メントの具体的な方法を実施できる</a:t>
            </a:r>
            <a:endParaRPr kumimoji="1" lang="ja-JP" sz="2800" b="1" i="0" u="none" strike="noStrike" cap="none" normalizeH="0" baseline="0" dirty="0">
              <a:ln>
                <a:noFill/>
              </a:ln>
              <a:solidFill>
                <a:schemeClr val="tx1"/>
              </a:solidFill>
              <a:effectLst>
                <a:outerShdw blurRad="38100" dist="38100" dir="2700000" algn="tl">
                  <a:srgbClr val="000000">
                    <a:alpha val="43137"/>
                  </a:srgbClr>
                </a:outerShdw>
              </a:effectLst>
              <a:latin typeface="Arial" pitchFamily="34" charset="0"/>
              <a:ea typeface="ＭＳ Ｐゴシック" pitchFamily="50" charset="-128"/>
              <a:cs typeface="ＭＳ Ｐゴシック" pitchFamily="50" charset="-128"/>
            </a:endParaRPr>
          </a:p>
        </p:txBody>
      </p:sp>
      <p:sp>
        <p:nvSpPr>
          <p:cNvPr id="14338" name="Text Box 2"/>
          <p:cNvSpPr txBox="1">
            <a:spLocks noChangeArrowheads="1"/>
          </p:cNvSpPr>
          <p:nvPr/>
        </p:nvSpPr>
        <p:spPr bwMode="auto">
          <a:xfrm>
            <a:off x="437338" y="2585654"/>
            <a:ext cx="8291026" cy="796833"/>
          </a:xfrm>
          <a:prstGeom prst="rect">
            <a:avLst/>
          </a:prstGeom>
          <a:solidFill>
            <a:srgbClr val="99FF99"/>
          </a:solidFill>
          <a:ln w="3175" cap="rnd">
            <a:solidFill>
              <a:srgbClr val="FFFFFF"/>
            </a:solidFill>
            <a:prstDash val="sysDot"/>
            <a:miter lim="800000"/>
            <a:headEnd/>
            <a:tailEnd/>
          </a:ln>
        </p:spPr>
        <p:txBody>
          <a:bodyPr vert="horz" wrap="square" lIns="95760" tIns="34200" rIns="0" bIns="889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2800" b="1"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個人ワーク</a:t>
            </a:r>
            <a:r>
              <a:rPr kumimoji="1" lang="ja-JP" altLang="en-US" sz="2800" b="1"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（３分）</a:t>
            </a:r>
            <a:r>
              <a:rPr kumimoji="1" lang="ja-JP" altLang="en-US" sz="2800" b="1"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rPr>
              <a:t>　</a:t>
            </a:r>
            <a:r>
              <a:rPr kumimoji="1" lang="ja-JP" altLang="en-US" sz="28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　</a:t>
            </a:r>
            <a:endPar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endParaRPr>
          </a:p>
        </p:txBody>
      </p:sp>
    </p:spTree>
    <p:extLst>
      <p:ext uri="{BB962C8B-B14F-4D97-AF65-F5344CB8AC3E}">
        <p14:creationId xmlns:p14="http://schemas.microsoft.com/office/powerpoint/2010/main" val="316204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69846" y="1006235"/>
            <a:ext cx="6877862" cy="1224347"/>
          </a:xfrm>
          <a:prstGeom prst="rect">
            <a:avLst/>
          </a:prstGeom>
          <a:solidFill>
            <a:schemeClr val="bg1"/>
          </a:solidFill>
          <a:ln w="3175" cap="rnd">
            <a:solidFill>
              <a:srgbClr val="FFFFFF"/>
            </a:solidFill>
            <a:prstDash val="sysDot"/>
            <a:miter lim="800000"/>
            <a:headEnd/>
            <a:tailEnd/>
          </a:ln>
        </p:spPr>
        <p:txBody>
          <a:bodyPr vert="horz" wrap="square" lIns="95760" tIns="34200" rIns="0" bIns="889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rPr>
              <a:t>　</a:t>
            </a:r>
            <a:r>
              <a:rPr kumimoji="1" lang="ja-JP" altLang="en-US" sz="28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　</a:t>
            </a:r>
            <a:endPar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40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グループワーク</a:t>
            </a:r>
            <a:r>
              <a:rPr kumimoji="1" lang="ja-JP" altLang="en-US" sz="40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（１０分）</a:t>
            </a:r>
            <a:endParaRPr kumimoji="1" lang="ja-JP" sz="4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9" name="正方形/長方形 8"/>
          <p:cNvSpPr/>
          <p:nvPr/>
        </p:nvSpPr>
        <p:spPr>
          <a:xfrm>
            <a:off x="471055" y="2407542"/>
            <a:ext cx="8601825" cy="2554545"/>
          </a:xfrm>
          <a:prstGeom prst="rect">
            <a:avLst/>
          </a:prstGeom>
        </p:spPr>
        <p:txBody>
          <a:bodyPr wrap="square">
            <a:spAutoFit/>
          </a:bodyPr>
          <a:lstStyle/>
          <a:p>
            <a:r>
              <a:rPr lang="ja-JP" altLang="ja-JP" sz="4000" dirty="0"/>
              <a:t>上原絹子さんは心疾患で治療を受けていますが、このままの生活を続けた場合、３か月後はどのような変化が考えられますか？</a:t>
            </a:r>
            <a:endParaRPr lang="ja-JP" altLang="ja-JP" sz="4000" b="1" dirty="0"/>
          </a:p>
        </p:txBody>
      </p:sp>
      <p:sp>
        <p:nvSpPr>
          <p:cNvPr id="7" name="Rectangle 1"/>
          <p:cNvSpPr>
            <a:spLocks noChangeArrowheads="1"/>
          </p:cNvSpPr>
          <p:nvPr/>
        </p:nvSpPr>
        <p:spPr bwMode="auto">
          <a:xfrm>
            <a:off x="1945178" y="0"/>
            <a:ext cx="7198822" cy="944880"/>
          </a:xfrm>
          <a:prstGeom prst="rect">
            <a:avLst/>
          </a:prstGeom>
          <a:solidFill>
            <a:schemeClr val="accent5">
              <a:lumMod val="40000"/>
              <a:lumOff val="6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4000" b="1" dirty="0"/>
              <a:t>演習</a:t>
            </a:r>
            <a:r>
              <a:rPr lang="ja-JP" altLang="en-US" sz="4000" b="1" dirty="0"/>
              <a:t>①</a:t>
            </a:r>
            <a:r>
              <a:rPr lang="ja-JP" altLang="ja-JP" sz="2800" b="1" dirty="0"/>
              <a:t>　</a:t>
            </a:r>
            <a:r>
              <a:rPr lang="en-US" altLang="ja-JP" sz="2800" b="1" dirty="0"/>
              <a:t>   </a:t>
            </a:r>
            <a:r>
              <a:rPr lang="ja-JP" altLang="en-US" sz="4000" b="1" dirty="0">
                <a:solidFill>
                  <a:srgbClr val="FF0000"/>
                </a:solidFill>
              </a:rPr>
              <a:t>リスク</a:t>
            </a:r>
            <a:r>
              <a:rPr lang="ja-JP" altLang="ja-JP" sz="4000" b="1" dirty="0">
                <a:solidFill>
                  <a:srgbClr val="FF0000"/>
                </a:solidFill>
              </a:rPr>
              <a:t>の視点</a:t>
            </a:r>
            <a:r>
              <a:rPr lang="ja-JP" altLang="ja-JP" sz="3600" b="1" dirty="0">
                <a:solidFill>
                  <a:srgbClr val="FF0000"/>
                </a:solidFill>
              </a:rPr>
              <a:t>　</a:t>
            </a:r>
            <a:r>
              <a:rPr lang="ja-JP" altLang="en-US" sz="2800" b="1" dirty="0"/>
              <a:t>　</a:t>
            </a:r>
            <a:endParaRPr kumimoji="0" lang="ja-JP" altLang="ja-JP" sz="28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01481158"/>
              </p:ext>
            </p:extLst>
          </p:nvPr>
        </p:nvGraphicFramePr>
        <p:xfrm>
          <a:off x="300445" y="1099546"/>
          <a:ext cx="8645435" cy="5575574"/>
        </p:xfrm>
        <a:graphic>
          <a:graphicData uri="http://schemas.openxmlformats.org/drawingml/2006/table">
            <a:tbl>
              <a:tblPr firstRow="1" firstCol="1" bandRow="1"/>
              <a:tblGrid>
                <a:gridCol w="8645435">
                  <a:extLst>
                    <a:ext uri="{9D8B030D-6E8A-4147-A177-3AD203B41FA5}">
                      <a16:colId xmlns:a16="http://schemas.microsoft.com/office/drawing/2014/main" val="20000"/>
                    </a:ext>
                  </a:extLst>
                </a:gridCol>
              </a:tblGrid>
              <a:tr h="2063522">
                <a:tc>
                  <a:txBody>
                    <a:bodyPr/>
                    <a:lstStyle/>
                    <a:p>
                      <a:r>
                        <a:rPr kumimoji="1" lang="ja-JP" altLang="ja-JP" sz="2200" b="1" kern="1200" dirty="0">
                          <a:solidFill>
                            <a:schemeClr val="tx1"/>
                          </a:solidFill>
                          <a:latin typeface="+mn-lt"/>
                          <a:ea typeface="+mn-ea"/>
                          <a:cs typeface="+mn-cs"/>
                        </a:rPr>
                        <a:t>　</a:t>
                      </a:r>
                      <a:r>
                        <a:rPr kumimoji="1" lang="ja-JP" altLang="ja-JP" sz="3200" kern="1200" dirty="0">
                          <a:solidFill>
                            <a:schemeClr val="tx1"/>
                          </a:solidFill>
                          <a:latin typeface="+mn-lt"/>
                          <a:ea typeface="+mn-ea"/>
                          <a:cs typeface="+mn-cs"/>
                        </a:rPr>
                        <a:t>上原絹子さんは心疾患で治療を受けていますが、このままの生活を続けた場合、３か月後はどのような変化が考えられますか？</a:t>
                      </a:r>
                      <a:endParaRPr kumimoji="1" lang="ja-JP" altLang="ja-JP" sz="32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12052">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800" kern="1200" dirty="0">
                          <a:solidFill>
                            <a:srgbClr val="002060"/>
                          </a:solidFill>
                          <a:latin typeface="+mn-ea"/>
                          <a:ea typeface="+mn-ea"/>
                          <a:cs typeface="+mn-cs"/>
                        </a:rPr>
                        <a:t>・たこ焼きなど</a:t>
                      </a:r>
                      <a:r>
                        <a:rPr kumimoji="1" lang="ja-JP" altLang="en-US" sz="2800" kern="1200" dirty="0">
                          <a:solidFill>
                            <a:srgbClr val="002060"/>
                          </a:solidFill>
                          <a:latin typeface="+mn-ea"/>
                          <a:ea typeface="+mn-ea"/>
                          <a:cs typeface="+mn-cs"/>
                        </a:rPr>
                        <a:t>、</a:t>
                      </a:r>
                      <a:r>
                        <a:rPr kumimoji="1" lang="ja-JP" altLang="ja-JP" sz="2800" kern="1200" dirty="0">
                          <a:solidFill>
                            <a:srgbClr val="002060"/>
                          </a:solidFill>
                          <a:latin typeface="+mn-ea"/>
                          <a:ea typeface="+mn-ea"/>
                          <a:cs typeface="+mn-cs"/>
                        </a:rPr>
                        <a:t>好</a:t>
                      </a:r>
                      <a:r>
                        <a:rPr kumimoji="1" lang="ja-JP" altLang="en-US" sz="2800" kern="1200" dirty="0">
                          <a:solidFill>
                            <a:srgbClr val="002060"/>
                          </a:solidFill>
                          <a:latin typeface="+mn-ea"/>
                          <a:ea typeface="+mn-ea"/>
                          <a:cs typeface="+mn-cs"/>
                        </a:rPr>
                        <a:t>みのものばかり</a:t>
                      </a:r>
                      <a:r>
                        <a:rPr kumimoji="1" lang="ja-JP" altLang="ja-JP" sz="2800" kern="1200" dirty="0">
                          <a:solidFill>
                            <a:srgbClr val="002060"/>
                          </a:solidFill>
                          <a:latin typeface="+mn-ea"/>
                          <a:ea typeface="+mn-ea"/>
                          <a:cs typeface="+mn-cs"/>
                        </a:rPr>
                        <a:t>摂り続</a:t>
                      </a:r>
                      <a:r>
                        <a:rPr kumimoji="1" lang="ja-JP" altLang="en-US" sz="2800" kern="1200" dirty="0">
                          <a:solidFill>
                            <a:srgbClr val="002060"/>
                          </a:solidFill>
                          <a:latin typeface="+mn-ea"/>
                          <a:ea typeface="+mn-ea"/>
                          <a:cs typeface="+mn-cs"/>
                        </a:rPr>
                        <a:t>け</a:t>
                      </a:r>
                      <a:r>
                        <a:rPr kumimoji="1" lang="ja-JP" altLang="ja-JP" sz="2800" kern="1200" dirty="0">
                          <a:solidFill>
                            <a:srgbClr val="002060"/>
                          </a:solidFill>
                          <a:latin typeface="+mn-ea"/>
                          <a:ea typeface="+mn-ea"/>
                          <a:cs typeface="+mn-cs"/>
                        </a:rPr>
                        <a:t>た結果、</a:t>
                      </a:r>
                      <a:endParaRPr kumimoji="1" lang="en-US" altLang="ja-JP" sz="2800" kern="1200" dirty="0">
                        <a:solidFill>
                          <a:srgbClr val="002060"/>
                        </a:solidFill>
                        <a:latin typeface="+mn-ea"/>
                        <a:ea typeface="+mn-ea"/>
                        <a:cs typeface="+mn-cs"/>
                      </a:endParaRPr>
                    </a:p>
                    <a:p>
                      <a:r>
                        <a:rPr kumimoji="1" lang="ja-JP" altLang="en-US" sz="2800" kern="1200" dirty="0">
                          <a:solidFill>
                            <a:srgbClr val="002060"/>
                          </a:solidFill>
                          <a:latin typeface="+mn-ea"/>
                          <a:ea typeface="+mn-ea"/>
                          <a:cs typeface="+mn-cs"/>
                        </a:rPr>
                        <a:t>　</a:t>
                      </a:r>
                      <a:r>
                        <a:rPr kumimoji="1" lang="ja-JP" altLang="ja-JP" sz="2800" kern="1200" dirty="0">
                          <a:solidFill>
                            <a:srgbClr val="002060"/>
                          </a:solidFill>
                          <a:latin typeface="+mn-ea"/>
                          <a:ea typeface="+mn-ea"/>
                          <a:cs typeface="+mn-cs"/>
                        </a:rPr>
                        <a:t>体重も増加、血圧も高く、心臓への負担が大きくなり、</a:t>
                      </a:r>
                      <a:endParaRPr kumimoji="1" lang="en-US" altLang="ja-JP" sz="2800" kern="1200" dirty="0">
                        <a:solidFill>
                          <a:srgbClr val="002060"/>
                        </a:solidFill>
                        <a:latin typeface="+mn-ea"/>
                        <a:ea typeface="+mn-ea"/>
                        <a:cs typeface="+mn-cs"/>
                      </a:endParaRPr>
                    </a:p>
                    <a:p>
                      <a:r>
                        <a:rPr kumimoji="1" lang="ja-JP" altLang="en-US" sz="2800" kern="1200" dirty="0">
                          <a:solidFill>
                            <a:srgbClr val="002060"/>
                          </a:solidFill>
                          <a:latin typeface="+mn-ea"/>
                          <a:ea typeface="+mn-ea"/>
                          <a:cs typeface="+mn-cs"/>
                        </a:rPr>
                        <a:t>　</a:t>
                      </a:r>
                      <a:r>
                        <a:rPr kumimoji="1" lang="ja-JP" altLang="ja-JP" sz="2800" kern="1200" dirty="0">
                          <a:solidFill>
                            <a:srgbClr val="002060"/>
                          </a:solidFill>
                          <a:latin typeface="+mn-ea"/>
                          <a:ea typeface="+mn-ea"/>
                          <a:cs typeface="+mn-cs"/>
                        </a:rPr>
                        <a:t>心臓、腎臓の数値悪化により入退院を繰り返すと</a:t>
                      </a:r>
                      <a:endParaRPr kumimoji="1" lang="ja-JP" altLang="en-US" sz="2800" kern="1200" dirty="0">
                        <a:solidFill>
                          <a:srgbClr val="002060"/>
                        </a:solidFill>
                        <a:latin typeface="+mn-ea"/>
                        <a:ea typeface="+mn-ea"/>
                        <a:cs typeface="+mn-cs"/>
                      </a:endParaRPr>
                    </a:p>
                    <a:p>
                      <a:r>
                        <a:rPr kumimoji="1" lang="ja-JP" altLang="en-US" sz="2800" kern="1200" dirty="0">
                          <a:solidFill>
                            <a:srgbClr val="002060"/>
                          </a:solidFill>
                          <a:latin typeface="+mn-ea"/>
                          <a:ea typeface="+mn-ea"/>
                          <a:cs typeface="+mn-cs"/>
                        </a:rPr>
                        <a:t>　</a:t>
                      </a:r>
                      <a:r>
                        <a:rPr kumimoji="1" lang="ja-JP" altLang="ja-JP" sz="2800" kern="1200" dirty="0">
                          <a:solidFill>
                            <a:srgbClr val="002060"/>
                          </a:solidFill>
                          <a:latin typeface="+mn-ea"/>
                          <a:ea typeface="+mn-ea"/>
                          <a:cs typeface="+mn-cs"/>
                        </a:rPr>
                        <a:t>予想される</a:t>
                      </a:r>
                    </a:p>
                    <a:p>
                      <a:r>
                        <a:rPr kumimoji="1" lang="en-US" altLang="ja-JP" sz="2800" kern="1200" dirty="0">
                          <a:solidFill>
                            <a:srgbClr val="002060"/>
                          </a:solidFill>
                          <a:latin typeface="+mn-ea"/>
                          <a:ea typeface="+mn-ea"/>
                          <a:cs typeface="+mn-cs"/>
                        </a:rPr>
                        <a:t> </a:t>
                      </a:r>
                      <a:endParaRPr kumimoji="1" lang="ja-JP" altLang="ja-JP" sz="2800" kern="1200" dirty="0">
                        <a:solidFill>
                          <a:srgbClr val="002060"/>
                        </a:solidFill>
                        <a:latin typeface="+mn-ea"/>
                        <a:ea typeface="+mn-ea"/>
                        <a:cs typeface="+mn-cs"/>
                      </a:endParaRPr>
                    </a:p>
                    <a:p>
                      <a:r>
                        <a:rPr kumimoji="1" lang="ja-JP" altLang="ja-JP" sz="2800" kern="1200" dirty="0">
                          <a:solidFill>
                            <a:srgbClr val="002060"/>
                          </a:solidFill>
                          <a:latin typeface="+mn-ea"/>
                          <a:ea typeface="+mn-ea"/>
                          <a:cs typeface="+mn-cs"/>
                        </a:rPr>
                        <a:t>・下肢の浮腫、筋力の低下による閉じこもり、転倒のリス</a:t>
                      </a:r>
                      <a:r>
                        <a:rPr kumimoji="1" lang="en-US" altLang="ja-JP" sz="2800" kern="1200" dirty="0">
                          <a:solidFill>
                            <a:srgbClr val="002060"/>
                          </a:solidFill>
                          <a:latin typeface="+mn-ea"/>
                          <a:ea typeface="+mn-ea"/>
                          <a:cs typeface="+mn-cs"/>
                        </a:rPr>
                        <a:t> </a:t>
                      </a:r>
                    </a:p>
                    <a:p>
                      <a:r>
                        <a:rPr kumimoji="1" lang="en-US" altLang="ja-JP" sz="2800" kern="1200" dirty="0">
                          <a:solidFill>
                            <a:srgbClr val="002060"/>
                          </a:solidFill>
                          <a:latin typeface="+mn-ea"/>
                          <a:ea typeface="+mn-ea"/>
                          <a:cs typeface="+mn-cs"/>
                        </a:rPr>
                        <a:t>  </a:t>
                      </a:r>
                      <a:r>
                        <a:rPr kumimoji="1" lang="ja-JP" altLang="ja-JP" sz="2800" kern="1200" dirty="0">
                          <a:solidFill>
                            <a:srgbClr val="002060"/>
                          </a:solidFill>
                          <a:latin typeface="+mn-ea"/>
                          <a:ea typeface="+mn-ea"/>
                          <a:cs typeface="+mn-cs"/>
                        </a:rPr>
                        <a:t>クが有る</a:t>
                      </a:r>
                    </a:p>
                    <a:p>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7" name="Rectangle 1"/>
          <p:cNvSpPr>
            <a:spLocks noChangeArrowheads="1"/>
          </p:cNvSpPr>
          <p:nvPr/>
        </p:nvSpPr>
        <p:spPr bwMode="auto">
          <a:xfrm>
            <a:off x="1945178" y="0"/>
            <a:ext cx="7198822" cy="944880"/>
          </a:xfrm>
          <a:prstGeom prst="rect">
            <a:avLst/>
          </a:prstGeom>
          <a:solidFill>
            <a:schemeClr val="accent5">
              <a:lumMod val="40000"/>
              <a:lumOff val="6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4000" b="1" dirty="0"/>
              <a:t>演習</a:t>
            </a:r>
            <a:r>
              <a:rPr lang="ja-JP" altLang="en-US" sz="4000" b="1" dirty="0"/>
              <a:t>①</a:t>
            </a:r>
            <a:r>
              <a:rPr lang="ja-JP" altLang="ja-JP" sz="2800" b="1" dirty="0"/>
              <a:t>　</a:t>
            </a:r>
            <a:r>
              <a:rPr lang="en-US" altLang="ja-JP" sz="2800" b="1" dirty="0"/>
              <a:t>   </a:t>
            </a:r>
            <a:r>
              <a:rPr lang="ja-JP" altLang="en-US" sz="4000" b="1" dirty="0">
                <a:solidFill>
                  <a:srgbClr val="FF0000"/>
                </a:solidFill>
              </a:rPr>
              <a:t>リスク</a:t>
            </a:r>
            <a:r>
              <a:rPr lang="ja-JP" altLang="ja-JP" sz="4000" b="1" dirty="0">
                <a:solidFill>
                  <a:srgbClr val="FF0000"/>
                </a:solidFill>
              </a:rPr>
              <a:t>の視点</a:t>
            </a:r>
            <a:r>
              <a:rPr lang="en-US" altLang="ja-JP" sz="4000" b="1" dirty="0">
                <a:solidFill>
                  <a:srgbClr val="FF0000"/>
                </a:solidFill>
              </a:rPr>
              <a:t>   </a:t>
            </a:r>
            <a:r>
              <a:rPr lang="ja-JP" altLang="ja-JP" sz="4000" b="1" dirty="0">
                <a:solidFill>
                  <a:srgbClr val="C00000"/>
                </a:solidFill>
                <a:effectLst>
                  <a:outerShdw blurRad="38100" dist="38100" dir="2700000" algn="tl">
                    <a:srgbClr val="000000">
                      <a:alpha val="43137"/>
                    </a:srgbClr>
                  </a:outerShdw>
                </a:effectLst>
              </a:rPr>
              <a:t>解答例</a:t>
            </a:r>
            <a:r>
              <a:rPr lang="ja-JP" altLang="ja-JP" sz="3600" b="1" dirty="0">
                <a:solidFill>
                  <a:srgbClr val="FF0000"/>
                </a:solidFill>
              </a:rPr>
              <a:t>　</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316204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399060"/>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932529">
                <a:tc>
                  <a:txBody>
                    <a:bodyPr/>
                    <a:lstStyle/>
                    <a:p>
                      <a:r>
                        <a:rPr kumimoji="1" lang="ja-JP" altLang="ja-JP" sz="3200" b="1" kern="1200" dirty="0">
                          <a:solidFill>
                            <a:schemeClr val="tx1"/>
                          </a:solidFill>
                          <a:latin typeface="+mn-lt"/>
                          <a:ea typeface="+mn-ea"/>
                          <a:cs typeface="+mn-cs"/>
                        </a:rPr>
                        <a:t>　</a:t>
                      </a:r>
                      <a:r>
                        <a:rPr kumimoji="1" lang="ja-JP" altLang="ja-JP" sz="3200" b="1" kern="1200" dirty="0">
                          <a:solidFill>
                            <a:srgbClr val="FF0000"/>
                          </a:solidFill>
                          <a:latin typeface="+mn-lt"/>
                          <a:ea typeface="+mn-ea"/>
                          <a:cs typeface="+mn-cs"/>
                        </a:rPr>
                        <a:t>【ワーク①】</a:t>
                      </a:r>
                    </a:p>
                    <a:p>
                      <a:r>
                        <a:rPr kumimoji="1" lang="en-US" altLang="ja-JP" sz="1000" b="1" kern="1200" dirty="0">
                          <a:solidFill>
                            <a:schemeClr val="tx1"/>
                          </a:solidFill>
                          <a:latin typeface="+mn-lt"/>
                          <a:ea typeface="+mn-ea"/>
                          <a:cs typeface="+mn-cs"/>
                        </a:rPr>
                        <a:t> </a:t>
                      </a:r>
                      <a:endParaRPr kumimoji="1" lang="ja-JP" altLang="ja-JP" sz="10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在宅では、薬物療法を治療の基本としつつ、食事や生活習慣の改善も重要です。事例の上原絹子さんの服薬状況を把握するために必要なことはなんだと考えますか。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66531">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868680"/>
          </a:xfrm>
          <a:prstGeom prst="rect">
            <a:avLst/>
          </a:prstGeom>
          <a:solidFill>
            <a:schemeClr val="accent4">
              <a:lumMod val="20000"/>
              <a:lumOff val="8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4000" b="1" dirty="0">
                <a:solidFill>
                  <a:srgbClr val="FF0000"/>
                </a:solidFill>
              </a:rPr>
              <a:t>演習②</a:t>
            </a:r>
            <a:r>
              <a:rPr lang="ja-JP" altLang="ja-JP" sz="2800" b="1" dirty="0"/>
              <a:t>　</a:t>
            </a:r>
            <a:r>
              <a:rPr lang="en-US" altLang="ja-JP" sz="2800" b="1" dirty="0"/>
              <a:t>  </a:t>
            </a:r>
            <a:r>
              <a:rPr lang="ja-JP" altLang="ja-JP" sz="3600" b="1" dirty="0"/>
              <a:t>服薬管理の視点</a:t>
            </a:r>
            <a:r>
              <a:rPr lang="ja-JP" altLang="ja-JP" sz="2800" b="1" dirty="0"/>
              <a:t>　</a:t>
            </a:r>
            <a:r>
              <a:rPr lang="ja-JP" altLang="en-US" sz="2800" b="1" dirty="0"/>
              <a:t>　</a:t>
            </a:r>
            <a:endParaRPr kumimoji="0" lang="ja-JP" altLang="ja-JP" sz="2800" dirty="0">
              <a:solidFill>
                <a:srgbClr val="C0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a:t>
            </a:r>
            <a:r>
              <a:rPr lang="en-US" altLang="ja-JP" sz="2800" dirty="0">
                <a:solidFill>
                  <a:srgbClr val="FF0000"/>
                </a:solidFill>
              </a:rPr>
              <a:t>59</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319448"/>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086367">
                <a:tc>
                  <a:txBody>
                    <a:bodyPr/>
                    <a:lstStyle/>
                    <a:p>
                      <a:r>
                        <a:rPr kumimoji="1" lang="ja-JP" altLang="ja-JP" sz="2200" b="1" kern="1200" dirty="0">
                          <a:solidFill>
                            <a:schemeClr val="tx1"/>
                          </a:solidFill>
                          <a:latin typeface="+mn-lt"/>
                          <a:ea typeface="+mn-ea"/>
                          <a:cs typeface="+mn-cs"/>
                        </a:rPr>
                        <a:t>　</a:t>
                      </a:r>
                      <a:r>
                        <a:rPr kumimoji="1" lang="ja-JP" altLang="ja-JP" sz="3200" b="1" kern="1200" dirty="0">
                          <a:solidFill>
                            <a:srgbClr val="FF0000"/>
                          </a:solidFill>
                          <a:latin typeface="+mn-lt"/>
                          <a:ea typeface="+mn-ea"/>
                          <a:cs typeface="+mn-cs"/>
                        </a:rPr>
                        <a:t>【ワーク②】</a:t>
                      </a:r>
                    </a:p>
                    <a:p>
                      <a:r>
                        <a:rPr kumimoji="1" lang="en-US" altLang="ja-JP" sz="1000" b="1" kern="1200" dirty="0">
                          <a:solidFill>
                            <a:schemeClr val="tx1"/>
                          </a:solidFill>
                          <a:latin typeface="+mn-lt"/>
                          <a:ea typeface="+mn-ea"/>
                          <a:cs typeface="+mn-cs"/>
                        </a:rPr>
                        <a:t> </a:t>
                      </a:r>
                      <a:endParaRPr kumimoji="1" lang="ja-JP" altLang="ja-JP" sz="1000" b="1" kern="1200" dirty="0">
                        <a:solidFill>
                          <a:schemeClr val="tx1"/>
                        </a:solidFill>
                        <a:latin typeface="+mn-lt"/>
                        <a:ea typeface="+mn-ea"/>
                        <a:cs typeface="+mn-cs"/>
                      </a:endParaRPr>
                    </a:p>
                    <a:p>
                      <a:r>
                        <a:rPr kumimoji="1" lang="en-US" altLang="ja-JP"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どのような工夫で、服薬管理ができると思いますか。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33081">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8" name="Rectangle 1"/>
          <p:cNvSpPr>
            <a:spLocks noChangeArrowheads="1"/>
          </p:cNvSpPr>
          <p:nvPr/>
        </p:nvSpPr>
        <p:spPr bwMode="auto">
          <a:xfrm>
            <a:off x="1945178" y="0"/>
            <a:ext cx="7198822" cy="868680"/>
          </a:xfrm>
          <a:prstGeom prst="rect">
            <a:avLst/>
          </a:prstGeom>
          <a:solidFill>
            <a:schemeClr val="accent4">
              <a:lumMod val="20000"/>
              <a:lumOff val="8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4000" b="1" dirty="0">
                <a:solidFill>
                  <a:srgbClr val="FF0000"/>
                </a:solidFill>
              </a:rPr>
              <a:t>演習②</a:t>
            </a:r>
            <a:r>
              <a:rPr lang="ja-JP" altLang="ja-JP" sz="2800" b="1" dirty="0"/>
              <a:t>　</a:t>
            </a:r>
            <a:r>
              <a:rPr lang="en-US" altLang="ja-JP" sz="2800" b="1" dirty="0"/>
              <a:t>  </a:t>
            </a:r>
            <a:r>
              <a:rPr lang="ja-JP" altLang="ja-JP" sz="3600" b="1" dirty="0"/>
              <a:t>服薬管理の視点</a:t>
            </a:r>
            <a:r>
              <a:rPr lang="ja-JP" altLang="ja-JP" sz="2800" b="1" dirty="0"/>
              <a:t>　</a:t>
            </a:r>
            <a:r>
              <a:rPr lang="ja-JP" altLang="en-US" sz="2800" b="1" dirty="0"/>
              <a:t>　</a:t>
            </a:r>
            <a:endParaRPr kumimoji="0" lang="ja-JP" altLang="ja-JP" sz="2800" dirty="0">
              <a:solidFill>
                <a:srgbClr val="C0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a:t>
            </a:r>
            <a:r>
              <a:rPr lang="en-US" altLang="ja-JP" sz="2800" dirty="0">
                <a:solidFill>
                  <a:srgbClr val="FF0000"/>
                </a:solidFill>
              </a:rPr>
              <a:t>59</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pPr algn="ctr"/>
            <a:r>
              <a:rPr kumimoji="1" lang="ja-JP" altLang="en-US" dirty="0"/>
              <a:t>本科目の目的</a:t>
            </a:r>
          </a:p>
        </p:txBody>
      </p:sp>
      <p:sp>
        <p:nvSpPr>
          <p:cNvPr id="3" name="コンテンツ プレースホルダー 2"/>
          <p:cNvSpPr>
            <a:spLocks noGrp="1"/>
          </p:cNvSpPr>
          <p:nvPr>
            <p:ph idx="1"/>
          </p:nvPr>
        </p:nvSpPr>
        <p:spPr>
          <a:xfrm>
            <a:off x="628650" y="2151529"/>
            <a:ext cx="8102973" cy="4025434"/>
          </a:xfrm>
        </p:spPr>
        <p:txBody>
          <a:bodyPr>
            <a:normAutofit/>
          </a:bodyPr>
          <a:lstStyle/>
          <a:p>
            <a:pPr marL="0" indent="0" algn="just">
              <a:spcAft>
                <a:spcPts val="0"/>
              </a:spcAft>
              <a:buNone/>
            </a:pPr>
            <a:endParaRPr lang="en-US" altLang="ja-JP" b="1" kern="100" dirty="0">
              <a:effectLst/>
              <a:latin typeface="Century"/>
              <a:ea typeface="ＭＳ 明朝"/>
              <a:cs typeface="Times New Roman"/>
            </a:endParaRPr>
          </a:p>
          <a:p>
            <a:pPr marL="0" indent="0" algn="just">
              <a:spcAft>
                <a:spcPts val="0"/>
              </a:spcAft>
              <a:buNone/>
            </a:pPr>
            <a:r>
              <a:rPr lang="ja-JP" altLang="ja-JP" sz="3200" kern="0" dirty="0">
                <a:latin typeface="ＭＳ ゴシック" panose="020B0609070205080204" pitchFamily="49" charset="-128"/>
                <a:ea typeface="ＭＳ ゴシック" panose="020B0609070205080204" pitchFamily="49" charset="-128"/>
                <a:cs typeface="ＭＳゴシック"/>
              </a:rPr>
              <a:t>内臓の機能不全に係る各疾患・症候群</a:t>
            </a:r>
            <a:r>
              <a:rPr lang="ja-JP" altLang="en-US" sz="3200" kern="0" dirty="0">
                <a:latin typeface="ＭＳ ゴシック" panose="020B0609070205080204" pitchFamily="49" charset="-128"/>
                <a:ea typeface="ＭＳ ゴシック" panose="020B0609070205080204" pitchFamily="49" charset="-128"/>
                <a:cs typeface="ＭＳゴシック"/>
              </a:rPr>
              <a:t>（</a:t>
            </a:r>
            <a:r>
              <a:rPr lang="ja-JP" altLang="ja-JP" sz="3200" kern="0" dirty="0">
                <a:latin typeface="ＭＳ ゴシック" panose="020B0609070205080204" pitchFamily="49" charset="-128"/>
                <a:ea typeface="ＭＳ ゴシック" panose="020B0609070205080204" pitchFamily="49" charset="-128"/>
                <a:cs typeface="ＭＳゴシック"/>
              </a:rPr>
              <a:t>糖尿病、高血圧、脂質異常症、心疾患、呼吸器疾患、腎臓病、肝臓病等</a:t>
            </a:r>
            <a:r>
              <a:rPr lang="ja-JP" altLang="en-US" sz="3200" kern="0" dirty="0">
                <a:latin typeface="ＭＳ ゴシック" panose="020B0609070205080204" pitchFamily="49" charset="-128"/>
                <a:ea typeface="ＭＳ ゴシック" panose="020B0609070205080204" pitchFamily="49" charset="-128"/>
                <a:cs typeface="ＭＳゴシック"/>
              </a:rPr>
              <a:t>）</a:t>
            </a:r>
            <a:r>
              <a:rPr lang="ja-JP" altLang="ja-JP" sz="3200" kern="0" dirty="0">
                <a:latin typeface="ＭＳ ゴシック" panose="020B0609070205080204" pitchFamily="49" charset="-128"/>
                <a:ea typeface="ＭＳ ゴシック" panose="020B0609070205080204" pitchFamily="49" charset="-128"/>
                <a:cs typeface="ＭＳゴシック"/>
              </a:rPr>
              <a:t>の特性や療養上の留意点、起こりやすい課題を踏まえた支援に当たってのポイントを理解する。</a:t>
            </a:r>
            <a:endParaRPr lang="ja-JP" altLang="ja-JP" sz="3200" kern="100" dirty="0">
              <a:latin typeface="ＭＳ ゴシック" panose="020B0609070205080204" pitchFamily="49" charset="-128"/>
              <a:ea typeface="ＭＳ ゴシック" panose="020B0609070205080204" pitchFamily="49" charset="-128"/>
              <a:cs typeface="Times New Roman"/>
            </a:endParaRPr>
          </a:p>
          <a:p>
            <a:pPr marL="0" indent="0">
              <a:buNone/>
            </a:pPr>
            <a:endParaRPr kumimoji="1" lang="ja-JP" altLang="en-US" b="1" dirty="0"/>
          </a:p>
        </p:txBody>
      </p:sp>
      <p:sp>
        <p:nvSpPr>
          <p:cNvPr id="5" name="スライド番号プレースホルダー 4"/>
          <p:cNvSpPr>
            <a:spLocks noGrp="1"/>
          </p:cNvSpPr>
          <p:nvPr>
            <p:ph type="sldNum" sz="quarter" idx="12"/>
          </p:nvPr>
        </p:nvSpPr>
        <p:spPr/>
        <p:txBody>
          <a:bodyPr/>
          <a:lstStyle/>
          <a:p>
            <a:fld id="{09057905-3C74-4474-A335-18C215C071D3}" type="slidenum">
              <a:rPr kumimoji="1" lang="ja-JP" altLang="en-US" smtClean="0"/>
              <a:pPr/>
              <a:t>2</a:t>
            </a:fld>
            <a:endParaRPr kumimoji="1" lang="ja-JP" altLang="en-US" dirty="0"/>
          </a:p>
        </p:txBody>
      </p:sp>
      <p:sp>
        <p:nvSpPr>
          <p:cNvPr id="4" name="テキスト ボックス 3"/>
          <p:cNvSpPr txBox="1"/>
          <p:nvPr/>
        </p:nvSpPr>
        <p:spPr>
          <a:xfrm>
            <a:off x="7452320" y="908720"/>
            <a:ext cx="936104" cy="369332"/>
          </a:xfrm>
          <a:prstGeom prst="rect">
            <a:avLst/>
          </a:prstGeom>
          <a:noFill/>
          <a:ln>
            <a:solidFill>
              <a:schemeClr val="tx1"/>
            </a:solidFill>
          </a:ln>
        </p:spPr>
        <p:txBody>
          <a:bodyPr wrap="square" rtlCol="0">
            <a:spAutoFit/>
          </a:bodyPr>
          <a:lstStyle/>
          <a:p>
            <a:r>
              <a:rPr kumimoji="1" lang="ja-JP" altLang="en-US" dirty="0"/>
              <a:t>Ｐ．</a:t>
            </a:r>
            <a:r>
              <a:rPr lang="en-US" altLang="ja-JP" dirty="0"/>
              <a:t>281</a:t>
            </a:r>
            <a:endParaRPr kumimoji="1" lang="ja-JP" altLang="en-US" dirty="0"/>
          </a:p>
        </p:txBody>
      </p:sp>
    </p:spTree>
    <p:extLst>
      <p:ext uri="{BB962C8B-B14F-4D97-AF65-F5344CB8AC3E}">
        <p14:creationId xmlns:p14="http://schemas.microsoft.com/office/powerpoint/2010/main" val="388393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88640" y="456838"/>
            <a:ext cx="6055360" cy="1224347"/>
          </a:xfrm>
          <a:prstGeom prst="rect">
            <a:avLst/>
          </a:prstGeom>
          <a:solidFill>
            <a:schemeClr val="bg1"/>
          </a:solidFill>
          <a:ln w="3175" cap="rnd">
            <a:solidFill>
              <a:srgbClr val="FFFFFF"/>
            </a:solidFill>
            <a:prstDash val="sysDot"/>
            <a:miter lim="800000"/>
            <a:headEnd/>
            <a:tailEnd/>
          </a:ln>
        </p:spPr>
        <p:txBody>
          <a:bodyPr vert="horz" wrap="square" lIns="95760" tIns="34200" rIns="0" bIns="889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rPr>
              <a:t>　</a:t>
            </a:r>
            <a:r>
              <a:rPr kumimoji="1" lang="ja-JP" altLang="en-US" sz="28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　</a:t>
            </a:r>
            <a:endPar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40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グループワーク</a:t>
            </a:r>
            <a:r>
              <a:rPr kumimoji="1" lang="ja-JP" altLang="en-US" sz="40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a:t>
            </a:r>
            <a:r>
              <a:rPr kumimoji="1" lang="en-US" altLang="ja-JP" sz="40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10</a:t>
            </a:r>
            <a:r>
              <a:rPr kumimoji="1" lang="ja-JP" altLang="en-US" sz="40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分）</a:t>
            </a:r>
            <a:endParaRPr kumimoji="1" lang="ja-JP" sz="4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正方形/長方形 5"/>
          <p:cNvSpPr/>
          <p:nvPr/>
        </p:nvSpPr>
        <p:spPr>
          <a:xfrm>
            <a:off x="400858" y="1628259"/>
            <a:ext cx="8743142" cy="2554545"/>
          </a:xfrm>
          <a:prstGeom prst="rect">
            <a:avLst/>
          </a:prstGeom>
        </p:spPr>
        <p:txBody>
          <a:bodyPr wrap="square">
            <a:spAutoFit/>
          </a:bodyPr>
          <a:lstStyle/>
          <a:p>
            <a:r>
              <a:rPr lang="ja-JP" altLang="ja-JP" sz="3200" b="1" dirty="0">
                <a:solidFill>
                  <a:srgbClr val="7030A0"/>
                </a:solidFill>
              </a:rPr>
              <a:t>【ワーク①】</a:t>
            </a:r>
          </a:p>
          <a:p>
            <a:r>
              <a:rPr lang="en-US" altLang="ja-JP" sz="3200" b="1" dirty="0"/>
              <a:t> </a:t>
            </a:r>
            <a:r>
              <a:rPr lang="ja-JP" altLang="ja-JP" sz="3200" b="1" dirty="0"/>
              <a:t>在宅では、薬物療法を治療の基本としつつ、食事や生活習慣の改善も重要です。事例の上原絹子さんの服薬状況を把握するために必要なことはなんだと考えますか。</a:t>
            </a:r>
          </a:p>
        </p:txBody>
      </p:sp>
      <p:sp>
        <p:nvSpPr>
          <p:cNvPr id="7" name="正方形/長方形 6"/>
          <p:cNvSpPr/>
          <p:nvPr/>
        </p:nvSpPr>
        <p:spPr>
          <a:xfrm>
            <a:off x="447040" y="4680696"/>
            <a:ext cx="8534400" cy="1569660"/>
          </a:xfrm>
          <a:prstGeom prst="rect">
            <a:avLst/>
          </a:prstGeom>
        </p:spPr>
        <p:txBody>
          <a:bodyPr wrap="square">
            <a:spAutoFit/>
          </a:bodyPr>
          <a:lstStyle/>
          <a:p>
            <a:r>
              <a:rPr lang="ja-JP" altLang="ja-JP" sz="3200" b="1" dirty="0">
                <a:solidFill>
                  <a:srgbClr val="7030A0"/>
                </a:solidFill>
              </a:rPr>
              <a:t>【ワーク②】</a:t>
            </a:r>
          </a:p>
          <a:p>
            <a:r>
              <a:rPr lang="en-US" altLang="ja-JP" sz="3200" b="1" dirty="0"/>
              <a:t> </a:t>
            </a:r>
            <a:r>
              <a:rPr lang="ja-JP" altLang="ja-JP" sz="3200" b="1" dirty="0"/>
              <a:t>どのような工夫で、服薬管理ができると思いますか。</a:t>
            </a:r>
          </a:p>
        </p:txBody>
      </p:sp>
      <p:sp>
        <p:nvSpPr>
          <p:cNvPr id="9" name="Rectangle 1"/>
          <p:cNvSpPr>
            <a:spLocks noChangeArrowheads="1"/>
          </p:cNvSpPr>
          <p:nvPr/>
        </p:nvSpPr>
        <p:spPr bwMode="auto">
          <a:xfrm>
            <a:off x="1945178" y="0"/>
            <a:ext cx="7198822" cy="868680"/>
          </a:xfrm>
          <a:prstGeom prst="rect">
            <a:avLst/>
          </a:prstGeom>
          <a:solidFill>
            <a:schemeClr val="accent4">
              <a:lumMod val="20000"/>
              <a:lumOff val="8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4000" b="1" dirty="0">
                <a:solidFill>
                  <a:srgbClr val="FF0000"/>
                </a:solidFill>
              </a:rPr>
              <a:t>演習②</a:t>
            </a:r>
            <a:r>
              <a:rPr lang="ja-JP" altLang="ja-JP" sz="2800" b="1" dirty="0"/>
              <a:t>　</a:t>
            </a:r>
            <a:r>
              <a:rPr lang="en-US" altLang="ja-JP" sz="2800" b="1" dirty="0"/>
              <a:t>  </a:t>
            </a:r>
            <a:r>
              <a:rPr lang="ja-JP" altLang="ja-JP" sz="3600" b="1" dirty="0"/>
              <a:t>服薬管理の視点</a:t>
            </a:r>
            <a:r>
              <a:rPr lang="ja-JP" altLang="ja-JP" sz="2800" b="1" dirty="0"/>
              <a:t>　</a:t>
            </a:r>
            <a:r>
              <a:rPr lang="ja-JP" altLang="en-US" sz="2800" b="1" dirty="0"/>
              <a:t>　</a:t>
            </a:r>
            <a:endParaRPr kumimoji="0" lang="ja-JP" altLang="ja-JP" sz="2800"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211110"/>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744579">
                <a:tc>
                  <a:txBody>
                    <a:bodyPr/>
                    <a:lstStyle/>
                    <a:p>
                      <a:r>
                        <a:rPr kumimoji="1" lang="ja-JP" altLang="ja-JP" sz="22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【ワーク①】</a:t>
                      </a:r>
                    </a:p>
                    <a:p>
                      <a:r>
                        <a:rPr kumimoji="1" lang="en-US" altLang="ja-JP" sz="1000" b="1" kern="1200" dirty="0">
                          <a:solidFill>
                            <a:schemeClr val="tx1"/>
                          </a:solidFill>
                          <a:latin typeface="+mn-lt"/>
                          <a:ea typeface="+mn-ea"/>
                          <a:cs typeface="+mn-cs"/>
                        </a:rPr>
                        <a:t> </a:t>
                      </a:r>
                      <a:endParaRPr kumimoji="1" lang="ja-JP" altLang="ja-JP" sz="10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200" b="1" kern="1200" dirty="0">
                          <a:solidFill>
                            <a:schemeClr val="tx1"/>
                          </a:solidFill>
                          <a:latin typeface="+mn-lt"/>
                          <a:ea typeface="+mn-ea"/>
                          <a:cs typeface="+mn-cs"/>
                        </a:rPr>
                        <a:t>在宅では、薬物療法を治療の基本としつつ、食事や生活習慣の改善も</a:t>
                      </a:r>
                      <a:endParaRPr kumimoji="1" lang="en-US" altLang="ja-JP" sz="22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200" b="1" kern="1200" dirty="0">
                          <a:solidFill>
                            <a:schemeClr val="tx1"/>
                          </a:solidFill>
                          <a:latin typeface="+mn-lt"/>
                          <a:ea typeface="+mn-ea"/>
                          <a:cs typeface="+mn-cs"/>
                        </a:rPr>
                        <a:t>重要です。事例の上原絹子さんの服薬状況を把握するために必要なこと</a:t>
                      </a:r>
                      <a:endParaRPr kumimoji="1" lang="en-US" altLang="ja-JP" sz="22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200" b="1" kern="1200" dirty="0">
                          <a:solidFill>
                            <a:schemeClr val="tx1"/>
                          </a:solidFill>
                          <a:latin typeface="+mn-lt"/>
                          <a:ea typeface="+mn-ea"/>
                          <a:cs typeface="+mn-cs"/>
                        </a:rPr>
                        <a:t>はなんだと考えますか。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66531">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・サービス事業所（訪問看護、訪問介護、デイ等）、ケアマネも含め、</a:t>
                      </a:r>
                      <a:endParaRPr kumimoji="1" lang="en-US"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自宅訪問の際に、薬が内服できているか、関係者全員が意識し、</a:t>
                      </a:r>
                      <a:endParaRPr kumimoji="1" lang="en-US"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実際に確認する</a:t>
                      </a:r>
                    </a:p>
                    <a:p>
                      <a:r>
                        <a:rPr kumimoji="1" lang="en-US" altLang="ja-JP" sz="2200" b="1" kern="1200" dirty="0">
                          <a:solidFill>
                            <a:srgbClr val="FF0000"/>
                          </a:solidFill>
                          <a:latin typeface="+mn-lt"/>
                          <a:ea typeface="+mn-ea"/>
                          <a:cs typeface="+mn-cs"/>
                        </a:rPr>
                        <a:t> </a:t>
                      </a:r>
                      <a:endParaRPr kumimoji="1" lang="ja-JP"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・起床時間、食事時間等の主な日常生活の活動を確認する</a:t>
                      </a:r>
                    </a:p>
                    <a:p>
                      <a:r>
                        <a:rPr kumimoji="1" lang="en-US" altLang="ja-JP" sz="2200" b="1" kern="1200" dirty="0">
                          <a:solidFill>
                            <a:srgbClr val="FF0000"/>
                          </a:solidFill>
                          <a:latin typeface="+mn-lt"/>
                          <a:ea typeface="+mn-ea"/>
                          <a:cs typeface="+mn-cs"/>
                        </a:rPr>
                        <a:t> </a:t>
                      </a:r>
                      <a:endParaRPr kumimoji="1" lang="ja-JP"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・残薬を確認する</a:t>
                      </a:r>
                    </a:p>
                    <a:p>
                      <a:r>
                        <a:rPr kumimoji="1" lang="en-US" altLang="ja-JP" sz="2200" b="1" kern="1200" dirty="0">
                          <a:solidFill>
                            <a:srgbClr val="FF0000"/>
                          </a:solidFill>
                          <a:latin typeface="+mn-lt"/>
                          <a:ea typeface="+mn-ea"/>
                          <a:cs typeface="+mn-cs"/>
                        </a:rPr>
                        <a:t> </a:t>
                      </a:r>
                      <a:endParaRPr kumimoji="1" lang="ja-JP"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・血液データを確認する</a:t>
                      </a:r>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0"/>
            <a:ext cx="7198822" cy="868680"/>
          </a:xfrm>
          <a:prstGeom prst="rect">
            <a:avLst/>
          </a:prstGeom>
          <a:solidFill>
            <a:schemeClr val="accent4">
              <a:lumMod val="20000"/>
              <a:lumOff val="8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4000" b="1" dirty="0">
                <a:solidFill>
                  <a:srgbClr val="FF0000"/>
                </a:solidFill>
              </a:rPr>
              <a:t>演習②</a:t>
            </a:r>
            <a:r>
              <a:rPr lang="ja-JP" altLang="ja-JP" sz="2800" b="1" dirty="0"/>
              <a:t>　</a:t>
            </a:r>
            <a:r>
              <a:rPr lang="en-US" altLang="ja-JP" sz="2800" b="1" dirty="0"/>
              <a:t>  </a:t>
            </a:r>
            <a:r>
              <a:rPr lang="ja-JP" altLang="ja-JP" sz="3600" b="1" dirty="0"/>
              <a:t>服薬管理の視点</a:t>
            </a:r>
            <a:r>
              <a:rPr lang="en-US" altLang="ja-JP" sz="3600" b="1" dirty="0"/>
              <a:t>   </a:t>
            </a:r>
            <a:r>
              <a:rPr lang="ja-JP" altLang="ja-JP" sz="3600" b="1" dirty="0">
                <a:solidFill>
                  <a:srgbClr val="0070C0"/>
                </a:solidFill>
                <a:effectLst>
                  <a:outerShdw blurRad="38100" dist="38100" dir="2700000" algn="tl">
                    <a:srgbClr val="000000">
                      <a:alpha val="43137"/>
                    </a:srgbClr>
                  </a:outerShdw>
                </a:effectLst>
              </a:rPr>
              <a:t>解答例</a:t>
            </a:r>
            <a:r>
              <a:rPr lang="ja-JP" altLang="ja-JP" sz="2800" b="1" dirty="0"/>
              <a:t>　</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3162042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93963" y="1123433"/>
          <a:ext cx="8748000" cy="5656256"/>
        </p:xfrm>
        <a:graphic>
          <a:graphicData uri="http://schemas.openxmlformats.org/drawingml/2006/table">
            <a:tbl>
              <a:tblPr firstRow="1" firstCol="1" bandRow="1"/>
              <a:tblGrid>
                <a:gridCol w="8748000">
                  <a:extLst>
                    <a:ext uri="{9D8B030D-6E8A-4147-A177-3AD203B41FA5}">
                      <a16:colId xmlns:a16="http://schemas.microsoft.com/office/drawing/2014/main" val="20000"/>
                    </a:ext>
                  </a:extLst>
                </a:gridCol>
              </a:tblGrid>
              <a:tr h="1008056">
                <a:tc>
                  <a:txBody>
                    <a:bodyPr/>
                    <a:lstStyle/>
                    <a:p>
                      <a:r>
                        <a:rPr kumimoji="1" lang="ja-JP" altLang="ja-JP" sz="22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【ワーク②】</a:t>
                      </a:r>
                    </a:p>
                    <a:p>
                      <a:r>
                        <a:rPr kumimoji="1" lang="en-US" altLang="ja-JP" sz="1000" b="1" kern="1200" dirty="0">
                          <a:solidFill>
                            <a:schemeClr val="tx1"/>
                          </a:solidFill>
                          <a:latin typeface="+mn-lt"/>
                          <a:ea typeface="+mn-ea"/>
                          <a:cs typeface="+mn-cs"/>
                        </a:rPr>
                        <a:t> </a:t>
                      </a:r>
                      <a:endParaRPr kumimoji="1" lang="ja-JP" altLang="ja-JP" sz="1000" b="1" kern="1200" dirty="0">
                        <a:solidFill>
                          <a:schemeClr val="tx1"/>
                        </a:solidFill>
                        <a:latin typeface="+mn-lt"/>
                        <a:ea typeface="+mn-ea"/>
                        <a:cs typeface="+mn-cs"/>
                      </a:endParaRPr>
                    </a:p>
                    <a:p>
                      <a:r>
                        <a:rPr kumimoji="1" lang="en-US" altLang="ja-JP" sz="2400" b="1" kern="1200" dirty="0">
                          <a:solidFill>
                            <a:schemeClr val="tx1"/>
                          </a:solidFill>
                          <a:latin typeface="+mn-lt"/>
                          <a:ea typeface="+mn-ea"/>
                          <a:cs typeface="+mn-cs"/>
                        </a:rPr>
                        <a:t>     </a:t>
                      </a:r>
                      <a:r>
                        <a:rPr kumimoji="1" lang="ja-JP" altLang="ja-JP" sz="2400" b="1" kern="1200" dirty="0">
                          <a:solidFill>
                            <a:schemeClr val="tx1"/>
                          </a:solidFill>
                          <a:latin typeface="+mn-lt"/>
                          <a:ea typeface="+mn-ea"/>
                          <a:cs typeface="+mn-cs"/>
                        </a:rPr>
                        <a:t>どのような工夫で、服薬管理ができると思いますか。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71944">
                <a:tc>
                  <a:txBody>
                    <a:bodyPr/>
                    <a:lstStyle/>
                    <a:p>
                      <a:endParaRPr kumimoji="1" lang="en-US" altLang="ja-JP" sz="1350" kern="1200" dirty="0">
                        <a:solidFill>
                          <a:schemeClr val="tx1"/>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en-US" altLang="ja-JP" sz="1350" b="1" kern="1200" dirty="0">
                          <a:solidFill>
                            <a:schemeClr val="tx1"/>
                          </a:solidFill>
                          <a:effectLst>
                            <a:outerShdw blurRad="38100" dist="38100" dir="2700000" algn="tl">
                              <a:srgbClr val="000000">
                                <a:alpha val="43137"/>
                              </a:srgbClr>
                            </a:outerShdw>
                          </a:effectLst>
                          <a:latin typeface="+mn-lt"/>
                          <a:ea typeface="+mn-ea"/>
                          <a:cs typeface="+mn-cs"/>
                        </a:rPr>
                        <a:t> </a:t>
                      </a:r>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①</a:t>
                      </a:r>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医師の処方方法の変更（朝昼夕寝る前⇒朝、夕、寝る前へ変更し、少しでも</a:t>
                      </a:r>
                      <a:endParaRPr kumimoji="1" lang="en-US" altLang="ja-JP" sz="2000" b="1" kern="1200" dirty="0">
                        <a:solidFill>
                          <a:srgbClr val="FF0000"/>
                        </a:solidFill>
                        <a:effectLst>
                          <a:outerShdw blurRad="38100" dist="38100" dir="2700000" algn="tl">
                            <a:srgbClr val="000000">
                              <a:alpha val="43137"/>
                            </a:srgbClr>
                          </a:outerShdw>
                        </a:effectLst>
                        <a:latin typeface="+mn-lt"/>
                        <a:ea typeface="+mn-ea"/>
                        <a:cs typeface="+mn-cs"/>
                      </a:endParaRPr>
                    </a:p>
                    <a:p>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簡単に）</a:t>
                      </a:r>
                    </a:p>
                    <a:p>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en-US" sz="2000" b="1" kern="1200" dirty="0">
                          <a:solidFill>
                            <a:schemeClr val="bg2">
                              <a:lumMod val="10000"/>
                            </a:schemeClr>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bg2">
                              <a:lumMod val="10000"/>
                            </a:schemeClr>
                          </a:solidFill>
                          <a:effectLst>
                            <a:outerShdw blurRad="38100" dist="38100" dir="2700000" algn="tl">
                              <a:srgbClr val="000000">
                                <a:alpha val="43137"/>
                              </a:srgbClr>
                            </a:outerShdw>
                          </a:effectLst>
                          <a:latin typeface="+mn-lt"/>
                          <a:ea typeface="+mn-ea"/>
                          <a:cs typeface="+mn-cs"/>
                        </a:rPr>
                        <a:t>↓</a:t>
                      </a:r>
                    </a:p>
                    <a:p>
                      <a:pPr lvl="0"/>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②</a:t>
                      </a:r>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居宅療養管理指導　導入する→１週間に１回　受診後にカレンダーセット</a:t>
                      </a:r>
                      <a:endParaRPr kumimoji="1" lang="en-US" altLang="ja-JP" sz="2000" b="1" kern="1200" dirty="0">
                        <a:solidFill>
                          <a:srgbClr val="FF0000"/>
                        </a:solidFill>
                        <a:effectLst>
                          <a:outerShdw blurRad="38100" dist="38100" dir="2700000" algn="tl">
                            <a:srgbClr val="000000">
                              <a:alpha val="43137"/>
                            </a:srgbClr>
                          </a:outerShdw>
                        </a:effectLst>
                        <a:latin typeface="+mn-lt"/>
                        <a:ea typeface="+mn-ea"/>
                        <a:cs typeface="+mn-cs"/>
                      </a:endParaRPr>
                    </a:p>
                    <a:p>
                      <a:pPr lvl="0"/>
                      <a:endPar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endParaRPr>
                    </a:p>
                    <a:p>
                      <a:pPr lvl="0"/>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➂</a:t>
                      </a:r>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ヘルパー訪問時は、内服状況を確認</a:t>
                      </a:r>
                    </a:p>
                    <a:p>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bg2">
                              <a:lumMod val="10000"/>
                            </a:schemeClr>
                          </a:solidFill>
                          <a:effectLst>
                            <a:outerShdw blurRad="38100" dist="38100" dir="2700000" algn="tl">
                              <a:srgbClr val="000000">
                                <a:alpha val="43137"/>
                              </a:srgbClr>
                            </a:outerShdw>
                          </a:effectLst>
                          <a:latin typeface="+mn-lt"/>
                          <a:ea typeface="+mn-ea"/>
                          <a:cs typeface="+mn-cs"/>
                        </a:rPr>
                        <a:t>↓</a:t>
                      </a:r>
                    </a:p>
                    <a:p>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rgbClr val="FF0000"/>
                          </a:solidFill>
                          <a:effectLst>
                            <a:outerShdw blurRad="38100" dist="38100" dir="2700000" algn="tl">
                              <a:srgbClr val="000000">
                                <a:alpha val="43137"/>
                              </a:srgbClr>
                            </a:outerShdw>
                          </a:effectLst>
                          <a:latin typeface="+mn-lt"/>
                          <a:ea typeface="+mn-ea"/>
                          <a:cs typeface="+mn-cs"/>
                        </a:rPr>
                        <a:t>④・月～金　は全てデイサービスで管理・・・朝の薬を　デイに到着して内服</a:t>
                      </a:r>
                    </a:p>
                    <a:p>
                      <a:r>
                        <a:rPr kumimoji="1" lang="ja-JP" altLang="en-US" sz="20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en-US" sz="2800" b="1" kern="1200" dirty="0">
                          <a:solidFill>
                            <a:srgbClr val="FF0000"/>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・夕食後と寝る前の薬を　デイ職員が食卓テーブルの（夕・寝る前）のポケット</a:t>
                      </a:r>
                      <a:endParaRPr kumimoji="1" lang="en-US"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endParaRPr>
                    </a:p>
                    <a:p>
                      <a:r>
                        <a:rPr kumimoji="1" lang="ja-JP" altLang="en-US"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に入れて本人へ声かけして帰る</a:t>
                      </a:r>
                    </a:p>
                    <a:p>
                      <a:r>
                        <a:rPr kumimoji="1" lang="ja-JP" altLang="en-US"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　</a:t>
                      </a:r>
                      <a:r>
                        <a:rPr kumimoji="1" lang="ja-JP" altLang="en-US" sz="28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・土日については、薬剤師がカレンダーにセットし自身で頑張って内服</a:t>
                      </a:r>
                    </a:p>
                    <a:p>
                      <a:r>
                        <a:rPr kumimoji="1" lang="ja-JP" altLang="en-US"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　　　</a:t>
                      </a:r>
                      <a:r>
                        <a:rPr kumimoji="1" lang="ja-JP"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（ヘルパーが土曜に朝の分が内服ができているか、日曜日の薬が残って</a:t>
                      </a:r>
                      <a:r>
                        <a:rPr kumimoji="1" lang="ja-JP" altLang="ja-JP" sz="2000" b="1" kern="1200" dirty="0" err="1">
                          <a:solidFill>
                            <a:schemeClr val="accent5">
                              <a:lumMod val="50000"/>
                            </a:schemeClr>
                          </a:solidFill>
                          <a:effectLst>
                            <a:outerShdw blurRad="38100" dist="38100" dir="2700000" algn="tl">
                              <a:srgbClr val="000000">
                                <a:alpha val="43137"/>
                              </a:srgbClr>
                            </a:outerShdw>
                          </a:effectLst>
                          <a:latin typeface="+mn-lt"/>
                          <a:ea typeface="+mn-ea"/>
                          <a:cs typeface="+mn-cs"/>
                        </a:rPr>
                        <a:t>い</a:t>
                      </a:r>
                      <a:endParaRPr kumimoji="1" lang="en-US"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endParaRPr>
                    </a:p>
                    <a:p>
                      <a:r>
                        <a:rPr kumimoji="1" lang="ja-JP" altLang="en-US"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　　　</a:t>
                      </a:r>
                      <a:r>
                        <a:rPr kumimoji="1" lang="ja-JP" altLang="ja-JP" sz="2000" b="1" kern="1200" dirty="0" err="1">
                          <a:solidFill>
                            <a:schemeClr val="accent5">
                              <a:lumMod val="50000"/>
                            </a:schemeClr>
                          </a:solidFill>
                          <a:effectLst>
                            <a:outerShdw blurRad="38100" dist="38100" dir="2700000" algn="tl">
                              <a:srgbClr val="000000">
                                <a:alpha val="43137"/>
                              </a:srgbClr>
                            </a:outerShdw>
                          </a:effectLst>
                          <a:latin typeface="+mn-lt"/>
                          <a:ea typeface="+mn-ea"/>
                          <a:cs typeface="+mn-cs"/>
                        </a:rPr>
                        <a:t>るか</a:t>
                      </a:r>
                      <a:r>
                        <a:rPr kumimoji="1" lang="ja-JP" altLang="ja-JP" sz="2000" b="1" kern="1200" dirty="0">
                          <a:solidFill>
                            <a:schemeClr val="accent5">
                              <a:lumMod val="50000"/>
                            </a:schemeClr>
                          </a:solidFill>
                          <a:effectLst>
                            <a:outerShdw blurRad="38100" dist="38100" dir="2700000" algn="tl">
                              <a:srgbClr val="000000">
                                <a:alpha val="43137"/>
                              </a:srgbClr>
                            </a:outerShdw>
                          </a:effectLst>
                          <a:latin typeface="+mn-lt"/>
                          <a:ea typeface="+mn-ea"/>
                          <a:cs typeface="+mn-cs"/>
                        </a:rPr>
                        <a:t>確認する）</a:t>
                      </a:r>
                    </a:p>
                    <a:p>
                      <a:endParaRPr kumimoji="1" lang="en-US" altLang="ja-JP" sz="135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0"/>
            <a:ext cx="7198822" cy="868680"/>
          </a:xfrm>
          <a:prstGeom prst="rect">
            <a:avLst/>
          </a:prstGeom>
          <a:solidFill>
            <a:schemeClr val="accent4">
              <a:lumMod val="20000"/>
              <a:lumOff val="80000"/>
            </a:schemeClr>
          </a:solidFill>
          <a:ln>
            <a:noFill/>
          </a:ln>
          <a:effectLst/>
        </p:spPr>
        <p:txBody>
          <a:bodyPr vert="horz" wrap="square" lIns="51435" tIns="25718" rIns="51435" bIns="25718" numCol="1" anchor="ctr" anchorCtr="0" compatLnSpc="1">
            <a:prstTxWarp prst="textNoShape">
              <a:avLst/>
            </a:prstTxWarp>
            <a:no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4000" b="1" dirty="0">
                <a:solidFill>
                  <a:srgbClr val="FF0000"/>
                </a:solidFill>
              </a:rPr>
              <a:t>演習②</a:t>
            </a:r>
            <a:r>
              <a:rPr lang="ja-JP" altLang="ja-JP" sz="2800" b="1" dirty="0"/>
              <a:t>　</a:t>
            </a:r>
            <a:r>
              <a:rPr lang="en-US" altLang="ja-JP" sz="2800" b="1" dirty="0"/>
              <a:t>  </a:t>
            </a:r>
            <a:r>
              <a:rPr lang="ja-JP" altLang="ja-JP" sz="3600" b="1" dirty="0"/>
              <a:t>服薬管理の視点</a:t>
            </a:r>
            <a:r>
              <a:rPr lang="en-US" altLang="ja-JP" sz="3600" b="1" dirty="0"/>
              <a:t>   </a:t>
            </a:r>
            <a:r>
              <a:rPr lang="ja-JP" altLang="ja-JP" sz="3600" b="1" dirty="0">
                <a:solidFill>
                  <a:srgbClr val="0070C0"/>
                </a:solidFill>
                <a:effectLst>
                  <a:outerShdw blurRad="38100" dist="38100" dir="2700000" algn="tl">
                    <a:srgbClr val="000000">
                      <a:alpha val="43137"/>
                    </a:srgbClr>
                  </a:outerShdw>
                </a:effectLst>
              </a:rPr>
              <a:t>解答例</a:t>
            </a:r>
            <a:r>
              <a:rPr lang="ja-JP" altLang="ja-JP" sz="2800" b="1" dirty="0"/>
              <a:t>　</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3162042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517568"/>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2058088">
                <a:tc>
                  <a:txBody>
                    <a:bodyPr/>
                    <a:lstStyle/>
                    <a:p>
                      <a:r>
                        <a:rPr kumimoji="1" lang="ja-JP" altLang="en-US" sz="2000" b="1" kern="1200" dirty="0">
                          <a:solidFill>
                            <a:schemeClr val="tx1"/>
                          </a:solidFill>
                          <a:latin typeface="+mn-lt"/>
                          <a:ea typeface="+mn-ea"/>
                          <a:cs typeface="+mn-cs"/>
                        </a:rPr>
                        <a:t>　</a:t>
                      </a:r>
                      <a:r>
                        <a:rPr kumimoji="1" lang="ja-JP" altLang="ja-JP" sz="3200" b="1" kern="1200" dirty="0">
                          <a:solidFill>
                            <a:srgbClr val="7030A0"/>
                          </a:solidFill>
                          <a:effectLst>
                            <a:outerShdw blurRad="38100" dist="38100" dir="2700000" algn="tl">
                              <a:srgbClr val="000000">
                                <a:alpha val="43137"/>
                              </a:srgbClr>
                            </a:outerShdw>
                          </a:effectLst>
                          <a:latin typeface="+mn-lt"/>
                          <a:ea typeface="+mn-ea"/>
                          <a:cs typeface="+mn-cs"/>
                        </a:rPr>
                        <a:t>【ワーク①】</a:t>
                      </a:r>
                      <a:endParaRPr kumimoji="1" lang="ja-JP" altLang="ja-JP" sz="3200" kern="1200" dirty="0">
                        <a:solidFill>
                          <a:schemeClr val="tx1"/>
                        </a:solidFill>
                        <a:effectLst>
                          <a:outerShdw blurRad="38100" dist="38100" dir="2700000" algn="tl">
                            <a:srgbClr val="000000">
                              <a:alpha val="43137"/>
                            </a:srgbClr>
                          </a:outerShdw>
                        </a:effectLst>
                        <a:latin typeface="+mn-lt"/>
                        <a:ea typeface="+mn-ea"/>
                        <a:cs typeface="+mn-cs"/>
                      </a:endParaRPr>
                    </a:p>
                    <a:p>
                      <a:pPr>
                        <a:lnSpc>
                          <a:spcPct val="100000"/>
                        </a:lnSpc>
                      </a:pPr>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上原絹子さんの生活習慣を考えるうえで、とくに、食事</a:t>
                      </a:r>
                      <a:r>
                        <a:rPr kumimoji="1" lang="ja-JP" altLang="en-US" sz="2800" b="1" kern="1200" dirty="0">
                          <a:solidFill>
                            <a:schemeClr val="tx1"/>
                          </a:solidFill>
                          <a:latin typeface="+mn-lt"/>
                          <a:ea typeface="+mn-ea"/>
                          <a:cs typeface="+mn-cs"/>
                        </a:rPr>
                        <a:t>制</a:t>
                      </a:r>
                      <a:endParaRPr kumimoji="1" lang="en-US" altLang="ja-JP" sz="2800" b="1" kern="1200" dirty="0">
                        <a:solidFill>
                          <a:schemeClr val="tx1"/>
                        </a:solidFill>
                        <a:latin typeface="+mn-lt"/>
                        <a:ea typeface="+mn-ea"/>
                        <a:cs typeface="+mn-cs"/>
                      </a:endParaRPr>
                    </a:p>
                    <a:p>
                      <a:pPr>
                        <a:lnSpc>
                          <a:spcPct val="100000"/>
                        </a:lnSpc>
                      </a:pPr>
                      <a:r>
                        <a:rPr kumimoji="1" lang="ja-JP" altLang="en-US" sz="2800" b="1" kern="1200" dirty="0">
                          <a:solidFill>
                            <a:schemeClr val="tx1"/>
                          </a:solidFill>
                          <a:latin typeface="+mn-lt"/>
                          <a:ea typeface="+mn-ea"/>
                          <a:cs typeface="+mn-cs"/>
                        </a:rPr>
                        <a:t>　限を</a:t>
                      </a:r>
                      <a:r>
                        <a:rPr kumimoji="1" lang="ja-JP" altLang="ja-JP" sz="2800" b="1" kern="1200" dirty="0">
                          <a:solidFill>
                            <a:schemeClr val="tx1"/>
                          </a:solidFill>
                          <a:latin typeface="+mn-lt"/>
                          <a:ea typeface="+mn-ea"/>
                          <a:cs typeface="+mn-cs"/>
                        </a:rPr>
                        <a:t>行う必要があります。上原さんの食生活と体調の関</a:t>
                      </a:r>
                      <a:endParaRPr kumimoji="1" lang="en-US" altLang="ja-JP" sz="2800" b="1" kern="1200" dirty="0">
                        <a:solidFill>
                          <a:schemeClr val="tx1"/>
                        </a:solidFill>
                        <a:latin typeface="+mn-lt"/>
                        <a:ea typeface="+mn-ea"/>
                        <a:cs typeface="+mn-cs"/>
                      </a:endParaRPr>
                    </a:p>
                    <a:p>
                      <a:pPr>
                        <a:lnSpc>
                          <a:spcPct val="100000"/>
                        </a:lnSpc>
                      </a:pPr>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係をどのように考えますか。</a:t>
                      </a:r>
                      <a:endParaRPr kumimoji="1" lang="en-US" altLang="ja-JP" sz="2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59480">
                <a:tc>
                  <a:txBody>
                    <a:bodyPr/>
                    <a:lstStyle/>
                    <a:p>
                      <a:endParaRPr kumimoji="1" lang="en-US" altLang="ja-JP" sz="1350" kern="1200" dirty="0">
                        <a:solidFill>
                          <a:schemeClr val="tx1"/>
                        </a:solidFill>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3200" b="1" kern="1200" dirty="0">
                          <a:solidFill>
                            <a:srgbClr val="FF0000"/>
                          </a:solidFill>
                          <a:latin typeface="+mn-lt"/>
                          <a:ea typeface="+mn-ea"/>
                          <a:cs typeface="+mn-cs"/>
                        </a:rPr>
                        <a:t>　</a:t>
                      </a:r>
                      <a:r>
                        <a:rPr kumimoji="1" lang="ja-JP" altLang="ja-JP" sz="3200" kern="1200" dirty="0">
                          <a:solidFill>
                            <a:srgbClr val="FF0000"/>
                          </a:solidFill>
                          <a:latin typeface="+mn-lt"/>
                          <a:ea typeface="+mn-ea"/>
                          <a:cs typeface="+mn-cs"/>
                        </a:rPr>
                        <a:t>個人ワーク（</a:t>
                      </a:r>
                      <a:r>
                        <a:rPr kumimoji="1" lang="ja-JP" altLang="en-US" sz="3200" kern="1200" dirty="0">
                          <a:solidFill>
                            <a:srgbClr val="FF0000"/>
                          </a:solidFill>
                          <a:latin typeface="+mn-lt"/>
                          <a:ea typeface="+mn-ea"/>
                          <a:cs typeface="+mn-cs"/>
                        </a:rPr>
                        <a:t>３</a:t>
                      </a:r>
                      <a:r>
                        <a:rPr kumimoji="1" lang="ja-JP" altLang="ja-JP" sz="3200" kern="1200" dirty="0">
                          <a:solidFill>
                            <a:srgbClr val="FF0000"/>
                          </a:solidFill>
                          <a:latin typeface="+mn-lt"/>
                          <a:ea typeface="+mn-ea"/>
                          <a:cs typeface="+mn-cs"/>
                        </a:rPr>
                        <a:t>分）　　</a:t>
                      </a:r>
                    </a:p>
                    <a:p>
                      <a:endParaRPr kumimoji="1" lang="en-US" altLang="ja-JP" sz="20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7" name="AutoShape 1"/>
          <p:cNvSpPr>
            <a:spLocks noChangeArrowheads="1"/>
          </p:cNvSpPr>
          <p:nvPr/>
        </p:nvSpPr>
        <p:spPr bwMode="auto">
          <a:xfrm>
            <a:off x="457202" y="4145279"/>
            <a:ext cx="8451667" cy="2555965"/>
          </a:xfrm>
          <a:prstGeom prst="roundRect">
            <a:avLst>
              <a:gd name="adj" fmla="val 4380"/>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lvl="1" algn="just" fontAlgn="base">
              <a:spcBef>
                <a:spcPct val="0"/>
              </a:spcBef>
              <a:spcAft>
                <a:spcPct val="0"/>
              </a:spcAft>
            </a:pPr>
            <a:r>
              <a:rPr kumimoji="1" lang="en-US" altLang="ja-JP"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a:t>
            </a:r>
            <a:r>
              <a:rPr kumimoji="1" lang="ja-JP" altLang="en-US"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修得目標</a:t>
            </a:r>
            <a:r>
              <a:rPr kumimoji="1" lang="en-US" altLang="ja-JP"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a:t>
            </a:r>
            <a:endParaRPr kumimoji="1" lang="ja-JP" altLang="en-US" sz="2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400" b="1" i="0" u="none" strike="noStrike" cap="none" normalizeH="0" baseline="0" dirty="0">
              <a:ln>
                <a:noFill/>
              </a:ln>
              <a:solidFill>
                <a:srgbClr val="98480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5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④</a:t>
            </a:r>
            <a:r>
              <a:rPr lang="ja-JP" altLang="ja-JP" sz="2800" b="1" dirty="0">
                <a:solidFill>
                  <a:srgbClr val="A80054"/>
                </a:solidFill>
                <a:effectLst>
                  <a:outerShdw blurRad="38100" dist="38100" dir="2700000" algn="tl">
                    <a:srgbClr val="000000">
                      <a:alpha val="43137"/>
                    </a:srgbClr>
                  </a:outerShdw>
                </a:effectLst>
              </a:rPr>
              <a:t>内臓の機能不全等における生活習慣を改善する</a:t>
            </a:r>
            <a:endParaRPr lang="en-US" altLang="ja-JP" sz="2800" b="1" dirty="0">
              <a:solidFill>
                <a:srgbClr val="A80054"/>
              </a:solidFill>
              <a:effectLst>
                <a:outerShdw blurRad="38100" dist="38100" dir="2700000" algn="tl">
                  <a:srgbClr val="000000">
                    <a:alpha val="43137"/>
                  </a:srgbClr>
                </a:outerShdw>
              </a:effectLst>
            </a:endParaRPr>
          </a:p>
          <a:p>
            <a:pPr lvl="1" algn="just" fontAlgn="base">
              <a:spcBef>
                <a:spcPct val="0"/>
              </a:spcBef>
              <a:spcAft>
                <a:spcPct val="0"/>
              </a:spcAft>
            </a:pPr>
            <a:r>
              <a:rPr lang="ja-JP" altLang="en-US" sz="2800" b="1" dirty="0">
                <a:solidFill>
                  <a:srgbClr val="A80054"/>
                </a:solidFill>
                <a:effectLst>
                  <a:outerShdw blurRad="38100" dist="38100" dir="2700000" algn="tl">
                    <a:srgbClr val="000000">
                      <a:alpha val="43137"/>
                    </a:srgbClr>
                  </a:outerShdw>
                </a:effectLst>
              </a:rPr>
              <a:t>　</a:t>
            </a:r>
            <a:r>
              <a:rPr lang="ja-JP" altLang="ja-JP" sz="2800" b="1" dirty="0">
                <a:solidFill>
                  <a:srgbClr val="A80054"/>
                </a:solidFill>
                <a:effectLst>
                  <a:outerShdw blurRad="38100" dist="38100" dir="2700000" algn="tl">
                    <a:srgbClr val="000000">
                      <a:alpha val="43137"/>
                    </a:srgbClr>
                  </a:outerShdw>
                </a:effectLst>
              </a:rPr>
              <a:t>ための方法について説明できる</a:t>
            </a:r>
            <a:endParaRPr lang="en-US" altLang="ja-JP" sz="2800" b="1" dirty="0">
              <a:solidFill>
                <a:srgbClr val="A80054"/>
              </a:solidFill>
              <a:effectLst>
                <a:outerShdw blurRad="38100" dist="38100" dir="2700000" algn="tl">
                  <a:srgbClr val="000000">
                    <a:alpha val="43137"/>
                  </a:srgbClr>
                </a:outerShdw>
              </a:effectLst>
            </a:endParaRPr>
          </a:p>
          <a:p>
            <a:pPr lvl="1" algn="just" fontAlgn="base">
              <a:spcBef>
                <a:spcPct val="0"/>
              </a:spcBef>
              <a:spcAft>
                <a:spcPct val="0"/>
              </a:spcAft>
            </a:pPr>
            <a:endParaRPr kumimoji="1" lang="en-US" altLang="ja-JP" sz="1400" b="1" i="0" u="none" strike="noStrike" cap="none" normalizeH="0" baseline="0" dirty="0">
              <a:ln>
                <a:noFill/>
              </a:ln>
              <a:solidFill>
                <a:srgbClr val="A80054"/>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⑤内臓の機能不全等の特性に応じたケアマネジ</a:t>
            </a:r>
            <a:endParaRPr kumimoji="1" lang="en-US" altLang="ja-JP"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b="1" dirty="0">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kumimoji="1" lang="ja-JP" altLang="en-US" sz="2800" b="1" i="0" u="none" strike="noStrike" cap="none" normalizeH="0" baseline="0" dirty="0">
                <a:ln>
                  <a:noFill/>
                </a:ln>
                <a:solidFill>
                  <a:srgbClr val="CC0066"/>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メントの具体的な方法を実施できる</a:t>
            </a:r>
            <a:endParaRPr kumimoji="1" lang="ja-JP" sz="2800" b="1" i="0" u="none" strike="noStrike" cap="none" normalizeH="0" baseline="0" dirty="0">
              <a:ln>
                <a:noFill/>
              </a:ln>
              <a:solidFill>
                <a:schemeClr val="tx1"/>
              </a:solidFill>
              <a:effectLst>
                <a:outerShdw blurRad="38100" dist="38100" dir="2700000" algn="tl">
                  <a:srgbClr val="000000">
                    <a:alpha val="43137"/>
                  </a:srgbClr>
                </a:outerShdw>
              </a:effectLst>
              <a:latin typeface="Arial" pitchFamily="34" charset="0"/>
              <a:ea typeface="ＭＳ Ｐゴシック" pitchFamily="50" charset="-128"/>
              <a:cs typeface="ＭＳ Ｐゴシック" pitchFamily="50" charset="-128"/>
            </a:endParaRPr>
          </a:p>
        </p:txBody>
      </p:sp>
      <p:sp>
        <p:nvSpPr>
          <p:cNvPr id="8" name="Rectangle 1"/>
          <p:cNvSpPr>
            <a:spLocks noChangeArrowheads="1"/>
          </p:cNvSpPr>
          <p:nvPr/>
        </p:nvSpPr>
        <p:spPr bwMode="auto">
          <a:xfrm>
            <a:off x="1781405" y="10480"/>
            <a:ext cx="7198822" cy="1098379"/>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3600" b="1" dirty="0"/>
              <a:t>演習</a:t>
            </a:r>
            <a:r>
              <a:rPr lang="ja-JP" altLang="en-US" sz="3600" b="1" dirty="0"/>
              <a:t>➂</a:t>
            </a:r>
            <a:endParaRPr lang="en-US" altLang="ja-JP" sz="3600" b="1" dirty="0"/>
          </a:p>
          <a:p>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
        <p:nvSpPr>
          <p:cNvPr id="9" name="メモ 5">
            <a:extLst>
              <a:ext uri="{FF2B5EF4-FFF2-40B4-BE49-F238E27FC236}">
                <a16:creationId xmlns:a16="http://schemas.microsoft.com/office/drawing/2014/main" id="{5A8AA32C-3765-412F-8B42-CC698D924748}"/>
              </a:ext>
            </a:extLst>
          </p:cNvPr>
          <p:cNvSpPr/>
          <p:nvPr/>
        </p:nvSpPr>
        <p:spPr>
          <a:xfrm>
            <a:off x="6532880" y="-50076"/>
            <a:ext cx="2540000" cy="47679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r>
              <a:rPr lang="ja-JP" altLang="en-US" sz="2800" dirty="0">
                <a:solidFill>
                  <a:srgbClr val="FF0000"/>
                </a:solidFill>
              </a:rPr>
              <a:t>Ｐ</a:t>
            </a:r>
            <a:r>
              <a:rPr lang="en-US" altLang="ja-JP" sz="2800" dirty="0">
                <a:solidFill>
                  <a:srgbClr val="FF0000"/>
                </a:solidFill>
              </a:rPr>
              <a:t>60</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349928"/>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2774368">
                <a:tc>
                  <a:txBody>
                    <a:bodyPr/>
                    <a:lstStyle/>
                    <a:p>
                      <a:r>
                        <a:rPr kumimoji="1" lang="ja-JP" altLang="en-US" sz="32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a:t>
                      </a:r>
                      <a:r>
                        <a:rPr kumimoji="1" lang="ja-JP" altLang="en-US" sz="3200" b="1" kern="1200" dirty="0">
                          <a:solidFill>
                            <a:srgbClr val="7030A0"/>
                          </a:solidFill>
                          <a:latin typeface="+mn-lt"/>
                          <a:ea typeface="+mn-ea"/>
                          <a:cs typeface="+mn-cs"/>
                        </a:rPr>
                        <a:t>②</a:t>
                      </a:r>
                      <a:r>
                        <a:rPr kumimoji="1" lang="ja-JP" altLang="ja-JP" sz="3200" b="1" kern="1200" dirty="0">
                          <a:solidFill>
                            <a:srgbClr val="7030A0"/>
                          </a:solidFill>
                          <a:latin typeface="+mn-lt"/>
                          <a:ea typeface="+mn-ea"/>
                          <a:cs typeface="+mn-cs"/>
                        </a:rPr>
                        <a:t>】</a:t>
                      </a:r>
                      <a:endParaRPr kumimoji="1" lang="en-US" altLang="ja-JP" sz="3200" b="1" kern="1200" dirty="0">
                        <a:solidFill>
                          <a:srgbClr val="7030A0"/>
                        </a:solidFill>
                        <a:latin typeface="+mn-lt"/>
                        <a:ea typeface="+mn-ea"/>
                        <a:cs typeface="+mn-cs"/>
                      </a:endParaRPr>
                    </a:p>
                    <a:p>
                      <a:r>
                        <a:rPr kumimoji="1" lang="ja-JP" altLang="ja-JP" sz="2800" kern="1200" dirty="0">
                          <a:solidFill>
                            <a:schemeClr val="tx1"/>
                          </a:solidFill>
                          <a:latin typeface="+mn-lt"/>
                          <a:ea typeface="+mn-ea"/>
                          <a:cs typeface="+mn-cs"/>
                        </a:rPr>
                        <a:t>上原絹子さんの生活に対する意向は、「夫が改装してくれた家で再び夫と暮らしたい。そのためには元気な身体でいないといけないと思う。また、もう一度デイサービスで他の人にブローをして喜んでもらいたい。」というものですが、それを実現するために必要なことは何でしょうか？</a:t>
                      </a:r>
                    </a:p>
                  </a:txBody>
                  <a:tcPr marL="108000"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75560">
                <a:tc>
                  <a:txBody>
                    <a:bodyPr/>
                    <a:lstStyle/>
                    <a:p>
                      <a:endParaRPr kumimoji="1" lang="en-US" altLang="ja-JP" sz="1350" kern="1200" dirty="0">
                        <a:solidFill>
                          <a:schemeClr val="tx1"/>
                        </a:solidFill>
                        <a:latin typeface="+mn-lt"/>
                        <a:ea typeface="+mn-ea"/>
                        <a:cs typeface="+mn-cs"/>
                      </a:endParaRPr>
                    </a:p>
                    <a:p>
                      <a:endParaRPr kumimoji="1" lang="en-US" altLang="ja-JP" sz="1350" kern="1200" dirty="0">
                        <a:solidFill>
                          <a:schemeClr val="tx1"/>
                        </a:solidFill>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3200" b="1" kern="1200" dirty="0">
                          <a:solidFill>
                            <a:srgbClr val="FF0000"/>
                          </a:solidFill>
                          <a:latin typeface="+mn-lt"/>
                          <a:ea typeface="+mn-ea"/>
                          <a:cs typeface="+mn-cs"/>
                        </a:rPr>
                        <a:t>　</a:t>
                      </a:r>
                      <a:r>
                        <a:rPr kumimoji="1" lang="ja-JP" altLang="ja-JP" sz="3200" kern="1200" dirty="0">
                          <a:solidFill>
                            <a:srgbClr val="FF0000"/>
                          </a:solidFill>
                          <a:latin typeface="+mn-lt"/>
                          <a:ea typeface="+mn-ea"/>
                          <a:cs typeface="+mn-cs"/>
                        </a:rPr>
                        <a:t>個人ワーク（</a:t>
                      </a:r>
                      <a:r>
                        <a:rPr kumimoji="1" lang="ja-JP" altLang="en-US" sz="3200" kern="1200" dirty="0">
                          <a:solidFill>
                            <a:srgbClr val="FF0000"/>
                          </a:solidFill>
                          <a:latin typeface="+mn-lt"/>
                          <a:ea typeface="+mn-ea"/>
                          <a:cs typeface="+mn-cs"/>
                        </a:rPr>
                        <a:t>３</a:t>
                      </a:r>
                      <a:r>
                        <a:rPr kumimoji="1" lang="ja-JP" altLang="ja-JP" sz="3200" kern="1200" dirty="0">
                          <a:solidFill>
                            <a:srgbClr val="FF0000"/>
                          </a:solidFill>
                          <a:latin typeface="+mn-lt"/>
                          <a:ea typeface="+mn-ea"/>
                          <a:cs typeface="+mn-cs"/>
                        </a:rPr>
                        <a:t>分）　　</a:t>
                      </a:r>
                    </a:p>
                    <a:p>
                      <a:endParaRPr kumimoji="1" lang="en-US" altLang="ja-JP" sz="20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0"/>
            <a:ext cx="7198822" cy="1098379"/>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3600" b="1" dirty="0"/>
              <a:t>演習</a:t>
            </a:r>
            <a:r>
              <a:rPr lang="ja-JP" altLang="en-US" sz="3600" b="1" dirty="0"/>
              <a:t>➂</a:t>
            </a:r>
            <a:endParaRPr lang="en-US" altLang="ja-JP" sz="36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
        <p:nvSpPr>
          <p:cNvPr id="5" name="メモ 5">
            <a:extLst>
              <a:ext uri="{FF2B5EF4-FFF2-40B4-BE49-F238E27FC236}">
                <a16:creationId xmlns:a16="http://schemas.microsoft.com/office/drawing/2014/main" id="{96CC0551-9E95-442C-AE07-7FAAE439354C}"/>
              </a:ext>
            </a:extLst>
          </p:cNvPr>
          <p:cNvSpPr/>
          <p:nvPr/>
        </p:nvSpPr>
        <p:spPr>
          <a:xfrm>
            <a:off x="6532880" y="-50076"/>
            <a:ext cx="2540000" cy="47679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r>
              <a:rPr lang="ja-JP" altLang="en-US" sz="2800" dirty="0">
                <a:solidFill>
                  <a:srgbClr val="FF0000"/>
                </a:solidFill>
              </a:rPr>
              <a:t>Ｐ</a:t>
            </a:r>
            <a:r>
              <a:rPr lang="en-US" altLang="ja-JP" sz="2800" dirty="0">
                <a:solidFill>
                  <a:srgbClr val="FF0000"/>
                </a:solidFill>
              </a:rPr>
              <a:t>60</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256043"/>
          <a:ext cx="8625385" cy="5344469"/>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506483">
                <a:tc>
                  <a:txBody>
                    <a:bodyPr/>
                    <a:lstStyle/>
                    <a:p>
                      <a:pPr>
                        <a:lnSpc>
                          <a:spcPct val="100000"/>
                        </a:lnSpc>
                      </a:pPr>
                      <a:r>
                        <a:rPr kumimoji="1" lang="ja-JP" altLang="en-US" sz="2000" b="1" kern="1200" dirty="0">
                          <a:solidFill>
                            <a:srgbClr val="7030A0"/>
                          </a:solidFill>
                          <a:latin typeface="+mn-lt"/>
                          <a:ea typeface="+mn-ea"/>
                          <a:cs typeface="+mn-cs"/>
                        </a:rPr>
                        <a:t>　</a:t>
                      </a:r>
                      <a:r>
                        <a:rPr kumimoji="1" lang="ja-JP" altLang="ja-JP" sz="3200" b="1" kern="1200" dirty="0">
                          <a:solidFill>
                            <a:srgbClr val="7030A0"/>
                          </a:solidFill>
                          <a:latin typeface="+mn-lt"/>
                          <a:ea typeface="+mn-ea"/>
                          <a:cs typeface="+mn-cs"/>
                        </a:rPr>
                        <a:t>【ワーク</a:t>
                      </a:r>
                      <a:r>
                        <a:rPr kumimoji="1" lang="ja-JP" altLang="en-US" sz="3200" b="1" kern="1200" dirty="0">
                          <a:solidFill>
                            <a:srgbClr val="7030A0"/>
                          </a:solidFill>
                          <a:latin typeface="+mn-lt"/>
                          <a:ea typeface="+mn-ea"/>
                          <a:cs typeface="+mn-cs"/>
                        </a:rPr>
                        <a:t>➂</a:t>
                      </a:r>
                      <a:r>
                        <a:rPr kumimoji="1" lang="ja-JP" altLang="ja-JP" sz="3200" b="1" kern="1200" dirty="0">
                          <a:solidFill>
                            <a:srgbClr val="7030A0"/>
                          </a:solidFill>
                          <a:latin typeface="+mn-lt"/>
                          <a:ea typeface="+mn-ea"/>
                          <a:cs typeface="+mn-cs"/>
                        </a:rPr>
                        <a:t>】</a:t>
                      </a:r>
                      <a:endParaRPr kumimoji="1" lang="en-US" altLang="ja-JP" sz="3200" b="1" kern="1200" dirty="0">
                        <a:solidFill>
                          <a:schemeClr val="tx1"/>
                        </a:solidFill>
                        <a:latin typeface="+mn-lt"/>
                        <a:ea typeface="+mn-ea"/>
                        <a:cs typeface="+mn-cs"/>
                      </a:endParaRPr>
                    </a:p>
                    <a:p>
                      <a:pPr>
                        <a:lnSpc>
                          <a:spcPct val="100000"/>
                        </a:lnSpc>
                      </a:pPr>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好きなものを食べたいと考えている上原さんに、誰が</a:t>
                      </a:r>
                      <a:endParaRPr kumimoji="1" lang="en-US" altLang="ja-JP" sz="2800" b="1" kern="1200" dirty="0">
                        <a:solidFill>
                          <a:schemeClr val="tx1"/>
                        </a:solidFill>
                        <a:latin typeface="+mn-lt"/>
                        <a:ea typeface="+mn-ea"/>
                        <a:cs typeface="+mn-cs"/>
                      </a:endParaRPr>
                    </a:p>
                    <a:p>
                      <a:pPr>
                        <a:lnSpc>
                          <a:spcPct val="100000"/>
                        </a:lnSpc>
                      </a:pPr>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どのように説明するのが有効だと思いますか。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7986">
                <a:tc>
                  <a:txBody>
                    <a:bodyPr/>
                    <a:lstStyle/>
                    <a:p>
                      <a:r>
                        <a:rPr kumimoji="1" lang="ja-JP" altLang="en-US" sz="800" b="1" kern="1200" dirty="0">
                          <a:solidFill>
                            <a:srgbClr val="FF0000"/>
                          </a:solidFill>
                          <a:latin typeface="+mn-lt"/>
                          <a:ea typeface="+mn-ea"/>
                          <a:cs typeface="+mn-cs"/>
                        </a:rPr>
                        <a:t>　</a:t>
                      </a:r>
                      <a:endParaRPr kumimoji="1" lang="en-US"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endParaRPr kumimoji="1" lang="en-US" altLang="ja-JP" sz="2000" b="1" kern="1200" dirty="0">
                        <a:solidFill>
                          <a:srgbClr val="FF0000"/>
                        </a:solidFill>
                        <a:latin typeface="+mn-lt"/>
                        <a:ea typeface="+mn-ea"/>
                        <a:cs typeface="+mn-cs"/>
                      </a:endParaRPr>
                    </a:p>
                    <a:p>
                      <a:r>
                        <a:rPr kumimoji="1" lang="ja-JP" altLang="en-US" sz="2000" kern="1200" dirty="0">
                          <a:solidFill>
                            <a:srgbClr val="FF0000"/>
                          </a:solidFill>
                          <a:latin typeface="+mn-lt"/>
                          <a:ea typeface="+mn-ea"/>
                          <a:cs typeface="+mn-cs"/>
                        </a:rPr>
                        <a:t>　</a:t>
                      </a:r>
                      <a:r>
                        <a:rPr kumimoji="1" lang="ja-JP" altLang="ja-JP" sz="3200" kern="1200" dirty="0">
                          <a:solidFill>
                            <a:srgbClr val="FF0000"/>
                          </a:solidFill>
                          <a:latin typeface="+mn-lt"/>
                          <a:ea typeface="+mn-ea"/>
                          <a:cs typeface="+mn-cs"/>
                        </a:rPr>
                        <a:t>個人ワーク（</a:t>
                      </a:r>
                      <a:r>
                        <a:rPr kumimoji="1" lang="ja-JP" altLang="en-US" sz="3200" kern="1200" dirty="0">
                          <a:solidFill>
                            <a:srgbClr val="FF0000"/>
                          </a:solidFill>
                          <a:latin typeface="+mn-lt"/>
                          <a:ea typeface="+mn-ea"/>
                          <a:cs typeface="+mn-cs"/>
                        </a:rPr>
                        <a:t>３</a:t>
                      </a:r>
                      <a:r>
                        <a:rPr kumimoji="1" lang="ja-JP" altLang="ja-JP" sz="3200" kern="1200" dirty="0">
                          <a:solidFill>
                            <a:srgbClr val="FF0000"/>
                          </a:solidFill>
                          <a:latin typeface="+mn-lt"/>
                          <a:ea typeface="+mn-ea"/>
                          <a:cs typeface="+mn-cs"/>
                        </a:rPr>
                        <a:t>分）　　</a:t>
                      </a:r>
                      <a:endParaRPr kumimoji="1" lang="en-US" altLang="ja-JP" sz="32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1098379"/>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3600" b="1" dirty="0"/>
              <a:t>演習</a:t>
            </a:r>
            <a:r>
              <a:rPr lang="ja-JP" altLang="en-US" sz="3600" b="1" dirty="0"/>
              <a:t>➂</a:t>
            </a:r>
            <a:endParaRPr lang="en-US" altLang="ja-JP" sz="36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
        <p:nvSpPr>
          <p:cNvPr id="6" name="メモ 5">
            <a:extLst>
              <a:ext uri="{FF2B5EF4-FFF2-40B4-BE49-F238E27FC236}">
                <a16:creationId xmlns:a16="http://schemas.microsoft.com/office/drawing/2014/main" id="{E54D222B-E382-4390-B47D-AB6591793F41}"/>
              </a:ext>
            </a:extLst>
          </p:cNvPr>
          <p:cNvSpPr/>
          <p:nvPr/>
        </p:nvSpPr>
        <p:spPr>
          <a:xfrm>
            <a:off x="6532880" y="-50076"/>
            <a:ext cx="2540000" cy="47679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r>
              <a:rPr lang="ja-JP" altLang="en-US" sz="2800" dirty="0">
                <a:solidFill>
                  <a:srgbClr val="FF0000"/>
                </a:solidFill>
              </a:rPr>
              <a:t>Ｐ</a:t>
            </a:r>
            <a:r>
              <a:rPr lang="en-US" altLang="ja-JP" sz="2800" dirty="0">
                <a:solidFill>
                  <a:srgbClr val="FF0000"/>
                </a:solidFill>
              </a:rPr>
              <a:t>60</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714240" y="768407"/>
            <a:ext cx="4429760" cy="816554"/>
          </a:xfrm>
          <a:prstGeom prst="rect">
            <a:avLst/>
          </a:prstGeom>
          <a:solidFill>
            <a:schemeClr val="bg1"/>
          </a:solidFill>
          <a:ln w="3175" cap="rnd">
            <a:solidFill>
              <a:srgbClr val="FFFFFF"/>
            </a:solidFill>
            <a:prstDash val="sysDot"/>
            <a:miter lim="800000"/>
            <a:headEnd/>
            <a:tailEnd/>
          </a:ln>
        </p:spPr>
        <p:txBody>
          <a:bodyPr vert="horz" wrap="square" lIns="95760" tIns="34200" rIns="0" bIns="889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rPr>
              <a:t>　</a:t>
            </a:r>
            <a:r>
              <a:rPr kumimoji="1" lang="ja-JP" altLang="en-US" sz="28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　</a:t>
            </a:r>
            <a:endParaRPr kumimoji="1" lang="ja-JP" altLang="en-US" sz="2800" b="0" i="0" u="none" strike="noStrike" cap="none" normalizeH="0" baseline="0" dirty="0">
              <a:ln>
                <a:noFill/>
              </a:ln>
              <a:solidFill>
                <a:srgbClr val="FF0000"/>
              </a:solidFill>
              <a:effectLst/>
              <a:latin typeface="ＭＳ 明朝" pitchFamily="17" charset="-128"/>
              <a:ea typeface="ＭＳ 明朝" pitchFamily="17"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グループワーク</a:t>
            </a:r>
            <a:r>
              <a:rPr kumimoji="1" lang="ja-JP" altLang="en-US" sz="28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a:t>
            </a:r>
            <a:r>
              <a:rPr kumimoji="1" lang="en-US" altLang="ja-JP" sz="28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10</a:t>
            </a:r>
            <a:r>
              <a:rPr kumimoji="1" lang="ja-JP" altLang="en-US" sz="2800" b="0" i="0" u="none" strike="noStrike" cap="none" normalizeH="0" baseline="0" dirty="0">
                <a:ln>
                  <a:noFill/>
                </a:ln>
                <a:solidFill>
                  <a:srgbClr val="943634"/>
                </a:solidFill>
                <a:effectLst/>
                <a:latin typeface="ＭＳ 明朝" pitchFamily="17" charset="-128"/>
                <a:ea typeface="ＭＳ 明朝" pitchFamily="17" charset="-128"/>
                <a:cs typeface="ＭＳ Ｐゴシック" pitchFamily="50" charset="-128"/>
              </a:rPr>
              <a:t>分）</a:t>
            </a:r>
            <a:endParaRPr kumimoji="1" lang="ja-JP" sz="2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9" name="正方形/長方形 8"/>
          <p:cNvSpPr/>
          <p:nvPr/>
        </p:nvSpPr>
        <p:spPr>
          <a:xfrm>
            <a:off x="307108" y="1247616"/>
            <a:ext cx="8814264" cy="1815882"/>
          </a:xfrm>
          <a:prstGeom prst="rect">
            <a:avLst/>
          </a:prstGeom>
        </p:spPr>
        <p:txBody>
          <a:bodyPr wrap="square">
            <a:spAutoFit/>
          </a:bodyPr>
          <a:lstStyle/>
          <a:p>
            <a:r>
              <a:rPr lang="ja-JP" altLang="ja-JP" sz="2800" b="1" dirty="0">
                <a:solidFill>
                  <a:srgbClr val="7030A0"/>
                </a:solidFill>
              </a:rPr>
              <a:t>【ワーク①】</a:t>
            </a:r>
            <a:endParaRPr lang="ja-JP" altLang="ja-JP" sz="2800" dirty="0"/>
          </a:p>
          <a:p>
            <a:pPr>
              <a:lnSpc>
                <a:spcPct val="100000"/>
              </a:lnSpc>
            </a:pPr>
            <a:r>
              <a:rPr lang="ja-JP" altLang="ja-JP" sz="2800" b="1" dirty="0"/>
              <a:t>上原絹子さんの生活習慣を考えるうえで、とくに、食事</a:t>
            </a:r>
            <a:r>
              <a:rPr lang="ja-JP" altLang="en-US" sz="2800" b="1" dirty="0"/>
              <a:t>制限を</a:t>
            </a:r>
            <a:r>
              <a:rPr lang="ja-JP" altLang="ja-JP" sz="2800" b="1" dirty="0"/>
              <a:t>行う必要があります。上原さんの食生活と体調の関係をどのように考えますか。</a:t>
            </a:r>
            <a:endParaRPr lang="en-US" altLang="ja-JP" sz="2800" b="1" dirty="0"/>
          </a:p>
        </p:txBody>
      </p:sp>
      <p:sp>
        <p:nvSpPr>
          <p:cNvPr id="11" name="正方形/長方形 10"/>
          <p:cNvSpPr/>
          <p:nvPr/>
        </p:nvSpPr>
        <p:spPr>
          <a:xfrm>
            <a:off x="283093" y="5473005"/>
            <a:ext cx="8730211" cy="1384995"/>
          </a:xfrm>
          <a:prstGeom prst="rect">
            <a:avLst/>
          </a:prstGeom>
        </p:spPr>
        <p:txBody>
          <a:bodyPr wrap="square">
            <a:spAutoFit/>
          </a:bodyPr>
          <a:lstStyle/>
          <a:p>
            <a:pPr>
              <a:lnSpc>
                <a:spcPct val="100000"/>
              </a:lnSpc>
            </a:pPr>
            <a:r>
              <a:rPr lang="ja-JP" altLang="ja-JP" sz="2800" b="1" dirty="0">
                <a:solidFill>
                  <a:srgbClr val="7030A0"/>
                </a:solidFill>
              </a:rPr>
              <a:t>【ワーク</a:t>
            </a:r>
            <a:r>
              <a:rPr lang="ja-JP" altLang="en-US" sz="2800" b="1" dirty="0">
                <a:solidFill>
                  <a:srgbClr val="7030A0"/>
                </a:solidFill>
              </a:rPr>
              <a:t>➂</a:t>
            </a:r>
            <a:r>
              <a:rPr lang="ja-JP" altLang="ja-JP" sz="2800" b="1" dirty="0">
                <a:solidFill>
                  <a:srgbClr val="7030A0"/>
                </a:solidFill>
              </a:rPr>
              <a:t>】</a:t>
            </a:r>
            <a:endParaRPr lang="ja-JP" altLang="ja-JP" sz="2800" dirty="0">
              <a:solidFill>
                <a:srgbClr val="7030A0"/>
              </a:solidFill>
            </a:endParaRPr>
          </a:p>
          <a:p>
            <a:pPr>
              <a:lnSpc>
                <a:spcPct val="100000"/>
              </a:lnSpc>
            </a:pPr>
            <a:r>
              <a:rPr lang="en-US" altLang="ja-JP" sz="2800" b="1" dirty="0"/>
              <a:t> </a:t>
            </a:r>
            <a:r>
              <a:rPr lang="ja-JP" altLang="ja-JP" sz="2800" b="1" dirty="0"/>
              <a:t>好きなものを食べたいと考えている上原さんに、誰がどのように説明するのが有効だと思いますか。</a:t>
            </a:r>
          </a:p>
        </p:txBody>
      </p:sp>
      <p:sp>
        <p:nvSpPr>
          <p:cNvPr id="12" name="正方形/長方形 11"/>
          <p:cNvSpPr/>
          <p:nvPr/>
        </p:nvSpPr>
        <p:spPr>
          <a:xfrm>
            <a:off x="283093" y="2952008"/>
            <a:ext cx="8991600" cy="2677656"/>
          </a:xfrm>
          <a:prstGeom prst="rect">
            <a:avLst/>
          </a:prstGeom>
        </p:spPr>
        <p:txBody>
          <a:bodyPr wrap="square">
            <a:spAutoFit/>
          </a:bodyPr>
          <a:lstStyle/>
          <a:p>
            <a:r>
              <a:rPr lang="ja-JP" altLang="ja-JP" sz="2800" b="1" dirty="0">
                <a:solidFill>
                  <a:srgbClr val="7030A0"/>
                </a:solidFill>
              </a:rPr>
              <a:t>【ワーク</a:t>
            </a:r>
            <a:r>
              <a:rPr lang="ja-JP" altLang="en-US" sz="2800" b="1" dirty="0">
                <a:solidFill>
                  <a:srgbClr val="7030A0"/>
                </a:solidFill>
              </a:rPr>
              <a:t>②</a:t>
            </a:r>
            <a:r>
              <a:rPr lang="ja-JP" altLang="ja-JP" sz="2800" b="1" dirty="0">
                <a:solidFill>
                  <a:srgbClr val="7030A0"/>
                </a:solidFill>
              </a:rPr>
              <a:t>】</a:t>
            </a:r>
            <a:endParaRPr lang="en-US" altLang="ja-JP" sz="2800" b="1" dirty="0">
              <a:solidFill>
                <a:srgbClr val="7030A0"/>
              </a:solidFill>
            </a:endParaRPr>
          </a:p>
          <a:p>
            <a:r>
              <a:rPr lang="ja-JP" altLang="ja-JP" sz="2800" b="1" dirty="0"/>
              <a:t>上原絹子さんの生活に対する意向は、「夫が改装してくれた家で再び夫と暮らしたい。そのためには元気な身体でいないといけないと思う。また、もう一度デイサービスで他の人にブローをして喜んでもらいたい。」というものですが、それを実現するために必要なことは何でしょうか？</a:t>
            </a:r>
          </a:p>
        </p:txBody>
      </p:sp>
      <p:sp>
        <p:nvSpPr>
          <p:cNvPr id="10" name="Rectangle 1"/>
          <p:cNvSpPr>
            <a:spLocks noChangeArrowheads="1"/>
          </p:cNvSpPr>
          <p:nvPr/>
        </p:nvSpPr>
        <p:spPr bwMode="auto">
          <a:xfrm>
            <a:off x="1945178" y="0"/>
            <a:ext cx="7198822" cy="1098379"/>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3600" b="1" dirty="0"/>
              <a:t>演習</a:t>
            </a:r>
            <a:r>
              <a:rPr lang="ja-JP" altLang="en-US" sz="3600" b="1" dirty="0"/>
              <a:t>➂</a:t>
            </a:r>
            <a:endParaRPr lang="en-US" altLang="ja-JP" sz="36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393609"/>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506483">
                <a:tc>
                  <a:txBody>
                    <a:bodyPr/>
                    <a:lstStyle/>
                    <a:p>
                      <a:r>
                        <a:rPr kumimoji="1" lang="ja-JP" altLang="en-US" sz="20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【ワーク①】</a:t>
                      </a:r>
                      <a:endParaRPr kumimoji="1" lang="ja-JP" altLang="ja-JP" sz="3200" kern="1200" dirty="0">
                        <a:solidFill>
                          <a:srgbClr val="7030A0"/>
                        </a:solidFill>
                        <a:latin typeface="+mn-lt"/>
                        <a:ea typeface="+mn-ea"/>
                        <a:cs typeface="+mn-cs"/>
                      </a:endParaRPr>
                    </a:p>
                    <a:p>
                      <a:r>
                        <a:rPr kumimoji="1" lang="en-US" altLang="ja-JP" sz="1350" b="1" kern="1200" dirty="0">
                          <a:solidFill>
                            <a:schemeClr val="tx1"/>
                          </a:solidFill>
                          <a:latin typeface="+mn-lt"/>
                          <a:ea typeface="+mn-ea"/>
                          <a:cs typeface="+mn-cs"/>
                        </a:rPr>
                        <a:t> </a:t>
                      </a:r>
                      <a:endParaRPr kumimoji="1" lang="ja-JP" altLang="ja-JP" sz="1350" kern="1200" dirty="0">
                        <a:solidFill>
                          <a:schemeClr val="tx1"/>
                        </a:solidFill>
                        <a:latin typeface="+mn-lt"/>
                        <a:ea typeface="+mn-ea"/>
                        <a:cs typeface="+mn-cs"/>
                      </a:endParaRPr>
                    </a:p>
                    <a:p>
                      <a:pPr>
                        <a:lnSpc>
                          <a:spcPct val="150000"/>
                        </a:lnSpc>
                      </a:pPr>
                      <a:r>
                        <a:rPr kumimoji="1" lang="ja-JP" altLang="ja-JP" sz="2000" b="1" kern="1200" dirty="0">
                          <a:solidFill>
                            <a:schemeClr val="tx1"/>
                          </a:solidFill>
                          <a:latin typeface="+mn-lt"/>
                          <a:ea typeface="+mn-ea"/>
                          <a:cs typeface="+mn-cs"/>
                        </a:rPr>
                        <a:t>上原絹子さんの生活習慣を考えるうえで、とくに、食事制限を行う必要があります。上原さんの食生活と体調の関係をどのように考えますか。</a:t>
                      </a:r>
                      <a:endParaRPr kumimoji="1" lang="en-US" altLang="ja-JP" sz="20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7986">
                <a:tc>
                  <a:txBody>
                    <a:bodyPr/>
                    <a:lstStyle/>
                    <a:p>
                      <a:endParaRPr kumimoji="1" lang="en-US" altLang="ja-JP" sz="1350" kern="1200" dirty="0">
                        <a:solidFill>
                          <a:schemeClr val="tx1"/>
                        </a:solidFill>
                        <a:latin typeface="+mn-lt"/>
                        <a:ea typeface="+mn-ea"/>
                        <a:cs typeface="+mn-cs"/>
                      </a:endParaRPr>
                    </a:p>
                    <a:p>
                      <a:endParaRPr kumimoji="1" lang="en-US" altLang="ja-JP" sz="1350" kern="1200" dirty="0">
                        <a:solidFill>
                          <a:schemeClr val="tx1"/>
                        </a:solidFill>
                        <a:latin typeface="+mn-lt"/>
                        <a:ea typeface="+mn-ea"/>
                        <a:cs typeface="+mn-cs"/>
                      </a:endParaRPr>
                    </a:p>
                    <a:p>
                      <a:r>
                        <a:rPr kumimoji="1" lang="ja-JP" altLang="en-US" sz="2800" b="1" kern="1200" dirty="0">
                          <a:solidFill>
                            <a:srgbClr val="FF0000"/>
                          </a:solidFill>
                          <a:latin typeface="+mn-lt"/>
                          <a:ea typeface="+mn-ea"/>
                          <a:cs typeface="+mn-cs"/>
                        </a:rPr>
                        <a:t>　</a:t>
                      </a:r>
                      <a:r>
                        <a:rPr kumimoji="1" lang="ja-JP" altLang="ja-JP" sz="2800" b="1" kern="1200" dirty="0">
                          <a:solidFill>
                            <a:srgbClr val="FF0000"/>
                          </a:solidFill>
                          <a:latin typeface="+mn-lt"/>
                          <a:ea typeface="+mn-ea"/>
                          <a:cs typeface="+mn-cs"/>
                        </a:rPr>
                        <a:t>・塩分、水分制限が必要</a:t>
                      </a:r>
                    </a:p>
                    <a:p>
                      <a:r>
                        <a:rPr kumimoji="1" lang="en-US" altLang="ja-JP" sz="2800" b="1" kern="1200" dirty="0">
                          <a:solidFill>
                            <a:srgbClr val="FF0000"/>
                          </a:solidFill>
                          <a:latin typeface="+mn-lt"/>
                          <a:ea typeface="+mn-ea"/>
                          <a:cs typeface="+mn-cs"/>
                        </a:rPr>
                        <a:t> </a:t>
                      </a:r>
                      <a:endParaRPr kumimoji="1" lang="ja-JP" altLang="ja-JP" sz="2800" b="1" kern="1200" dirty="0">
                        <a:solidFill>
                          <a:srgbClr val="FF0000"/>
                        </a:solidFill>
                        <a:latin typeface="+mn-lt"/>
                        <a:ea typeface="+mn-ea"/>
                        <a:cs typeface="+mn-cs"/>
                      </a:endParaRPr>
                    </a:p>
                    <a:p>
                      <a:r>
                        <a:rPr kumimoji="1" lang="ja-JP" altLang="ja-JP" sz="2800" b="1" kern="1200" dirty="0">
                          <a:solidFill>
                            <a:srgbClr val="FF0000"/>
                          </a:solidFill>
                          <a:latin typeface="+mn-lt"/>
                          <a:ea typeface="+mn-ea"/>
                          <a:cs typeface="+mn-cs"/>
                        </a:rPr>
                        <a:t>　・塩分→腎臓・心臓数値悪化</a:t>
                      </a:r>
                    </a:p>
                    <a:p>
                      <a:r>
                        <a:rPr kumimoji="1" lang="en-US" altLang="ja-JP" sz="2800" b="1" kern="1200" dirty="0">
                          <a:solidFill>
                            <a:srgbClr val="FF0000"/>
                          </a:solidFill>
                          <a:latin typeface="+mn-lt"/>
                          <a:ea typeface="+mn-ea"/>
                          <a:cs typeface="+mn-cs"/>
                        </a:rPr>
                        <a:t> </a:t>
                      </a:r>
                      <a:endParaRPr kumimoji="1" lang="ja-JP" altLang="ja-JP" sz="2800" b="1" kern="1200" dirty="0">
                        <a:solidFill>
                          <a:srgbClr val="FF0000"/>
                        </a:solidFill>
                        <a:latin typeface="+mn-lt"/>
                        <a:ea typeface="+mn-ea"/>
                        <a:cs typeface="+mn-cs"/>
                      </a:endParaRPr>
                    </a:p>
                    <a:p>
                      <a:r>
                        <a:rPr kumimoji="1" lang="ja-JP" altLang="ja-JP" sz="2800" b="1" kern="1200" dirty="0">
                          <a:solidFill>
                            <a:srgbClr val="FF0000"/>
                          </a:solidFill>
                          <a:latin typeface="+mn-lt"/>
                          <a:ea typeface="+mn-ea"/>
                          <a:cs typeface="+mn-cs"/>
                        </a:rPr>
                        <a:t>　・水分量が多くなると、体重増加となり、心臓負担かかり</a:t>
                      </a:r>
                      <a:endParaRPr kumimoji="1" lang="en-US" altLang="ja-JP" sz="2800" b="1" kern="1200" dirty="0">
                        <a:solidFill>
                          <a:srgbClr val="FF0000"/>
                        </a:solidFill>
                        <a:latin typeface="+mn-lt"/>
                        <a:ea typeface="+mn-ea"/>
                        <a:cs typeface="+mn-cs"/>
                      </a:endParaRPr>
                    </a:p>
                    <a:p>
                      <a:r>
                        <a:rPr kumimoji="1" lang="ja-JP" altLang="en-US" sz="2800" b="1" kern="1200" dirty="0">
                          <a:solidFill>
                            <a:srgbClr val="FF0000"/>
                          </a:solidFill>
                          <a:latin typeface="+mn-lt"/>
                          <a:ea typeface="+mn-ea"/>
                          <a:cs typeface="+mn-cs"/>
                        </a:rPr>
                        <a:t>　　</a:t>
                      </a:r>
                      <a:r>
                        <a:rPr kumimoji="1" lang="ja-JP" altLang="ja-JP" sz="2800" b="1" kern="1200" dirty="0">
                          <a:solidFill>
                            <a:srgbClr val="FF0000"/>
                          </a:solidFill>
                          <a:latin typeface="+mn-lt"/>
                          <a:ea typeface="+mn-ea"/>
                          <a:cs typeface="+mn-cs"/>
                        </a:rPr>
                        <a:t>心肥大にもなる。</a:t>
                      </a:r>
                    </a:p>
                    <a:p>
                      <a:endParaRPr kumimoji="1" lang="en-US" altLang="ja-JP" sz="20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88044"/>
            <a:ext cx="7198822" cy="1036823"/>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2800" b="1" dirty="0"/>
              <a:t>演習</a:t>
            </a:r>
            <a:r>
              <a:rPr lang="ja-JP" altLang="en-US" sz="2800" b="1" dirty="0"/>
              <a:t>➂　　　　</a:t>
            </a:r>
            <a:r>
              <a:rPr lang="ja-JP" altLang="ja-JP" sz="3200" b="1" dirty="0">
                <a:solidFill>
                  <a:srgbClr val="C00000"/>
                </a:solidFill>
              </a:rPr>
              <a:t>解答例</a:t>
            </a:r>
            <a:endParaRPr lang="en-US" altLang="ja-JP" sz="32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3162042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93529777"/>
              </p:ext>
            </p:extLst>
          </p:nvPr>
        </p:nvGraphicFramePr>
        <p:xfrm>
          <a:off x="163773" y="1233752"/>
          <a:ext cx="8816454" cy="5248319"/>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997128">
                <a:tc>
                  <a:txBody>
                    <a:bodyPr/>
                    <a:lstStyle/>
                    <a:p>
                      <a:r>
                        <a:rPr kumimoji="1" lang="ja-JP" altLang="en-US" sz="32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a:t>
                      </a:r>
                      <a:r>
                        <a:rPr kumimoji="1" lang="ja-JP" altLang="en-US" sz="3200" b="1" kern="1200" dirty="0">
                          <a:solidFill>
                            <a:srgbClr val="7030A0"/>
                          </a:solidFill>
                          <a:latin typeface="+mn-lt"/>
                          <a:ea typeface="+mn-ea"/>
                          <a:cs typeface="+mn-cs"/>
                        </a:rPr>
                        <a:t>②</a:t>
                      </a:r>
                      <a:r>
                        <a:rPr kumimoji="1" lang="ja-JP" altLang="ja-JP" sz="3200" b="1" kern="1200" dirty="0">
                          <a:solidFill>
                            <a:srgbClr val="7030A0"/>
                          </a:solidFill>
                          <a:latin typeface="+mn-lt"/>
                          <a:ea typeface="+mn-ea"/>
                          <a:cs typeface="+mn-cs"/>
                        </a:rPr>
                        <a:t>】</a:t>
                      </a:r>
                      <a:endParaRPr kumimoji="1" lang="en-US" altLang="ja-JP" sz="3200" b="1" kern="1200" dirty="0">
                        <a:solidFill>
                          <a:srgbClr val="7030A0"/>
                        </a:solidFill>
                        <a:latin typeface="+mn-lt"/>
                        <a:ea typeface="+mn-ea"/>
                        <a:cs typeface="+mn-cs"/>
                      </a:endParaRPr>
                    </a:p>
                    <a:p>
                      <a:r>
                        <a:rPr kumimoji="1" lang="ja-JP" altLang="ja-JP" sz="2000" b="1" kern="1200" dirty="0">
                          <a:solidFill>
                            <a:schemeClr val="tx1"/>
                          </a:solidFill>
                          <a:latin typeface="+mn-lt"/>
                          <a:ea typeface="+mn-ea"/>
                          <a:cs typeface="+mn-cs"/>
                        </a:rPr>
                        <a:t>上原絹子さんの生活に対する意向は、「夫が改装してくれた家で再び夫と暮らしたい。そのためには元気な身体でいないといけないと思う。また、もう一度デイサービスで他の人にブローをして喜んでもらいたい。」というものですが、それを実現するために必要なことは何でしょうか？</a:t>
                      </a:r>
                      <a:r>
                        <a:rPr kumimoji="1" lang="ja-JP" altLang="en-US" sz="2000" b="1" kern="1200" dirty="0">
                          <a:solidFill>
                            <a:schemeClr val="tx1"/>
                          </a:solidFill>
                          <a:latin typeface="+mn-lt"/>
                          <a:ea typeface="+mn-ea"/>
                          <a:cs typeface="+mn-cs"/>
                        </a:rPr>
                        <a:t>　</a:t>
                      </a:r>
                      <a:endParaRPr kumimoji="1" lang="ja-JP" altLang="ja-JP" sz="2000" b="1" kern="1200" dirty="0">
                        <a:solidFill>
                          <a:schemeClr val="tx1"/>
                        </a:solidFill>
                        <a:latin typeface="+mn-lt"/>
                        <a:ea typeface="+mn-ea"/>
                        <a:cs typeface="+mn-cs"/>
                      </a:endParaRPr>
                    </a:p>
                  </a:txBody>
                  <a:tcPr marL="108000"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1191">
                <a:tc>
                  <a:txBody>
                    <a:bodyPr/>
                    <a:lstStyle/>
                    <a:p>
                      <a:pPr>
                        <a:lnSpc>
                          <a:spcPct val="150000"/>
                        </a:lnSpc>
                      </a:pPr>
                      <a:r>
                        <a:rPr kumimoji="1" lang="ja-JP" altLang="en-US" sz="3200" b="1" kern="1200" dirty="0">
                          <a:solidFill>
                            <a:srgbClr val="FF0000"/>
                          </a:solidFill>
                          <a:latin typeface="+mn-lt"/>
                          <a:ea typeface="+mn-ea"/>
                          <a:cs typeface="+mn-cs"/>
                        </a:rPr>
                        <a:t>　</a:t>
                      </a:r>
                      <a:r>
                        <a:rPr kumimoji="1" lang="ja-JP" altLang="en-US" sz="2800" b="1" kern="1200" dirty="0">
                          <a:solidFill>
                            <a:srgbClr val="002060"/>
                          </a:solidFill>
                          <a:latin typeface="+mn-lt"/>
                          <a:ea typeface="+mn-ea"/>
                          <a:cs typeface="+mn-cs"/>
                        </a:rPr>
                        <a:t>・「夫が改装してくれた家で再び夫と暮らす」</a:t>
                      </a:r>
                      <a:endParaRPr kumimoji="1" lang="en-US" altLang="ja-JP" sz="2800" b="1" kern="1200" dirty="0">
                        <a:solidFill>
                          <a:srgbClr val="002060"/>
                        </a:solidFill>
                        <a:latin typeface="+mn-lt"/>
                        <a:ea typeface="+mn-ea"/>
                        <a:cs typeface="+mn-cs"/>
                      </a:endParaRPr>
                    </a:p>
                    <a:p>
                      <a:pPr>
                        <a:lnSpc>
                          <a:spcPts val="3800"/>
                        </a:lnSpc>
                      </a:pPr>
                      <a:r>
                        <a:rPr kumimoji="1" lang="ja-JP" altLang="en-US" sz="2800" b="1" kern="1200" dirty="0">
                          <a:solidFill>
                            <a:srgbClr val="FF0000"/>
                          </a:solidFill>
                          <a:latin typeface="+mn-lt"/>
                          <a:ea typeface="+mn-ea"/>
                          <a:cs typeface="+mn-cs"/>
                        </a:rPr>
                        <a:t>　・「デイサービスでブローをして喜んでもらう」</a:t>
                      </a:r>
                      <a:endParaRPr kumimoji="1" lang="en-US" altLang="ja-JP" sz="2800" b="1" kern="1200" dirty="0">
                        <a:solidFill>
                          <a:srgbClr val="FF0000"/>
                        </a:solidFill>
                        <a:latin typeface="+mn-lt"/>
                        <a:ea typeface="+mn-ea"/>
                        <a:cs typeface="+mn-cs"/>
                      </a:endParaRPr>
                    </a:p>
                    <a:p>
                      <a:pPr>
                        <a:lnSpc>
                          <a:spcPts val="3800"/>
                        </a:lnSpc>
                      </a:pPr>
                      <a:r>
                        <a:rPr kumimoji="1" lang="ja-JP" altLang="en-US" sz="2800" b="1" kern="1200" dirty="0">
                          <a:solidFill>
                            <a:srgbClr val="FF0000"/>
                          </a:solidFill>
                          <a:latin typeface="+mn-lt"/>
                          <a:ea typeface="+mn-ea"/>
                          <a:cs typeface="+mn-cs"/>
                        </a:rPr>
                        <a:t>　　という長期目標を達成するためには、</a:t>
                      </a:r>
                      <a:r>
                        <a:rPr kumimoji="1" lang="ja-JP" altLang="en-US" sz="2800" b="1" kern="1200" dirty="0">
                          <a:solidFill>
                            <a:srgbClr val="002060"/>
                          </a:solidFill>
                          <a:latin typeface="+mn-lt"/>
                          <a:ea typeface="+mn-ea"/>
                          <a:cs typeface="+mn-cs"/>
                        </a:rPr>
                        <a:t>「塩分や水分制</a:t>
                      </a:r>
                      <a:endParaRPr kumimoji="1" lang="en-US" altLang="ja-JP" sz="2800" b="1" kern="1200" dirty="0">
                        <a:solidFill>
                          <a:srgbClr val="002060"/>
                        </a:solidFill>
                        <a:latin typeface="+mn-lt"/>
                        <a:ea typeface="+mn-ea"/>
                        <a:cs typeface="+mn-cs"/>
                      </a:endParaRPr>
                    </a:p>
                    <a:p>
                      <a:pPr>
                        <a:lnSpc>
                          <a:spcPts val="3800"/>
                        </a:lnSpc>
                      </a:pPr>
                      <a:r>
                        <a:rPr kumimoji="1" lang="ja-JP" altLang="en-US" sz="2800" b="1" kern="1200" dirty="0">
                          <a:solidFill>
                            <a:srgbClr val="002060"/>
                          </a:solidFill>
                          <a:latin typeface="+mn-lt"/>
                          <a:ea typeface="+mn-ea"/>
                          <a:cs typeface="+mn-cs"/>
                        </a:rPr>
                        <a:t>　　限をしながらおいしく食事ができる」という短期目標が</a:t>
                      </a:r>
                      <a:endParaRPr kumimoji="1" lang="en-US" altLang="ja-JP" sz="2800" b="1" kern="1200" dirty="0">
                        <a:solidFill>
                          <a:srgbClr val="002060"/>
                        </a:solidFill>
                        <a:latin typeface="+mn-lt"/>
                        <a:ea typeface="+mn-ea"/>
                        <a:cs typeface="+mn-cs"/>
                      </a:endParaRPr>
                    </a:p>
                    <a:p>
                      <a:pPr>
                        <a:lnSpc>
                          <a:spcPts val="3800"/>
                        </a:lnSpc>
                      </a:pPr>
                      <a:r>
                        <a:rPr kumimoji="1" lang="ja-JP" altLang="en-US" sz="2800" b="1" kern="1200" dirty="0">
                          <a:solidFill>
                            <a:srgbClr val="002060"/>
                          </a:solidFill>
                          <a:latin typeface="+mn-lt"/>
                          <a:ea typeface="+mn-ea"/>
                          <a:cs typeface="+mn-cs"/>
                        </a:rPr>
                        <a:t>　　あり、そのためには食事に気を付けることが大事だと</a:t>
                      </a:r>
                      <a:endParaRPr kumimoji="1" lang="en-US" altLang="ja-JP" sz="2800" b="1" kern="1200" dirty="0">
                        <a:solidFill>
                          <a:srgbClr val="002060"/>
                        </a:solidFill>
                        <a:latin typeface="+mn-lt"/>
                        <a:ea typeface="+mn-ea"/>
                        <a:cs typeface="+mn-cs"/>
                      </a:endParaRPr>
                    </a:p>
                    <a:p>
                      <a:pPr>
                        <a:lnSpc>
                          <a:spcPts val="3800"/>
                        </a:lnSpc>
                      </a:pPr>
                      <a:r>
                        <a:rPr kumimoji="1" lang="ja-JP" altLang="en-US" sz="2800" b="1" kern="1200" dirty="0">
                          <a:solidFill>
                            <a:srgbClr val="002060"/>
                          </a:solidFill>
                          <a:latin typeface="+mn-lt"/>
                          <a:ea typeface="+mn-ea"/>
                          <a:cs typeface="+mn-cs"/>
                        </a:rPr>
                        <a:t>　　上原さん自身が自覚する事が必要</a:t>
                      </a:r>
                      <a:endParaRPr kumimoji="1" lang="en-US" altLang="ja-JP" sz="2800" b="1" kern="1200" dirty="0">
                        <a:solidFill>
                          <a:srgbClr val="00206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0"/>
            <a:ext cx="7198822" cy="1098379"/>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3600" b="1" dirty="0"/>
              <a:t>演習</a:t>
            </a:r>
            <a:r>
              <a:rPr lang="ja-JP" altLang="en-US" sz="3600" b="1" dirty="0"/>
              <a:t>➂         </a:t>
            </a:r>
            <a:r>
              <a:rPr lang="ja-JP" altLang="ja-JP" sz="3200" b="1" dirty="0">
                <a:solidFill>
                  <a:srgbClr val="C00000"/>
                </a:solidFill>
              </a:rPr>
              <a:t>解答例</a:t>
            </a:r>
            <a:endParaRPr lang="en-US" altLang="ja-JP" sz="32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293643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5735782"/>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146335">
                <a:tc>
                  <a:txBody>
                    <a:bodyPr/>
                    <a:lstStyle/>
                    <a:p>
                      <a:pPr>
                        <a:lnSpc>
                          <a:spcPct val="100000"/>
                        </a:lnSpc>
                      </a:pPr>
                      <a:r>
                        <a:rPr kumimoji="1" lang="ja-JP" altLang="en-US" sz="2000" b="1" kern="1200" dirty="0">
                          <a:solidFill>
                            <a:schemeClr val="tx1"/>
                          </a:solidFill>
                          <a:latin typeface="+mn-lt"/>
                          <a:ea typeface="+mn-ea"/>
                          <a:cs typeface="+mn-cs"/>
                        </a:rPr>
                        <a:t>　</a:t>
                      </a:r>
                      <a:r>
                        <a:rPr kumimoji="1" lang="ja-JP" altLang="ja-JP" sz="3200" b="1" kern="1200" dirty="0">
                          <a:solidFill>
                            <a:srgbClr val="7030A0"/>
                          </a:solidFill>
                          <a:latin typeface="+mn-lt"/>
                          <a:ea typeface="+mn-ea"/>
                          <a:cs typeface="+mn-cs"/>
                        </a:rPr>
                        <a:t>【ワーク</a:t>
                      </a:r>
                      <a:r>
                        <a:rPr kumimoji="1" lang="ja-JP" altLang="en-US" sz="3200" b="1" kern="1200" dirty="0">
                          <a:solidFill>
                            <a:srgbClr val="7030A0"/>
                          </a:solidFill>
                          <a:latin typeface="+mn-lt"/>
                          <a:ea typeface="+mn-ea"/>
                          <a:cs typeface="+mn-cs"/>
                        </a:rPr>
                        <a:t>➂</a:t>
                      </a:r>
                      <a:r>
                        <a:rPr kumimoji="1" lang="ja-JP" altLang="ja-JP" sz="3200" b="1" kern="1200" dirty="0">
                          <a:solidFill>
                            <a:srgbClr val="7030A0"/>
                          </a:solidFill>
                          <a:latin typeface="+mn-lt"/>
                          <a:ea typeface="+mn-ea"/>
                          <a:cs typeface="+mn-cs"/>
                        </a:rPr>
                        <a:t>】</a:t>
                      </a:r>
                      <a:endParaRPr kumimoji="1" lang="ja-JP" altLang="ja-JP" sz="3200" kern="1200" dirty="0">
                        <a:solidFill>
                          <a:srgbClr val="7030A0"/>
                        </a:solidFill>
                        <a:latin typeface="+mn-lt"/>
                        <a:ea typeface="+mn-ea"/>
                        <a:cs typeface="+mn-cs"/>
                      </a:endParaRPr>
                    </a:p>
                    <a:p>
                      <a:pPr>
                        <a:lnSpc>
                          <a:spcPct val="100000"/>
                        </a:lnSpc>
                      </a:pPr>
                      <a:r>
                        <a:rPr kumimoji="1" lang="en-US" altLang="ja-JP" sz="800" b="1" kern="1200" dirty="0">
                          <a:solidFill>
                            <a:schemeClr val="tx1"/>
                          </a:solidFill>
                          <a:latin typeface="+mn-lt"/>
                          <a:ea typeface="+mn-ea"/>
                          <a:cs typeface="+mn-cs"/>
                        </a:rPr>
                        <a:t> </a:t>
                      </a:r>
                    </a:p>
                    <a:p>
                      <a:pPr>
                        <a:lnSpc>
                          <a:spcPct val="100000"/>
                        </a:lnSpc>
                      </a:pPr>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好きなものを食べたいと考えている上原さんに、誰がどのように説明するのが</a:t>
                      </a:r>
                      <a:endParaRPr kumimoji="1" lang="en-US" altLang="ja-JP" sz="2000" b="1" kern="1200" dirty="0">
                        <a:solidFill>
                          <a:schemeClr val="tx1"/>
                        </a:solidFill>
                        <a:latin typeface="+mn-lt"/>
                        <a:ea typeface="+mn-ea"/>
                        <a:cs typeface="+mn-cs"/>
                      </a:endParaRPr>
                    </a:p>
                    <a:p>
                      <a:pPr>
                        <a:lnSpc>
                          <a:spcPct val="100000"/>
                        </a:lnSpc>
                      </a:pPr>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有効だと思いますか。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16582">
                <a:tc>
                  <a:txBody>
                    <a:bodyPr/>
                    <a:lstStyle/>
                    <a:p>
                      <a:r>
                        <a:rPr kumimoji="1" lang="ja-JP" altLang="en-US" sz="800" b="1" kern="1200" dirty="0">
                          <a:solidFill>
                            <a:srgbClr val="FF0000"/>
                          </a:solidFill>
                          <a:latin typeface="+mn-lt"/>
                          <a:ea typeface="+mn-ea"/>
                          <a:cs typeface="+mn-cs"/>
                        </a:rPr>
                        <a:t>　</a:t>
                      </a:r>
                      <a:endParaRPr kumimoji="1" lang="en-US"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・職種による役割分担をし、アプローチする</a:t>
                      </a:r>
                    </a:p>
                    <a:p>
                      <a:r>
                        <a:rPr kumimoji="1" lang="en-US" altLang="ja-JP" sz="1000" b="1" kern="1200" dirty="0">
                          <a:solidFill>
                            <a:srgbClr val="FF0000"/>
                          </a:solidFill>
                          <a:latin typeface="+mn-lt"/>
                          <a:ea typeface="+mn-ea"/>
                          <a:cs typeface="+mn-cs"/>
                        </a:rPr>
                        <a:t> </a:t>
                      </a:r>
                      <a:endParaRPr kumimoji="1" lang="ja-JP" altLang="ja-JP" sz="1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・長男や老健入所中の夫から説明してもらう</a:t>
                      </a:r>
                    </a:p>
                    <a:p>
                      <a:r>
                        <a:rPr kumimoji="1" lang="en-US" altLang="ja-JP" sz="800" b="1" kern="1200" dirty="0">
                          <a:solidFill>
                            <a:srgbClr val="FF0000"/>
                          </a:solidFill>
                          <a:latin typeface="+mn-lt"/>
                          <a:ea typeface="+mn-ea"/>
                          <a:cs typeface="+mn-cs"/>
                        </a:rPr>
                        <a:t> </a:t>
                      </a:r>
                      <a:endParaRPr kumimoji="1" lang="ja-JP"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・医師から繰り返し指導してもらう。（在宅生活を継続する為のルール）</a:t>
                      </a:r>
                    </a:p>
                    <a:p>
                      <a:r>
                        <a:rPr kumimoji="1" lang="en-US" altLang="ja-JP" sz="800" b="1" kern="1200" dirty="0">
                          <a:solidFill>
                            <a:srgbClr val="FF0000"/>
                          </a:solidFill>
                          <a:latin typeface="+mn-lt"/>
                          <a:ea typeface="+mn-ea"/>
                          <a:cs typeface="+mn-cs"/>
                        </a:rPr>
                        <a:t> </a:t>
                      </a:r>
                      <a:endParaRPr kumimoji="1" lang="ja-JP"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・ヘルパーやケアマネからも繰り返し伝える。</a:t>
                      </a:r>
                    </a:p>
                    <a:p>
                      <a:r>
                        <a:rPr kumimoji="1" lang="en-US" altLang="ja-JP" sz="800" b="1" kern="1200" dirty="0">
                          <a:solidFill>
                            <a:srgbClr val="FF0000"/>
                          </a:solidFill>
                          <a:latin typeface="+mn-lt"/>
                          <a:ea typeface="+mn-ea"/>
                          <a:cs typeface="+mn-cs"/>
                        </a:rPr>
                        <a:t> </a:t>
                      </a:r>
                      <a:endParaRPr kumimoji="1" lang="ja-JP"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・本人が、近隣の方や家族へ自分の食べたい物の購入を依頼することもあり、</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食事、水分制限等の必要性の共有の為にも担当者会議へ参加をお願いした。</a:t>
                      </a:r>
                      <a:endParaRPr kumimoji="1" lang="en-US" altLang="ja-JP" sz="2000" b="1" kern="1200" dirty="0">
                        <a:solidFill>
                          <a:srgbClr val="FF0000"/>
                        </a:solidFill>
                        <a:latin typeface="+mn-lt"/>
                        <a:ea typeface="+mn-ea"/>
                        <a:cs typeface="+mn-cs"/>
                      </a:endParaRPr>
                    </a:p>
                    <a:p>
                      <a:endParaRPr kumimoji="1" lang="ja-JP" altLang="ja-JP" sz="800" b="1" kern="1200" dirty="0">
                        <a:solidFill>
                          <a:srgbClr val="FF0000"/>
                        </a:solidFill>
                        <a:latin typeface="+mn-lt"/>
                        <a:ea typeface="+mn-ea"/>
                        <a:cs typeface="+mn-cs"/>
                      </a:endParaRPr>
                    </a:p>
                    <a:p>
                      <a:r>
                        <a:rPr kumimoji="1" lang="ja-JP" altLang="en-US" sz="2000" b="1" kern="1200" dirty="0">
                          <a:solidFill>
                            <a:schemeClr val="tx1">
                              <a:lumMod val="75000"/>
                              <a:lumOff val="25000"/>
                            </a:schemeClr>
                          </a:solidFill>
                          <a:latin typeface="+mn-lt"/>
                          <a:ea typeface="+mn-ea"/>
                          <a:cs typeface="+mn-cs"/>
                        </a:rPr>
                        <a:t>　　</a:t>
                      </a:r>
                      <a:r>
                        <a:rPr kumimoji="1" lang="ja-JP" altLang="ja-JP" sz="2000" b="1" kern="1200" dirty="0">
                          <a:solidFill>
                            <a:schemeClr val="tx1">
                              <a:lumMod val="75000"/>
                              <a:lumOff val="25000"/>
                            </a:schemeClr>
                          </a:solidFill>
                          <a:latin typeface="+mn-lt"/>
                          <a:ea typeface="+mn-ea"/>
                          <a:cs typeface="+mn-cs"/>
                        </a:rPr>
                        <a:t>⇒結果、息子は会議に参加。近隣の方の参加は難しかったが、電話では</a:t>
                      </a:r>
                      <a:endParaRPr kumimoji="1" lang="en-US" altLang="ja-JP" sz="2000" b="1" kern="1200" dirty="0">
                        <a:solidFill>
                          <a:schemeClr val="tx1">
                            <a:lumMod val="75000"/>
                            <a:lumOff val="25000"/>
                          </a:schemeClr>
                        </a:solidFill>
                        <a:latin typeface="+mn-lt"/>
                        <a:ea typeface="+mn-ea"/>
                        <a:cs typeface="+mn-cs"/>
                      </a:endParaRPr>
                    </a:p>
                    <a:p>
                      <a:r>
                        <a:rPr kumimoji="1" lang="ja-JP" altLang="en-US" sz="2000" b="1" kern="1200" dirty="0">
                          <a:solidFill>
                            <a:schemeClr val="tx1">
                              <a:lumMod val="75000"/>
                              <a:lumOff val="25000"/>
                            </a:schemeClr>
                          </a:solidFill>
                          <a:latin typeface="+mn-lt"/>
                          <a:ea typeface="+mn-ea"/>
                          <a:cs typeface="+mn-cs"/>
                        </a:rPr>
                        <a:t>　　　</a:t>
                      </a:r>
                      <a:r>
                        <a:rPr kumimoji="1" lang="ja-JP" altLang="ja-JP" sz="2000" b="1" kern="1200" dirty="0">
                          <a:solidFill>
                            <a:schemeClr val="tx1">
                              <a:lumMod val="75000"/>
                              <a:lumOff val="25000"/>
                            </a:schemeClr>
                          </a:solidFill>
                          <a:latin typeface="+mn-lt"/>
                          <a:ea typeface="+mn-ea"/>
                          <a:cs typeface="+mn-cs"/>
                        </a:rPr>
                        <a:t>病状を伝え、全てではないにしても、注意する必要があることを伝えている。</a:t>
                      </a:r>
                    </a:p>
                    <a:p>
                      <a:r>
                        <a:rPr kumimoji="1" lang="ja-JP" altLang="en-US" sz="2000" b="1" kern="1200" dirty="0">
                          <a:solidFill>
                            <a:schemeClr val="tx1">
                              <a:lumMod val="75000"/>
                              <a:lumOff val="25000"/>
                            </a:schemeClr>
                          </a:solidFill>
                          <a:latin typeface="+mn-lt"/>
                          <a:ea typeface="+mn-ea"/>
                          <a:cs typeface="+mn-cs"/>
                        </a:rPr>
                        <a:t>　　</a:t>
                      </a:r>
                      <a:r>
                        <a:rPr kumimoji="1" lang="ja-JP" altLang="ja-JP" sz="2000" b="1" kern="1200" dirty="0">
                          <a:solidFill>
                            <a:schemeClr val="tx1">
                              <a:lumMod val="75000"/>
                              <a:lumOff val="25000"/>
                            </a:schemeClr>
                          </a:solidFill>
                          <a:latin typeface="+mn-lt"/>
                          <a:ea typeface="+mn-ea"/>
                          <a:cs typeface="+mn-cs"/>
                        </a:rPr>
                        <a:t>⇒実情、家族や近隣の人は、本人の要望に根負けし購入し</a:t>
                      </a:r>
                      <a:r>
                        <a:rPr kumimoji="1" lang="ja-JP" altLang="en-US" sz="2000" b="1" kern="1200" dirty="0">
                          <a:solidFill>
                            <a:schemeClr val="tx1">
                              <a:lumMod val="75000"/>
                              <a:lumOff val="25000"/>
                            </a:schemeClr>
                          </a:solidFill>
                          <a:latin typeface="+mn-lt"/>
                          <a:ea typeface="+mn-ea"/>
                          <a:cs typeface="+mn-cs"/>
                        </a:rPr>
                        <a:t>て</a:t>
                      </a:r>
                      <a:r>
                        <a:rPr kumimoji="1" lang="ja-JP" altLang="ja-JP" sz="2000" b="1" kern="1200" dirty="0">
                          <a:solidFill>
                            <a:schemeClr val="tx1">
                              <a:lumMod val="75000"/>
                              <a:lumOff val="25000"/>
                            </a:schemeClr>
                          </a:solidFill>
                          <a:latin typeface="+mn-lt"/>
                          <a:ea typeface="+mn-ea"/>
                          <a:cs typeface="+mn-cs"/>
                        </a:rPr>
                        <a:t>いることもあ</a:t>
                      </a:r>
                      <a:r>
                        <a:rPr kumimoji="1" lang="ja-JP" altLang="en-US" sz="2000" b="1" kern="1200" dirty="0">
                          <a:solidFill>
                            <a:schemeClr val="tx1">
                              <a:lumMod val="75000"/>
                              <a:lumOff val="25000"/>
                            </a:schemeClr>
                          </a:solidFill>
                          <a:latin typeface="+mn-lt"/>
                          <a:ea typeface="+mn-ea"/>
                          <a:cs typeface="+mn-cs"/>
                        </a:rPr>
                        <a:t>る</a:t>
                      </a:r>
                      <a:endParaRPr kumimoji="1" lang="ja-JP" altLang="ja-JP" sz="2000" b="1" kern="1200" dirty="0">
                        <a:solidFill>
                          <a:schemeClr val="tx1">
                            <a:lumMod val="75000"/>
                            <a:lumOff val="25000"/>
                          </a:schemeClr>
                        </a:solidFill>
                        <a:latin typeface="+mn-lt"/>
                        <a:ea typeface="+mn-ea"/>
                        <a:cs typeface="+mn-cs"/>
                      </a:endParaRPr>
                    </a:p>
                    <a:p>
                      <a:r>
                        <a:rPr kumimoji="1" lang="en-US" altLang="ja-JP" sz="800" b="1" kern="1200" dirty="0">
                          <a:solidFill>
                            <a:srgbClr val="FF0000"/>
                          </a:solidFill>
                          <a:latin typeface="+mn-lt"/>
                          <a:ea typeface="+mn-ea"/>
                          <a:cs typeface="+mn-cs"/>
                        </a:rPr>
                        <a:t> </a:t>
                      </a:r>
                      <a:endParaRPr kumimoji="1" lang="ja-JP" altLang="ja-JP" sz="8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・専門職として、ヘルパー、デイ、ケアマネも含め、最低でも病状が悪化する</a:t>
                      </a:r>
                      <a:r>
                        <a:rPr kumimoji="1" lang="ja-JP" altLang="ja-JP" sz="2000" b="1" kern="1200" dirty="0" err="1">
                          <a:solidFill>
                            <a:srgbClr val="FF0000"/>
                          </a:solidFill>
                          <a:latin typeface="+mn-lt"/>
                          <a:ea typeface="+mn-ea"/>
                          <a:cs typeface="+mn-cs"/>
                        </a:rPr>
                        <a:t>こ</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err="1">
                          <a:solidFill>
                            <a:srgbClr val="FF0000"/>
                          </a:solidFill>
                          <a:latin typeface="+mn-lt"/>
                          <a:ea typeface="+mn-ea"/>
                          <a:cs typeface="+mn-cs"/>
                        </a:rPr>
                        <a:t>とに</a:t>
                      </a:r>
                      <a:r>
                        <a:rPr kumimoji="1" lang="ja-JP" altLang="ja-JP" sz="2000" b="1" kern="1200" dirty="0">
                          <a:solidFill>
                            <a:srgbClr val="FF0000"/>
                          </a:solidFill>
                          <a:latin typeface="+mn-lt"/>
                          <a:ea typeface="+mn-ea"/>
                          <a:cs typeface="+mn-cs"/>
                        </a:rPr>
                        <a:t>関しては決して手を貸さないことにする</a:t>
                      </a:r>
                      <a:endParaRPr kumimoji="1" lang="en-US" altLang="ja-JP" sz="20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30777"/>
            <a:ext cx="7198822" cy="1036823"/>
          </a:xfrm>
          <a:prstGeom prst="rect">
            <a:avLst/>
          </a:prstGeom>
          <a:solidFill>
            <a:schemeClr val="bg1">
              <a:lumMod val="85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2800" b="1" dirty="0"/>
              <a:t>演習</a:t>
            </a:r>
            <a:r>
              <a:rPr lang="ja-JP" altLang="en-US" sz="2800" b="1" dirty="0"/>
              <a:t>➂　　　</a:t>
            </a:r>
            <a:r>
              <a:rPr lang="ja-JP" altLang="ja-JP" sz="3200" b="1" dirty="0">
                <a:solidFill>
                  <a:srgbClr val="C00000"/>
                </a:solidFill>
              </a:rPr>
              <a:t>解答例</a:t>
            </a:r>
            <a:endParaRPr lang="en-US" altLang="ja-JP" sz="3200" b="1" dirty="0"/>
          </a:p>
          <a:p>
            <a:r>
              <a:rPr lang="ja-JP" altLang="ja-JP" sz="2800" b="1" dirty="0"/>
              <a:t>　</a:t>
            </a:r>
            <a:r>
              <a:rPr lang="ja-JP" altLang="en-US" sz="2800" b="1" dirty="0"/>
              <a:t>　</a:t>
            </a:r>
            <a:r>
              <a:rPr lang="ja-JP" altLang="en-US" sz="3200" b="1" dirty="0">
                <a:solidFill>
                  <a:srgbClr val="FF0000"/>
                </a:solidFill>
              </a:rPr>
              <a:t>食事制限がある人への支援の視点</a:t>
            </a:r>
            <a:r>
              <a:rPr lang="ja-JP" altLang="en-US" sz="2800" b="1" dirty="0"/>
              <a:t>　　</a:t>
            </a:r>
            <a:endParaRPr kumimoji="0" lang="ja-JP" altLang="ja-JP" sz="2800" dirty="0">
              <a:solidFill>
                <a:srgbClr val="C00000"/>
              </a:solidFill>
            </a:endParaRPr>
          </a:p>
        </p:txBody>
      </p:sp>
    </p:spTree>
    <p:extLst>
      <p:ext uri="{BB962C8B-B14F-4D97-AF65-F5344CB8AC3E}">
        <p14:creationId xmlns:p14="http://schemas.microsoft.com/office/powerpoint/2010/main" val="316204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a:solidFill>
            <a:schemeClr val="accent1">
              <a:lumMod val="40000"/>
              <a:lumOff val="60000"/>
            </a:schemeClr>
          </a:solidFill>
        </p:spPr>
        <p:txBody>
          <a:bodyPr/>
          <a:lstStyle/>
          <a:p>
            <a:pPr algn="ctr"/>
            <a:r>
              <a:rPr kumimoji="1" lang="ja-JP" altLang="en-US" dirty="0"/>
              <a:t>本科目の修得目標</a:t>
            </a:r>
          </a:p>
        </p:txBody>
      </p:sp>
      <p:sp>
        <p:nvSpPr>
          <p:cNvPr id="3" name="コンテンツ プレースホルダー 2"/>
          <p:cNvSpPr>
            <a:spLocks noGrp="1"/>
          </p:cNvSpPr>
          <p:nvPr>
            <p:ph idx="1"/>
          </p:nvPr>
        </p:nvSpPr>
        <p:spPr>
          <a:xfrm>
            <a:off x="367553" y="1556211"/>
            <a:ext cx="8453718" cy="5040560"/>
          </a:xfrm>
        </p:spPr>
        <p:txBody>
          <a:bodyPr>
            <a:noAutofit/>
          </a:bodyPr>
          <a:lstStyle/>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①内臓の機能不全に係る各疾患・症候群の種類、原因、症状、生活をする上での障害及び予防・改善方法や特徴について説明できる。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②内臓の機能不全等の原因、生活をする上での障害及び予防・改善方法について説明できる。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③内臓の機能不全に係る各疾患・症候群の予防や改善方法について説明できる。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④内臓の機能不全に係る各疾患・症候群における療養上の留意点について説明できる。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⑤内臓の機能不全に係る各疾患・症候群における生活習慣を改善するための方法について説明できる。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⑥内臓の機能不全に係る各疾患・症候群の特性に応じたケアマネジメントの具体的な方法を実施できる。</a:t>
            </a:r>
          </a:p>
          <a:p>
            <a:pPr marL="0" indent="0">
              <a:buNone/>
            </a:pPr>
            <a:r>
              <a:rPr lang="ja-JP" altLang="ja-JP" sz="2200" kern="100" dirty="0">
                <a:latin typeface="ＭＳ ゴシック" panose="020B0609070205080204" pitchFamily="49" charset="-128"/>
                <a:ea typeface="ＭＳ ゴシック" panose="020B0609070205080204" pitchFamily="49" charset="-128"/>
                <a:cs typeface="Times New Roman"/>
              </a:rPr>
              <a:t>⑦継続学習の必要性と、具体的な学習方法を述べることができる。</a:t>
            </a:r>
          </a:p>
        </p:txBody>
      </p:sp>
      <p:sp>
        <p:nvSpPr>
          <p:cNvPr id="5" name="スライド番号プレースホルダー 4"/>
          <p:cNvSpPr>
            <a:spLocks noGrp="1"/>
          </p:cNvSpPr>
          <p:nvPr>
            <p:ph type="sldNum" sz="quarter" idx="12"/>
          </p:nvPr>
        </p:nvSpPr>
        <p:spPr/>
        <p:txBody>
          <a:bodyPr/>
          <a:lstStyle/>
          <a:p>
            <a:fld id="{09057905-3C74-4474-A335-18C215C071D3}" type="slidenum">
              <a:rPr kumimoji="1" lang="ja-JP" altLang="en-US" smtClean="0"/>
              <a:pPr/>
              <a:t>3</a:t>
            </a:fld>
            <a:endParaRPr kumimoji="1" lang="ja-JP" altLang="en-US" dirty="0"/>
          </a:p>
        </p:txBody>
      </p:sp>
      <p:sp>
        <p:nvSpPr>
          <p:cNvPr id="6" name="テキスト ボックス 5"/>
          <p:cNvSpPr txBox="1"/>
          <p:nvPr/>
        </p:nvSpPr>
        <p:spPr>
          <a:xfrm>
            <a:off x="7452320" y="908720"/>
            <a:ext cx="936104" cy="369332"/>
          </a:xfrm>
          <a:prstGeom prst="rect">
            <a:avLst/>
          </a:prstGeom>
          <a:noFill/>
          <a:ln>
            <a:solidFill>
              <a:schemeClr val="tx1"/>
            </a:solidFill>
          </a:ln>
        </p:spPr>
        <p:txBody>
          <a:bodyPr wrap="square" rtlCol="0">
            <a:spAutoFit/>
          </a:bodyPr>
          <a:lstStyle/>
          <a:p>
            <a:r>
              <a:rPr kumimoji="1" lang="ja-JP" altLang="en-US" dirty="0"/>
              <a:t>Ｐ．</a:t>
            </a:r>
            <a:r>
              <a:rPr lang="en-US" altLang="ja-JP" dirty="0"/>
              <a:t>282</a:t>
            </a:r>
            <a:endParaRPr kumimoji="1" lang="ja-JP" altLang="en-US" dirty="0"/>
          </a:p>
        </p:txBody>
      </p:sp>
    </p:spTree>
    <p:extLst>
      <p:ext uri="{BB962C8B-B14F-4D97-AF65-F5344CB8AC3E}">
        <p14:creationId xmlns:p14="http://schemas.microsoft.com/office/powerpoint/2010/main" val="2942628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5257" y="2538867"/>
            <a:ext cx="8229600" cy="1498178"/>
          </a:xfrm>
          <a:solidFill>
            <a:schemeClr val="accent1">
              <a:lumMod val="40000"/>
              <a:lumOff val="60000"/>
            </a:schemeClr>
          </a:solidFill>
        </p:spPr>
        <p:txBody>
          <a:bodyPr>
            <a:normAutofit/>
          </a:bodyPr>
          <a:lstStyle/>
          <a:p>
            <a:pPr algn="ctr"/>
            <a:r>
              <a:rPr lang="ja-JP" altLang="en-US" dirty="0"/>
              <a:t>まとめと振り返り</a:t>
            </a:r>
            <a:endParaRPr kumimoji="1" lang="ja-JP" altLang="en-US" dirty="0"/>
          </a:p>
        </p:txBody>
      </p:sp>
      <p:sp>
        <p:nvSpPr>
          <p:cNvPr id="4" name="スライド番号プレースホルダー 3"/>
          <p:cNvSpPr>
            <a:spLocks noGrp="1"/>
          </p:cNvSpPr>
          <p:nvPr>
            <p:ph type="sldNum" sz="quarter" idx="12"/>
          </p:nvPr>
        </p:nvSpPr>
        <p:spPr/>
        <p:txBody>
          <a:bodyPr/>
          <a:lstStyle/>
          <a:p>
            <a:fld id="{09057905-3C74-4474-A335-18C215C071D3}" type="slidenum">
              <a:rPr lang="ja-JP" altLang="en-US" smtClean="0">
                <a:solidFill>
                  <a:prstClr val="black">
                    <a:tint val="75000"/>
                  </a:prstClr>
                </a:solidFill>
              </a:rPr>
              <a:pPr/>
              <a:t>30</a:t>
            </a:fld>
            <a:endParaRPr lang="ja-JP" altLang="en-US">
              <a:solidFill>
                <a:prstClr val="black">
                  <a:tint val="75000"/>
                </a:prstClr>
              </a:solidFill>
            </a:endParaRPr>
          </a:p>
        </p:txBody>
      </p:sp>
    </p:spTree>
    <p:extLst>
      <p:ext uri="{BB962C8B-B14F-4D97-AF65-F5344CB8AC3E}">
        <p14:creationId xmlns:p14="http://schemas.microsoft.com/office/powerpoint/2010/main" val="1265801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256" y="1223111"/>
            <a:ext cx="8229600" cy="1143000"/>
          </a:xfrm>
        </p:spPr>
        <p:txBody>
          <a:bodyPr/>
          <a:lstStyle/>
          <a:p>
            <a:pPr algn="ctr"/>
            <a:r>
              <a:rPr kumimoji="1" lang="ja-JP" altLang="en-US" dirty="0"/>
              <a:t>研修記録シートの記入</a:t>
            </a:r>
          </a:p>
        </p:txBody>
      </p:sp>
      <p:sp>
        <p:nvSpPr>
          <p:cNvPr id="3" name="コンテンツ プレースホルダー 2"/>
          <p:cNvSpPr>
            <a:spLocks noGrp="1"/>
          </p:cNvSpPr>
          <p:nvPr>
            <p:ph idx="1"/>
          </p:nvPr>
        </p:nvSpPr>
        <p:spPr>
          <a:xfrm>
            <a:off x="457200" y="2636912"/>
            <a:ext cx="8229600" cy="2332856"/>
          </a:xfrm>
        </p:spPr>
        <p:txBody>
          <a:bodyPr/>
          <a:lstStyle/>
          <a:p>
            <a:pPr marL="0" indent="0" algn="ctr">
              <a:buNone/>
            </a:pPr>
            <a:endParaRPr lang="en-US" altLang="ja-JP" dirty="0"/>
          </a:p>
          <a:p>
            <a:pPr marL="0" indent="0" algn="ctr">
              <a:buNone/>
            </a:pPr>
            <a:r>
              <a:rPr lang="ja-JP" altLang="en-US" sz="2800" dirty="0"/>
              <a:t>研修記録シートを通じて、</a:t>
            </a:r>
            <a:endParaRPr lang="en-US" altLang="ja-JP" sz="2800" dirty="0"/>
          </a:p>
          <a:p>
            <a:pPr marL="0" indent="0" algn="ctr">
              <a:buNone/>
            </a:pPr>
            <a:r>
              <a:rPr lang="ja-JP" altLang="en-US" sz="2800" dirty="0"/>
              <a:t>本科目を振り返りましょう。</a:t>
            </a:r>
            <a:endParaRPr kumimoji="1" lang="en-US" altLang="ja-JP" sz="2800" dirty="0"/>
          </a:p>
        </p:txBody>
      </p:sp>
      <p:sp>
        <p:nvSpPr>
          <p:cNvPr id="4" name="スライド番号プレースホルダー 3"/>
          <p:cNvSpPr>
            <a:spLocks noGrp="1"/>
          </p:cNvSpPr>
          <p:nvPr>
            <p:ph type="sldNum" sz="quarter" idx="12"/>
          </p:nvPr>
        </p:nvSpPr>
        <p:spPr/>
        <p:txBody>
          <a:bodyPr/>
          <a:lstStyle/>
          <a:p>
            <a:fld id="{9F8524E6-B2B5-4881-B86F-F6ECDF80A2A9}" type="slidenum">
              <a:rPr lang="ja-JP" altLang="en-US" smtClean="0">
                <a:solidFill>
                  <a:prstClr val="black">
                    <a:tint val="75000"/>
                  </a:prstClr>
                </a:solidFill>
              </a:rPr>
              <a:pPr/>
              <a:t>31</a:t>
            </a:fld>
            <a:endParaRPr lang="ja-JP" altLang="en-US">
              <a:solidFill>
                <a:prstClr val="black">
                  <a:tint val="75000"/>
                </a:prstClr>
              </a:solidFill>
            </a:endParaRPr>
          </a:p>
        </p:txBody>
      </p:sp>
    </p:spTree>
    <p:extLst>
      <p:ext uri="{BB962C8B-B14F-4D97-AF65-F5344CB8AC3E}">
        <p14:creationId xmlns:p14="http://schemas.microsoft.com/office/powerpoint/2010/main" val="202914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a:solidFill>
            <a:schemeClr val="accent1">
              <a:lumMod val="40000"/>
              <a:lumOff val="60000"/>
            </a:schemeClr>
          </a:solidFill>
        </p:spPr>
        <p:txBody>
          <a:bodyPr/>
          <a:lstStyle/>
          <a:p>
            <a:pPr algn="ctr"/>
            <a:r>
              <a:rPr kumimoji="1" lang="ja-JP" altLang="en-US" dirty="0"/>
              <a:t>本科目の修得目標</a:t>
            </a:r>
          </a:p>
        </p:txBody>
      </p:sp>
      <p:sp>
        <p:nvSpPr>
          <p:cNvPr id="3" name="コンテンツ プレースホルダー 2"/>
          <p:cNvSpPr>
            <a:spLocks noGrp="1"/>
          </p:cNvSpPr>
          <p:nvPr>
            <p:ph idx="1"/>
          </p:nvPr>
        </p:nvSpPr>
        <p:spPr>
          <a:xfrm>
            <a:off x="367553" y="1556211"/>
            <a:ext cx="8453718" cy="5040560"/>
          </a:xfrm>
        </p:spPr>
        <p:txBody>
          <a:bodyPr>
            <a:noAutofit/>
          </a:bodyPr>
          <a:lstStyle/>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①内臓の機能不全に係る各疾患・症候群の種類、原因、症状、生活をする上での障害及び予防・改善方法や特徴について説明できる。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②内臓の機能不全等の原因、生活をする上での障害及び予防・改善方法について説明できる。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③内臓の機能不全に係る各疾患・症候群の予防や改善方法について説明できる。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④内臓の機能不全に係る各疾患・症候群における療養上の留意点について説明できる。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⑤内臓の機能不全に係る各疾患・症候群における生活習慣を改善するための方法について説明できる。</a:t>
            </a:r>
          </a:p>
          <a:p>
            <a:pPr marL="0" indent="0" algn="just">
              <a:spcAft>
                <a:spcPts val="0"/>
              </a:spcAft>
              <a:buNone/>
            </a:pPr>
            <a:r>
              <a:rPr lang="ja-JP" altLang="ja-JP" sz="2200" kern="100" dirty="0">
                <a:latin typeface="ＭＳ ゴシック" panose="020B0609070205080204" pitchFamily="49" charset="-128"/>
                <a:ea typeface="ＭＳ ゴシック" panose="020B0609070205080204" pitchFamily="49" charset="-128"/>
                <a:cs typeface="Times New Roman"/>
              </a:rPr>
              <a:t>⑥内臓の機能不全に係る各疾患・症候群の特性に応じたケアマネジメントの具体的な方法を実施できる。</a:t>
            </a:r>
          </a:p>
          <a:p>
            <a:pPr marL="0" indent="0">
              <a:buNone/>
            </a:pPr>
            <a:r>
              <a:rPr lang="ja-JP" altLang="ja-JP" sz="2200" kern="100" dirty="0">
                <a:latin typeface="ＭＳ ゴシック" panose="020B0609070205080204" pitchFamily="49" charset="-128"/>
                <a:ea typeface="ＭＳ ゴシック" panose="020B0609070205080204" pitchFamily="49" charset="-128"/>
                <a:cs typeface="Times New Roman"/>
              </a:rPr>
              <a:t>⑦継続学習の必要性と、具体的な学習方法を述べることができる。</a:t>
            </a:r>
          </a:p>
        </p:txBody>
      </p:sp>
      <p:sp>
        <p:nvSpPr>
          <p:cNvPr id="5" name="スライド番号プレースホルダー 4"/>
          <p:cNvSpPr>
            <a:spLocks noGrp="1"/>
          </p:cNvSpPr>
          <p:nvPr>
            <p:ph type="sldNum" sz="quarter" idx="12"/>
          </p:nvPr>
        </p:nvSpPr>
        <p:spPr/>
        <p:txBody>
          <a:bodyPr/>
          <a:lstStyle/>
          <a:p>
            <a:fld id="{09057905-3C74-4474-A335-18C215C071D3}" type="slidenum">
              <a:rPr kumimoji="1" lang="ja-JP" altLang="en-US" smtClean="0"/>
              <a:pPr/>
              <a:t>32</a:t>
            </a:fld>
            <a:endParaRPr kumimoji="1" lang="ja-JP" altLang="en-US" dirty="0"/>
          </a:p>
        </p:txBody>
      </p:sp>
      <p:sp>
        <p:nvSpPr>
          <p:cNvPr id="6" name="テキスト ボックス 5"/>
          <p:cNvSpPr txBox="1"/>
          <p:nvPr/>
        </p:nvSpPr>
        <p:spPr>
          <a:xfrm>
            <a:off x="7452320" y="908720"/>
            <a:ext cx="936104" cy="369332"/>
          </a:xfrm>
          <a:prstGeom prst="rect">
            <a:avLst/>
          </a:prstGeom>
          <a:noFill/>
          <a:ln>
            <a:solidFill>
              <a:schemeClr val="tx1"/>
            </a:solidFill>
          </a:ln>
        </p:spPr>
        <p:txBody>
          <a:bodyPr wrap="square" rtlCol="0">
            <a:spAutoFit/>
          </a:bodyPr>
          <a:lstStyle/>
          <a:p>
            <a:r>
              <a:rPr kumimoji="1" lang="ja-JP" altLang="en-US" dirty="0"/>
              <a:t>Ｐ．</a:t>
            </a:r>
            <a:r>
              <a:rPr lang="en-US" altLang="ja-JP" dirty="0"/>
              <a:t>282</a:t>
            </a:r>
            <a:endParaRPr kumimoji="1" lang="ja-JP" altLang="en-US" dirty="0"/>
          </a:p>
        </p:txBody>
      </p:sp>
    </p:spTree>
    <p:extLst>
      <p:ext uri="{BB962C8B-B14F-4D97-AF65-F5344CB8AC3E}">
        <p14:creationId xmlns:p14="http://schemas.microsoft.com/office/powerpoint/2010/main" val="294262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217"/>
            <a:ext cx="8229600" cy="1080120"/>
          </a:xfrm>
          <a:solidFill>
            <a:schemeClr val="accent1">
              <a:lumMod val="40000"/>
              <a:lumOff val="60000"/>
            </a:schemeClr>
          </a:solidFill>
        </p:spPr>
        <p:txBody>
          <a:bodyPr/>
          <a:lstStyle/>
          <a:p>
            <a:pPr algn="ctr"/>
            <a:r>
              <a:rPr kumimoji="1" lang="ja-JP" altLang="en-US" dirty="0"/>
              <a:t>本科目のスケジュール　</a:t>
            </a:r>
          </a:p>
        </p:txBody>
      </p:sp>
      <p:sp>
        <p:nvSpPr>
          <p:cNvPr id="3" name="スライド番号プレースホルダー 2"/>
          <p:cNvSpPr>
            <a:spLocks noGrp="1"/>
          </p:cNvSpPr>
          <p:nvPr>
            <p:ph type="sldNum" sz="quarter" idx="12"/>
          </p:nvPr>
        </p:nvSpPr>
        <p:spPr/>
        <p:txBody>
          <a:bodyPr/>
          <a:lstStyle/>
          <a:p>
            <a:fld id="{9F8524E6-B2B5-4881-B86F-F6ECDF80A2A9}" type="slidenum">
              <a:rPr kumimoji="1" lang="ja-JP" altLang="en-US" smtClean="0"/>
              <a:pPr/>
              <a:t>4</a:t>
            </a:fld>
            <a:endParaRPr kumimoji="1" lang="ja-JP" altLang="en-US"/>
          </a:p>
        </p:txBody>
      </p:sp>
      <p:sp>
        <p:nvSpPr>
          <p:cNvPr id="4" name="テキスト ボックス 3"/>
          <p:cNvSpPr txBox="1"/>
          <p:nvPr/>
        </p:nvSpPr>
        <p:spPr>
          <a:xfrm>
            <a:off x="1109506" y="1717805"/>
            <a:ext cx="7236804" cy="4607031"/>
          </a:xfrm>
          <a:prstGeom prst="rect">
            <a:avLst/>
          </a:prstGeom>
          <a:noFill/>
        </p:spPr>
        <p:txBody>
          <a:bodyPr wrap="square" lIns="51435" tIns="25718" rIns="51435" bIns="25718" rtlCol="0">
            <a:spAutoFit/>
          </a:bodyPr>
          <a:lstStyle/>
          <a:p>
            <a:r>
              <a:rPr lang="ja-JP" altLang="en-US" sz="2800" dirty="0">
                <a:highlight>
                  <a:srgbClr val="00FFFF"/>
                </a:highlight>
                <a:latin typeface="+mj-ea"/>
                <a:ea typeface="+mj-ea"/>
              </a:rPr>
              <a:t>＜</a:t>
            </a:r>
            <a:r>
              <a:rPr lang="en-US" altLang="ja-JP" sz="2800" dirty="0">
                <a:highlight>
                  <a:srgbClr val="00FFFF"/>
                </a:highlight>
                <a:latin typeface="+mj-ea"/>
                <a:ea typeface="+mj-ea"/>
              </a:rPr>
              <a:t>2</a:t>
            </a:r>
            <a:r>
              <a:rPr lang="ja-JP" altLang="en-US" sz="2800" dirty="0">
                <a:highlight>
                  <a:srgbClr val="00FFFF"/>
                </a:highlight>
                <a:latin typeface="+mj-ea"/>
                <a:ea typeface="+mj-ea"/>
              </a:rPr>
              <a:t>時間</a:t>
            </a:r>
            <a:r>
              <a:rPr lang="en-US" altLang="ja-JP" sz="2800" dirty="0">
                <a:highlight>
                  <a:srgbClr val="00FFFF"/>
                </a:highlight>
                <a:latin typeface="+mj-ea"/>
                <a:ea typeface="+mj-ea"/>
              </a:rPr>
              <a:t>30</a:t>
            </a:r>
            <a:r>
              <a:rPr lang="ja-JP" altLang="en-US" sz="2800" dirty="0">
                <a:highlight>
                  <a:srgbClr val="00FFFF"/>
                </a:highlight>
                <a:latin typeface="+mj-ea"/>
                <a:ea typeface="+mj-ea"/>
              </a:rPr>
              <a:t>分＞</a:t>
            </a:r>
            <a:endParaRPr lang="en-US" altLang="ja-JP" sz="2800" dirty="0">
              <a:highlight>
                <a:srgbClr val="00FFFF"/>
              </a:highlight>
              <a:latin typeface="+mj-ea"/>
              <a:ea typeface="+mj-ea"/>
            </a:endParaRPr>
          </a:p>
          <a:p>
            <a:endParaRPr lang="en-US" altLang="ja-JP" sz="1600" dirty="0">
              <a:highlight>
                <a:srgbClr val="00FFFF"/>
              </a:highlight>
            </a:endParaRPr>
          </a:p>
          <a:p>
            <a:r>
              <a:rPr lang="ja-JP" altLang="en-US" sz="2800" dirty="0"/>
              <a:t>１１：３５～　　修得目標の確認</a:t>
            </a:r>
            <a:endParaRPr lang="en-US" altLang="ja-JP" sz="2800" dirty="0"/>
          </a:p>
          <a:p>
            <a:r>
              <a:rPr lang="ja-JP" altLang="en-US" sz="2800" dirty="0"/>
              <a:t>１１：４０～　　講義</a:t>
            </a:r>
            <a:endParaRPr lang="en-US" altLang="ja-JP" sz="2800" dirty="0"/>
          </a:p>
          <a:p>
            <a:r>
              <a:rPr lang="ja-JP" altLang="en-US" sz="2800" dirty="0">
                <a:solidFill>
                  <a:srgbClr val="FF0000"/>
                </a:solidFill>
              </a:rPr>
              <a:t>１２：０５～　　昼休憩（</a:t>
            </a:r>
            <a:r>
              <a:rPr lang="en-US" altLang="ja-JP" sz="2800" dirty="0">
                <a:solidFill>
                  <a:srgbClr val="FF0000"/>
                </a:solidFill>
              </a:rPr>
              <a:t>45</a:t>
            </a:r>
            <a:r>
              <a:rPr lang="ja-JP" altLang="en-US" sz="2800" dirty="0">
                <a:solidFill>
                  <a:srgbClr val="FF0000"/>
                </a:solidFill>
              </a:rPr>
              <a:t>分）</a:t>
            </a:r>
            <a:endParaRPr lang="en-US" altLang="ja-JP" sz="2800" dirty="0">
              <a:solidFill>
                <a:srgbClr val="FF0000"/>
              </a:solidFill>
            </a:endParaRPr>
          </a:p>
          <a:p>
            <a:r>
              <a:rPr lang="ja-JP" altLang="en-US" sz="2800" dirty="0"/>
              <a:t>１２：５０～　　事例の読み込み</a:t>
            </a:r>
            <a:endParaRPr lang="en-US" altLang="ja-JP" sz="2800" dirty="0"/>
          </a:p>
          <a:p>
            <a:r>
              <a:rPr lang="ja-JP" altLang="en-US" sz="2800" dirty="0"/>
              <a:t>１３：１０～　　演習①</a:t>
            </a:r>
            <a:endParaRPr lang="en-US" altLang="ja-JP" sz="2800" dirty="0"/>
          </a:p>
          <a:p>
            <a:r>
              <a:rPr lang="ja-JP" altLang="en-US" sz="2800" dirty="0"/>
              <a:t>１３：３５～　　演習②</a:t>
            </a:r>
            <a:endParaRPr lang="en-US" altLang="ja-JP" sz="2800" dirty="0"/>
          </a:p>
          <a:p>
            <a:r>
              <a:rPr lang="ja-JP" altLang="en-US" sz="2800" dirty="0"/>
              <a:t>１４：１０～　　演習③</a:t>
            </a:r>
            <a:endParaRPr lang="en-US" altLang="ja-JP" sz="2800" dirty="0"/>
          </a:p>
          <a:p>
            <a:r>
              <a:rPr lang="ja-JP" altLang="en-US" sz="2800" dirty="0"/>
              <a:t>１４：４５～　　研修記録シート記載</a:t>
            </a:r>
            <a:endParaRPr lang="en-US" altLang="ja-JP" sz="2800" dirty="0"/>
          </a:p>
          <a:p>
            <a:r>
              <a:rPr lang="ja-JP" altLang="en-US" sz="2800" dirty="0">
                <a:solidFill>
                  <a:schemeClr val="accent5">
                    <a:lumMod val="75000"/>
                  </a:schemeClr>
                </a:solidFill>
              </a:rPr>
              <a:t>１４：５０　　　　終了・休憩</a:t>
            </a:r>
          </a:p>
        </p:txBody>
      </p:sp>
    </p:spTree>
    <p:extLst>
      <p:ext uri="{BB962C8B-B14F-4D97-AF65-F5344CB8AC3E}">
        <p14:creationId xmlns:p14="http://schemas.microsoft.com/office/powerpoint/2010/main" val="112900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1496" y="283233"/>
            <a:ext cx="7886700" cy="1325563"/>
          </a:xfrm>
          <a:solidFill>
            <a:schemeClr val="accent1">
              <a:lumMod val="40000"/>
              <a:lumOff val="60000"/>
            </a:schemeClr>
          </a:solidFill>
        </p:spPr>
        <p:txBody>
          <a:bodyPr/>
          <a:lstStyle/>
          <a:p>
            <a:pPr algn="ctr"/>
            <a:r>
              <a:rPr kumimoji="1" lang="ja-JP" altLang="en-US" dirty="0"/>
              <a:t>前回講義の振り返り</a:t>
            </a:r>
          </a:p>
        </p:txBody>
      </p:sp>
      <p:sp>
        <p:nvSpPr>
          <p:cNvPr id="3" name="スライド番号プレースホルダー 2"/>
          <p:cNvSpPr>
            <a:spLocks noGrp="1"/>
          </p:cNvSpPr>
          <p:nvPr>
            <p:ph type="sldNum" sz="quarter" idx="12"/>
          </p:nvPr>
        </p:nvSpPr>
        <p:spPr>
          <a:xfrm>
            <a:off x="6588224" y="6309321"/>
            <a:ext cx="2133600" cy="365125"/>
          </a:xfrm>
        </p:spPr>
        <p:txBody>
          <a:bodyPr/>
          <a:lstStyle/>
          <a:p>
            <a:fld id="{9F8524E6-B2B5-4881-B86F-F6ECDF80A2A9}" type="slidenum">
              <a:rPr kumimoji="1" lang="ja-JP" altLang="en-US" smtClean="0"/>
              <a:pPr/>
              <a:t>5</a:t>
            </a:fld>
            <a:endParaRPr kumimoji="1" lang="ja-JP" altLang="en-US"/>
          </a:p>
        </p:txBody>
      </p:sp>
      <p:sp>
        <p:nvSpPr>
          <p:cNvPr id="24577" name="Rectangle 1"/>
          <p:cNvSpPr>
            <a:spLocks noChangeArrowheads="1"/>
          </p:cNvSpPr>
          <p:nvPr/>
        </p:nvSpPr>
        <p:spPr bwMode="auto">
          <a:xfrm>
            <a:off x="0" y="1778074"/>
            <a:ext cx="875211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2588" algn="l" defTabSz="914400" rtl="0" eaLnBrk="1" fontAlgn="base" latinLnBrk="0" hangingPunct="1">
              <a:lnSpc>
                <a:spcPct val="100000"/>
              </a:lnSpc>
              <a:spcBef>
                <a:spcPct val="0"/>
              </a:spcBef>
              <a:spcAft>
                <a:spcPct val="0"/>
              </a:spcAft>
              <a:buClrTx/>
              <a:buSzTx/>
              <a:buFontTx/>
              <a:buNone/>
              <a:tabLst/>
            </a:pPr>
            <a:r>
              <a:rPr kumimoji="1" lang="ja-JP" sz="3200" b="1" i="0" u="none" strike="noStrike" cap="none" normalizeH="0" baseline="0" dirty="0">
                <a:ln>
                  <a:noFill/>
                </a:ln>
                <a:solidFill>
                  <a:srgbClr val="385623"/>
                </a:solidFill>
                <a:effectLst/>
                <a:latin typeface="ＭＳ ゴシック" pitchFamily="49" charset="-128"/>
                <a:ea typeface="ＭＳ ゴシック" pitchFamily="49" charset="-128"/>
                <a:cs typeface="MS-PMincho"/>
              </a:rPr>
              <a:t>ケアマネジメント各プロセスにおける留意点</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78" name="AutoShape 2"/>
          <p:cNvSpPr>
            <a:spLocks noChangeArrowheads="1"/>
          </p:cNvSpPr>
          <p:nvPr/>
        </p:nvSpPr>
        <p:spPr bwMode="auto">
          <a:xfrm>
            <a:off x="300446" y="2651760"/>
            <a:ext cx="8660674" cy="3984171"/>
          </a:xfrm>
          <a:prstGeom prst="roundRect">
            <a:avLst>
              <a:gd name="adj" fmla="val 4380"/>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修得目標</a:t>
            </a: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　</a:t>
            </a: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lang="ja-JP" altLang="en-US" sz="2800" dirty="0">
                <a:solidFill>
                  <a:srgbClr val="C80064"/>
                </a:solidFill>
              </a:rPr>
              <a:t>①</a:t>
            </a:r>
            <a:r>
              <a:rPr lang="ja-JP" altLang="ja-JP" sz="2800" dirty="0">
                <a:solidFill>
                  <a:srgbClr val="C80064"/>
                </a:solidFill>
              </a:rPr>
              <a:t>内臓の機能不全に係る各疾患・症候群（糖尿病、</a:t>
            </a:r>
            <a:endParaRPr lang="en-US" altLang="ja-JP" sz="2800" dirty="0">
              <a:solidFill>
                <a:srgbClr val="C80064"/>
              </a:solidFill>
            </a:endParaRPr>
          </a:p>
          <a:p>
            <a:pPr lvl="1" algn="just" fontAlgn="base">
              <a:spcBef>
                <a:spcPct val="0"/>
              </a:spcBef>
              <a:spcAft>
                <a:spcPct val="0"/>
              </a:spcAft>
            </a:pPr>
            <a:r>
              <a:rPr lang="ja-JP" altLang="en-US" sz="2800" dirty="0">
                <a:solidFill>
                  <a:srgbClr val="C80064"/>
                </a:solidFill>
              </a:rPr>
              <a:t>　</a:t>
            </a:r>
            <a:r>
              <a:rPr lang="ja-JP" altLang="ja-JP" sz="2800" dirty="0">
                <a:solidFill>
                  <a:srgbClr val="C80064"/>
                </a:solidFill>
              </a:rPr>
              <a:t>高血圧、脂質異常症、心疾患、呼吸器疾患、腎臓</a:t>
            </a:r>
            <a:endParaRPr lang="en-US" altLang="ja-JP" sz="2800" dirty="0">
              <a:solidFill>
                <a:srgbClr val="C80064"/>
              </a:solidFill>
            </a:endParaRPr>
          </a:p>
          <a:p>
            <a:pPr lvl="1" algn="just" fontAlgn="base">
              <a:spcBef>
                <a:spcPct val="0"/>
              </a:spcBef>
              <a:spcAft>
                <a:spcPct val="0"/>
              </a:spcAft>
            </a:pPr>
            <a:r>
              <a:rPr lang="ja-JP" altLang="en-US" sz="2800" dirty="0">
                <a:solidFill>
                  <a:srgbClr val="C80064"/>
                </a:solidFill>
              </a:rPr>
              <a:t>　</a:t>
            </a:r>
            <a:r>
              <a:rPr lang="ja-JP" altLang="ja-JP" sz="2800" dirty="0">
                <a:solidFill>
                  <a:srgbClr val="C80064"/>
                </a:solidFill>
              </a:rPr>
              <a:t>病、肝臓病）の種類、原因、症状について説明できる</a:t>
            </a:r>
            <a:endParaRPr lang="en-US" altLang="ja-JP" sz="2800" dirty="0">
              <a:solidFill>
                <a:srgbClr val="C80064"/>
              </a:solidFill>
            </a:endParaRPr>
          </a:p>
          <a:p>
            <a:pPr lvl="1" algn="just" fontAlgn="base">
              <a:spcBef>
                <a:spcPct val="0"/>
              </a:spcBef>
              <a:spcAft>
                <a:spcPct val="0"/>
              </a:spcAft>
            </a:pPr>
            <a:endParaRPr kumimoji="1" lang="en-US" altLang="ja-JP" sz="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kumimoji="1" lang="ja-JP" altLang="en-US"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rPr>
              <a:t>②内臓の機能不全等の生活をする上での障害及び</a:t>
            </a:r>
            <a:endParaRPr kumimoji="1" lang="en-US" altLang="ja-JP"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lang="ja-JP" altLang="en-US" sz="2800" dirty="0">
                <a:solidFill>
                  <a:srgbClr val="C80064"/>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rPr>
              <a:t>予防・改善方法について説明できる</a:t>
            </a: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rPr>
              <a:t>③内臓の機能不全等における療養上の留意点に</a:t>
            </a:r>
            <a:endParaRPr kumimoji="1" lang="en-US" altLang="ja-JP"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80064"/>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80064"/>
                </a:solidFill>
                <a:effectLst/>
                <a:latin typeface="ＭＳ ゴシック" pitchFamily="49" charset="-128"/>
                <a:ea typeface="ＭＳ ゴシック" pitchFamily="49" charset="-128"/>
                <a:cs typeface="ＭＳ Ｐゴシック" pitchFamily="50" charset="-128"/>
              </a:rPr>
              <a:t>ついて説明できる</a:t>
            </a:r>
          </a:p>
        </p:txBody>
      </p:sp>
    </p:spTree>
    <p:extLst>
      <p:ext uri="{BB962C8B-B14F-4D97-AF65-F5344CB8AC3E}">
        <p14:creationId xmlns:p14="http://schemas.microsoft.com/office/powerpoint/2010/main" val="366736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26416520"/>
              </p:ext>
            </p:extLst>
          </p:nvPr>
        </p:nvGraphicFramePr>
        <p:xfrm>
          <a:off x="287383" y="991022"/>
          <a:ext cx="8556171" cy="5710224"/>
        </p:xfrm>
        <a:graphic>
          <a:graphicData uri="http://schemas.openxmlformats.org/drawingml/2006/table">
            <a:tbl>
              <a:tblPr firstRow="1" firstCol="1" bandRow="1"/>
              <a:tblGrid>
                <a:gridCol w="8556171">
                  <a:extLst>
                    <a:ext uri="{9D8B030D-6E8A-4147-A177-3AD203B41FA5}">
                      <a16:colId xmlns:a16="http://schemas.microsoft.com/office/drawing/2014/main" val="20000"/>
                    </a:ext>
                  </a:extLst>
                </a:gridCol>
              </a:tblGrid>
              <a:tr h="1692000">
                <a:tc>
                  <a:txBody>
                    <a:bodyPr/>
                    <a:lstStyle/>
                    <a:p>
                      <a:r>
                        <a:rPr kumimoji="1" lang="ja-JP" altLang="en-US" sz="2300" b="1" kern="1200" dirty="0">
                          <a:solidFill>
                            <a:schemeClr val="tx1"/>
                          </a:solidFill>
                          <a:latin typeface="+mj-ea"/>
                          <a:ea typeface="+mj-ea"/>
                          <a:cs typeface="+mn-cs"/>
                        </a:rPr>
                        <a:t>　　</a:t>
                      </a:r>
                      <a:r>
                        <a:rPr kumimoji="1" lang="ja-JP" altLang="en-US" sz="3200" b="1" kern="1200" dirty="0">
                          <a:solidFill>
                            <a:schemeClr val="tx1"/>
                          </a:solidFill>
                          <a:latin typeface="+mj-ea"/>
                          <a:ea typeface="+mj-ea"/>
                          <a:cs typeface="+mn-cs"/>
                        </a:rPr>
                        <a:t>心疾患に関して、原因　症状　治療、療養上の</a:t>
                      </a:r>
                      <a:endParaRPr kumimoji="1" lang="en-US" altLang="ja-JP" sz="3200" b="1" kern="1200" dirty="0">
                        <a:solidFill>
                          <a:schemeClr val="tx1"/>
                        </a:solidFill>
                        <a:latin typeface="+mj-ea"/>
                        <a:ea typeface="+mj-ea"/>
                        <a:cs typeface="+mn-cs"/>
                      </a:endParaRPr>
                    </a:p>
                    <a:p>
                      <a:r>
                        <a:rPr kumimoji="1" lang="ja-JP" altLang="en-US" sz="3200" b="1" kern="1200" dirty="0">
                          <a:solidFill>
                            <a:schemeClr val="tx1"/>
                          </a:solidFill>
                          <a:latin typeface="+mj-ea"/>
                          <a:ea typeface="+mj-ea"/>
                          <a:cs typeface="+mn-cs"/>
                        </a:rPr>
                        <a:t>　留意点について講義やテキストを参考にして</a:t>
                      </a:r>
                      <a:endParaRPr kumimoji="1" lang="en-US" altLang="ja-JP" sz="3200" b="1" kern="1200" dirty="0">
                        <a:solidFill>
                          <a:schemeClr val="tx1"/>
                        </a:solidFill>
                        <a:latin typeface="+mj-ea"/>
                        <a:ea typeface="+mj-ea"/>
                        <a:cs typeface="+mn-cs"/>
                      </a:endParaRPr>
                    </a:p>
                    <a:p>
                      <a:r>
                        <a:rPr kumimoji="1" lang="ja-JP" altLang="en-US" sz="3200" b="1" kern="1200" dirty="0">
                          <a:solidFill>
                            <a:schemeClr val="tx1"/>
                          </a:solidFill>
                          <a:latin typeface="+mj-ea"/>
                          <a:ea typeface="+mj-ea"/>
                          <a:cs typeface="+mn-cs"/>
                        </a:rPr>
                        <a:t>　まとめてください。</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18224">
                <a:tc>
                  <a:txBody>
                    <a:bodyPr/>
                    <a:lstStyle/>
                    <a:p>
                      <a:r>
                        <a:rPr lang="en-US" sz="900"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p>
                    <a:p>
                      <a:r>
                        <a:rPr kumimoji="1" lang="ja-JP" altLang="en-US" sz="3600" b="1" kern="1200" dirty="0">
                          <a:solidFill>
                            <a:srgbClr val="0070C0"/>
                          </a:solidFill>
                          <a:latin typeface="+mn-lt"/>
                          <a:ea typeface="+mn-ea"/>
                          <a:cs typeface="+mn-cs"/>
                        </a:rPr>
                        <a:t>　</a:t>
                      </a:r>
                      <a:r>
                        <a:rPr kumimoji="1" lang="ja-JP" altLang="ja-JP" sz="3600" b="1" kern="1200" dirty="0">
                          <a:solidFill>
                            <a:srgbClr val="0070C0"/>
                          </a:solidFill>
                          <a:latin typeface="+mn-lt"/>
                          <a:ea typeface="+mn-ea"/>
                          <a:cs typeface="+mn-cs"/>
                        </a:rPr>
                        <a:t>（１）心疾患の種類、原因</a:t>
                      </a:r>
                    </a:p>
                    <a:p>
                      <a:r>
                        <a:rPr kumimoji="1" lang="en-US" altLang="ja-JP" sz="3200" b="1" kern="1200" dirty="0">
                          <a:solidFill>
                            <a:srgbClr val="0070C0"/>
                          </a:solidFill>
                          <a:latin typeface="+mn-lt"/>
                          <a:ea typeface="+mn-ea"/>
                          <a:cs typeface="+mn-cs"/>
                        </a:rPr>
                        <a:t> </a:t>
                      </a:r>
                      <a:endParaRPr kumimoji="1" lang="ja-JP" altLang="ja-JP" sz="3200" b="1" kern="1200" dirty="0">
                        <a:solidFill>
                          <a:srgbClr val="0070C0"/>
                        </a:solidFill>
                        <a:latin typeface="+mn-lt"/>
                        <a:ea typeface="+mn-ea"/>
                        <a:cs typeface="+mn-cs"/>
                      </a:endParaRPr>
                    </a:p>
                    <a:p>
                      <a:r>
                        <a:rPr kumimoji="1" lang="ja-JP" altLang="ja-JP" sz="3600" b="1" kern="1200" dirty="0">
                          <a:solidFill>
                            <a:srgbClr val="0070C0"/>
                          </a:solidFill>
                          <a:latin typeface="+mn-lt"/>
                          <a:ea typeface="+mn-ea"/>
                          <a:cs typeface="+mn-cs"/>
                        </a:rPr>
                        <a:t>　（２）心疾患の症状</a:t>
                      </a:r>
                    </a:p>
                    <a:p>
                      <a:r>
                        <a:rPr kumimoji="1" lang="en-US" altLang="ja-JP" sz="3200" b="1" kern="1200" dirty="0">
                          <a:solidFill>
                            <a:srgbClr val="0070C0"/>
                          </a:solidFill>
                          <a:latin typeface="+mn-lt"/>
                          <a:ea typeface="+mn-ea"/>
                          <a:cs typeface="+mn-cs"/>
                        </a:rPr>
                        <a:t> </a:t>
                      </a:r>
                      <a:endParaRPr kumimoji="1" lang="ja-JP" altLang="ja-JP" sz="3200" b="1" kern="1200" dirty="0">
                        <a:solidFill>
                          <a:srgbClr val="0070C0"/>
                        </a:solidFill>
                        <a:latin typeface="+mn-lt"/>
                        <a:ea typeface="+mn-ea"/>
                        <a:cs typeface="+mn-cs"/>
                      </a:endParaRPr>
                    </a:p>
                    <a:p>
                      <a:r>
                        <a:rPr kumimoji="1" lang="ja-JP" altLang="en-US" sz="3600" b="1" kern="1200" dirty="0">
                          <a:solidFill>
                            <a:srgbClr val="0070C0"/>
                          </a:solidFill>
                          <a:latin typeface="+mn-lt"/>
                          <a:ea typeface="+mn-ea"/>
                          <a:cs typeface="+mn-cs"/>
                        </a:rPr>
                        <a:t>　</a:t>
                      </a:r>
                      <a:r>
                        <a:rPr kumimoji="1" lang="ja-JP" altLang="ja-JP" sz="3600" b="1" kern="1200" dirty="0">
                          <a:solidFill>
                            <a:srgbClr val="0070C0"/>
                          </a:solidFill>
                          <a:latin typeface="+mn-lt"/>
                          <a:ea typeface="+mn-ea"/>
                          <a:cs typeface="+mn-cs"/>
                        </a:rPr>
                        <a:t>（３）心疾患の治療</a:t>
                      </a:r>
                    </a:p>
                    <a:p>
                      <a:r>
                        <a:rPr kumimoji="1" lang="en-US" altLang="ja-JP" sz="3200" b="1" kern="1200" dirty="0">
                          <a:solidFill>
                            <a:srgbClr val="0070C0"/>
                          </a:solidFill>
                          <a:latin typeface="+mn-lt"/>
                          <a:ea typeface="+mn-ea"/>
                          <a:cs typeface="+mn-cs"/>
                        </a:rPr>
                        <a:t> </a:t>
                      </a:r>
                      <a:endParaRPr kumimoji="1" lang="ja-JP" altLang="ja-JP" sz="3200" b="1" kern="1200" dirty="0">
                        <a:solidFill>
                          <a:srgbClr val="0070C0"/>
                        </a:solidFill>
                        <a:latin typeface="+mn-lt"/>
                        <a:ea typeface="+mn-ea"/>
                        <a:cs typeface="+mn-cs"/>
                      </a:endParaRPr>
                    </a:p>
                    <a:p>
                      <a:r>
                        <a:rPr kumimoji="1" lang="ja-JP" altLang="en-US" sz="3600" b="1" kern="1200" dirty="0">
                          <a:solidFill>
                            <a:srgbClr val="0070C0"/>
                          </a:solidFill>
                          <a:latin typeface="+mn-lt"/>
                          <a:ea typeface="+mn-ea"/>
                          <a:cs typeface="+mn-cs"/>
                        </a:rPr>
                        <a:t>　</a:t>
                      </a:r>
                      <a:r>
                        <a:rPr kumimoji="1" lang="ja-JP" altLang="ja-JP" sz="3600" b="1" kern="1200" dirty="0">
                          <a:solidFill>
                            <a:srgbClr val="0070C0"/>
                          </a:solidFill>
                          <a:latin typeface="+mn-lt"/>
                          <a:ea typeface="+mn-ea"/>
                          <a:cs typeface="+mn-cs"/>
                        </a:rPr>
                        <a:t>（４）療養上の留意点</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864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4000" b="1" dirty="0"/>
              <a:t>   </a:t>
            </a:r>
            <a:r>
              <a:rPr lang="ja-JP" altLang="ja-JP" sz="4000" b="1" dirty="0"/>
              <a:t>ミニワーク</a:t>
            </a:r>
            <a:r>
              <a:rPr lang="ja-JP" altLang="ja-JP" sz="4000" dirty="0"/>
              <a:t>　</a:t>
            </a:r>
            <a:r>
              <a:rPr lang="ja-JP" altLang="ja-JP" sz="2800" dirty="0"/>
              <a:t>　</a:t>
            </a:r>
            <a:endParaRPr kumimoji="0" lang="ja-JP" altLang="ja-JP" sz="2500" dirty="0">
              <a:solidFill>
                <a:srgbClr val="C00000"/>
              </a:solidFill>
            </a:endParaRPr>
          </a:p>
        </p:txBody>
      </p:sp>
      <p:sp>
        <p:nvSpPr>
          <p:cNvPr id="5" name="正方形/長方形 4"/>
          <p:cNvSpPr/>
          <p:nvPr/>
        </p:nvSpPr>
        <p:spPr>
          <a:xfrm>
            <a:off x="0" y="0"/>
            <a:ext cx="1945178" cy="864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a:t>
            </a:r>
            <a:r>
              <a:rPr lang="en-US" altLang="ja-JP" sz="2800" dirty="0">
                <a:solidFill>
                  <a:srgbClr val="FF0000"/>
                </a:solidFill>
              </a:rPr>
              <a:t>58</a:t>
            </a:r>
            <a:endParaRPr kumimoji="1" lang="ja-JP" altLang="en-US" sz="2800" dirty="0">
              <a:solidFill>
                <a:srgbClr val="FF0000"/>
              </a:solidFill>
            </a:endParaRPr>
          </a:p>
        </p:txBody>
      </p:sp>
    </p:spTree>
    <p:extLst>
      <p:ext uri="{BB962C8B-B14F-4D97-AF65-F5344CB8AC3E}">
        <p14:creationId xmlns:p14="http://schemas.microsoft.com/office/powerpoint/2010/main" val="72835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50575623"/>
              </p:ext>
            </p:extLst>
          </p:nvPr>
        </p:nvGraphicFramePr>
        <p:xfrm>
          <a:off x="0" y="873457"/>
          <a:ext cx="9144000" cy="5950424"/>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889283">
                <a:tc>
                  <a:txBody>
                    <a:bodyPr/>
                    <a:lstStyle/>
                    <a:p>
                      <a:r>
                        <a:rPr kumimoji="1" lang="ja-JP" altLang="en-US" sz="2300" b="1" kern="1200" dirty="0">
                          <a:solidFill>
                            <a:schemeClr val="tx1"/>
                          </a:solidFill>
                          <a:latin typeface="+mj-ea"/>
                          <a:ea typeface="+mj-ea"/>
                          <a:cs typeface="+mn-cs"/>
                        </a:rPr>
                        <a:t>　心疾患に関して、原因　症状　治療、療養上の留意点について</a:t>
                      </a:r>
                    </a:p>
                    <a:p>
                      <a:r>
                        <a:rPr kumimoji="1" lang="ja-JP" altLang="en-US" sz="2300" b="1" kern="1200" dirty="0">
                          <a:solidFill>
                            <a:schemeClr val="tx1"/>
                          </a:solidFill>
                          <a:latin typeface="+mj-ea"/>
                          <a:ea typeface="+mj-ea"/>
                          <a:cs typeface="+mn-cs"/>
                        </a:rPr>
                        <a:t>　講義やテキストを参考にしてまとめてください。</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61141">
                <a:tc>
                  <a:txBody>
                    <a:bodyPr/>
                    <a:lstStyle/>
                    <a:p>
                      <a:r>
                        <a:rPr lang="en-US" sz="24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p>
                    <a:p>
                      <a:r>
                        <a:rPr kumimoji="1" lang="ja-JP" altLang="en-US" sz="240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r>
                        <a:rPr kumimoji="1" lang="ja-JP" altLang="ja-JP" sz="3200" b="1" kern="1200" dirty="0">
                          <a:solidFill>
                            <a:srgbClr val="FF0000"/>
                          </a:solidFill>
                          <a:effectLst/>
                          <a:latin typeface="+mn-lt"/>
                          <a:ea typeface="+mn-ea"/>
                          <a:cs typeface="+mn-cs"/>
                        </a:rPr>
                        <a:t>（１）心疾患の種類、原因</a:t>
                      </a:r>
                    </a:p>
                    <a:p>
                      <a:r>
                        <a:rPr kumimoji="1" lang="en-US" altLang="ja-JP" sz="2400" b="1" kern="1200" dirty="0">
                          <a:solidFill>
                            <a:schemeClr val="tx1"/>
                          </a:solidFill>
                          <a:effectLst/>
                          <a:latin typeface="+mn-lt"/>
                          <a:ea typeface="+mn-ea"/>
                          <a:cs typeface="+mn-cs"/>
                        </a:rPr>
                        <a:t> </a:t>
                      </a:r>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rgbClr val="0070C0"/>
                          </a:solidFill>
                          <a:effectLst/>
                          <a:latin typeface="+mn-lt"/>
                          <a:ea typeface="+mn-ea"/>
                          <a:cs typeface="+mn-cs"/>
                        </a:rPr>
                        <a:t>心疾患</a:t>
                      </a:r>
                      <a:r>
                        <a:rPr kumimoji="1" lang="ja-JP" altLang="ja-JP" sz="2400" b="1" kern="1200" dirty="0">
                          <a:solidFill>
                            <a:schemeClr val="tx1"/>
                          </a:solidFill>
                          <a:effectLst/>
                          <a:latin typeface="+mn-lt"/>
                          <a:ea typeface="+mn-ea"/>
                          <a:cs typeface="+mn-cs"/>
                        </a:rPr>
                        <a:t>は、心臓機能が障害される病気</a:t>
                      </a:r>
                      <a:endParaRPr kumimoji="1" lang="en-US" altLang="ja-JP" sz="2400" b="1" kern="1200" dirty="0">
                        <a:solidFill>
                          <a:schemeClr val="tx1"/>
                        </a:solidFill>
                        <a:effectLst/>
                        <a:latin typeface="+mn-lt"/>
                        <a:ea typeface="+mn-ea"/>
                        <a:cs typeface="+mn-cs"/>
                      </a:endParaRPr>
                    </a:p>
                    <a:p>
                      <a:endParaRPr kumimoji="1" lang="ja-JP" altLang="ja-JP" sz="8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rgbClr val="0070C0"/>
                          </a:solidFill>
                          <a:effectLst/>
                          <a:latin typeface="+mn-lt"/>
                          <a:ea typeface="+mn-ea"/>
                          <a:cs typeface="+mn-cs"/>
                        </a:rPr>
                        <a:t>虚血性心疾患（狭心症、心筋梗塞）</a:t>
                      </a:r>
                      <a:r>
                        <a:rPr kumimoji="1" lang="ja-JP" altLang="ja-JP" sz="2400" b="1" kern="1200" dirty="0">
                          <a:solidFill>
                            <a:schemeClr val="tx1"/>
                          </a:solidFill>
                          <a:effectLst/>
                          <a:latin typeface="+mn-lt"/>
                          <a:ea typeface="+mn-ea"/>
                          <a:cs typeface="+mn-cs"/>
                        </a:rPr>
                        <a:t>・・心臓の筋肉に血液を送る</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動脈が狭くなったり塞がり、心筋が血流（酸素）不足に陥る状態</a:t>
                      </a:r>
                      <a:endParaRPr kumimoji="1" lang="en-US" altLang="ja-JP" sz="2400" b="1" kern="1200" dirty="0">
                        <a:solidFill>
                          <a:schemeClr val="tx1"/>
                        </a:solidFill>
                        <a:effectLst/>
                        <a:latin typeface="+mn-lt"/>
                        <a:ea typeface="+mn-ea"/>
                        <a:cs typeface="+mn-cs"/>
                      </a:endParaRPr>
                    </a:p>
                    <a:p>
                      <a:endParaRPr kumimoji="1" lang="ja-JP" altLang="ja-JP" sz="8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rgbClr val="0070C0"/>
                          </a:solidFill>
                          <a:effectLst/>
                          <a:latin typeface="+mn-lt"/>
                          <a:ea typeface="+mn-ea"/>
                          <a:cs typeface="+mn-cs"/>
                        </a:rPr>
                        <a:t>心臓弁膜症</a:t>
                      </a:r>
                      <a:r>
                        <a:rPr kumimoji="1" lang="ja-JP" altLang="ja-JP" sz="2400" b="1" kern="1200" dirty="0">
                          <a:solidFill>
                            <a:schemeClr val="tx1"/>
                          </a:solidFill>
                          <a:effectLst/>
                          <a:latin typeface="+mn-lt"/>
                          <a:ea typeface="+mn-ea"/>
                          <a:cs typeface="+mn-cs"/>
                        </a:rPr>
                        <a:t>・・心臓の弁が損傷し、血液の通過障害や逆流が</a:t>
                      </a:r>
                      <a:endParaRPr kumimoji="1" lang="en-US" altLang="ja-JP" sz="2400" b="1" kern="1200" dirty="0">
                        <a:solidFill>
                          <a:schemeClr val="tx1"/>
                        </a:solidFill>
                        <a:effectLst/>
                        <a:latin typeface="+mn-lt"/>
                        <a:ea typeface="+mn-ea"/>
                        <a:cs typeface="+mn-cs"/>
                      </a:endParaRPr>
                    </a:p>
                    <a:p>
                      <a:r>
                        <a:rPr kumimoji="1" lang="en-US" altLang="ja-JP"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起きる</a:t>
                      </a:r>
                      <a:endParaRPr kumimoji="1" lang="en-US" altLang="ja-JP" sz="2400" b="1" kern="1200" dirty="0">
                        <a:solidFill>
                          <a:schemeClr val="tx1"/>
                        </a:solidFill>
                        <a:effectLst/>
                        <a:latin typeface="+mn-lt"/>
                        <a:ea typeface="+mn-ea"/>
                        <a:cs typeface="+mn-cs"/>
                      </a:endParaRPr>
                    </a:p>
                    <a:p>
                      <a:endParaRPr kumimoji="1" lang="ja-JP" altLang="ja-JP" sz="8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rgbClr val="0070C0"/>
                          </a:solidFill>
                          <a:effectLst/>
                          <a:latin typeface="+mn-lt"/>
                          <a:ea typeface="+mn-ea"/>
                          <a:cs typeface="+mn-cs"/>
                        </a:rPr>
                        <a:t>不整脈</a:t>
                      </a:r>
                      <a:r>
                        <a:rPr kumimoji="1" lang="ja-JP" altLang="ja-JP" sz="2400" b="1" kern="1200" dirty="0">
                          <a:solidFill>
                            <a:schemeClr val="tx1"/>
                          </a:solidFill>
                          <a:effectLst/>
                          <a:latin typeface="+mn-lt"/>
                          <a:ea typeface="+mn-ea"/>
                          <a:cs typeface="+mn-cs"/>
                        </a:rPr>
                        <a:t>・・・心拍数やリズムが一定でない状態　</a:t>
                      </a:r>
                      <a:endParaRPr kumimoji="1" lang="en-US" altLang="ja-JP" sz="2400" b="1" kern="1200" dirty="0">
                        <a:solidFill>
                          <a:schemeClr val="tx1"/>
                        </a:solidFill>
                        <a:effectLst/>
                        <a:latin typeface="+mn-lt"/>
                        <a:ea typeface="+mn-ea"/>
                        <a:cs typeface="+mn-cs"/>
                      </a:endParaRPr>
                    </a:p>
                    <a:p>
                      <a:r>
                        <a:rPr kumimoji="1" lang="en-US" altLang="ja-JP"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心房細動は脳梗塞の原因になる</a:t>
                      </a:r>
                      <a:endParaRPr kumimoji="1" lang="en-US" altLang="ja-JP" sz="2400" b="1" kern="1200" dirty="0">
                        <a:solidFill>
                          <a:schemeClr val="tx1"/>
                        </a:solidFill>
                        <a:effectLst/>
                        <a:latin typeface="+mn-lt"/>
                        <a:ea typeface="+mn-ea"/>
                        <a:cs typeface="+mn-cs"/>
                      </a:endParaRPr>
                    </a:p>
                    <a:p>
                      <a:endParaRPr kumimoji="1" lang="ja-JP" altLang="ja-JP" sz="8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rgbClr val="0070C0"/>
                          </a:solidFill>
                          <a:effectLst/>
                          <a:latin typeface="+mn-lt"/>
                          <a:ea typeface="+mn-ea"/>
                          <a:cs typeface="+mn-cs"/>
                        </a:rPr>
                        <a:t>心不全</a:t>
                      </a:r>
                      <a:r>
                        <a:rPr kumimoji="1" lang="ja-JP" altLang="ja-JP" sz="2400" b="1" kern="1200" dirty="0">
                          <a:solidFill>
                            <a:schemeClr val="tx1"/>
                          </a:solidFill>
                          <a:effectLst/>
                          <a:latin typeface="+mn-lt"/>
                          <a:ea typeface="+mn-ea"/>
                          <a:cs typeface="+mn-cs"/>
                        </a:rPr>
                        <a:t>・・・心臓のポンプ機能が低下する状態　急性と慢性がある</a:t>
                      </a:r>
                    </a:p>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900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a:t>
            </a:r>
            <a:r>
              <a:rPr lang="ja-JP" altLang="en-US" sz="2800" dirty="0"/>
              <a:t>　　　</a:t>
            </a:r>
            <a:r>
              <a:rPr lang="ja-JP" altLang="en-US" sz="2800" dirty="0">
                <a:solidFill>
                  <a:srgbClr val="FF0000"/>
                </a:solidFill>
              </a:rPr>
              <a:t>解答例　</a:t>
            </a:r>
            <a:r>
              <a:rPr lang="ja-JP" altLang="en-US" sz="2800" dirty="0"/>
              <a:t>　</a:t>
            </a:r>
            <a:endParaRPr kumimoji="0" lang="ja-JP" altLang="ja-JP" sz="2500" dirty="0">
              <a:solidFill>
                <a:srgbClr val="C00000"/>
              </a:solidFill>
            </a:endParaRPr>
          </a:p>
        </p:txBody>
      </p:sp>
      <p:sp>
        <p:nvSpPr>
          <p:cNvPr id="5" name="正方形/長方形 4"/>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169586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49416236"/>
              </p:ext>
            </p:extLst>
          </p:nvPr>
        </p:nvGraphicFramePr>
        <p:xfrm>
          <a:off x="0" y="873457"/>
          <a:ext cx="9144000" cy="5950424"/>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889283">
                <a:tc>
                  <a:txBody>
                    <a:bodyPr/>
                    <a:lstStyle/>
                    <a:p>
                      <a:r>
                        <a:rPr kumimoji="1" lang="ja-JP" altLang="en-US" sz="2300" b="1" kern="1200" dirty="0">
                          <a:solidFill>
                            <a:schemeClr val="tx1"/>
                          </a:solidFill>
                          <a:latin typeface="+mj-ea"/>
                          <a:ea typeface="+mj-ea"/>
                          <a:cs typeface="+mn-cs"/>
                        </a:rPr>
                        <a:t>　心疾患に関して、原因　症状　治療、療養上の留意点について</a:t>
                      </a:r>
                    </a:p>
                    <a:p>
                      <a:r>
                        <a:rPr kumimoji="1" lang="ja-JP" altLang="en-US" sz="2300" b="1" kern="1200" dirty="0">
                          <a:solidFill>
                            <a:schemeClr val="tx1"/>
                          </a:solidFill>
                          <a:latin typeface="+mj-ea"/>
                          <a:ea typeface="+mj-ea"/>
                          <a:cs typeface="+mn-cs"/>
                        </a:rPr>
                        <a:t>　講義やテキストを参考にしてまとめてください。</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61141">
                <a:tc>
                  <a:txBody>
                    <a:bodyPr/>
                    <a:lstStyle/>
                    <a:p>
                      <a:r>
                        <a:rPr lang="en-US" sz="24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p>
                    <a:p>
                      <a:r>
                        <a:rPr kumimoji="1" lang="ja-JP" altLang="en-US" sz="240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r>
                        <a:rPr kumimoji="1" lang="ja-JP" altLang="ja-JP" sz="2800" b="1" kern="1200" dirty="0">
                          <a:solidFill>
                            <a:schemeClr val="tx1"/>
                          </a:solidFill>
                          <a:effectLst/>
                          <a:latin typeface="+mn-lt"/>
                          <a:ea typeface="+mn-ea"/>
                          <a:cs typeface="+mn-cs"/>
                        </a:rPr>
                        <a:t>（２）心疾患の症状</a:t>
                      </a:r>
                    </a:p>
                    <a:p>
                      <a:r>
                        <a:rPr kumimoji="1" lang="en-US" altLang="ja-JP" sz="2400" kern="1200" dirty="0">
                          <a:solidFill>
                            <a:schemeClr val="tx1"/>
                          </a:solidFill>
                          <a:effectLst/>
                          <a:latin typeface="+mn-lt"/>
                          <a:ea typeface="+mn-ea"/>
                          <a:cs typeface="+mn-cs"/>
                        </a:rPr>
                        <a:t> </a:t>
                      </a:r>
                      <a:endParaRPr kumimoji="1" lang="ja-JP" altLang="ja-JP" sz="2400" kern="1200" dirty="0">
                        <a:solidFill>
                          <a:schemeClr val="tx1"/>
                        </a:solidFill>
                        <a:effectLst/>
                        <a:latin typeface="+mn-lt"/>
                        <a:ea typeface="+mn-ea"/>
                        <a:cs typeface="+mn-cs"/>
                      </a:endParaRPr>
                    </a:p>
                    <a:p>
                      <a:r>
                        <a:rPr kumimoji="1" lang="ja-JP" altLang="ja-JP" sz="2400" kern="1200" dirty="0">
                          <a:solidFill>
                            <a:schemeClr val="tx1"/>
                          </a:solidFill>
                          <a:effectLst/>
                          <a:latin typeface="+mn-lt"/>
                          <a:ea typeface="+mn-ea"/>
                          <a:cs typeface="+mn-cs"/>
                        </a:rPr>
                        <a:t>　　</a:t>
                      </a:r>
                      <a:r>
                        <a:rPr kumimoji="1" lang="ja-JP" altLang="ja-JP" sz="2400" b="1" kern="1200" dirty="0">
                          <a:solidFill>
                            <a:srgbClr val="0070C0"/>
                          </a:solidFill>
                          <a:effectLst/>
                          <a:latin typeface="+mn-lt"/>
                          <a:ea typeface="+mn-ea"/>
                          <a:cs typeface="+mn-cs"/>
                        </a:rPr>
                        <a:t>急性心不全</a:t>
                      </a:r>
                      <a:r>
                        <a:rPr kumimoji="1" lang="ja-JP" altLang="ja-JP" sz="2400" b="1" kern="1200" dirty="0">
                          <a:solidFill>
                            <a:schemeClr val="tx1"/>
                          </a:solidFill>
                          <a:effectLst/>
                          <a:latin typeface="+mn-lt"/>
                          <a:ea typeface="+mn-ea"/>
                          <a:cs typeface="+mn-cs"/>
                        </a:rPr>
                        <a:t>・・・低血圧、尿量の低下、四肢冷感　肺水腫により</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呼吸困難</a:t>
                      </a:r>
                      <a:endParaRPr kumimoji="1" lang="en-US" altLang="ja-JP" sz="2400" b="1" kern="1200" dirty="0">
                        <a:solidFill>
                          <a:schemeClr val="tx1"/>
                        </a:solidFill>
                        <a:effectLst/>
                        <a:latin typeface="+mn-lt"/>
                        <a:ea typeface="+mn-ea"/>
                        <a:cs typeface="+mn-cs"/>
                      </a:endParaRPr>
                    </a:p>
                    <a:p>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ja-JP" sz="2400" b="1" kern="1200" dirty="0">
                          <a:solidFill>
                            <a:srgbClr val="0070C0"/>
                          </a:solidFill>
                          <a:effectLst/>
                          <a:latin typeface="+mn-lt"/>
                          <a:ea typeface="+mn-ea"/>
                          <a:cs typeface="+mn-cs"/>
                        </a:rPr>
                        <a:t>慢性心不全</a:t>
                      </a:r>
                      <a:r>
                        <a:rPr kumimoji="1" lang="ja-JP" altLang="ja-JP" sz="2400" b="1" kern="1200" dirty="0">
                          <a:solidFill>
                            <a:schemeClr val="tx1"/>
                          </a:solidFill>
                          <a:effectLst/>
                          <a:latin typeface="+mn-lt"/>
                          <a:ea typeface="+mn-ea"/>
                          <a:cs typeface="+mn-cs"/>
                        </a:rPr>
                        <a:t>・・・易疲労感、四肢冷感、浮腫、労作時呼吸困難、</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食欲不振</a:t>
                      </a:r>
                      <a:endParaRPr kumimoji="1" lang="en-US" altLang="ja-JP" sz="2400" b="1" kern="1200" dirty="0">
                        <a:solidFill>
                          <a:schemeClr val="tx1"/>
                        </a:solidFill>
                        <a:effectLst/>
                        <a:latin typeface="+mn-lt"/>
                        <a:ea typeface="+mn-ea"/>
                        <a:cs typeface="+mn-cs"/>
                      </a:endParaRPr>
                    </a:p>
                    <a:p>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ja-JP" sz="2400" b="1" kern="1200" dirty="0">
                          <a:solidFill>
                            <a:srgbClr val="0070C0"/>
                          </a:solidFill>
                          <a:effectLst/>
                          <a:latin typeface="+mn-lt"/>
                          <a:ea typeface="+mn-ea"/>
                          <a:cs typeface="+mn-cs"/>
                        </a:rPr>
                        <a:t>虚血性心疾患</a:t>
                      </a:r>
                      <a:r>
                        <a:rPr kumimoji="1" lang="ja-JP" altLang="ja-JP" sz="2400" b="1" kern="1200" dirty="0">
                          <a:solidFill>
                            <a:schemeClr val="tx1"/>
                          </a:solidFill>
                          <a:effectLst/>
                          <a:latin typeface="+mn-lt"/>
                          <a:ea typeface="+mn-ea"/>
                          <a:cs typeface="+mn-cs"/>
                        </a:rPr>
                        <a:t>・・胸痛、重苦しさ、圧迫感、締め付け感、息苦しさ</a:t>
                      </a: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放散痛（下顎、頸部、左肩、心窩部などの痛</a:t>
                      </a:r>
                      <a:r>
                        <a:rPr kumimoji="1" lang="ja-JP" altLang="ja-JP" sz="2400" kern="1200" dirty="0">
                          <a:solidFill>
                            <a:schemeClr val="tx1"/>
                          </a:solidFill>
                          <a:effectLst/>
                          <a:latin typeface="+mn-lt"/>
                          <a:ea typeface="+mn-ea"/>
                          <a:cs typeface="+mn-cs"/>
                        </a:rPr>
                        <a:t>み</a:t>
                      </a:r>
                    </a:p>
                    <a:p>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900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a:t>
            </a:r>
            <a:r>
              <a:rPr lang="ja-JP" altLang="en-US" sz="2800" dirty="0"/>
              <a:t>　　　</a:t>
            </a:r>
            <a:r>
              <a:rPr lang="ja-JP" altLang="en-US" sz="2800" dirty="0">
                <a:solidFill>
                  <a:srgbClr val="FF0000"/>
                </a:solidFill>
              </a:rPr>
              <a:t>解答例　</a:t>
            </a:r>
            <a:r>
              <a:rPr lang="ja-JP" altLang="en-US" sz="2800" dirty="0"/>
              <a:t>　</a:t>
            </a:r>
            <a:endParaRPr kumimoji="0" lang="ja-JP" altLang="ja-JP" sz="2500" dirty="0">
              <a:solidFill>
                <a:srgbClr val="C00000"/>
              </a:solidFill>
            </a:endParaRPr>
          </a:p>
        </p:txBody>
      </p:sp>
      <p:sp>
        <p:nvSpPr>
          <p:cNvPr id="5" name="正方形/長方形 4"/>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139849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90719639"/>
              </p:ext>
            </p:extLst>
          </p:nvPr>
        </p:nvGraphicFramePr>
        <p:xfrm>
          <a:off x="0" y="873457"/>
          <a:ext cx="9144000" cy="5950424"/>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889283">
                <a:tc>
                  <a:txBody>
                    <a:bodyPr/>
                    <a:lstStyle/>
                    <a:p>
                      <a:r>
                        <a:rPr kumimoji="1" lang="ja-JP" altLang="en-US" sz="2300" b="1" kern="1200" dirty="0">
                          <a:solidFill>
                            <a:schemeClr val="tx1"/>
                          </a:solidFill>
                          <a:latin typeface="+mj-ea"/>
                          <a:ea typeface="+mj-ea"/>
                          <a:cs typeface="+mn-cs"/>
                        </a:rPr>
                        <a:t>　心疾患に関して、原因　症状　治療、療養上の留意点について</a:t>
                      </a:r>
                    </a:p>
                    <a:p>
                      <a:r>
                        <a:rPr kumimoji="1" lang="ja-JP" altLang="en-US" sz="2300" b="1" kern="1200" dirty="0">
                          <a:solidFill>
                            <a:schemeClr val="tx1"/>
                          </a:solidFill>
                          <a:latin typeface="+mj-ea"/>
                          <a:ea typeface="+mj-ea"/>
                          <a:cs typeface="+mn-cs"/>
                        </a:rPr>
                        <a:t>　講義やテキストを参考にしてまとめてください。</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61141">
                <a:tc>
                  <a:txBody>
                    <a:bodyPr/>
                    <a:lstStyle/>
                    <a:p>
                      <a:r>
                        <a:rPr lang="en-US" sz="24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p>
                    <a:p>
                      <a:r>
                        <a:rPr kumimoji="1" lang="ja-JP" altLang="en-US" sz="240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r>
                        <a:rPr kumimoji="1" lang="ja-JP" altLang="ja-JP" sz="2800" b="1" kern="1200" dirty="0">
                          <a:solidFill>
                            <a:schemeClr val="tx1"/>
                          </a:solidFill>
                          <a:effectLst/>
                          <a:latin typeface="+mn-lt"/>
                          <a:ea typeface="+mn-ea"/>
                          <a:cs typeface="+mn-cs"/>
                        </a:rPr>
                        <a:t>（３）心疾患の治療</a:t>
                      </a:r>
                    </a:p>
                    <a:p>
                      <a:r>
                        <a:rPr kumimoji="1" lang="en-US" altLang="ja-JP" sz="2400" kern="1200" dirty="0">
                          <a:solidFill>
                            <a:schemeClr val="tx1"/>
                          </a:solidFill>
                          <a:effectLst/>
                          <a:latin typeface="+mn-lt"/>
                          <a:ea typeface="+mn-ea"/>
                          <a:cs typeface="+mn-cs"/>
                        </a:rPr>
                        <a:t> </a:t>
                      </a:r>
                      <a:endParaRPr kumimoji="1" lang="ja-JP" altLang="ja-JP" sz="2400" kern="1200" dirty="0">
                        <a:solidFill>
                          <a:schemeClr val="tx1"/>
                        </a:solidFill>
                        <a:effectLst/>
                        <a:latin typeface="+mn-lt"/>
                        <a:ea typeface="+mn-ea"/>
                        <a:cs typeface="+mn-cs"/>
                      </a:endParaRPr>
                    </a:p>
                    <a:p>
                      <a:r>
                        <a:rPr kumimoji="1" lang="ja-JP" altLang="ja-JP" sz="2400"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chemeClr val="tx1"/>
                          </a:solidFill>
                          <a:effectLst/>
                          <a:latin typeface="+mn-lt"/>
                          <a:ea typeface="+mn-ea"/>
                          <a:cs typeface="+mn-cs"/>
                        </a:rPr>
                        <a:t>心疾患を有する在宅高齢者は、塩分制限などの食事療法、内服</a:t>
                      </a:r>
                      <a:endParaRPr kumimoji="1" lang="en-US" altLang="ja-JP" sz="2400" b="1" kern="1200" dirty="0">
                        <a:solidFill>
                          <a:schemeClr val="tx1"/>
                        </a:solidFill>
                        <a:effectLst/>
                        <a:latin typeface="+mn-lt"/>
                        <a:ea typeface="+mn-ea"/>
                        <a:cs typeface="+mn-cs"/>
                      </a:endParaRPr>
                    </a:p>
                    <a:p>
                      <a:r>
                        <a:rPr kumimoji="1" lang="ja-JP" altLang="en-US" sz="2400" b="1" kern="1200" dirty="0">
                          <a:solidFill>
                            <a:schemeClr val="tx1"/>
                          </a:solidFill>
                          <a:effectLst/>
                          <a:latin typeface="+mn-lt"/>
                          <a:ea typeface="+mn-ea"/>
                          <a:cs typeface="+mn-cs"/>
                        </a:rPr>
                        <a:t>　　　</a:t>
                      </a:r>
                      <a:r>
                        <a:rPr kumimoji="1" lang="ja-JP" altLang="ja-JP" sz="2400" b="1" kern="1200" dirty="0">
                          <a:solidFill>
                            <a:schemeClr val="tx1"/>
                          </a:solidFill>
                          <a:effectLst/>
                          <a:latin typeface="+mn-lt"/>
                          <a:ea typeface="+mn-ea"/>
                          <a:cs typeface="+mn-cs"/>
                        </a:rPr>
                        <a:t>治療が中心</a:t>
                      </a:r>
                      <a:endParaRPr kumimoji="1" lang="en-US" altLang="ja-JP" sz="2400" b="1" kern="1200" dirty="0">
                        <a:solidFill>
                          <a:schemeClr val="tx1"/>
                        </a:solidFill>
                        <a:effectLst/>
                        <a:latin typeface="+mn-lt"/>
                        <a:ea typeface="+mn-ea"/>
                        <a:cs typeface="+mn-cs"/>
                      </a:endParaRPr>
                    </a:p>
                    <a:p>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chemeClr val="tx1"/>
                          </a:solidFill>
                          <a:effectLst/>
                          <a:latin typeface="+mn-lt"/>
                          <a:ea typeface="+mn-ea"/>
                          <a:cs typeface="+mn-cs"/>
                        </a:rPr>
                        <a:t>心不全の重症度により入院治療が必要</a:t>
                      </a:r>
                      <a:endParaRPr kumimoji="1" lang="en-US" altLang="ja-JP" sz="2400" b="1" kern="1200" dirty="0">
                        <a:solidFill>
                          <a:schemeClr val="tx1"/>
                        </a:solidFill>
                        <a:effectLst/>
                        <a:latin typeface="+mn-lt"/>
                        <a:ea typeface="+mn-ea"/>
                        <a:cs typeface="+mn-cs"/>
                      </a:endParaRPr>
                    </a:p>
                    <a:p>
                      <a:endParaRPr kumimoji="1" lang="ja-JP" altLang="ja-JP" sz="2400" b="1" kern="1200" dirty="0">
                        <a:solidFill>
                          <a:schemeClr val="tx1"/>
                        </a:solidFill>
                        <a:effectLst/>
                        <a:latin typeface="+mn-lt"/>
                        <a:ea typeface="+mn-ea"/>
                        <a:cs typeface="+mn-cs"/>
                      </a:endParaRPr>
                    </a:p>
                    <a:p>
                      <a:r>
                        <a:rPr kumimoji="1" lang="ja-JP" altLang="ja-JP" sz="2400" b="1" kern="1200" dirty="0">
                          <a:solidFill>
                            <a:schemeClr val="tx1"/>
                          </a:solidFill>
                          <a:effectLst/>
                          <a:latin typeface="+mn-lt"/>
                          <a:ea typeface="+mn-ea"/>
                          <a:cs typeface="+mn-cs"/>
                        </a:rPr>
                        <a:t>　　</a:t>
                      </a:r>
                      <a:r>
                        <a:rPr kumimoji="1" lang="ja-JP" altLang="en-US" sz="2400" b="1" kern="1200" dirty="0">
                          <a:solidFill>
                            <a:schemeClr val="tx1"/>
                          </a:solidFill>
                          <a:effectLst/>
                          <a:latin typeface="+mn-lt"/>
                          <a:ea typeface="+mn-ea"/>
                          <a:cs typeface="+mn-cs"/>
                        </a:rPr>
                        <a:t>・</a:t>
                      </a:r>
                      <a:r>
                        <a:rPr kumimoji="1" lang="ja-JP" altLang="ja-JP" sz="2400" b="1" kern="1200" dirty="0">
                          <a:solidFill>
                            <a:schemeClr val="tx1"/>
                          </a:solidFill>
                          <a:effectLst/>
                          <a:latin typeface="+mn-lt"/>
                          <a:ea typeface="+mn-ea"/>
                          <a:cs typeface="+mn-cs"/>
                        </a:rPr>
                        <a:t>虚血性心疾患・・・心臓カテーテル治療、外科的手術</a:t>
                      </a:r>
                    </a:p>
                    <a:p>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900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a:t>
            </a:r>
            <a:r>
              <a:rPr lang="ja-JP" altLang="en-US" sz="2800" dirty="0"/>
              <a:t>　　　</a:t>
            </a:r>
            <a:r>
              <a:rPr lang="ja-JP" altLang="en-US" sz="2800" dirty="0">
                <a:solidFill>
                  <a:srgbClr val="FF0000"/>
                </a:solidFill>
              </a:rPr>
              <a:t>解答例　</a:t>
            </a:r>
            <a:r>
              <a:rPr lang="ja-JP" altLang="en-US" sz="2800" dirty="0"/>
              <a:t>　</a:t>
            </a:r>
            <a:endParaRPr kumimoji="0" lang="ja-JP" altLang="ja-JP" sz="2500" dirty="0">
              <a:solidFill>
                <a:srgbClr val="C00000"/>
              </a:solidFill>
            </a:endParaRPr>
          </a:p>
        </p:txBody>
      </p:sp>
      <p:sp>
        <p:nvSpPr>
          <p:cNvPr id="5" name="正方形/長方形 4"/>
          <p:cNvSpPr/>
          <p:nvPr/>
        </p:nvSpPr>
        <p:spPr>
          <a:xfrm>
            <a:off x="0" y="0"/>
            <a:ext cx="1945178" cy="900000"/>
          </a:xfrm>
          <a:prstGeom prst="rect">
            <a:avLst/>
          </a:prstGeom>
          <a:solidFill>
            <a:srgbClr val="FF3399"/>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内臓不全</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21311195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352</TotalTime>
  <Words>3372</Words>
  <Application>Microsoft Office PowerPoint</Application>
  <PresentationFormat>画面に合わせる (4:3)</PresentationFormat>
  <Paragraphs>363</Paragraphs>
  <Slides>32</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32</vt:i4>
      </vt:variant>
    </vt:vector>
  </HeadingPairs>
  <TitlesOfParts>
    <vt:vector size="44" baseType="lpstr">
      <vt:lpstr>HGPｺﾞｼｯｸM</vt:lpstr>
      <vt:lpstr>HGP創英角ﾎﾟｯﾌﾟ体</vt:lpstr>
      <vt:lpstr>HGｺﾞｼｯｸM</vt:lpstr>
      <vt:lpstr>HG創英角ﾎﾟｯﾌﾟ体</vt:lpstr>
      <vt:lpstr>ＭＳ Ｐゴシック</vt:lpstr>
      <vt:lpstr>ＭＳ ゴシック</vt:lpstr>
      <vt:lpstr>ＭＳ 明朝</vt:lpstr>
      <vt:lpstr>Arial</vt:lpstr>
      <vt:lpstr>Calibri</vt:lpstr>
      <vt:lpstr>Calibri Light</vt:lpstr>
      <vt:lpstr>Century</vt:lpstr>
      <vt:lpstr>Office テーマ</vt:lpstr>
      <vt:lpstr>介護支援専門員研修 小規模研修４</vt:lpstr>
      <vt:lpstr>本科目の目的</vt:lpstr>
      <vt:lpstr>本科目の修得目標</vt:lpstr>
      <vt:lpstr>本科目のスケジュール　</vt:lpstr>
      <vt:lpstr>前回講義の振り返り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事例の読み込み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まとめと振り返り</vt:lpstr>
      <vt:lpstr>研修記録シートの記入</vt:lpstr>
      <vt:lpstr>本科目の修得目標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介護支援専門員実務研修 ○日目</dc:title>
  <dc:creator>県社協</dc:creator>
  <cp:lastModifiedBy>知伯 平田</cp:lastModifiedBy>
  <cp:revision>49</cp:revision>
  <dcterms:created xsi:type="dcterms:W3CDTF">2017-02-14T06:25:21Z</dcterms:created>
  <dcterms:modified xsi:type="dcterms:W3CDTF">2024-01-02T13:45:30Z</dcterms:modified>
</cp:coreProperties>
</file>