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66" r:id="rId2"/>
    <p:sldId id="306" r:id="rId3"/>
    <p:sldId id="308" r:id="rId4"/>
    <p:sldId id="301" r:id="rId5"/>
    <p:sldId id="302" r:id="rId6"/>
    <p:sldId id="303" r:id="rId7"/>
    <p:sldId id="309" r:id="rId8"/>
    <p:sldId id="310" r:id="rId9"/>
    <p:sldId id="311" r:id="rId10"/>
    <p:sldId id="312" r:id="rId11"/>
    <p:sldId id="313" r:id="rId12"/>
    <p:sldId id="314" r:id="rId13"/>
    <p:sldId id="315" r:id="rId14"/>
    <p:sldId id="316" r:id="rId15"/>
    <p:sldId id="317" r:id="rId16"/>
    <p:sldId id="318" r:id="rId17"/>
    <p:sldId id="279" r:id="rId18"/>
    <p:sldId id="298" r:id="rId19"/>
    <p:sldId id="286" r:id="rId20"/>
    <p:sldId id="299" r:id="rId21"/>
    <p:sldId id="283" r:id="rId22"/>
    <p:sldId id="321" r:id="rId23"/>
    <p:sldId id="300" r:id="rId24"/>
    <p:sldId id="285" r:id="rId25"/>
    <p:sldId id="284" r:id="rId26"/>
    <p:sldId id="320" r:id="rId27"/>
    <p:sldId id="304" r:id="rId28"/>
    <p:sldId id="305" r:id="rId29"/>
    <p:sldId id="319"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216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4B"/>
    <a:srgbClr val="FF33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6" d="100"/>
          <a:sy n="86" d="100"/>
        </p:scale>
        <p:origin x="1382" y="38"/>
      </p:cViewPr>
      <p:guideLst>
        <p:guide orient="horz" pos="2880"/>
        <p:guide pos="2160"/>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22F541-1606-4164-B08E-CD8A8D2253C4}" type="datetimeFigureOut">
              <a:rPr kumimoji="1" lang="ja-JP" altLang="en-US" smtClean="0"/>
              <a:pPr/>
              <a:t>2024/1/2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11303F-8EF0-4C62-9C87-E1AD272218F3}" type="slidenum">
              <a:rPr kumimoji="1" lang="ja-JP" altLang="en-US" smtClean="0"/>
              <a:pPr/>
              <a:t>‹#›</a:t>
            </a:fld>
            <a:endParaRPr kumimoji="1" lang="ja-JP" altLang="en-US"/>
          </a:p>
        </p:txBody>
      </p:sp>
    </p:spTree>
    <p:extLst>
      <p:ext uri="{BB962C8B-B14F-4D97-AF65-F5344CB8AC3E}">
        <p14:creationId xmlns:p14="http://schemas.microsoft.com/office/powerpoint/2010/main" val="9448498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～１０：０８</a:t>
            </a:r>
          </a:p>
        </p:txBody>
      </p:sp>
      <p:sp>
        <p:nvSpPr>
          <p:cNvPr id="4" name="スライド番号プレースホルダー 3"/>
          <p:cNvSpPr>
            <a:spLocks noGrp="1"/>
          </p:cNvSpPr>
          <p:nvPr>
            <p:ph type="sldNum" sz="quarter" idx="10"/>
          </p:nvPr>
        </p:nvSpPr>
        <p:spPr/>
        <p:txBody>
          <a:bodyPr/>
          <a:lstStyle/>
          <a:p>
            <a:fld id="{E2B8B0D7-A232-4B40-A52A-081A691F1A5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774453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86328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１３：３０～１３：３５</a:t>
            </a:r>
            <a:endParaRPr kumimoji="1" lang="ja-JP" altLang="en-US" dirty="0"/>
          </a:p>
        </p:txBody>
      </p:sp>
      <p:sp>
        <p:nvSpPr>
          <p:cNvPr id="4" name="スライド番号プレースホルダー 3"/>
          <p:cNvSpPr>
            <a:spLocks noGrp="1"/>
          </p:cNvSpPr>
          <p:nvPr>
            <p:ph type="sldNum" sz="quarter" idx="10"/>
          </p:nvPr>
        </p:nvSpPr>
        <p:spPr/>
        <p:txBody>
          <a:bodyPr/>
          <a:lstStyle/>
          <a:p>
            <a:fld id="{E2B8B0D7-A232-4B40-A52A-081A691F1A5D}" type="slidenum">
              <a:rPr lang="ja-JP" altLang="en-US" smtClean="0">
                <a:solidFill>
                  <a:prstClr val="black"/>
                </a:solidFill>
              </a:rPr>
              <a:pPr/>
              <a:t>28</a:t>
            </a:fld>
            <a:endParaRPr lang="ja-JP" altLang="en-US">
              <a:solidFill>
                <a:prstClr val="black"/>
              </a:solidFill>
            </a:endParaRPr>
          </a:p>
        </p:txBody>
      </p:sp>
    </p:spTree>
    <p:extLst>
      <p:ext uri="{BB962C8B-B14F-4D97-AF65-F5344CB8AC3E}">
        <p14:creationId xmlns:p14="http://schemas.microsoft.com/office/powerpoint/2010/main" val="242620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189084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57197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36502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23746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94076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412508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16972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373814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100540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275960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D704CA-BE54-4211-8B82-D0FCCFEAC5C4}" type="datetimeFigureOut">
              <a:rPr kumimoji="1" lang="ja-JP" altLang="en-US" smtClean="0"/>
              <a:pPr/>
              <a:t>2024/1/2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4008393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3D704CA-BE54-4211-8B82-D0FCCFEAC5C4}" type="datetimeFigureOut">
              <a:rPr kumimoji="1" lang="ja-JP" altLang="en-US" smtClean="0"/>
              <a:pPr/>
              <a:t>2024/1/2</a:t>
            </a:fld>
            <a:endParaRPr kumimoji="1" lang="ja-JP" alt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018837-8104-46C3-9257-A2111D489A76}" type="slidenum">
              <a:rPr kumimoji="1" lang="ja-JP" altLang="en-US" smtClean="0"/>
              <a:pPr/>
              <a:t>‹#›</a:t>
            </a:fld>
            <a:endParaRPr kumimoji="1" lang="ja-JP" altLang="en-US"/>
          </a:p>
        </p:txBody>
      </p:sp>
    </p:spTree>
    <p:extLst>
      <p:ext uri="{BB962C8B-B14F-4D97-AF65-F5344CB8AC3E}">
        <p14:creationId xmlns:p14="http://schemas.microsoft.com/office/powerpoint/2010/main" val="905204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2069" y="409433"/>
            <a:ext cx="7772400" cy="1442536"/>
          </a:xfrm>
          <a:solidFill>
            <a:schemeClr val="bg1"/>
          </a:solidFill>
          <a:ln w="76200">
            <a:solidFill>
              <a:srgbClr val="00B0F0"/>
            </a:solidFill>
          </a:ln>
        </p:spPr>
        <p:txBody>
          <a:bodyPr>
            <a:normAutofit/>
          </a:bodyPr>
          <a:lstStyle/>
          <a:p>
            <a:r>
              <a:rPr lang="ja-JP" altLang="en-US" sz="4400" dirty="0"/>
              <a:t>介護</a:t>
            </a:r>
            <a:r>
              <a:rPr kumimoji="1" lang="ja-JP" altLang="en-US" sz="4400" dirty="0"/>
              <a:t>支援専門員研修</a:t>
            </a:r>
            <a:br>
              <a:rPr lang="en-US" altLang="ja-JP" dirty="0"/>
            </a:br>
            <a:r>
              <a:rPr lang="ja-JP" altLang="en-US" b="1" dirty="0">
                <a:solidFill>
                  <a:srgbClr val="FF3399"/>
                </a:solidFill>
                <a:effectLst>
                  <a:outerShdw blurRad="38100" dist="38100" dir="2700000" algn="tl">
                    <a:srgbClr val="000000">
                      <a:alpha val="43137"/>
                    </a:srgbClr>
                  </a:outerShdw>
                </a:effectLst>
              </a:rPr>
              <a:t>小規模研修４</a:t>
            </a:r>
            <a:endParaRPr kumimoji="1" lang="ja-JP" altLang="en-US" b="1" dirty="0">
              <a:solidFill>
                <a:srgbClr val="FF3399"/>
              </a:solidFill>
              <a:effectLst>
                <a:outerShdw blurRad="38100" dist="38100" dir="2700000" algn="tl">
                  <a:srgbClr val="000000">
                    <a:alpha val="43137"/>
                  </a:srgbClr>
                </a:outerShdw>
              </a:effectLst>
            </a:endParaRPr>
          </a:p>
        </p:txBody>
      </p:sp>
      <p:sp>
        <p:nvSpPr>
          <p:cNvPr id="4" name="サブタイトル 2"/>
          <p:cNvSpPr txBox="1">
            <a:spLocks/>
          </p:cNvSpPr>
          <p:nvPr/>
        </p:nvSpPr>
        <p:spPr>
          <a:xfrm>
            <a:off x="316992" y="2565615"/>
            <a:ext cx="8542528" cy="3506002"/>
          </a:xfrm>
          <a:prstGeom prst="rect">
            <a:avLst/>
          </a:prstGeom>
          <a:solidFill>
            <a:schemeClr val="accent4">
              <a:lumMod val="20000"/>
              <a:lumOff val="80000"/>
            </a:schemeClr>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70000"/>
              </a:lnSpc>
            </a:pPr>
            <a:endParaRPr lang="en-US" altLang="ja-JP" b="1" dirty="0">
              <a:solidFill>
                <a:srgbClr val="FF0000"/>
              </a:solidFill>
            </a:endParaRPr>
          </a:p>
          <a:p>
            <a:pPr>
              <a:lnSpc>
                <a:spcPct val="70000"/>
              </a:lnSpc>
            </a:pPr>
            <a:endParaRPr lang="en-US" altLang="ja-JP" b="1" dirty="0">
              <a:solidFill>
                <a:srgbClr val="FF0000"/>
              </a:solidFill>
            </a:endParaRPr>
          </a:p>
          <a:p>
            <a:pPr>
              <a:lnSpc>
                <a:spcPct val="70000"/>
              </a:lnSpc>
            </a:pPr>
            <a:r>
              <a:rPr lang="ja-JP" altLang="en-US" sz="3200" b="1" dirty="0">
                <a:solidFill>
                  <a:srgbClr val="FF0000"/>
                </a:solidFill>
              </a:rPr>
              <a:t>ケアマネジメントの展開事例演習</a:t>
            </a:r>
            <a:endParaRPr lang="en-US" altLang="ja-JP" sz="3200" b="1" dirty="0">
              <a:solidFill>
                <a:srgbClr val="FF0000"/>
              </a:solidFill>
            </a:endParaRPr>
          </a:p>
          <a:p>
            <a:pPr>
              <a:lnSpc>
                <a:spcPct val="70000"/>
              </a:lnSpc>
            </a:pPr>
            <a:endParaRPr lang="en-US" altLang="ja-JP" sz="3600" b="1" dirty="0">
              <a:solidFill>
                <a:srgbClr val="FF0000"/>
              </a:solidFill>
            </a:endParaRPr>
          </a:p>
          <a:p>
            <a:pPr algn="l">
              <a:lnSpc>
                <a:spcPct val="100000"/>
              </a:lnSpc>
            </a:pPr>
            <a:endParaRPr lang="en-US" altLang="ja-JP" sz="1100" b="1" dirty="0">
              <a:solidFill>
                <a:srgbClr val="002060"/>
              </a:solidFill>
              <a:latin typeface="HGPｺﾞｼｯｸM" panose="020B0600000000000000" pitchFamily="50" charset="-128"/>
              <a:ea typeface="HGPｺﾞｼｯｸM" panose="020B0600000000000000" pitchFamily="50" charset="-128"/>
            </a:endParaRPr>
          </a:p>
          <a:p>
            <a:pPr algn="l">
              <a:lnSpc>
                <a:spcPct val="100000"/>
              </a:lnSpc>
            </a:pPr>
            <a:r>
              <a:rPr lang="ja-JP" altLang="en-US" sz="3200" b="1" dirty="0">
                <a:solidFill>
                  <a:srgbClr val="002060"/>
                </a:solidFill>
                <a:latin typeface="HGPｺﾞｼｯｸM" panose="020B0600000000000000" pitchFamily="50" charset="-128"/>
                <a:ea typeface="HGPｺﾞｼｯｸM" panose="020B0600000000000000" pitchFamily="50" charset="-128"/>
              </a:rPr>
              <a:t>　</a:t>
            </a:r>
            <a:r>
              <a:rPr lang="ja-JP" altLang="en-US" sz="4800" b="1" dirty="0">
                <a:solidFill>
                  <a:srgbClr val="002060"/>
                </a:solidFill>
                <a:latin typeface="HGPｺﾞｼｯｸM" panose="020B0600000000000000" pitchFamily="50" charset="-128"/>
                <a:ea typeface="HGPｺﾞｼｯｸM" panose="020B0600000000000000" pitchFamily="50" charset="-128"/>
              </a:rPr>
              <a:t>    </a:t>
            </a:r>
            <a:r>
              <a:rPr lang="ja-JP" altLang="en-US" sz="4800" b="1" dirty="0">
                <a:solidFill>
                  <a:srgbClr val="00206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rPr>
              <a:t>「看取りに関する事例」</a:t>
            </a:r>
            <a:endParaRPr lang="en-US" altLang="zh-TW" sz="4800" b="1" dirty="0">
              <a:solidFill>
                <a:srgbClr val="002060"/>
              </a:solidFill>
              <a:effectLst>
                <a:outerShdw blurRad="38100" dist="38100" dir="2700000" algn="tl">
                  <a:srgbClr val="000000">
                    <a:alpha val="43137"/>
                  </a:srgbClr>
                </a:outerShdw>
              </a:effectLst>
              <a:latin typeface="HGPｺﾞｼｯｸM" panose="020B0600000000000000" pitchFamily="50" charset="-128"/>
              <a:ea typeface="HGPｺﾞｼｯｸM" panose="020B0600000000000000" pitchFamily="50" charset="-128"/>
            </a:endParaRPr>
          </a:p>
          <a:p>
            <a:pPr>
              <a:lnSpc>
                <a:spcPct val="70000"/>
              </a:lnSpc>
            </a:pPr>
            <a:endParaRPr lang="en-US" altLang="ja-JP" sz="5400" b="1" dirty="0">
              <a:solidFill>
                <a:srgbClr val="FF0000"/>
              </a:solidFill>
            </a:endParaRPr>
          </a:p>
          <a:p>
            <a:pPr>
              <a:lnSpc>
                <a:spcPct val="70000"/>
              </a:lnSpc>
            </a:pPr>
            <a:endParaRPr lang="en-US" altLang="ja-JP" sz="5400" b="1" dirty="0">
              <a:solidFill>
                <a:srgbClr val="FF0000"/>
              </a:solidFill>
            </a:endParaRPr>
          </a:p>
          <a:p>
            <a:pPr>
              <a:lnSpc>
                <a:spcPct val="70000"/>
              </a:lnSpc>
            </a:pPr>
            <a:endParaRPr lang="ja-JP" altLang="en-US" sz="5400" b="1" dirty="0">
              <a:solidFill>
                <a:srgbClr val="FF0000"/>
              </a:solidFill>
            </a:endParaRPr>
          </a:p>
        </p:txBody>
      </p:sp>
    </p:spTree>
    <p:extLst>
      <p:ext uri="{BB962C8B-B14F-4D97-AF65-F5344CB8AC3E}">
        <p14:creationId xmlns:p14="http://schemas.microsoft.com/office/powerpoint/2010/main" val="2529454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10</a:t>
            </a:fld>
            <a:endParaRPr kumimoji="1" lang="ja-JP" altLang="en-US"/>
          </a:p>
        </p:txBody>
      </p:sp>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364" y="417399"/>
            <a:ext cx="4211686" cy="6037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6512" y="759304"/>
            <a:ext cx="4402772" cy="5834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778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8524E6-B2B5-4881-B86F-F6ECDF80A2A9}" type="slidenum">
              <a:rPr kumimoji="1" lang="ja-JP" altLang="en-US" smtClean="0"/>
              <a:pPr/>
              <a:t>11</a:t>
            </a:fld>
            <a:endParaRPr kumimoji="1" lang="ja-JP" altLang="en-US"/>
          </a:p>
        </p:txBody>
      </p:sp>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38239"/>
            <a:ext cx="4096669" cy="572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2579" y="876572"/>
            <a:ext cx="3914567" cy="5404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4398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8524E6-B2B5-4881-B86F-F6ECDF80A2A9}" type="slidenum">
              <a:rPr kumimoji="1" lang="ja-JP" altLang="en-US" smtClean="0"/>
              <a:pPr/>
              <a:t>12</a:t>
            </a:fld>
            <a:endParaRPr kumimoji="1" lang="ja-JP" altLang="en-US"/>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908719"/>
            <a:ext cx="3744416" cy="5174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951908"/>
            <a:ext cx="3631054" cy="5131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5793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8524E6-B2B5-4881-B86F-F6ECDF80A2A9}" type="slidenum">
              <a:rPr kumimoji="1" lang="ja-JP" altLang="en-US" smtClean="0"/>
              <a:pPr/>
              <a:t>13</a:t>
            </a:fld>
            <a:endParaRPr kumimoji="1" lang="ja-JP" altLang="en-US"/>
          </a:p>
        </p:txBody>
      </p:sp>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398298" y="418126"/>
            <a:ext cx="4528146" cy="6373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6494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8524E6-B2B5-4881-B86F-F6ECDF80A2A9}" type="slidenum">
              <a:rPr kumimoji="1" lang="ja-JP" altLang="en-US" smtClean="0"/>
              <a:pPr/>
              <a:t>14</a:t>
            </a:fld>
            <a:endParaRPr kumimoji="1" lang="ja-JP" altLang="en-US"/>
          </a:p>
        </p:txBody>
      </p:sp>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619424" y="-1126777"/>
            <a:ext cx="6127847" cy="9172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356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8524E6-B2B5-4881-B86F-F6ECDF80A2A9}" type="slidenum">
              <a:rPr kumimoji="1" lang="ja-JP" altLang="en-US" smtClean="0"/>
              <a:pPr/>
              <a:t>15</a:t>
            </a:fld>
            <a:endParaRPr kumimoji="1" lang="ja-JP" altLang="en-US"/>
          </a:p>
        </p:txBody>
      </p:sp>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364111" y="-724180"/>
            <a:ext cx="6484015" cy="8311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40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F8524E6-B2B5-4881-B86F-F6ECDF80A2A9}" type="slidenum">
              <a:rPr kumimoji="1" lang="ja-JP" altLang="en-US" smtClean="0"/>
              <a:pPr/>
              <a:t>16</a:t>
            </a:fld>
            <a:endParaRPr kumimoji="1" lang="ja-JP" altLang="en-US"/>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1934339" y="-748869"/>
            <a:ext cx="5693003" cy="8442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3048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4"/>
          <a:ext cx="8625385" cy="2630356"/>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785750">
                <a:tc>
                  <a:txBody>
                    <a:bodyPr/>
                    <a:lstStyle/>
                    <a:p>
                      <a:r>
                        <a:rPr kumimoji="1" lang="ja-JP" altLang="en-US" sz="24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a:t>
                      </a:r>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利用者の病状を知るためには、どのような方法で</a:t>
                      </a:r>
                      <a:endParaRPr kumimoji="1" lang="en-US" altLang="ja-JP" sz="2800" b="1" kern="1200" dirty="0">
                        <a:solidFill>
                          <a:schemeClr val="tx1"/>
                        </a:solidFill>
                        <a:latin typeface="+mn-lt"/>
                        <a:ea typeface="+mn-ea"/>
                        <a:cs typeface="+mn-cs"/>
                      </a:endParaRPr>
                    </a:p>
                    <a:p>
                      <a:r>
                        <a:rPr kumimoji="1" lang="ja-JP" altLang="en-US" sz="2800" b="1" kern="1200" dirty="0">
                          <a:solidFill>
                            <a:schemeClr val="tx1"/>
                          </a:solidFill>
                          <a:latin typeface="+mn-lt"/>
                          <a:ea typeface="+mn-ea"/>
                          <a:cs typeface="+mn-cs"/>
                        </a:rPr>
                        <a:t>　　　</a:t>
                      </a:r>
                      <a:r>
                        <a:rPr kumimoji="1" lang="ja-JP" altLang="ja-JP" sz="2800" b="1" kern="1200" dirty="0">
                          <a:solidFill>
                            <a:schemeClr val="tx1"/>
                          </a:solidFill>
                          <a:latin typeface="+mn-lt"/>
                          <a:ea typeface="+mn-ea"/>
                          <a:cs typeface="+mn-cs"/>
                        </a:rPr>
                        <a:t>確認しますか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6916">
                <a:tc>
                  <a:txBody>
                    <a:bodyPr/>
                    <a:lstStyle/>
                    <a:p>
                      <a:endParaRPr kumimoji="1" lang="en-US" altLang="ja-JP" sz="800" b="1" kern="1200" dirty="0">
                        <a:solidFill>
                          <a:srgbClr val="FF0000"/>
                        </a:solidFill>
                        <a:latin typeface="+mj-ea"/>
                        <a:ea typeface="+mj-ea"/>
                        <a:cs typeface="+mn-cs"/>
                      </a:endParaRPr>
                    </a:p>
                    <a:p>
                      <a:pPr>
                        <a:lnSpc>
                          <a:spcPct val="150000"/>
                        </a:lnSpc>
                      </a:pPr>
                      <a:r>
                        <a:rPr kumimoji="1" lang="ja-JP" altLang="en-US" sz="3200" b="0" kern="1200" dirty="0">
                          <a:solidFill>
                            <a:srgbClr val="FF0000"/>
                          </a:solidFill>
                          <a:latin typeface="+mj-ea"/>
                          <a:ea typeface="+mj-ea"/>
                          <a:cs typeface="+mn-cs"/>
                        </a:rPr>
                        <a:t>　・</a:t>
                      </a:r>
                      <a:r>
                        <a:rPr kumimoji="1" lang="ja-JP" altLang="ja-JP" sz="3200" b="0" kern="1200" dirty="0">
                          <a:solidFill>
                            <a:srgbClr val="FF0000"/>
                          </a:solidFill>
                          <a:latin typeface="+mj-ea"/>
                          <a:ea typeface="+mj-ea"/>
                          <a:cs typeface="+mn-cs"/>
                        </a:rPr>
                        <a:t>個人ワーク　　　（</a:t>
                      </a:r>
                      <a:r>
                        <a:rPr kumimoji="1" lang="en-US" altLang="ja-JP" sz="3200" b="0" kern="1200" dirty="0">
                          <a:solidFill>
                            <a:srgbClr val="FF0000"/>
                          </a:solidFill>
                          <a:latin typeface="+mj-ea"/>
                          <a:ea typeface="+mj-ea"/>
                          <a:cs typeface="+mn-cs"/>
                        </a:rPr>
                        <a:t>3</a:t>
                      </a:r>
                      <a:r>
                        <a:rPr kumimoji="1" lang="ja-JP" altLang="ja-JP" sz="3200" b="0" kern="1200" dirty="0">
                          <a:solidFill>
                            <a:srgbClr val="FF0000"/>
                          </a:solidFill>
                          <a:latin typeface="+mj-ea"/>
                          <a:ea typeface="+mj-ea"/>
                          <a:cs typeface="+mn-cs"/>
                        </a:rPr>
                        <a:t>分）</a:t>
                      </a:r>
                    </a:p>
                    <a:p>
                      <a:pPr>
                        <a:lnSpc>
                          <a:spcPct val="150000"/>
                        </a:lnSpc>
                      </a:pPr>
                      <a:r>
                        <a:rPr kumimoji="1" lang="ja-JP" altLang="en-US" sz="3200" b="0" kern="1200" dirty="0">
                          <a:solidFill>
                            <a:srgbClr val="FF0000"/>
                          </a:solidFill>
                          <a:latin typeface="+mj-ea"/>
                          <a:ea typeface="+mj-ea"/>
                          <a:cs typeface="+mn-cs"/>
                        </a:rPr>
                        <a:t>　</a:t>
                      </a:r>
                      <a:r>
                        <a:rPr kumimoji="1" lang="ja-JP" altLang="ja-JP" sz="3200" b="0" kern="1200" dirty="0">
                          <a:solidFill>
                            <a:srgbClr val="FF0000"/>
                          </a:solidFill>
                          <a:latin typeface="+mj-ea"/>
                          <a:ea typeface="+mj-ea"/>
                          <a:cs typeface="+mn-cs"/>
                        </a:rPr>
                        <a:t>・グループワーク　（</a:t>
                      </a:r>
                      <a:r>
                        <a:rPr kumimoji="1" lang="en-US" altLang="ja-JP" sz="3200" b="0" kern="1200" dirty="0">
                          <a:solidFill>
                            <a:srgbClr val="FF0000"/>
                          </a:solidFill>
                          <a:latin typeface="+mj-ea"/>
                          <a:ea typeface="+mj-ea"/>
                          <a:cs typeface="+mn-cs"/>
                        </a:rPr>
                        <a:t>10</a:t>
                      </a:r>
                      <a:r>
                        <a:rPr kumimoji="1" lang="ja-JP" altLang="ja-JP" sz="3200" b="0" kern="1200" dirty="0">
                          <a:solidFill>
                            <a:srgbClr val="FF0000"/>
                          </a:solidFill>
                          <a:latin typeface="+mj-ea"/>
                          <a:ea typeface="+mj-ea"/>
                          <a:cs typeface="+mn-cs"/>
                        </a:rPr>
                        <a:t>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86400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演習①</a:t>
            </a:r>
            <a:endParaRPr lang="en-US" altLang="ja-JP" sz="2800" b="1" dirty="0"/>
          </a:p>
          <a:p>
            <a:pPr>
              <a:lnSpc>
                <a:spcPts val="3000"/>
              </a:lnSpc>
            </a:pPr>
            <a:r>
              <a:rPr lang="ja-JP" altLang="en-US" sz="2800" b="1" dirty="0"/>
              <a:t>　　　　　</a:t>
            </a:r>
            <a:r>
              <a:rPr lang="ja-JP" altLang="ja-JP" sz="3200" b="1" dirty="0"/>
              <a:t>病状の変化への対応</a:t>
            </a:r>
            <a:r>
              <a:rPr lang="ja-JP" altLang="en-US" sz="3200" b="1" dirty="0"/>
              <a:t>　</a:t>
            </a:r>
            <a:endParaRPr lang="en-US" altLang="ja-JP" sz="3200" b="1" dirty="0"/>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Ｐ６１</a:t>
            </a:r>
            <a:endParaRPr lang="en-US" altLang="ja-JP" sz="2800" dirty="0">
              <a:solidFill>
                <a:srgbClr val="FF0000"/>
              </a:solidFill>
            </a:endParaRPr>
          </a:p>
        </p:txBody>
      </p:sp>
      <p:sp>
        <p:nvSpPr>
          <p:cNvPr id="13313" name="AutoShape 1"/>
          <p:cNvSpPr>
            <a:spLocks noChangeArrowheads="1"/>
          </p:cNvSpPr>
          <p:nvPr/>
        </p:nvSpPr>
        <p:spPr bwMode="auto">
          <a:xfrm>
            <a:off x="209006" y="3699601"/>
            <a:ext cx="8748000" cy="2897142"/>
          </a:xfrm>
          <a:prstGeom prst="roundRect">
            <a:avLst>
              <a:gd name="adj" fmla="val 4380"/>
            </a:avLst>
          </a:prstGeom>
          <a:solidFill>
            <a:srgbClr val="F2F2F2"/>
          </a:solidFill>
          <a:ln w="9525">
            <a:noFill/>
            <a:round/>
            <a:headEnd/>
            <a:tailEnd/>
          </a:ln>
        </p:spPr>
        <p:txBody>
          <a:bodyPr vert="horz" wrap="square" lIns="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修得目標</a:t>
            </a: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　</a:t>
            </a:r>
            <a:endPar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①看取りにおける介護支援専門員の役割や適切な</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姿勢について説明できる</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②看取りに関する各種サービス等の活用方法や、</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医療職をはじめとする多職種との連携・協働を</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効果的に行うためのポイントについて説明できる</a:t>
            </a:r>
            <a:endParaRPr kumimoji="1" lang="ja-JP" sz="2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16204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160249"/>
          <a:ext cx="8625385" cy="5266677"/>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616300">
                <a:tc>
                  <a:txBody>
                    <a:bodyPr/>
                    <a:lstStyle/>
                    <a:p>
                      <a:r>
                        <a:rPr kumimoji="1" lang="ja-JP" altLang="en-US" sz="2400" b="1" kern="1200" dirty="0">
                          <a:solidFill>
                            <a:schemeClr val="tx1"/>
                          </a:solidFill>
                          <a:latin typeface="+mn-lt"/>
                          <a:ea typeface="+mn-ea"/>
                          <a:cs typeface="+mn-cs"/>
                        </a:rPr>
                        <a:t>　</a:t>
                      </a:r>
                      <a:r>
                        <a:rPr kumimoji="1" lang="ja-JP" altLang="ja-JP" sz="2400" b="1" kern="1200" dirty="0">
                          <a:solidFill>
                            <a:schemeClr val="tx1"/>
                          </a:solidFill>
                          <a:latin typeface="+mn-lt"/>
                          <a:ea typeface="+mn-ea"/>
                          <a:cs typeface="+mn-cs"/>
                        </a:rPr>
                        <a:t>●利用者の病状を知るためには、どのような方法で確認しますか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50377">
                <a:tc>
                  <a:txBody>
                    <a:bodyPr/>
                    <a:lstStyle/>
                    <a:p>
                      <a:r>
                        <a:rPr kumimoji="1" lang="ja-JP" altLang="en-US" sz="2400" b="1" kern="1200" dirty="0">
                          <a:solidFill>
                            <a:srgbClr val="FF0000"/>
                          </a:solidFill>
                          <a:latin typeface="+mn-lt"/>
                          <a:ea typeface="+mn-ea"/>
                          <a:cs typeface="+mn-cs"/>
                        </a:rPr>
                        <a:t>　</a:t>
                      </a:r>
                      <a:endParaRPr kumimoji="1" lang="en-US" altLang="ja-JP" sz="2400" b="1" kern="1200" dirty="0">
                        <a:solidFill>
                          <a:srgbClr val="FF0000"/>
                        </a:solidFill>
                        <a:latin typeface="+mn-lt"/>
                        <a:ea typeface="+mn-ea"/>
                        <a:cs typeface="+mn-cs"/>
                      </a:endParaRPr>
                    </a:p>
                    <a:p>
                      <a:r>
                        <a:rPr kumimoji="1" lang="ja-JP" altLang="en-US" sz="2400" b="1" kern="1200" dirty="0">
                          <a:solidFill>
                            <a:srgbClr val="FF0000"/>
                          </a:solidFill>
                          <a:latin typeface="+mn-lt"/>
                          <a:ea typeface="+mn-ea"/>
                          <a:cs typeface="+mn-cs"/>
                        </a:rPr>
                        <a:t>　</a:t>
                      </a:r>
                      <a:r>
                        <a:rPr kumimoji="1" lang="ja-JP" altLang="ja-JP" sz="2400" b="1" kern="1200" dirty="0">
                          <a:solidFill>
                            <a:srgbClr val="FF0000"/>
                          </a:solidFill>
                          <a:latin typeface="+mn-lt"/>
                          <a:ea typeface="+mn-ea"/>
                          <a:cs typeface="+mn-cs"/>
                        </a:rPr>
                        <a:t>・入院中の病院を訪問し、</a:t>
                      </a:r>
                      <a:r>
                        <a:rPr kumimoji="1" lang="en-US" altLang="ja-JP" sz="2400" b="1" kern="1200" dirty="0">
                          <a:solidFill>
                            <a:srgbClr val="FF0000"/>
                          </a:solidFill>
                          <a:latin typeface="+mn-lt"/>
                          <a:ea typeface="+mn-ea"/>
                          <a:cs typeface="+mn-cs"/>
                        </a:rPr>
                        <a:t>MSW</a:t>
                      </a:r>
                      <a:r>
                        <a:rPr kumimoji="1" lang="ja-JP" altLang="ja-JP" sz="2400" b="1" kern="1200" dirty="0">
                          <a:solidFill>
                            <a:srgbClr val="FF0000"/>
                          </a:solidFill>
                          <a:latin typeface="+mn-lt"/>
                          <a:ea typeface="+mn-ea"/>
                          <a:cs typeface="+mn-cs"/>
                        </a:rPr>
                        <a:t>から病状を含めた情報提供を</a:t>
                      </a:r>
                      <a:endParaRPr kumimoji="1" lang="en-US" altLang="ja-JP" sz="2400" b="1" kern="1200" dirty="0">
                        <a:solidFill>
                          <a:srgbClr val="FF0000"/>
                        </a:solidFill>
                        <a:latin typeface="+mn-lt"/>
                        <a:ea typeface="+mn-ea"/>
                        <a:cs typeface="+mn-cs"/>
                      </a:endParaRPr>
                    </a:p>
                    <a:p>
                      <a:r>
                        <a:rPr kumimoji="1" lang="ja-JP" altLang="en-US" sz="2400" b="1" kern="1200" dirty="0">
                          <a:solidFill>
                            <a:srgbClr val="FF0000"/>
                          </a:solidFill>
                          <a:latin typeface="+mn-lt"/>
                          <a:ea typeface="+mn-ea"/>
                          <a:cs typeface="+mn-cs"/>
                        </a:rPr>
                        <a:t>　</a:t>
                      </a:r>
                      <a:r>
                        <a:rPr kumimoji="1" lang="ja-JP" altLang="ja-JP" sz="2400" b="1" kern="1200" dirty="0">
                          <a:solidFill>
                            <a:srgbClr val="FF0000"/>
                          </a:solidFill>
                          <a:latin typeface="+mn-lt"/>
                          <a:ea typeface="+mn-ea"/>
                          <a:cs typeface="+mn-cs"/>
                        </a:rPr>
                        <a:t>受ける。</a:t>
                      </a:r>
                    </a:p>
                    <a:p>
                      <a:r>
                        <a:rPr kumimoji="1" lang="en-US" altLang="ja-JP" sz="2400" b="1" kern="1200" dirty="0">
                          <a:solidFill>
                            <a:srgbClr val="FF0000"/>
                          </a:solidFill>
                          <a:latin typeface="+mn-lt"/>
                          <a:ea typeface="+mn-ea"/>
                          <a:cs typeface="+mn-cs"/>
                        </a:rPr>
                        <a:t> </a:t>
                      </a:r>
                      <a:endParaRPr kumimoji="1" lang="ja-JP" altLang="ja-JP" sz="2400" b="1" kern="1200" dirty="0">
                        <a:solidFill>
                          <a:srgbClr val="FF0000"/>
                        </a:solidFill>
                        <a:latin typeface="+mn-lt"/>
                        <a:ea typeface="+mn-ea"/>
                        <a:cs typeface="+mn-cs"/>
                      </a:endParaRPr>
                    </a:p>
                    <a:p>
                      <a:r>
                        <a:rPr kumimoji="1" lang="ja-JP" altLang="en-US" sz="2400" b="1" kern="1200" dirty="0">
                          <a:solidFill>
                            <a:srgbClr val="FF0000"/>
                          </a:solidFill>
                          <a:latin typeface="+mn-lt"/>
                          <a:ea typeface="+mn-ea"/>
                          <a:cs typeface="+mn-cs"/>
                        </a:rPr>
                        <a:t>　</a:t>
                      </a:r>
                      <a:r>
                        <a:rPr kumimoji="1" lang="ja-JP" altLang="ja-JP" sz="2400" b="1" kern="1200" dirty="0">
                          <a:solidFill>
                            <a:srgbClr val="FF0000"/>
                          </a:solidFill>
                          <a:latin typeface="+mn-lt"/>
                          <a:ea typeface="+mn-ea"/>
                          <a:cs typeface="+mn-cs"/>
                        </a:rPr>
                        <a:t>・入院中の病院を訪問し、主治医や担当看護師から情報を得る。</a:t>
                      </a:r>
                    </a:p>
                    <a:p>
                      <a:r>
                        <a:rPr kumimoji="1" lang="en-US" altLang="ja-JP" sz="2400" b="1" kern="1200" dirty="0">
                          <a:solidFill>
                            <a:srgbClr val="FF0000"/>
                          </a:solidFill>
                          <a:latin typeface="+mn-lt"/>
                          <a:ea typeface="+mn-ea"/>
                          <a:cs typeface="+mn-cs"/>
                        </a:rPr>
                        <a:t> </a:t>
                      </a:r>
                      <a:endParaRPr kumimoji="1" lang="ja-JP" altLang="ja-JP" sz="2400" b="1" kern="1200" dirty="0">
                        <a:solidFill>
                          <a:srgbClr val="FF0000"/>
                        </a:solidFill>
                        <a:latin typeface="+mn-lt"/>
                        <a:ea typeface="+mn-ea"/>
                        <a:cs typeface="+mn-cs"/>
                      </a:endParaRPr>
                    </a:p>
                    <a:p>
                      <a:r>
                        <a:rPr kumimoji="1" lang="ja-JP" altLang="en-US" sz="2400" b="1" kern="1200" dirty="0">
                          <a:solidFill>
                            <a:srgbClr val="FF0000"/>
                          </a:solidFill>
                          <a:latin typeface="+mn-lt"/>
                          <a:ea typeface="+mn-ea"/>
                          <a:cs typeface="+mn-cs"/>
                        </a:rPr>
                        <a:t>　</a:t>
                      </a:r>
                      <a:r>
                        <a:rPr kumimoji="1" lang="ja-JP" altLang="ja-JP" sz="2400" b="1" kern="1200" dirty="0">
                          <a:solidFill>
                            <a:srgbClr val="FF0000"/>
                          </a:solidFill>
                          <a:latin typeface="+mn-lt"/>
                          <a:ea typeface="+mn-ea"/>
                          <a:cs typeface="+mn-cs"/>
                        </a:rPr>
                        <a:t>・場合により、リハビリスタッフから</a:t>
                      </a:r>
                      <a:r>
                        <a:rPr kumimoji="1" lang="en-US" altLang="ja-JP" sz="2400" b="1" kern="1200" dirty="0">
                          <a:solidFill>
                            <a:srgbClr val="FF0000"/>
                          </a:solidFill>
                          <a:latin typeface="+mn-lt"/>
                          <a:ea typeface="+mn-ea"/>
                          <a:cs typeface="+mn-cs"/>
                        </a:rPr>
                        <a:t>ADL</a:t>
                      </a:r>
                      <a:r>
                        <a:rPr kumimoji="1" lang="ja-JP" altLang="ja-JP" sz="2400" b="1" kern="1200" dirty="0">
                          <a:solidFill>
                            <a:srgbClr val="FF0000"/>
                          </a:solidFill>
                          <a:latin typeface="+mn-lt"/>
                          <a:ea typeface="+mn-ea"/>
                          <a:cs typeface="+mn-cs"/>
                        </a:rPr>
                        <a:t>や</a:t>
                      </a:r>
                      <a:r>
                        <a:rPr kumimoji="1" lang="en-US" altLang="ja-JP" sz="2400" b="1" kern="1200" dirty="0">
                          <a:solidFill>
                            <a:srgbClr val="FF0000"/>
                          </a:solidFill>
                          <a:latin typeface="+mn-lt"/>
                          <a:ea typeface="+mn-ea"/>
                          <a:cs typeface="+mn-cs"/>
                        </a:rPr>
                        <a:t>IADL</a:t>
                      </a:r>
                      <a:r>
                        <a:rPr kumimoji="1" lang="ja-JP" altLang="ja-JP" sz="2400" b="1" kern="1200" dirty="0">
                          <a:solidFill>
                            <a:srgbClr val="FF0000"/>
                          </a:solidFill>
                          <a:latin typeface="+mn-lt"/>
                          <a:ea typeface="+mn-ea"/>
                          <a:cs typeface="+mn-cs"/>
                        </a:rPr>
                        <a:t>を含めた情報を得</a:t>
                      </a:r>
                      <a:endParaRPr kumimoji="1" lang="en-US" altLang="ja-JP" sz="2400" b="1" kern="1200" dirty="0">
                        <a:solidFill>
                          <a:srgbClr val="FF0000"/>
                        </a:solidFill>
                        <a:latin typeface="+mn-lt"/>
                        <a:ea typeface="+mn-ea"/>
                        <a:cs typeface="+mn-cs"/>
                      </a:endParaRPr>
                    </a:p>
                    <a:p>
                      <a:r>
                        <a:rPr kumimoji="1" lang="ja-JP" altLang="en-US" sz="2400" b="1" kern="1200" dirty="0">
                          <a:solidFill>
                            <a:srgbClr val="FF0000"/>
                          </a:solidFill>
                          <a:latin typeface="+mn-lt"/>
                          <a:ea typeface="+mn-ea"/>
                          <a:cs typeface="+mn-cs"/>
                        </a:rPr>
                        <a:t>　　</a:t>
                      </a:r>
                      <a:r>
                        <a:rPr kumimoji="1" lang="ja-JP" altLang="ja-JP" sz="2400" b="1" kern="1200" dirty="0">
                          <a:solidFill>
                            <a:srgbClr val="FF0000"/>
                          </a:solidFill>
                          <a:latin typeface="+mn-lt"/>
                          <a:ea typeface="+mn-ea"/>
                          <a:cs typeface="+mn-cs"/>
                        </a:rPr>
                        <a:t>る。</a:t>
                      </a:r>
                    </a:p>
                    <a:p>
                      <a:r>
                        <a:rPr kumimoji="1" lang="en-US" altLang="ja-JP" sz="2400" b="1" kern="1200" dirty="0">
                          <a:solidFill>
                            <a:schemeClr val="tx1"/>
                          </a:solidFill>
                          <a:latin typeface="+mn-lt"/>
                          <a:ea typeface="+mn-ea"/>
                          <a:cs typeface="+mn-cs"/>
                        </a:rPr>
                        <a:t> </a:t>
                      </a:r>
                      <a:endParaRPr kumimoji="1" lang="ja-JP" altLang="ja-JP" sz="2400" b="1" kern="1200" dirty="0">
                        <a:solidFill>
                          <a:schemeClr val="tx1"/>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＊テキスト事例から読み取るほか、テキスト事例にはない方法も</a:t>
                      </a:r>
                      <a:endParaRPr kumimoji="1" lang="en-US" altLang="ja-JP" sz="2400" b="1" kern="1200" dirty="0">
                        <a:solidFill>
                          <a:schemeClr val="accent5">
                            <a:lumMod val="75000"/>
                          </a:schemeClr>
                        </a:solidFill>
                        <a:latin typeface="+mn-lt"/>
                        <a:ea typeface="+mn-ea"/>
                        <a:cs typeface="+mn-cs"/>
                      </a:endParaRPr>
                    </a:p>
                    <a:p>
                      <a:r>
                        <a:rPr kumimoji="1" lang="ja-JP" altLang="en-US" sz="2400" b="1" kern="1200" dirty="0">
                          <a:solidFill>
                            <a:schemeClr val="accent5">
                              <a:lumMod val="75000"/>
                            </a:schemeClr>
                          </a:solidFill>
                          <a:latin typeface="+mn-lt"/>
                          <a:ea typeface="+mn-ea"/>
                          <a:cs typeface="+mn-cs"/>
                        </a:rPr>
                        <a:t>　　</a:t>
                      </a:r>
                      <a:r>
                        <a:rPr kumimoji="1" lang="ja-JP" altLang="ja-JP" sz="2400" b="1" kern="1200" dirty="0">
                          <a:solidFill>
                            <a:schemeClr val="accent5">
                              <a:lumMod val="75000"/>
                            </a:schemeClr>
                          </a:solidFill>
                          <a:latin typeface="+mn-lt"/>
                          <a:ea typeface="+mn-ea"/>
                          <a:cs typeface="+mn-cs"/>
                        </a:rPr>
                        <a:t>併せて考える。</a:t>
                      </a:r>
                      <a:endParaRPr kumimoji="1" lang="en-US" altLang="ja-JP" sz="2400" b="1" kern="1200" dirty="0">
                        <a:solidFill>
                          <a:schemeClr val="accent5">
                            <a:lumMod val="75000"/>
                          </a:schemeClr>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945178" y="0"/>
            <a:ext cx="7198822" cy="86400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演習①</a:t>
            </a:r>
            <a:r>
              <a:rPr lang="ja-JP" altLang="en-US" sz="2800" b="1" dirty="0"/>
              <a:t>　</a:t>
            </a:r>
            <a:endParaRPr lang="en-US" altLang="ja-JP" sz="2800" b="1" dirty="0"/>
          </a:p>
          <a:p>
            <a:pPr>
              <a:lnSpc>
                <a:spcPts val="3000"/>
              </a:lnSpc>
            </a:pPr>
            <a:r>
              <a:rPr lang="ja-JP" altLang="en-US" sz="2800" b="1" dirty="0"/>
              <a:t>　　　</a:t>
            </a:r>
            <a:r>
              <a:rPr lang="ja-JP" altLang="ja-JP" sz="3200" b="1" dirty="0"/>
              <a:t>病状の変化への対応</a:t>
            </a:r>
            <a:r>
              <a:rPr lang="ja-JP" altLang="en-US" sz="2800" b="1" dirty="0"/>
              <a:t>　　　</a:t>
            </a:r>
            <a:r>
              <a:rPr lang="ja-JP" altLang="ja-JP" sz="2800" b="1" dirty="0">
                <a:solidFill>
                  <a:srgbClr val="0070C0"/>
                </a:solidFill>
                <a:effectLst>
                  <a:outerShdw blurRad="38100" dist="38100" dir="2700000" algn="tl">
                    <a:srgbClr val="000000">
                      <a:alpha val="43137"/>
                    </a:srgbClr>
                  </a:outerShdw>
                </a:effectLst>
              </a:rPr>
              <a:t>【記載例】</a:t>
            </a:r>
            <a:endParaRPr lang="en-US" altLang="ja-JP" sz="28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2042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3"/>
          <a:ext cx="8625385" cy="3444240"/>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043365">
                <a:tc>
                  <a:txBody>
                    <a:bodyPr/>
                    <a:lstStyle/>
                    <a:p>
                      <a:r>
                        <a:rPr kumimoji="1" lang="ja-JP" altLang="ja-JP" sz="2800" b="1" kern="1200" dirty="0">
                          <a:solidFill>
                            <a:schemeClr val="tx1"/>
                          </a:solidFill>
                          <a:latin typeface="+mn-lt"/>
                          <a:ea typeface="+mn-ea"/>
                          <a:cs typeface="+mn-cs"/>
                        </a:rPr>
                        <a:t>●　橋本昌子さんの退院、在宅での生活のスタートに向けて、院内チームと在宅チームの間で情報が共有されています。具体的には、どのような情報共有がなされているでしょうか。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35975">
                <a:tc>
                  <a:txBody>
                    <a:bodyPr/>
                    <a:lstStyle/>
                    <a:p>
                      <a:endParaRPr kumimoji="1" lang="en-US" altLang="ja-JP" sz="800" b="1" kern="1200" dirty="0">
                        <a:solidFill>
                          <a:srgbClr val="FF0000"/>
                        </a:solidFill>
                        <a:latin typeface="+mn-lt"/>
                        <a:ea typeface="+mn-ea"/>
                        <a:cs typeface="+mn-cs"/>
                      </a:endParaRPr>
                    </a:p>
                    <a:p>
                      <a:pPr>
                        <a:lnSpc>
                          <a:spcPct val="150000"/>
                        </a:lnSpc>
                      </a:pPr>
                      <a:r>
                        <a:rPr kumimoji="1" lang="ja-JP" altLang="en-US" sz="2800" b="1" kern="1200" dirty="0">
                          <a:solidFill>
                            <a:srgbClr val="FF0000"/>
                          </a:solidFill>
                          <a:latin typeface="+mj-ea"/>
                          <a:ea typeface="+mn-ea"/>
                          <a:cs typeface="+mn-cs"/>
                        </a:rPr>
                        <a:t>　</a:t>
                      </a:r>
                      <a:r>
                        <a:rPr kumimoji="1" lang="ja-JP" altLang="en-US" sz="3200" b="1" kern="1200" dirty="0">
                          <a:solidFill>
                            <a:srgbClr val="FF0000"/>
                          </a:solidFill>
                          <a:latin typeface="+mj-ea"/>
                          <a:ea typeface="+mn-ea"/>
                          <a:cs typeface="+mn-cs"/>
                        </a:rPr>
                        <a:t>・</a:t>
                      </a:r>
                      <a:r>
                        <a:rPr kumimoji="1" lang="ja-JP" altLang="ja-JP" sz="3200" kern="1200" dirty="0">
                          <a:solidFill>
                            <a:srgbClr val="FF0000"/>
                          </a:solidFill>
                          <a:latin typeface="+mj-ea"/>
                          <a:ea typeface="+mn-ea"/>
                          <a:cs typeface="+mn-cs"/>
                        </a:rPr>
                        <a:t>個人ワーク　　　（</a:t>
                      </a:r>
                      <a:r>
                        <a:rPr kumimoji="1" lang="en-US" altLang="ja-JP" sz="3200" kern="1200" dirty="0">
                          <a:solidFill>
                            <a:srgbClr val="FF0000"/>
                          </a:solidFill>
                          <a:latin typeface="+mj-ea"/>
                          <a:ea typeface="+mn-ea"/>
                          <a:cs typeface="+mn-cs"/>
                        </a:rPr>
                        <a:t>3</a:t>
                      </a:r>
                      <a:r>
                        <a:rPr kumimoji="1" lang="ja-JP" altLang="ja-JP" sz="3200" kern="1200" dirty="0">
                          <a:solidFill>
                            <a:srgbClr val="FF0000"/>
                          </a:solidFill>
                          <a:latin typeface="+mj-ea"/>
                          <a:ea typeface="+mn-ea"/>
                          <a:cs typeface="+mn-cs"/>
                        </a:rPr>
                        <a:t>分）</a:t>
                      </a:r>
                    </a:p>
                    <a:p>
                      <a:pPr>
                        <a:lnSpc>
                          <a:spcPct val="150000"/>
                        </a:lnSpc>
                      </a:pPr>
                      <a:r>
                        <a:rPr kumimoji="1" lang="ja-JP" altLang="en-US" sz="3200" kern="1200" dirty="0">
                          <a:solidFill>
                            <a:srgbClr val="FF0000"/>
                          </a:solidFill>
                          <a:latin typeface="+mj-ea"/>
                          <a:ea typeface="+mn-ea"/>
                          <a:cs typeface="+mn-cs"/>
                        </a:rPr>
                        <a:t>　</a:t>
                      </a:r>
                      <a:r>
                        <a:rPr kumimoji="1" lang="ja-JP" altLang="ja-JP" sz="3200" kern="1200" dirty="0">
                          <a:solidFill>
                            <a:srgbClr val="FF0000"/>
                          </a:solidFill>
                          <a:latin typeface="+mj-ea"/>
                          <a:ea typeface="+mn-ea"/>
                          <a:cs typeface="+mn-cs"/>
                        </a:rPr>
                        <a:t>・グループワーク　（</a:t>
                      </a:r>
                      <a:r>
                        <a:rPr kumimoji="1" lang="en-US" altLang="ja-JP" sz="3200" kern="1200" dirty="0">
                          <a:solidFill>
                            <a:srgbClr val="FF0000"/>
                          </a:solidFill>
                          <a:latin typeface="+mj-ea"/>
                          <a:ea typeface="+mn-ea"/>
                          <a:cs typeface="+mn-cs"/>
                        </a:rPr>
                        <a:t>10</a:t>
                      </a:r>
                      <a:r>
                        <a:rPr kumimoji="1" lang="ja-JP" altLang="ja-JP" sz="3200" kern="1200" dirty="0">
                          <a:solidFill>
                            <a:srgbClr val="FF0000"/>
                          </a:solidFill>
                          <a:latin typeface="+mj-ea"/>
                          <a:ea typeface="+mn-ea"/>
                          <a:cs typeface="+mn-cs"/>
                        </a:rPr>
                        <a:t>分）</a:t>
                      </a:r>
                    </a:p>
                    <a:p>
                      <a:endParaRPr kumimoji="1" lang="en-US" altLang="ja-JP" sz="10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864000"/>
          </a:xfrm>
          <a:prstGeom prst="rect">
            <a:avLst/>
          </a:prstGeom>
          <a:solidFill>
            <a:schemeClr val="accent4">
              <a:lumMod val="60000"/>
              <a:lumOff val="4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②　　</a:t>
            </a:r>
            <a:endParaRPr lang="en-US" altLang="ja-JP" sz="2800" b="1" dirty="0"/>
          </a:p>
          <a:p>
            <a:pPr>
              <a:lnSpc>
                <a:spcPts val="3000"/>
              </a:lnSpc>
            </a:pPr>
            <a:r>
              <a:rPr lang="ja-JP" altLang="en-US" sz="2800" b="1" dirty="0">
                <a:solidFill>
                  <a:srgbClr val="0070C0"/>
                </a:solidFill>
              </a:rPr>
              <a:t>　　</a:t>
            </a:r>
            <a:r>
              <a:rPr lang="ja-JP" altLang="ja-JP" sz="2800" b="1" dirty="0">
                <a:solidFill>
                  <a:srgbClr val="FF0000"/>
                </a:solidFill>
              </a:rPr>
              <a:t>院内チームと在宅チームの連携</a:t>
            </a:r>
            <a:endParaRPr kumimoji="0" lang="ja-JP" altLang="ja-JP" sz="2800" dirty="0">
              <a:solidFill>
                <a:srgbClr val="FF0000"/>
              </a:solidFill>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Ｐ６１</a:t>
            </a:r>
            <a:endParaRPr kumimoji="1" lang="ja-JP" altLang="en-US" sz="2800" dirty="0">
              <a:solidFill>
                <a:srgbClr val="FF0000"/>
              </a:solidFill>
            </a:endParaRPr>
          </a:p>
        </p:txBody>
      </p:sp>
      <p:sp>
        <p:nvSpPr>
          <p:cNvPr id="11265" name="AutoShape 1"/>
          <p:cNvSpPr>
            <a:spLocks noChangeArrowheads="1"/>
          </p:cNvSpPr>
          <p:nvPr/>
        </p:nvSpPr>
        <p:spPr bwMode="auto">
          <a:xfrm>
            <a:off x="261257" y="4506687"/>
            <a:ext cx="8725989" cy="2129245"/>
          </a:xfrm>
          <a:prstGeom prst="roundRect">
            <a:avLst>
              <a:gd name="adj" fmla="val 4380"/>
            </a:avLst>
          </a:prstGeom>
          <a:solidFill>
            <a:srgbClr val="F2F2F2"/>
          </a:solidFill>
          <a:ln w="9525">
            <a:noFill/>
            <a:round/>
            <a:headEnd/>
            <a:tailEnd/>
          </a:ln>
        </p:spPr>
        <p:txBody>
          <a:bodyPr vert="horz" wrap="square" lIns="0" tIns="19800" rIns="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修得目標</a:t>
            </a: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　</a:t>
            </a: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②看取りに関する各種サービス等の活用方法や、</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医療職をはじめとする多職種との連携・協働を</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効果的に行うためのポイントについて説明できる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2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16204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a:solidFill>
            <a:schemeClr val="accent1">
              <a:lumMod val="40000"/>
              <a:lumOff val="60000"/>
            </a:schemeClr>
          </a:solidFill>
        </p:spPr>
        <p:txBody>
          <a:bodyPr>
            <a:normAutofit/>
          </a:bodyPr>
          <a:lstStyle/>
          <a:p>
            <a:pPr algn="ctr"/>
            <a:r>
              <a:rPr kumimoji="1" lang="ja-JP" altLang="en-US" sz="4800" dirty="0"/>
              <a:t>本科目の目的</a:t>
            </a:r>
          </a:p>
        </p:txBody>
      </p:sp>
      <p:sp>
        <p:nvSpPr>
          <p:cNvPr id="5" name="コンテンツ プレースホルダー 4"/>
          <p:cNvSpPr>
            <a:spLocks noGrp="1"/>
          </p:cNvSpPr>
          <p:nvPr>
            <p:ph idx="1"/>
          </p:nvPr>
        </p:nvSpPr>
        <p:spPr>
          <a:xfrm>
            <a:off x="628650" y="1825625"/>
            <a:ext cx="8187803" cy="4351338"/>
          </a:xfrm>
        </p:spPr>
        <p:txBody>
          <a:bodyPr/>
          <a:lstStyle/>
          <a:p>
            <a:pPr marL="0" indent="0">
              <a:buNone/>
            </a:pPr>
            <a:endParaRPr lang="en-US" altLang="ja-JP" kern="100" dirty="0">
              <a:latin typeface="Century"/>
              <a:ea typeface="ＭＳ 明朝"/>
              <a:cs typeface="Times New Roman"/>
            </a:endParaRPr>
          </a:p>
          <a:p>
            <a:pPr marL="0" indent="0">
              <a:buNone/>
            </a:pPr>
            <a:endParaRPr lang="en-US" altLang="ja-JP" kern="100" dirty="0">
              <a:latin typeface="Century"/>
              <a:ea typeface="ＭＳ 明朝"/>
              <a:cs typeface="Times New Roman"/>
            </a:endParaRPr>
          </a:p>
          <a:p>
            <a:pPr marL="0" indent="0">
              <a:lnSpc>
                <a:spcPct val="150000"/>
              </a:lnSpc>
              <a:buNone/>
            </a:pPr>
            <a:r>
              <a:rPr kumimoji="1" lang="ja-JP" altLang="en-US" sz="3600" dirty="0"/>
              <a:t>看取りにおける留意点や直面しやすい</a:t>
            </a:r>
            <a:endParaRPr kumimoji="1" lang="en-US" altLang="ja-JP" sz="3600" dirty="0"/>
          </a:p>
          <a:p>
            <a:pPr marL="0" indent="0">
              <a:lnSpc>
                <a:spcPct val="150000"/>
              </a:lnSpc>
              <a:buNone/>
            </a:pPr>
            <a:r>
              <a:rPr kumimoji="1" lang="ja-JP" altLang="en-US" sz="3600" dirty="0"/>
              <a:t>課題を踏まえた支援にあたってのポイントを理解する。</a:t>
            </a:r>
          </a:p>
        </p:txBody>
      </p:sp>
      <p:sp>
        <p:nvSpPr>
          <p:cNvPr id="4" name="スライド番号プレースホルダー 3"/>
          <p:cNvSpPr>
            <a:spLocks noGrp="1"/>
          </p:cNvSpPr>
          <p:nvPr>
            <p:ph type="sldNum" sz="quarter" idx="12"/>
          </p:nvPr>
        </p:nvSpPr>
        <p:spPr/>
        <p:txBody>
          <a:bodyPr/>
          <a:lstStyle/>
          <a:p>
            <a:fld id="{9F8524E6-B2B5-4881-B86F-F6ECDF80A2A9}" type="slidenum">
              <a:rPr kumimoji="1" lang="ja-JP" altLang="en-US" smtClean="0"/>
              <a:pPr/>
              <a:t>2</a:t>
            </a:fld>
            <a:endParaRPr kumimoji="1" lang="ja-JP" altLang="en-US"/>
          </a:p>
        </p:txBody>
      </p:sp>
      <p:sp>
        <p:nvSpPr>
          <p:cNvPr id="6" name="正方形/長方形 5"/>
          <p:cNvSpPr/>
          <p:nvPr/>
        </p:nvSpPr>
        <p:spPr>
          <a:xfrm>
            <a:off x="7507087" y="1052736"/>
            <a:ext cx="827584"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P.359</a:t>
            </a:r>
            <a:endParaRPr kumimoji="1" lang="ja-JP" altLang="en-US" dirty="0">
              <a:solidFill>
                <a:schemeClr val="tx1"/>
              </a:solidFill>
            </a:endParaRPr>
          </a:p>
        </p:txBody>
      </p:sp>
    </p:spTree>
    <p:extLst>
      <p:ext uri="{BB962C8B-B14F-4D97-AF65-F5344CB8AC3E}">
        <p14:creationId xmlns:p14="http://schemas.microsoft.com/office/powerpoint/2010/main" val="76854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3"/>
          <a:ext cx="8625385" cy="5521890"/>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263789">
                <a:tc>
                  <a:txBody>
                    <a:bodyPr/>
                    <a:lstStyle/>
                    <a:p>
                      <a:r>
                        <a:rPr kumimoji="1" lang="ja-JP" altLang="ja-JP" sz="2200" b="1" kern="1200" dirty="0">
                          <a:solidFill>
                            <a:schemeClr val="tx1"/>
                          </a:solidFill>
                          <a:latin typeface="+mn-lt"/>
                          <a:ea typeface="+mn-ea"/>
                          <a:cs typeface="+mn-cs"/>
                        </a:rPr>
                        <a:t>●　橋本昌子さんの退院、在宅での生活のスタートに向けて、院内チームと在宅チームの間で情報が共有されています。具体的には、どのような情報共有がなされているでしょうか。</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8101">
                <a:tc>
                  <a:txBody>
                    <a:bodyPr/>
                    <a:lstStyle/>
                    <a:p>
                      <a:endParaRPr kumimoji="1" lang="en-US" altLang="ja-JP" sz="800" b="1" kern="1200" dirty="0">
                        <a:solidFill>
                          <a:srgbClr val="FF0000"/>
                        </a:solidFill>
                        <a:latin typeface="+mn-lt"/>
                        <a:ea typeface="+mn-ea"/>
                        <a:cs typeface="+mn-cs"/>
                      </a:endParaRPr>
                    </a:p>
                    <a:p>
                      <a:r>
                        <a:rPr kumimoji="1" lang="ja-JP" altLang="ja-JP" sz="2200" b="1" kern="1200" dirty="0">
                          <a:solidFill>
                            <a:srgbClr val="FF0000"/>
                          </a:solidFill>
                          <a:latin typeface="+mn-lt"/>
                          <a:ea typeface="+mn-ea"/>
                          <a:cs typeface="+mn-cs"/>
                        </a:rPr>
                        <a:t>・入院中に、介護支援専門員が疾病の経緯、病状、予後、本人と家族の意向に沿った治療方針を把握し、在宅チームに予め伝達している。</a:t>
                      </a:r>
                    </a:p>
                    <a:p>
                      <a:r>
                        <a:rPr kumimoji="1" lang="en-US" altLang="ja-JP" sz="2200" b="1" kern="1200" dirty="0">
                          <a:solidFill>
                            <a:srgbClr val="FF0000"/>
                          </a:solidFill>
                          <a:latin typeface="+mn-lt"/>
                          <a:ea typeface="+mn-ea"/>
                          <a:cs typeface="+mn-cs"/>
                        </a:rPr>
                        <a:t> </a:t>
                      </a:r>
                      <a:endParaRPr kumimoji="1" lang="ja-JP" altLang="ja-JP" sz="2200" b="1" kern="1200" dirty="0">
                        <a:solidFill>
                          <a:srgbClr val="FF0000"/>
                        </a:solidFill>
                        <a:latin typeface="+mn-lt"/>
                        <a:ea typeface="+mn-ea"/>
                        <a:cs typeface="+mn-cs"/>
                      </a:endParaRPr>
                    </a:p>
                    <a:p>
                      <a:r>
                        <a:rPr kumimoji="1" lang="ja-JP" altLang="ja-JP" sz="2200" b="1" kern="1200" dirty="0">
                          <a:solidFill>
                            <a:srgbClr val="002060"/>
                          </a:solidFill>
                          <a:latin typeface="+mn-lt"/>
                          <a:ea typeface="+mn-ea"/>
                          <a:cs typeface="+mn-cs"/>
                        </a:rPr>
                        <a:t>・退院前カンファレスの場面で、院内チームから病状医経過、予後予測の説明、必要時には再入院受入の旨説明。病棟看護師から</a:t>
                      </a:r>
                      <a:r>
                        <a:rPr kumimoji="1" lang="en-US" altLang="ja-JP" sz="2200" b="1" kern="1200" dirty="0">
                          <a:solidFill>
                            <a:srgbClr val="002060"/>
                          </a:solidFill>
                          <a:latin typeface="+mn-lt"/>
                          <a:ea typeface="+mn-ea"/>
                          <a:cs typeface="+mn-cs"/>
                        </a:rPr>
                        <a:t>ADL</a:t>
                      </a:r>
                      <a:r>
                        <a:rPr kumimoji="1" lang="ja-JP" altLang="ja-JP" sz="2200" b="1" kern="1200" dirty="0" err="1">
                          <a:solidFill>
                            <a:srgbClr val="002060"/>
                          </a:solidFill>
                          <a:latin typeface="+mn-lt"/>
                          <a:ea typeface="+mn-ea"/>
                          <a:cs typeface="+mn-cs"/>
                        </a:rPr>
                        <a:t>、</a:t>
                      </a:r>
                      <a:r>
                        <a:rPr kumimoji="1" lang="en-US" altLang="ja-JP" sz="2200" b="1" kern="1200" dirty="0">
                          <a:solidFill>
                            <a:srgbClr val="002060"/>
                          </a:solidFill>
                          <a:latin typeface="+mn-lt"/>
                          <a:ea typeface="+mn-ea"/>
                          <a:cs typeface="+mn-cs"/>
                        </a:rPr>
                        <a:t>IADL</a:t>
                      </a:r>
                      <a:r>
                        <a:rPr kumimoji="1" lang="ja-JP" altLang="ja-JP" sz="2200" b="1" kern="1200" dirty="0">
                          <a:solidFill>
                            <a:srgbClr val="002060"/>
                          </a:solidFill>
                          <a:latin typeface="+mn-lt"/>
                          <a:ea typeface="+mn-ea"/>
                          <a:cs typeface="+mn-cs"/>
                        </a:rPr>
                        <a:t>等の説明。在宅</a:t>
                      </a:r>
                      <a:r>
                        <a:rPr kumimoji="1" lang="en-US" altLang="ja-JP" sz="2200" b="1" kern="1200" dirty="0">
                          <a:solidFill>
                            <a:srgbClr val="002060"/>
                          </a:solidFill>
                          <a:latin typeface="+mn-lt"/>
                          <a:ea typeface="+mn-ea"/>
                          <a:cs typeface="+mn-cs"/>
                        </a:rPr>
                        <a:t>J</a:t>
                      </a:r>
                      <a:r>
                        <a:rPr kumimoji="1" lang="ja-JP" altLang="ja-JP" sz="2200" b="1" kern="1200" dirty="0">
                          <a:solidFill>
                            <a:srgbClr val="002060"/>
                          </a:solidFill>
                          <a:latin typeface="+mn-lt"/>
                          <a:ea typeface="+mn-ea"/>
                          <a:cs typeface="+mn-cs"/>
                        </a:rPr>
                        <a:t>医師からは今後の治療方針についての確認が行われている。</a:t>
                      </a:r>
                    </a:p>
                    <a:p>
                      <a:r>
                        <a:rPr kumimoji="1" lang="en-US" altLang="ja-JP" sz="2200" b="1" kern="1200" dirty="0">
                          <a:solidFill>
                            <a:srgbClr val="FF0000"/>
                          </a:solidFill>
                          <a:latin typeface="+mn-lt"/>
                          <a:ea typeface="+mn-ea"/>
                          <a:cs typeface="+mn-cs"/>
                        </a:rPr>
                        <a:t> </a:t>
                      </a:r>
                      <a:endParaRPr kumimoji="1" lang="ja-JP" altLang="ja-JP" sz="2200" b="1" kern="1200" dirty="0">
                        <a:solidFill>
                          <a:srgbClr val="FF0000"/>
                        </a:solidFill>
                        <a:latin typeface="+mn-lt"/>
                        <a:ea typeface="+mn-ea"/>
                        <a:cs typeface="+mn-cs"/>
                      </a:endParaRPr>
                    </a:p>
                    <a:p>
                      <a:r>
                        <a:rPr kumimoji="1" lang="ja-JP" altLang="ja-JP" sz="2200" b="1" kern="1200" dirty="0">
                          <a:solidFill>
                            <a:srgbClr val="FF0000"/>
                          </a:solidFill>
                          <a:latin typeface="+mn-lt"/>
                          <a:ea typeface="+mn-ea"/>
                          <a:cs typeface="+mn-cs"/>
                        </a:rPr>
                        <a:t>・退院前カンファレンスを受けて、退院直後に、在宅チームで緊急時の対応法違法、食事や入浴に関する留意点、訪問看護によるサポート体制、本人と家族の意向を踏まえた日常生活や介護等について協議、確認が行われている。</a:t>
                      </a:r>
                      <a:endParaRPr kumimoji="1" lang="en-US" altLang="ja-JP" sz="22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21310"/>
            <a:ext cx="7198822" cy="821380"/>
          </a:xfrm>
          <a:prstGeom prst="rect">
            <a:avLst/>
          </a:prstGeom>
          <a:solidFill>
            <a:schemeClr val="accent4">
              <a:lumMod val="60000"/>
              <a:lumOff val="4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②</a:t>
            </a:r>
            <a:endParaRPr lang="en-US" altLang="ja-JP" sz="2800" b="1" dirty="0"/>
          </a:p>
          <a:p>
            <a:pPr>
              <a:lnSpc>
                <a:spcPts val="3000"/>
              </a:lnSpc>
            </a:pPr>
            <a:r>
              <a:rPr lang="ja-JP" altLang="ja-JP" sz="2800" b="1" dirty="0"/>
              <a:t>　</a:t>
            </a:r>
            <a:r>
              <a:rPr lang="ja-JP" altLang="en-US" sz="2800" b="1" dirty="0"/>
              <a:t>　　　</a:t>
            </a:r>
            <a:r>
              <a:rPr lang="en-US" altLang="ja-JP" sz="2800" b="1" dirty="0"/>
              <a:t>P414</a:t>
            </a:r>
            <a:r>
              <a:rPr lang="ja-JP" altLang="ja-JP" sz="2800" b="1" dirty="0"/>
              <a:t>　ワークシート　　</a:t>
            </a:r>
            <a:r>
              <a:rPr lang="ja-JP" altLang="ja-JP" sz="2800" b="1" dirty="0">
                <a:solidFill>
                  <a:srgbClr val="FF0000"/>
                </a:solidFill>
              </a:rPr>
              <a:t>【記載例】</a:t>
            </a:r>
            <a:endParaRPr kumimoji="0" lang="ja-JP" altLang="ja-JP" sz="2800" dirty="0">
              <a:solidFill>
                <a:srgbClr val="FF0000"/>
              </a:solidFill>
            </a:endParaRPr>
          </a:p>
        </p:txBody>
      </p:sp>
      <p:sp>
        <p:nvSpPr>
          <p:cNvPr id="6" name="Rectangle 1"/>
          <p:cNvSpPr>
            <a:spLocks noChangeArrowheads="1"/>
          </p:cNvSpPr>
          <p:nvPr/>
        </p:nvSpPr>
        <p:spPr bwMode="auto">
          <a:xfrm>
            <a:off x="1945178" y="0"/>
            <a:ext cx="7198822" cy="864000"/>
          </a:xfrm>
          <a:prstGeom prst="rect">
            <a:avLst/>
          </a:prstGeom>
          <a:solidFill>
            <a:schemeClr val="accent4">
              <a:lumMod val="60000"/>
              <a:lumOff val="4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②　　　　</a:t>
            </a:r>
            <a:endParaRPr lang="en-US" altLang="ja-JP" sz="2800" b="1" dirty="0">
              <a:solidFill>
                <a:schemeClr val="accent5">
                  <a:lumMod val="75000"/>
                </a:schemeClr>
              </a:solidFill>
            </a:endParaRPr>
          </a:p>
          <a:p>
            <a:pPr>
              <a:lnSpc>
                <a:spcPts val="3000"/>
              </a:lnSpc>
            </a:pPr>
            <a:r>
              <a:rPr lang="ja-JP" altLang="en-US" sz="2800" b="1" dirty="0">
                <a:solidFill>
                  <a:srgbClr val="0070C0"/>
                </a:solidFill>
              </a:rPr>
              <a:t>　　</a:t>
            </a:r>
            <a:r>
              <a:rPr lang="ja-JP" altLang="ja-JP" sz="2800" b="1" dirty="0">
                <a:solidFill>
                  <a:srgbClr val="FF0000"/>
                </a:solidFill>
              </a:rPr>
              <a:t>院内チームと在宅チームの連携</a:t>
            </a:r>
            <a:r>
              <a:rPr lang="ja-JP" altLang="en-US" sz="2800" b="1" dirty="0">
                <a:solidFill>
                  <a:srgbClr val="FF0000"/>
                </a:solidFill>
              </a:rPr>
              <a:t>　</a:t>
            </a:r>
            <a:r>
              <a:rPr lang="ja-JP" altLang="ja-JP" sz="2800" b="1" dirty="0">
                <a:solidFill>
                  <a:schemeClr val="accent5">
                    <a:lumMod val="75000"/>
                  </a:schemeClr>
                </a:solidFill>
              </a:rPr>
              <a:t>【記載例】</a:t>
            </a:r>
            <a:endParaRPr kumimoji="0" lang="ja-JP" altLang="ja-JP"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2"/>
          <a:ext cx="8625385" cy="3098243"/>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555569">
                <a:tc>
                  <a:txBody>
                    <a:bodyPr/>
                    <a:lstStyle/>
                    <a:p>
                      <a:pPr lvl="0"/>
                      <a:endParaRPr kumimoji="1" lang="en-US" altLang="ja-JP" sz="800" b="1" kern="1200" dirty="0">
                        <a:solidFill>
                          <a:schemeClr val="tx1"/>
                        </a:solidFill>
                        <a:latin typeface="+mn-lt"/>
                        <a:ea typeface="+mn-ea"/>
                        <a:cs typeface="+mn-cs"/>
                      </a:endParaRPr>
                    </a:p>
                    <a:p>
                      <a:pPr lvl="0"/>
                      <a:r>
                        <a:rPr kumimoji="1" lang="ja-JP" altLang="ja-JP" sz="2000" b="1" kern="1200" dirty="0">
                          <a:solidFill>
                            <a:schemeClr val="tx1"/>
                          </a:solidFill>
                          <a:latin typeface="+mn-lt"/>
                          <a:ea typeface="+mn-ea"/>
                          <a:cs typeface="+mn-cs"/>
                        </a:rPr>
                        <a:t>人生の最終段階を迎える時期では、本人、家族に様々な気持ちの揺らぎや状態変化が起こります。どのような時に、どのような状態や気持ちの変化が起こるのか、また段階に応じて介護支援専門員はどのような役割を担うのか考えてみましょう。</a:t>
                      </a:r>
                      <a:r>
                        <a:rPr kumimoji="1" lang="ja-JP" altLang="en-US" sz="2000" b="1" kern="1200" dirty="0">
                          <a:solidFill>
                            <a:schemeClr val="tx1"/>
                          </a:solidFill>
                          <a:latin typeface="+mn-lt"/>
                          <a:ea typeface="+mn-ea"/>
                          <a:cs typeface="+mn-cs"/>
                        </a:rPr>
                        <a:t>　</a:t>
                      </a:r>
                      <a:r>
                        <a:rPr kumimoji="1" lang="ja-JP" altLang="ja-JP" sz="2000" b="1" kern="1200" dirty="0">
                          <a:solidFill>
                            <a:schemeClr val="accent5">
                              <a:lumMod val="75000"/>
                            </a:schemeClr>
                          </a:solidFill>
                          <a:latin typeface="+mn-lt"/>
                          <a:ea typeface="+mn-ea"/>
                          <a:cs typeface="+mn-cs"/>
                        </a:rPr>
                        <a:t>（テキスト</a:t>
                      </a:r>
                      <a:r>
                        <a:rPr kumimoji="1" lang="en-US" altLang="ja-JP" sz="2000" b="1" kern="1200" dirty="0">
                          <a:solidFill>
                            <a:schemeClr val="accent5">
                              <a:lumMod val="75000"/>
                            </a:schemeClr>
                          </a:solidFill>
                          <a:latin typeface="+mn-lt"/>
                          <a:ea typeface="+mn-ea"/>
                          <a:cs typeface="+mn-cs"/>
                        </a:rPr>
                        <a:t>P341</a:t>
                      </a:r>
                      <a:r>
                        <a:rPr kumimoji="1" lang="ja-JP" altLang="ja-JP" sz="2000" b="1" kern="1200" dirty="0">
                          <a:solidFill>
                            <a:schemeClr val="accent5">
                              <a:lumMod val="75000"/>
                            </a:schemeClr>
                          </a:solidFill>
                          <a:latin typeface="+mn-lt"/>
                          <a:ea typeface="+mn-ea"/>
                          <a:cs typeface="+mn-cs"/>
                        </a:rPr>
                        <a:t>～</a:t>
                      </a:r>
                      <a:r>
                        <a:rPr kumimoji="1" lang="en-US" altLang="ja-JP" sz="2000" b="1" kern="1200" dirty="0">
                          <a:solidFill>
                            <a:schemeClr val="accent5">
                              <a:lumMod val="75000"/>
                            </a:schemeClr>
                          </a:solidFill>
                          <a:latin typeface="+mn-lt"/>
                          <a:ea typeface="+mn-ea"/>
                          <a:cs typeface="+mn-cs"/>
                        </a:rPr>
                        <a:t>351</a:t>
                      </a:r>
                      <a:r>
                        <a:rPr kumimoji="1" lang="ja-JP" altLang="ja-JP" sz="2000" b="1" kern="1200" dirty="0">
                          <a:solidFill>
                            <a:schemeClr val="accent5">
                              <a:lumMod val="75000"/>
                            </a:schemeClr>
                          </a:solidFill>
                          <a:latin typeface="+mn-lt"/>
                          <a:ea typeface="+mn-ea"/>
                          <a:cs typeface="+mn-cs"/>
                        </a:rPr>
                        <a:t>参照）</a:t>
                      </a:r>
                    </a:p>
                    <a:p>
                      <a:endParaRPr kumimoji="1" lang="ja-JP" altLang="ja-JP" sz="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42674">
                <a:tc>
                  <a:txBody>
                    <a:bodyPr/>
                    <a:lstStyle/>
                    <a:p>
                      <a:pPr lvl="0"/>
                      <a:endParaRPr kumimoji="1" lang="en-US" altLang="ja-JP" sz="800" b="1" kern="1200" dirty="0">
                        <a:solidFill>
                          <a:schemeClr val="tx1"/>
                        </a:solidFill>
                        <a:latin typeface="+mn-lt"/>
                        <a:ea typeface="+mn-ea"/>
                        <a:cs typeface="+mn-cs"/>
                      </a:endParaRPr>
                    </a:p>
                    <a:p>
                      <a:pPr>
                        <a:lnSpc>
                          <a:spcPct val="150000"/>
                        </a:lnSpc>
                      </a:pPr>
                      <a:r>
                        <a:rPr kumimoji="1" lang="ja-JP" altLang="en-US" sz="2800" kern="1200" dirty="0">
                          <a:solidFill>
                            <a:srgbClr val="FF0000"/>
                          </a:solidFill>
                          <a:latin typeface="+mn-lt"/>
                          <a:ea typeface="+mn-ea"/>
                          <a:cs typeface="+mn-cs"/>
                        </a:rPr>
                        <a:t>　　</a:t>
                      </a:r>
                      <a:r>
                        <a:rPr kumimoji="1" lang="ja-JP" altLang="ja-JP" sz="2800" kern="1200" dirty="0">
                          <a:solidFill>
                            <a:srgbClr val="FF0000"/>
                          </a:solidFill>
                          <a:latin typeface="+mn-lt"/>
                          <a:ea typeface="+mn-ea"/>
                          <a:cs typeface="+mn-cs"/>
                        </a:rPr>
                        <a:t>・個人ワーク　　　（</a:t>
                      </a:r>
                      <a:r>
                        <a:rPr kumimoji="1" lang="en-US" altLang="ja-JP" sz="2800" kern="1200" dirty="0">
                          <a:solidFill>
                            <a:srgbClr val="FF0000"/>
                          </a:solidFill>
                          <a:latin typeface="+mn-lt"/>
                          <a:ea typeface="+mn-ea"/>
                          <a:cs typeface="+mn-cs"/>
                        </a:rPr>
                        <a:t>3</a:t>
                      </a:r>
                      <a:r>
                        <a:rPr kumimoji="1" lang="ja-JP" altLang="ja-JP" sz="2800" kern="1200" dirty="0">
                          <a:solidFill>
                            <a:srgbClr val="FF0000"/>
                          </a:solidFill>
                          <a:latin typeface="+mn-lt"/>
                          <a:ea typeface="+mn-ea"/>
                          <a:cs typeface="+mn-cs"/>
                        </a:rPr>
                        <a:t>項目：</a:t>
                      </a:r>
                      <a:r>
                        <a:rPr kumimoji="1" lang="en-US" altLang="ja-JP" sz="2800" kern="1200" dirty="0">
                          <a:solidFill>
                            <a:srgbClr val="FF0000"/>
                          </a:solidFill>
                          <a:latin typeface="+mn-lt"/>
                          <a:ea typeface="+mn-ea"/>
                          <a:cs typeface="+mn-cs"/>
                        </a:rPr>
                        <a:t>6</a:t>
                      </a:r>
                      <a:r>
                        <a:rPr kumimoji="1" lang="ja-JP" altLang="ja-JP" sz="2800" kern="1200" dirty="0">
                          <a:solidFill>
                            <a:srgbClr val="FF0000"/>
                          </a:solidFill>
                          <a:latin typeface="+mn-lt"/>
                          <a:ea typeface="+mn-ea"/>
                          <a:cs typeface="+mn-cs"/>
                        </a:rPr>
                        <a:t>分）</a:t>
                      </a:r>
                      <a:r>
                        <a:rPr kumimoji="1" lang="ja-JP" altLang="en-US" sz="2800" kern="1200" dirty="0">
                          <a:solidFill>
                            <a:srgbClr val="FF0000"/>
                          </a:solidFill>
                          <a:latin typeface="+mn-lt"/>
                          <a:ea typeface="+mn-ea"/>
                          <a:cs typeface="+mn-cs"/>
                        </a:rPr>
                        <a:t>　</a:t>
                      </a:r>
                      <a:endParaRPr kumimoji="1" lang="ja-JP" altLang="ja-JP" sz="2800" kern="1200" dirty="0">
                        <a:solidFill>
                          <a:srgbClr val="FF0000"/>
                        </a:solidFill>
                        <a:latin typeface="+mn-lt"/>
                        <a:ea typeface="+mn-ea"/>
                        <a:cs typeface="+mn-cs"/>
                      </a:endParaRPr>
                    </a:p>
                    <a:p>
                      <a:pPr>
                        <a:lnSpc>
                          <a:spcPct val="150000"/>
                        </a:lnSpc>
                      </a:pPr>
                      <a:r>
                        <a:rPr kumimoji="1" lang="ja-JP" altLang="en-US" sz="2800" kern="1200" dirty="0">
                          <a:solidFill>
                            <a:srgbClr val="FF0000"/>
                          </a:solidFill>
                          <a:latin typeface="+mn-lt"/>
                          <a:ea typeface="+mn-ea"/>
                          <a:cs typeface="+mn-cs"/>
                        </a:rPr>
                        <a:t>　　</a:t>
                      </a:r>
                      <a:r>
                        <a:rPr kumimoji="1" lang="ja-JP" altLang="ja-JP" sz="2800" kern="1200" dirty="0">
                          <a:solidFill>
                            <a:srgbClr val="FF0000"/>
                          </a:solidFill>
                          <a:latin typeface="+mn-lt"/>
                          <a:ea typeface="+mn-ea"/>
                          <a:cs typeface="+mn-cs"/>
                        </a:rPr>
                        <a:t>・グループワーク　（</a:t>
                      </a:r>
                      <a:r>
                        <a:rPr kumimoji="1" lang="en-US" altLang="ja-JP" sz="2800" kern="1200" dirty="0">
                          <a:solidFill>
                            <a:srgbClr val="FF0000"/>
                          </a:solidFill>
                          <a:latin typeface="+mn-lt"/>
                          <a:ea typeface="+mn-ea"/>
                          <a:cs typeface="+mn-cs"/>
                        </a:rPr>
                        <a:t>15</a:t>
                      </a:r>
                      <a:r>
                        <a:rPr kumimoji="1" lang="ja-JP" altLang="ja-JP" sz="2800" kern="1200" dirty="0">
                          <a:solidFill>
                            <a:srgbClr val="FF0000"/>
                          </a:solidFill>
                          <a:latin typeface="+mn-lt"/>
                          <a:ea typeface="+mn-ea"/>
                          <a:cs typeface="+mn-cs"/>
                        </a:rPr>
                        <a:t>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86400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➂　　</a:t>
            </a:r>
            <a:endParaRPr lang="en-US" altLang="ja-JP" sz="2800" b="1" dirty="0"/>
          </a:p>
          <a:p>
            <a:pPr>
              <a:lnSpc>
                <a:spcPts val="3000"/>
              </a:lnSpc>
            </a:pPr>
            <a:r>
              <a:rPr lang="ja-JP" altLang="en-US" sz="2800" b="1" dirty="0"/>
              <a:t>　　　　</a:t>
            </a:r>
            <a:r>
              <a:rPr lang="ja-JP" altLang="en-US" sz="2800" b="1" dirty="0">
                <a:solidFill>
                  <a:srgbClr val="FF0000"/>
                </a:solidFill>
              </a:rPr>
              <a:t>　</a:t>
            </a:r>
            <a:r>
              <a:rPr lang="ja-JP" altLang="ja-JP" sz="3200" b="1" dirty="0">
                <a:solidFill>
                  <a:srgbClr val="FF0000"/>
                </a:solidFill>
              </a:rPr>
              <a:t>精神的ケアの方法</a:t>
            </a:r>
            <a:endParaRPr kumimoji="0" lang="ja-JP" altLang="ja-JP" sz="3200" dirty="0">
              <a:solidFill>
                <a:srgbClr val="FF0000"/>
              </a:solidFill>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Ｐ６２</a:t>
            </a:r>
            <a:endParaRPr kumimoji="1" lang="ja-JP" altLang="en-US" sz="2800" dirty="0">
              <a:solidFill>
                <a:srgbClr val="FF0000"/>
              </a:solidFill>
            </a:endParaRPr>
          </a:p>
        </p:txBody>
      </p:sp>
      <p:sp>
        <p:nvSpPr>
          <p:cNvPr id="9217" name="AutoShape 1"/>
          <p:cNvSpPr>
            <a:spLocks noChangeArrowheads="1"/>
          </p:cNvSpPr>
          <p:nvPr/>
        </p:nvSpPr>
        <p:spPr bwMode="auto">
          <a:xfrm>
            <a:off x="395014" y="4223974"/>
            <a:ext cx="8448539" cy="2242139"/>
          </a:xfrm>
          <a:prstGeom prst="roundRect">
            <a:avLst>
              <a:gd name="adj" fmla="val 4380"/>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修得目標</a:t>
            </a: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　</a:t>
            </a: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③看取りに向けた利用者及び家族との段階的な関</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わりの変化について説明できる</a:t>
            </a: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④看取りのケースにおいて、在宅生活の支援に</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おいて起こりやすい課題について説明できる</a:t>
            </a:r>
            <a:endParaRPr kumimoji="1" lang="ja-JP" sz="2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162042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3"/>
          <a:ext cx="8625385" cy="5721141"/>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413914">
                <a:tc>
                  <a:txBody>
                    <a:bodyPr/>
                    <a:lstStyle/>
                    <a:p>
                      <a:pPr lvl="0"/>
                      <a:endParaRPr kumimoji="1" lang="en-US" altLang="ja-JP" sz="800" b="1" kern="1200" dirty="0">
                        <a:solidFill>
                          <a:schemeClr val="tx1"/>
                        </a:solidFill>
                        <a:latin typeface="+mn-lt"/>
                        <a:ea typeface="+mn-ea"/>
                        <a:cs typeface="+mn-cs"/>
                      </a:endParaRPr>
                    </a:p>
                    <a:p>
                      <a:pPr lvl="0"/>
                      <a:r>
                        <a:rPr kumimoji="1" lang="ja-JP" altLang="ja-JP" sz="2000" b="1" kern="1200" dirty="0">
                          <a:solidFill>
                            <a:schemeClr val="tx1"/>
                          </a:solidFill>
                          <a:latin typeface="+mn-lt"/>
                          <a:ea typeface="+mn-ea"/>
                          <a:cs typeface="+mn-cs"/>
                        </a:rPr>
                        <a:t>人生の最終段階を迎える時期では、本人、家族に様々な気持ちの揺らぎや状態変化が起こります。どのような時に、どのような状態や気持ちの変化が起こるのか、また段階に応じて介護支援専門員はどのような役割を担うのか考えてみましょう。</a:t>
                      </a:r>
                      <a:r>
                        <a:rPr kumimoji="1" lang="ja-JP" altLang="en-US" sz="2000" b="1" kern="1200" dirty="0">
                          <a:solidFill>
                            <a:schemeClr val="tx1"/>
                          </a:solidFill>
                          <a:latin typeface="+mn-lt"/>
                          <a:ea typeface="+mn-ea"/>
                          <a:cs typeface="+mn-cs"/>
                        </a:rPr>
                        <a:t>　</a:t>
                      </a:r>
                      <a:r>
                        <a:rPr kumimoji="1" lang="ja-JP" altLang="ja-JP" sz="2000" b="1" kern="1200" dirty="0">
                          <a:solidFill>
                            <a:schemeClr val="accent5">
                              <a:lumMod val="75000"/>
                            </a:schemeClr>
                          </a:solidFill>
                          <a:latin typeface="+mn-lt"/>
                          <a:ea typeface="+mn-ea"/>
                          <a:cs typeface="+mn-cs"/>
                        </a:rPr>
                        <a:t>（テキスト</a:t>
                      </a:r>
                      <a:r>
                        <a:rPr kumimoji="1" lang="en-US" altLang="ja-JP" sz="2000" b="1" kern="1200" dirty="0">
                          <a:solidFill>
                            <a:schemeClr val="accent5">
                              <a:lumMod val="75000"/>
                            </a:schemeClr>
                          </a:solidFill>
                          <a:latin typeface="+mn-lt"/>
                          <a:ea typeface="+mn-ea"/>
                          <a:cs typeface="+mn-cs"/>
                        </a:rPr>
                        <a:t>P341</a:t>
                      </a:r>
                      <a:r>
                        <a:rPr kumimoji="1" lang="ja-JP" altLang="ja-JP" sz="2000" b="1" kern="1200" dirty="0">
                          <a:solidFill>
                            <a:schemeClr val="accent5">
                              <a:lumMod val="75000"/>
                            </a:schemeClr>
                          </a:solidFill>
                          <a:latin typeface="+mn-lt"/>
                          <a:ea typeface="+mn-ea"/>
                          <a:cs typeface="+mn-cs"/>
                        </a:rPr>
                        <a:t>～</a:t>
                      </a:r>
                      <a:r>
                        <a:rPr kumimoji="1" lang="en-US" altLang="ja-JP" sz="2000" b="1" kern="1200" dirty="0">
                          <a:solidFill>
                            <a:schemeClr val="accent5">
                              <a:lumMod val="75000"/>
                            </a:schemeClr>
                          </a:solidFill>
                          <a:latin typeface="+mn-lt"/>
                          <a:ea typeface="+mn-ea"/>
                          <a:cs typeface="+mn-cs"/>
                        </a:rPr>
                        <a:t>351</a:t>
                      </a:r>
                      <a:r>
                        <a:rPr kumimoji="1" lang="ja-JP" altLang="ja-JP" sz="2000" b="1" kern="1200" dirty="0">
                          <a:solidFill>
                            <a:schemeClr val="accent5">
                              <a:lumMod val="75000"/>
                            </a:schemeClr>
                          </a:solidFill>
                          <a:latin typeface="+mn-lt"/>
                          <a:ea typeface="+mn-ea"/>
                          <a:cs typeface="+mn-cs"/>
                        </a:rPr>
                        <a:t>参照）</a:t>
                      </a:r>
                    </a:p>
                    <a:p>
                      <a:endParaRPr kumimoji="1" lang="ja-JP" altLang="ja-JP" sz="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8101">
                <a:tc>
                  <a:txBody>
                    <a:bodyPr/>
                    <a:lstStyle/>
                    <a:p>
                      <a:pPr lvl="0"/>
                      <a:endParaRPr kumimoji="1" lang="en-US" altLang="ja-JP" sz="800" b="1" kern="1200" dirty="0">
                        <a:solidFill>
                          <a:schemeClr val="tx1"/>
                        </a:solidFill>
                        <a:latin typeface="+mn-lt"/>
                        <a:ea typeface="+mn-ea"/>
                        <a:cs typeface="+mn-cs"/>
                      </a:endParaRPr>
                    </a:p>
                    <a:p>
                      <a:pPr lvl="0"/>
                      <a:r>
                        <a:rPr kumimoji="1" lang="ja-JP" altLang="en-US" sz="2200" b="1" kern="1200" dirty="0">
                          <a:solidFill>
                            <a:schemeClr val="tx1"/>
                          </a:solidFill>
                          <a:latin typeface="+mn-lt"/>
                          <a:ea typeface="+mn-ea"/>
                          <a:cs typeface="+mn-cs"/>
                        </a:rPr>
                        <a:t>①</a:t>
                      </a:r>
                      <a:r>
                        <a:rPr kumimoji="1" lang="ja-JP" altLang="ja-JP" sz="2200" b="1" kern="1200" dirty="0">
                          <a:solidFill>
                            <a:schemeClr val="tx1"/>
                          </a:solidFill>
                          <a:latin typeface="+mn-lt"/>
                          <a:ea typeface="+mn-ea"/>
                          <a:cs typeface="+mn-cs"/>
                        </a:rPr>
                        <a:t>病状が安定している時期（入院時等）</a:t>
                      </a:r>
                    </a:p>
                    <a:p>
                      <a:r>
                        <a:rPr kumimoji="1" lang="ja-JP" altLang="en-US" sz="2200" b="1" kern="1200" dirty="0">
                          <a:solidFill>
                            <a:schemeClr val="accent5">
                              <a:lumMod val="75000"/>
                            </a:schemeClr>
                          </a:solidFill>
                          <a:latin typeface="+mn-lt"/>
                          <a:ea typeface="+mn-ea"/>
                          <a:cs typeface="+mn-cs"/>
                        </a:rPr>
                        <a:t>　　</a:t>
                      </a:r>
                      <a:r>
                        <a:rPr kumimoji="1" lang="ja-JP" altLang="ja-JP" sz="2200" b="1" kern="1200" dirty="0">
                          <a:solidFill>
                            <a:schemeClr val="accent5">
                              <a:lumMod val="75000"/>
                            </a:schemeClr>
                          </a:solidFill>
                          <a:latin typeface="+mn-lt"/>
                          <a:ea typeface="+mn-ea"/>
                          <a:cs typeface="+mn-cs"/>
                        </a:rPr>
                        <a:t>【本人・家族の状態・気持ち】</a:t>
                      </a:r>
                    </a:p>
                    <a:p>
                      <a:endParaRPr kumimoji="1" lang="ja-JP" altLang="ja-JP" sz="1000" b="1" kern="1200" dirty="0">
                        <a:solidFill>
                          <a:schemeClr val="tx1"/>
                        </a:solidFill>
                        <a:latin typeface="+mn-lt"/>
                        <a:ea typeface="+mn-ea"/>
                        <a:cs typeface="+mn-cs"/>
                      </a:endParaRPr>
                    </a:p>
                    <a:p>
                      <a:r>
                        <a:rPr kumimoji="1" lang="ja-JP" altLang="en-US" sz="2200" b="1" kern="1200" dirty="0">
                          <a:solidFill>
                            <a:schemeClr val="tx1"/>
                          </a:solidFill>
                          <a:latin typeface="+mn-lt"/>
                          <a:ea typeface="+mn-ea"/>
                          <a:cs typeface="+mn-cs"/>
                        </a:rPr>
                        <a:t>　　</a:t>
                      </a:r>
                      <a:r>
                        <a:rPr kumimoji="1" lang="ja-JP" altLang="ja-JP" sz="2200" b="1" kern="1200" dirty="0">
                          <a:solidFill>
                            <a:schemeClr val="accent6">
                              <a:lumMod val="50000"/>
                            </a:schemeClr>
                          </a:solidFill>
                          <a:latin typeface="+mn-lt"/>
                          <a:ea typeface="+mn-ea"/>
                          <a:cs typeface="+mn-cs"/>
                        </a:rPr>
                        <a:t>【介護支援専門員の役割】</a:t>
                      </a:r>
                      <a:endParaRPr kumimoji="1" lang="en-US" altLang="ja-JP" sz="2200" b="1" kern="1200" dirty="0">
                        <a:solidFill>
                          <a:schemeClr val="accent6">
                            <a:lumMod val="50000"/>
                          </a:schemeClr>
                        </a:solidFill>
                        <a:latin typeface="+mn-lt"/>
                        <a:ea typeface="+mn-ea"/>
                        <a:cs typeface="+mn-cs"/>
                      </a:endParaRPr>
                    </a:p>
                    <a:p>
                      <a:endParaRPr kumimoji="1" lang="ja-JP" altLang="ja-JP" sz="2200" b="1" kern="1200" dirty="0">
                        <a:solidFill>
                          <a:schemeClr val="accent6">
                            <a:lumMod val="50000"/>
                          </a:schemeClr>
                        </a:solidFill>
                        <a:latin typeface="+mn-lt"/>
                        <a:ea typeface="+mn-ea"/>
                        <a:cs typeface="+mn-cs"/>
                      </a:endParaRPr>
                    </a:p>
                    <a:p>
                      <a:pPr lvl="0"/>
                      <a:r>
                        <a:rPr kumimoji="1" lang="ja-JP" altLang="en-US" sz="2200" b="1" kern="1200" dirty="0">
                          <a:solidFill>
                            <a:schemeClr val="tx1"/>
                          </a:solidFill>
                          <a:latin typeface="+mn-ea"/>
                          <a:ea typeface="+mn-ea"/>
                          <a:cs typeface="+mn-cs"/>
                        </a:rPr>
                        <a:t>②</a:t>
                      </a:r>
                      <a:r>
                        <a:rPr kumimoji="1" lang="en-US" altLang="ja-JP" sz="2200" b="1" kern="1200" dirty="0">
                          <a:solidFill>
                            <a:schemeClr val="tx1"/>
                          </a:solidFill>
                          <a:latin typeface="+mn-ea"/>
                          <a:ea typeface="+mn-ea"/>
                          <a:cs typeface="+mn-cs"/>
                        </a:rPr>
                        <a:t>ADL</a:t>
                      </a:r>
                      <a:r>
                        <a:rPr kumimoji="1" lang="ja-JP" altLang="ja-JP" sz="2200" b="1" kern="1200" dirty="0" err="1">
                          <a:solidFill>
                            <a:schemeClr val="tx1"/>
                          </a:solidFill>
                          <a:latin typeface="+mn-ea"/>
                          <a:ea typeface="+mn-ea"/>
                          <a:cs typeface="+mn-cs"/>
                        </a:rPr>
                        <a:t>が低</a:t>
                      </a:r>
                      <a:r>
                        <a:rPr kumimoji="1" lang="ja-JP" altLang="ja-JP" sz="2200" b="1" kern="1200" dirty="0">
                          <a:solidFill>
                            <a:schemeClr val="tx1"/>
                          </a:solidFill>
                          <a:latin typeface="+mn-ea"/>
                          <a:ea typeface="+mn-ea"/>
                          <a:cs typeface="+mn-cs"/>
                        </a:rPr>
                        <a:t>下し苦痛が出現する時期</a:t>
                      </a:r>
                      <a:endParaRPr kumimoji="1" lang="ja-JP" altLang="ja-JP" sz="2200" kern="1200" dirty="0">
                        <a:solidFill>
                          <a:schemeClr val="tx1"/>
                        </a:solidFill>
                        <a:latin typeface="+mn-ea"/>
                        <a:ea typeface="+mn-ea"/>
                        <a:cs typeface="+mn-cs"/>
                      </a:endParaRPr>
                    </a:p>
                    <a:p>
                      <a:r>
                        <a:rPr kumimoji="1" lang="ja-JP" altLang="en-US" sz="2200" b="1" kern="1200" dirty="0">
                          <a:solidFill>
                            <a:schemeClr val="tx1"/>
                          </a:solidFill>
                          <a:latin typeface="+mn-ea"/>
                          <a:ea typeface="+mn-ea"/>
                          <a:cs typeface="+mn-cs"/>
                        </a:rPr>
                        <a:t>　</a:t>
                      </a:r>
                      <a:r>
                        <a:rPr kumimoji="1" lang="ja-JP" altLang="en-US" sz="2200" b="1" kern="1200" dirty="0">
                          <a:solidFill>
                            <a:schemeClr val="accent5">
                              <a:lumMod val="50000"/>
                            </a:schemeClr>
                          </a:solidFill>
                          <a:latin typeface="+mn-ea"/>
                          <a:ea typeface="+mn-ea"/>
                          <a:cs typeface="+mn-cs"/>
                        </a:rPr>
                        <a:t>　</a:t>
                      </a:r>
                      <a:r>
                        <a:rPr kumimoji="1" lang="ja-JP" altLang="ja-JP" sz="2200" b="1" kern="1200" dirty="0">
                          <a:solidFill>
                            <a:schemeClr val="accent5">
                              <a:lumMod val="50000"/>
                            </a:schemeClr>
                          </a:solidFill>
                          <a:latin typeface="+mn-ea"/>
                          <a:ea typeface="+mn-ea"/>
                          <a:cs typeface="+mn-cs"/>
                        </a:rPr>
                        <a:t>【本人・家族の状態・気持ち】</a:t>
                      </a:r>
                      <a:endParaRPr kumimoji="1" lang="ja-JP" altLang="ja-JP" sz="2200" kern="1200" dirty="0">
                        <a:solidFill>
                          <a:schemeClr val="accent5">
                            <a:lumMod val="50000"/>
                          </a:schemeClr>
                        </a:solidFill>
                        <a:latin typeface="+mn-ea"/>
                        <a:ea typeface="+mn-ea"/>
                        <a:cs typeface="+mn-cs"/>
                      </a:endParaRPr>
                    </a:p>
                    <a:p>
                      <a:r>
                        <a:rPr kumimoji="1" lang="en-US" altLang="ja-JP" sz="800" b="1" kern="1200" dirty="0">
                          <a:solidFill>
                            <a:schemeClr val="tx1"/>
                          </a:solidFill>
                          <a:latin typeface="+mn-ea"/>
                          <a:ea typeface="+mn-ea"/>
                          <a:cs typeface="+mn-cs"/>
                        </a:rPr>
                        <a:t> </a:t>
                      </a:r>
                      <a:endParaRPr kumimoji="1" lang="ja-JP" altLang="ja-JP" sz="800" kern="1200" dirty="0">
                        <a:solidFill>
                          <a:schemeClr val="tx1"/>
                        </a:solidFill>
                        <a:latin typeface="+mn-ea"/>
                        <a:ea typeface="+mn-ea"/>
                        <a:cs typeface="+mn-cs"/>
                      </a:endParaRPr>
                    </a:p>
                    <a:p>
                      <a:r>
                        <a:rPr kumimoji="1" lang="ja-JP" altLang="en-US" sz="2200" b="1" kern="1200" dirty="0">
                          <a:solidFill>
                            <a:schemeClr val="accent6">
                              <a:lumMod val="50000"/>
                            </a:schemeClr>
                          </a:solidFill>
                          <a:latin typeface="+mn-ea"/>
                          <a:ea typeface="+mn-ea"/>
                          <a:cs typeface="+mn-cs"/>
                        </a:rPr>
                        <a:t>　　</a:t>
                      </a:r>
                      <a:r>
                        <a:rPr kumimoji="1" lang="ja-JP" altLang="ja-JP" sz="2200" b="1" kern="1200" dirty="0">
                          <a:solidFill>
                            <a:schemeClr val="accent6">
                              <a:lumMod val="50000"/>
                            </a:schemeClr>
                          </a:solidFill>
                          <a:latin typeface="+mn-ea"/>
                          <a:ea typeface="+mn-ea"/>
                          <a:cs typeface="+mn-cs"/>
                        </a:rPr>
                        <a:t>【介護支援専門員の役割】</a:t>
                      </a:r>
                      <a:endParaRPr kumimoji="1" lang="ja-JP" altLang="ja-JP" sz="2200" kern="1200" dirty="0">
                        <a:solidFill>
                          <a:schemeClr val="accent6">
                            <a:lumMod val="50000"/>
                          </a:schemeClr>
                        </a:solidFill>
                        <a:latin typeface="+mn-ea"/>
                        <a:ea typeface="+mn-ea"/>
                        <a:cs typeface="+mn-cs"/>
                      </a:endParaRPr>
                    </a:p>
                    <a:p>
                      <a:r>
                        <a:rPr kumimoji="1" lang="en-US" altLang="ja-JP" sz="1350" b="1" kern="1200" dirty="0">
                          <a:solidFill>
                            <a:schemeClr val="tx1"/>
                          </a:solidFill>
                          <a:latin typeface="+mn-lt"/>
                          <a:ea typeface="+mn-ea"/>
                          <a:cs typeface="+mn-cs"/>
                        </a:rPr>
                        <a:t> </a:t>
                      </a:r>
                      <a:endParaRPr kumimoji="1" lang="ja-JP" altLang="ja-JP" sz="1350" kern="1200" dirty="0">
                        <a:solidFill>
                          <a:schemeClr val="tx1"/>
                        </a:solidFill>
                        <a:latin typeface="+mn-lt"/>
                        <a:ea typeface="+mn-ea"/>
                        <a:cs typeface="+mn-cs"/>
                      </a:endParaRPr>
                    </a:p>
                    <a:p>
                      <a:pPr lvl="0"/>
                      <a:r>
                        <a:rPr kumimoji="1" lang="ja-JP" altLang="en-US" sz="2400" b="1" kern="1200" dirty="0">
                          <a:solidFill>
                            <a:schemeClr val="tx1"/>
                          </a:solidFill>
                          <a:latin typeface="+mn-lt"/>
                          <a:ea typeface="+mn-ea"/>
                          <a:cs typeface="+mn-cs"/>
                        </a:rPr>
                        <a:t>➂</a:t>
                      </a:r>
                      <a:r>
                        <a:rPr kumimoji="1" lang="ja-JP" altLang="ja-JP" sz="2400" b="1" kern="1200" dirty="0">
                          <a:solidFill>
                            <a:schemeClr val="tx1"/>
                          </a:solidFill>
                          <a:latin typeface="+mn-lt"/>
                          <a:ea typeface="+mn-ea"/>
                          <a:cs typeface="+mn-cs"/>
                        </a:rPr>
                        <a:t>死期が近づいていることがわかる時期</a:t>
                      </a:r>
                    </a:p>
                    <a:p>
                      <a:r>
                        <a:rPr kumimoji="1" lang="ja-JP" altLang="en-US" sz="2400" b="1" kern="1200" dirty="0">
                          <a:solidFill>
                            <a:srgbClr val="0070C0"/>
                          </a:solidFill>
                          <a:latin typeface="+mn-lt"/>
                          <a:ea typeface="+mn-ea"/>
                          <a:cs typeface="+mn-cs"/>
                        </a:rPr>
                        <a:t>　　</a:t>
                      </a:r>
                      <a:r>
                        <a:rPr kumimoji="1" lang="ja-JP" altLang="ja-JP" sz="2400" b="1" kern="1200" dirty="0">
                          <a:solidFill>
                            <a:srgbClr val="0070C0"/>
                          </a:solidFill>
                          <a:latin typeface="+mn-lt"/>
                          <a:ea typeface="+mn-ea"/>
                          <a:cs typeface="+mn-cs"/>
                        </a:rPr>
                        <a:t>【本人・家族の状態・気持ち】</a:t>
                      </a:r>
                      <a:r>
                        <a:rPr kumimoji="1" lang="en-US" altLang="ja-JP" sz="2400" b="1" kern="1200" dirty="0">
                          <a:solidFill>
                            <a:schemeClr val="tx1"/>
                          </a:solidFill>
                          <a:latin typeface="+mn-lt"/>
                          <a:ea typeface="+mn-ea"/>
                          <a:cs typeface="+mn-cs"/>
                        </a:rPr>
                        <a:t> </a:t>
                      </a:r>
                    </a:p>
                    <a:p>
                      <a:endParaRPr kumimoji="1" lang="ja-JP" altLang="ja-JP" sz="800" b="1" kern="1200" dirty="0">
                        <a:solidFill>
                          <a:schemeClr val="tx1"/>
                        </a:solidFill>
                        <a:latin typeface="+mn-lt"/>
                        <a:ea typeface="+mn-ea"/>
                        <a:cs typeface="+mn-cs"/>
                      </a:endParaRPr>
                    </a:p>
                    <a:p>
                      <a:r>
                        <a:rPr kumimoji="1" lang="en-US" altLang="ja-JP" sz="2400" b="1" kern="1200" dirty="0">
                          <a:solidFill>
                            <a:srgbClr val="7030A0"/>
                          </a:solidFill>
                          <a:latin typeface="+mn-lt"/>
                          <a:ea typeface="+mn-ea"/>
                          <a:cs typeface="+mn-cs"/>
                        </a:rPr>
                        <a:t>   </a:t>
                      </a:r>
                      <a:r>
                        <a:rPr kumimoji="1" lang="ja-JP" altLang="en-US" sz="2400" b="1" kern="1200" dirty="0">
                          <a:solidFill>
                            <a:srgbClr val="7030A0"/>
                          </a:solidFill>
                          <a:latin typeface="+mn-lt"/>
                          <a:ea typeface="+mn-ea"/>
                          <a:cs typeface="+mn-cs"/>
                        </a:rPr>
                        <a:t>　</a:t>
                      </a:r>
                      <a:r>
                        <a:rPr kumimoji="1" lang="ja-JP" altLang="ja-JP" sz="2400" b="1" kern="1200" dirty="0">
                          <a:solidFill>
                            <a:schemeClr val="accent6">
                              <a:lumMod val="50000"/>
                            </a:schemeClr>
                          </a:solidFill>
                          <a:latin typeface="+mn-lt"/>
                          <a:ea typeface="+mn-ea"/>
                          <a:cs typeface="+mn-cs"/>
                        </a:rPr>
                        <a:t>【介護支援専門員の役割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0"/>
            <a:ext cx="7198822" cy="86400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➂　　</a:t>
            </a:r>
            <a:endParaRPr lang="en-US" altLang="ja-JP" sz="2800" b="1" dirty="0"/>
          </a:p>
          <a:p>
            <a:pPr>
              <a:lnSpc>
                <a:spcPts val="3000"/>
              </a:lnSpc>
            </a:pPr>
            <a:r>
              <a:rPr lang="ja-JP" altLang="en-US" sz="2800" b="1" dirty="0"/>
              <a:t>　　　　</a:t>
            </a:r>
            <a:r>
              <a:rPr lang="ja-JP" altLang="en-US" sz="2800" b="1" dirty="0">
                <a:solidFill>
                  <a:srgbClr val="FF0000"/>
                </a:solidFill>
              </a:rPr>
              <a:t>　</a:t>
            </a:r>
            <a:r>
              <a:rPr lang="ja-JP" altLang="ja-JP" sz="3200" b="1" dirty="0">
                <a:solidFill>
                  <a:srgbClr val="FF0000"/>
                </a:solidFill>
              </a:rPr>
              <a:t>精神的ケアの方法</a:t>
            </a:r>
            <a:endParaRPr kumimoji="0" lang="ja-JP" altLang="ja-JP" sz="3200" dirty="0">
              <a:solidFill>
                <a:srgbClr val="FF0000"/>
              </a:solidFill>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Ｐ６２</a:t>
            </a:r>
            <a:endParaRPr kumimoji="1" lang="ja-JP" altLang="en-US"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3"/>
          <a:ext cx="8625385" cy="5721141"/>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413914">
                <a:tc>
                  <a:txBody>
                    <a:bodyPr/>
                    <a:lstStyle/>
                    <a:p>
                      <a:pPr lvl="0"/>
                      <a:endParaRPr kumimoji="1" lang="en-US" altLang="ja-JP" sz="800" b="1" kern="1200" dirty="0">
                        <a:solidFill>
                          <a:schemeClr val="tx1"/>
                        </a:solidFill>
                        <a:latin typeface="+mn-lt"/>
                        <a:ea typeface="+mn-ea"/>
                        <a:cs typeface="+mn-cs"/>
                      </a:endParaRPr>
                    </a:p>
                    <a:p>
                      <a:pPr lvl="0"/>
                      <a:r>
                        <a:rPr kumimoji="1" lang="ja-JP" altLang="ja-JP" sz="2000" b="1" kern="1200" dirty="0">
                          <a:solidFill>
                            <a:schemeClr val="tx1"/>
                          </a:solidFill>
                          <a:latin typeface="+mn-lt"/>
                          <a:ea typeface="+mn-ea"/>
                          <a:cs typeface="+mn-cs"/>
                        </a:rPr>
                        <a:t>人生の最終段階を迎える時期では、本人、家族に様々な気持ちの揺らぎや状態変化が起こります。どのような時に、どのような状態や気持ちの変化が起こるのか、また段階に応じて介護支援専門員はどのような役割を担うのか考えてみましょう。</a:t>
                      </a:r>
                      <a:r>
                        <a:rPr kumimoji="1" lang="ja-JP" altLang="en-US" sz="2000" b="1" kern="1200" dirty="0">
                          <a:solidFill>
                            <a:schemeClr val="tx1"/>
                          </a:solidFill>
                          <a:latin typeface="+mn-lt"/>
                          <a:ea typeface="+mn-ea"/>
                          <a:cs typeface="+mn-cs"/>
                        </a:rPr>
                        <a:t>　</a:t>
                      </a:r>
                      <a:r>
                        <a:rPr kumimoji="1" lang="ja-JP" altLang="ja-JP" sz="2000" b="1" kern="1200" dirty="0">
                          <a:solidFill>
                            <a:schemeClr val="accent5">
                              <a:lumMod val="75000"/>
                            </a:schemeClr>
                          </a:solidFill>
                          <a:latin typeface="+mn-lt"/>
                          <a:ea typeface="+mn-ea"/>
                          <a:cs typeface="+mn-cs"/>
                        </a:rPr>
                        <a:t>（テキスト</a:t>
                      </a:r>
                      <a:r>
                        <a:rPr kumimoji="1" lang="en-US" altLang="ja-JP" sz="2000" b="1" kern="1200" dirty="0">
                          <a:solidFill>
                            <a:schemeClr val="accent5">
                              <a:lumMod val="75000"/>
                            </a:schemeClr>
                          </a:solidFill>
                          <a:latin typeface="+mn-lt"/>
                          <a:ea typeface="+mn-ea"/>
                          <a:cs typeface="+mn-cs"/>
                        </a:rPr>
                        <a:t>P341</a:t>
                      </a:r>
                      <a:r>
                        <a:rPr kumimoji="1" lang="ja-JP" altLang="ja-JP" sz="2000" b="1" kern="1200" dirty="0">
                          <a:solidFill>
                            <a:schemeClr val="accent5">
                              <a:lumMod val="75000"/>
                            </a:schemeClr>
                          </a:solidFill>
                          <a:latin typeface="+mn-lt"/>
                          <a:ea typeface="+mn-ea"/>
                          <a:cs typeface="+mn-cs"/>
                        </a:rPr>
                        <a:t>～</a:t>
                      </a:r>
                      <a:r>
                        <a:rPr kumimoji="1" lang="en-US" altLang="ja-JP" sz="2000" b="1" kern="1200" dirty="0">
                          <a:solidFill>
                            <a:schemeClr val="accent5">
                              <a:lumMod val="75000"/>
                            </a:schemeClr>
                          </a:solidFill>
                          <a:latin typeface="+mn-lt"/>
                          <a:ea typeface="+mn-ea"/>
                          <a:cs typeface="+mn-cs"/>
                        </a:rPr>
                        <a:t>351</a:t>
                      </a:r>
                      <a:r>
                        <a:rPr kumimoji="1" lang="ja-JP" altLang="ja-JP" sz="2000" b="1" kern="1200" dirty="0">
                          <a:solidFill>
                            <a:schemeClr val="accent5">
                              <a:lumMod val="75000"/>
                            </a:schemeClr>
                          </a:solidFill>
                          <a:latin typeface="+mn-lt"/>
                          <a:ea typeface="+mn-ea"/>
                          <a:cs typeface="+mn-cs"/>
                        </a:rPr>
                        <a:t>参照）</a:t>
                      </a:r>
                    </a:p>
                    <a:p>
                      <a:endParaRPr kumimoji="1" lang="ja-JP" altLang="ja-JP" sz="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8101">
                <a:tc>
                  <a:txBody>
                    <a:bodyPr/>
                    <a:lstStyle/>
                    <a:p>
                      <a:pPr lvl="0"/>
                      <a:endParaRPr kumimoji="1" lang="en-US" altLang="ja-JP" sz="2000" b="1" kern="1200" dirty="0">
                        <a:solidFill>
                          <a:schemeClr val="tx1"/>
                        </a:solidFill>
                        <a:latin typeface="+mn-lt"/>
                        <a:ea typeface="+mn-ea"/>
                        <a:cs typeface="+mn-cs"/>
                      </a:endParaRPr>
                    </a:p>
                    <a:p>
                      <a:pPr lvl="0"/>
                      <a:r>
                        <a:rPr kumimoji="1" lang="ja-JP" altLang="en-US" sz="2200" b="1" kern="1200" dirty="0">
                          <a:solidFill>
                            <a:schemeClr val="tx1"/>
                          </a:solidFill>
                          <a:latin typeface="+mn-lt"/>
                          <a:ea typeface="+mn-ea"/>
                          <a:cs typeface="+mn-cs"/>
                        </a:rPr>
                        <a:t>①</a:t>
                      </a:r>
                      <a:r>
                        <a:rPr kumimoji="1" lang="ja-JP" altLang="ja-JP" sz="2200" b="1" kern="1200" dirty="0">
                          <a:solidFill>
                            <a:schemeClr val="tx1"/>
                          </a:solidFill>
                          <a:latin typeface="+mn-lt"/>
                          <a:ea typeface="+mn-ea"/>
                          <a:cs typeface="+mn-cs"/>
                        </a:rPr>
                        <a:t>病状が安定している時期（入院時等）</a:t>
                      </a:r>
                    </a:p>
                    <a:p>
                      <a:r>
                        <a:rPr kumimoji="1" lang="ja-JP" altLang="en-US" sz="2200" b="1" kern="1200" dirty="0">
                          <a:solidFill>
                            <a:schemeClr val="accent5">
                              <a:lumMod val="75000"/>
                            </a:schemeClr>
                          </a:solidFill>
                          <a:latin typeface="+mn-lt"/>
                          <a:ea typeface="+mn-ea"/>
                          <a:cs typeface="+mn-cs"/>
                        </a:rPr>
                        <a:t>　</a:t>
                      </a:r>
                      <a:r>
                        <a:rPr kumimoji="1" lang="ja-JP" altLang="ja-JP" sz="2200" b="1" kern="1200" dirty="0">
                          <a:solidFill>
                            <a:schemeClr val="accent5">
                              <a:lumMod val="75000"/>
                            </a:schemeClr>
                          </a:solidFill>
                          <a:latin typeface="+mn-lt"/>
                          <a:ea typeface="+mn-ea"/>
                          <a:cs typeface="+mn-cs"/>
                        </a:rPr>
                        <a:t>【本人・家族の状態・気持ち】</a:t>
                      </a: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・病状や予後を告知された利用者は、詩を受け止めるための経過が</a:t>
                      </a:r>
                      <a:endParaRPr kumimoji="1" lang="en-US"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必要な状態。</a:t>
                      </a: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・家族は告知された病状に関する悩みや不安がある状態。</a:t>
                      </a: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・告知されていない場合は、家族のつらさや苦しさがある状態。</a:t>
                      </a:r>
                    </a:p>
                    <a:p>
                      <a:r>
                        <a:rPr kumimoji="1" lang="en-US" altLang="ja-JP" sz="1000" b="1" kern="1200" dirty="0">
                          <a:solidFill>
                            <a:schemeClr val="tx1"/>
                          </a:solidFill>
                          <a:latin typeface="+mn-lt"/>
                          <a:ea typeface="+mn-ea"/>
                          <a:cs typeface="+mn-cs"/>
                        </a:rPr>
                        <a:t> </a:t>
                      </a:r>
                      <a:endParaRPr kumimoji="1" lang="ja-JP" altLang="ja-JP" sz="1000" b="1" kern="1200" dirty="0">
                        <a:solidFill>
                          <a:schemeClr val="tx1"/>
                        </a:solidFill>
                        <a:latin typeface="+mn-lt"/>
                        <a:ea typeface="+mn-ea"/>
                        <a:cs typeface="+mn-cs"/>
                      </a:endParaRPr>
                    </a:p>
                    <a:p>
                      <a:r>
                        <a:rPr kumimoji="1" lang="ja-JP" altLang="en-US" sz="2200" b="1" kern="1200" dirty="0">
                          <a:solidFill>
                            <a:schemeClr val="tx1"/>
                          </a:solidFill>
                          <a:latin typeface="+mn-lt"/>
                          <a:ea typeface="+mn-ea"/>
                          <a:cs typeface="+mn-cs"/>
                        </a:rPr>
                        <a:t>　</a:t>
                      </a:r>
                      <a:r>
                        <a:rPr kumimoji="1" lang="ja-JP" altLang="ja-JP" sz="2200" b="1" kern="1200" dirty="0">
                          <a:solidFill>
                            <a:schemeClr val="accent6">
                              <a:lumMod val="50000"/>
                            </a:schemeClr>
                          </a:solidFill>
                          <a:latin typeface="+mn-lt"/>
                          <a:ea typeface="+mn-ea"/>
                          <a:cs typeface="+mn-cs"/>
                        </a:rPr>
                        <a:t>【介護支援専門員の役割】</a:t>
                      </a: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・医師から受けた説明を理解しているかの確認する</a:t>
                      </a: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・利用者や家族が大切にしたいこと、嫌だと思うこと等その価値観を</a:t>
                      </a:r>
                      <a:endParaRPr kumimoji="1" lang="en-US" altLang="ja-JP" sz="2200" b="1" kern="1200" dirty="0">
                        <a:solidFill>
                          <a:srgbClr val="FF0000"/>
                        </a:solidFill>
                        <a:latin typeface="+mn-lt"/>
                        <a:ea typeface="+mn-ea"/>
                        <a:cs typeface="+mn-cs"/>
                      </a:endParaRP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確認する</a:t>
                      </a:r>
                    </a:p>
                    <a:p>
                      <a:r>
                        <a:rPr kumimoji="1" lang="ja-JP" altLang="en-US" sz="2200" b="1" kern="1200" dirty="0">
                          <a:solidFill>
                            <a:srgbClr val="FF0000"/>
                          </a:solidFill>
                          <a:latin typeface="+mn-lt"/>
                          <a:ea typeface="+mn-ea"/>
                          <a:cs typeface="+mn-cs"/>
                        </a:rPr>
                        <a:t>　　</a:t>
                      </a:r>
                      <a:r>
                        <a:rPr kumimoji="1" lang="ja-JP" altLang="ja-JP" sz="2200" b="1" kern="1200" dirty="0">
                          <a:solidFill>
                            <a:srgbClr val="FF0000"/>
                          </a:solidFill>
                          <a:latin typeface="+mn-lt"/>
                          <a:ea typeface="+mn-ea"/>
                          <a:cs typeface="+mn-cs"/>
                        </a:rPr>
                        <a:t>・チームでアドバンス・ケア・プランニングを話し合う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5" name="Rectangle 1"/>
          <p:cNvSpPr>
            <a:spLocks noChangeArrowheads="1"/>
          </p:cNvSpPr>
          <p:nvPr/>
        </p:nvSpPr>
        <p:spPr bwMode="auto">
          <a:xfrm>
            <a:off x="1945178" y="21310"/>
            <a:ext cx="7198822" cy="82138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➂　</a:t>
            </a:r>
            <a:r>
              <a:rPr lang="ja-JP" altLang="ja-JP" sz="2800" b="1" dirty="0"/>
              <a:t>　</a:t>
            </a:r>
            <a:endParaRPr lang="en-US" altLang="ja-JP" sz="2800" b="1" dirty="0">
              <a:solidFill>
                <a:schemeClr val="accent5">
                  <a:lumMod val="75000"/>
                </a:schemeClr>
              </a:solidFill>
            </a:endParaRPr>
          </a:p>
          <a:p>
            <a:pPr>
              <a:lnSpc>
                <a:spcPts val="3000"/>
              </a:lnSpc>
            </a:pPr>
            <a:r>
              <a:rPr lang="ja-JP" altLang="en-US" sz="2800" b="1" dirty="0">
                <a:solidFill>
                  <a:srgbClr val="FF0000"/>
                </a:solidFill>
              </a:rPr>
              <a:t>　　　　</a:t>
            </a:r>
            <a:r>
              <a:rPr lang="ja-JP" altLang="ja-JP" sz="2800" b="1" dirty="0">
                <a:solidFill>
                  <a:srgbClr val="FF0000"/>
                </a:solidFill>
              </a:rPr>
              <a:t>精神的ケアの方法</a:t>
            </a:r>
            <a:r>
              <a:rPr lang="ja-JP" altLang="en-US" sz="2800" b="1" dirty="0">
                <a:solidFill>
                  <a:srgbClr val="FF0000"/>
                </a:solidFill>
              </a:rPr>
              <a:t>　　　</a:t>
            </a:r>
            <a:r>
              <a:rPr lang="ja-JP" altLang="ja-JP" sz="2800" b="1" dirty="0">
                <a:solidFill>
                  <a:schemeClr val="accent5">
                    <a:lumMod val="75000"/>
                  </a:schemeClr>
                </a:solidFill>
              </a:rPr>
              <a:t>【記載例】</a:t>
            </a:r>
            <a:endParaRPr kumimoji="0" lang="ja-JP" altLang="ja-JP"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177421" y="906666"/>
          <a:ext cx="8761863" cy="5951334"/>
        </p:xfrm>
        <a:graphic>
          <a:graphicData uri="http://schemas.openxmlformats.org/drawingml/2006/table">
            <a:tbl>
              <a:tblPr firstRow="1" firstCol="1" bandRow="1"/>
              <a:tblGrid>
                <a:gridCol w="8761863">
                  <a:extLst>
                    <a:ext uri="{9D8B030D-6E8A-4147-A177-3AD203B41FA5}">
                      <a16:colId xmlns:a16="http://schemas.microsoft.com/office/drawing/2014/main" val="20000"/>
                    </a:ext>
                  </a:extLst>
                </a:gridCol>
              </a:tblGrid>
              <a:tr h="1236493">
                <a:tc>
                  <a:txBody>
                    <a:bodyPr/>
                    <a:lstStyle/>
                    <a:p>
                      <a:pPr lvl="0"/>
                      <a:endParaRPr kumimoji="1" lang="en-US" altLang="ja-JP" sz="800" b="1" kern="1200" dirty="0">
                        <a:solidFill>
                          <a:schemeClr val="tx1"/>
                        </a:solidFill>
                        <a:latin typeface="+mn-lt"/>
                        <a:ea typeface="+mn-ea"/>
                        <a:cs typeface="+mn-cs"/>
                      </a:endParaRPr>
                    </a:p>
                    <a:p>
                      <a:pPr lvl="0"/>
                      <a:r>
                        <a:rPr kumimoji="1" lang="ja-JP" altLang="ja-JP" sz="2000" b="1" kern="1200" dirty="0">
                          <a:solidFill>
                            <a:schemeClr val="tx1"/>
                          </a:solidFill>
                          <a:latin typeface="+mn-lt"/>
                          <a:ea typeface="+mn-ea"/>
                          <a:cs typeface="+mn-cs"/>
                        </a:rPr>
                        <a:t>人生の最終段階を迎える時期では、本人、家族に様々な気持ちの揺らぎや状態変化が起こります。どのような時に、どのような状態や気持ちの変化が起こるのか、また段階に応じて介護支援専門員はどのような役割を担うのか考えてみましょう。</a:t>
                      </a:r>
                      <a:r>
                        <a:rPr kumimoji="1" lang="ja-JP" altLang="en-US" sz="2000" b="1" kern="1200" dirty="0">
                          <a:solidFill>
                            <a:schemeClr val="tx1"/>
                          </a:solidFill>
                          <a:latin typeface="+mn-lt"/>
                          <a:ea typeface="+mn-ea"/>
                          <a:cs typeface="+mn-cs"/>
                        </a:rPr>
                        <a:t>　</a:t>
                      </a:r>
                      <a:r>
                        <a:rPr kumimoji="1" lang="ja-JP" altLang="ja-JP" sz="2000" b="1" kern="1200" dirty="0">
                          <a:solidFill>
                            <a:schemeClr val="accent5">
                              <a:lumMod val="75000"/>
                            </a:schemeClr>
                          </a:solidFill>
                          <a:latin typeface="+mn-lt"/>
                          <a:ea typeface="+mn-ea"/>
                          <a:cs typeface="+mn-cs"/>
                        </a:rPr>
                        <a:t>（テキスト</a:t>
                      </a:r>
                      <a:r>
                        <a:rPr kumimoji="1" lang="en-US" altLang="ja-JP" sz="2000" b="1" kern="1200" dirty="0">
                          <a:solidFill>
                            <a:schemeClr val="accent5">
                              <a:lumMod val="75000"/>
                            </a:schemeClr>
                          </a:solidFill>
                          <a:latin typeface="+mn-lt"/>
                          <a:ea typeface="+mn-ea"/>
                          <a:cs typeface="+mn-cs"/>
                        </a:rPr>
                        <a:t>P341</a:t>
                      </a:r>
                      <a:r>
                        <a:rPr kumimoji="1" lang="ja-JP" altLang="ja-JP" sz="2000" b="1" kern="1200" dirty="0">
                          <a:solidFill>
                            <a:schemeClr val="accent5">
                              <a:lumMod val="75000"/>
                            </a:schemeClr>
                          </a:solidFill>
                          <a:latin typeface="+mn-lt"/>
                          <a:ea typeface="+mn-ea"/>
                          <a:cs typeface="+mn-cs"/>
                        </a:rPr>
                        <a:t>～</a:t>
                      </a:r>
                      <a:r>
                        <a:rPr kumimoji="1" lang="en-US" altLang="ja-JP" sz="2000" b="1" kern="1200" dirty="0">
                          <a:solidFill>
                            <a:schemeClr val="accent5">
                              <a:lumMod val="75000"/>
                            </a:schemeClr>
                          </a:solidFill>
                          <a:latin typeface="+mn-lt"/>
                          <a:ea typeface="+mn-ea"/>
                          <a:cs typeface="+mn-cs"/>
                        </a:rPr>
                        <a:t>351</a:t>
                      </a:r>
                      <a:r>
                        <a:rPr kumimoji="1" lang="ja-JP" altLang="ja-JP" sz="2000" b="1" kern="1200" dirty="0">
                          <a:solidFill>
                            <a:schemeClr val="accent5">
                              <a:lumMod val="75000"/>
                            </a:schemeClr>
                          </a:solidFill>
                          <a:latin typeface="+mn-lt"/>
                          <a:ea typeface="+mn-ea"/>
                          <a:cs typeface="+mn-cs"/>
                        </a:rPr>
                        <a:t>参照）</a:t>
                      </a: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10214">
                <a:tc>
                  <a:txBody>
                    <a:bodyPr/>
                    <a:lstStyle/>
                    <a:p>
                      <a:endParaRPr kumimoji="1" lang="ja-JP" altLang="ja-JP" sz="800" b="1" kern="1200" dirty="0">
                        <a:solidFill>
                          <a:schemeClr val="tx1"/>
                        </a:solidFill>
                        <a:latin typeface="+mn-lt"/>
                        <a:ea typeface="+mn-ea"/>
                        <a:cs typeface="+mn-cs"/>
                      </a:endParaRPr>
                    </a:p>
                    <a:p>
                      <a:pPr lvl="0"/>
                      <a:r>
                        <a:rPr kumimoji="1" lang="ja-JP" altLang="en-US" sz="2200" b="1" kern="1200" dirty="0">
                          <a:solidFill>
                            <a:schemeClr val="tx1"/>
                          </a:solidFill>
                          <a:latin typeface="+mn-lt"/>
                          <a:ea typeface="+mn-ea"/>
                          <a:cs typeface="+mn-cs"/>
                        </a:rPr>
                        <a:t>②</a:t>
                      </a:r>
                      <a:r>
                        <a:rPr kumimoji="1" lang="en-US" altLang="ja-JP" sz="2200" b="1" kern="1200" dirty="0">
                          <a:solidFill>
                            <a:schemeClr val="tx1"/>
                          </a:solidFill>
                          <a:latin typeface="+mn-lt"/>
                          <a:ea typeface="+mn-ea"/>
                          <a:cs typeface="+mn-cs"/>
                        </a:rPr>
                        <a:t>ADL</a:t>
                      </a:r>
                      <a:r>
                        <a:rPr kumimoji="1" lang="ja-JP" altLang="ja-JP" sz="2200" b="1" kern="1200" dirty="0" err="1">
                          <a:solidFill>
                            <a:schemeClr val="tx1"/>
                          </a:solidFill>
                          <a:latin typeface="+mn-lt"/>
                          <a:ea typeface="+mn-ea"/>
                          <a:cs typeface="+mn-cs"/>
                        </a:rPr>
                        <a:t>が低</a:t>
                      </a:r>
                      <a:r>
                        <a:rPr kumimoji="1" lang="ja-JP" altLang="ja-JP" sz="2200" b="1" kern="1200" dirty="0">
                          <a:solidFill>
                            <a:schemeClr val="tx1"/>
                          </a:solidFill>
                          <a:latin typeface="+mn-lt"/>
                          <a:ea typeface="+mn-ea"/>
                          <a:cs typeface="+mn-cs"/>
                        </a:rPr>
                        <a:t>下し苦痛が出現する時期</a:t>
                      </a:r>
                    </a:p>
                    <a:p>
                      <a:r>
                        <a:rPr kumimoji="1" lang="ja-JP" altLang="en-US" sz="2200" b="1" kern="1200" dirty="0">
                          <a:solidFill>
                            <a:schemeClr val="tx1"/>
                          </a:solidFill>
                          <a:latin typeface="+mn-lt"/>
                          <a:ea typeface="+mn-ea"/>
                          <a:cs typeface="+mn-cs"/>
                        </a:rPr>
                        <a:t>　</a:t>
                      </a:r>
                      <a:r>
                        <a:rPr kumimoji="1" lang="ja-JP" altLang="ja-JP" sz="2200" b="1" kern="1200" dirty="0">
                          <a:solidFill>
                            <a:srgbClr val="0070C0"/>
                          </a:solidFill>
                          <a:latin typeface="+mn-lt"/>
                          <a:ea typeface="+mn-ea"/>
                          <a:cs typeface="+mn-cs"/>
                        </a:rPr>
                        <a:t>【本人・家族の状態・気持ち】</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・苦痛が増したことへの治療が加わり、利用者には直接的な支援と同時に</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精神的な支援が必要な状態。</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・家族は延命や苦痛の緩和等に思いを巡らし、葛藤が起きる時期でもある</a:t>
                      </a:r>
                      <a:r>
                        <a:rPr kumimoji="1" lang="ja-JP" altLang="ja-JP" sz="2000" b="1" kern="1200" dirty="0" err="1">
                          <a:solidFill>
                            <a:srgbClr val="FF0000"/>
                          </a:solidFill>
                          <a:latin typeface="+mn-lt"/>
                          <a:ea typeface="+mn-ea"/>
                          <a:cs typeface="+mn-cs"/>
                        </a:rPr>
                        <a:t>た</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め、家族に対する精神的な支援が重要な状態。</a:t>
                      </a:r>
                      <a:endParaRPr kumimoji="1" lang="en-US" altLang="ja-JP" sz="2000" b="1" kern="1200" dirty="0">
                        <a:solidFill>
                          <a:srgbClr val="FF0000"/>
                        </a:solidFill>
                        <a:latin typeface="+mn-lt"/>
                        <a:ea typeface="+mn-ea"/>
                        <a:cs typeface="+mn-cs"/>
                      </a:endParaRPr>
                    </a:p>
                    <a:p>
                      <a:r>
                        <a:rPr kumimoji="1" lang="ja-JP" altLang="ja-JP" sz="2200" b="1" kern="1200" dirty="0">
                          <a:solidFill>
                            <a:schemeClr val="accent6">
                              <a:lumMod val="50000"/>
                            </a:schemeClr>
                          </a:solidFill>
                          <a:latin typeface="+mn-lt"/>
                          <a:ea typeface="+mn-ea"/>
                          <a:cs typeface="+mn-cs"/>
                        </a:rPr>
                        <a:t>【介護支援専門員の役割】</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・チームとして、個々のサービス提供時に心の揺れが表出された場面を通して</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共感し、受容し、家族ができるケアでやり残したことはないか等を確認し、</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チームで支援する。</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・チーム内でのコミュニケーションをとり、</a:t>
                      </a:r>
                      <a:r>
                        <a:rPr kumimoji="1" lang="en-US" altLang="ja-JP" sz="2000" b="1" kern="1200" dirty="0">
                          <a:solidFill>
                            <a:srgbClr val="FF0000"/>
                          </a:solidFill>
                          <a:latin typeface="+mn-lt"/>
                          <a:ea typeface="+mn-ea"/>
                          <a:cs typeface="+mn-cs"/>
                        </a:rPr>
                        <a:t>ADL</a:t>
                      </a:r>
                      <a:r>
                        <a:rPr kumimoji="1" lang="ja-JP" altLang="ja-JP" sz="2000" b="1" kern="1200" dirty="0">
                          <a:solidFill>
                            <a:srgbClr val="FF0000"/>
                          </a:solidFill>
                          <a:latin typeface="+mn-lt"/>
                          <a:ea typeface="+mn-ea"/>
                          <a:cs typeface="+mn-cs"/>
                        </a:rPr>
                        <a:t>や不安、病状、ケア方針を随時</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確認していく。</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・急変が考えられるため、急変時の対応を共有し、状態の確認方法や連絡方</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法について確認する。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6" name="Rectangle 1"/>
          <p:cNvSpPr>
            <a:spLocks noChangeArrowheads="1"/>
          </p:cNvSpPr>
          <p:nvPr/>
        </p:nvSpPr>
        <p:spPr bwMode="auto">
          <a:xfrm>
            <a:off x="1781405" y="21310"/>
            <a:ext cx="7198822" cy="82138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➂　</a:t>
            </a:r>
            <a:r>
              <a:rPr lang="ja-JP" altLang="ja-JP" sz="2800" b="1" dirty="0"/>
              <a:t>　</a:t>
            </a:r>
            <a:endParaRPr lang="en-US" altLang="ja-JP" sz="2800" b="1" dirty="0">
              <a:solidFill>
                <a:schemeClr val="accent5">
                  <a:lumMod val="75000"/>
                </a:schemeClr>
              </a:solidFill>
            </a:endParaRPr>
          </a:p>
          <a:p>
            <a:pPr>
              <a:lnSpc>
                <a:spcPts val="3000"/>
              </a:lnSpc>
            </a:pPr>
            <a:r>
              <a:rPr lang="ja-JP" altLang="en-US" sz="2800" b="1" dirty="0">
                <a:solidFill>
                  <a:srgbClr val="FF0000"/>
                </a:solidFill>
              </a:rPr>
              <a:t>　　　　</a:t>
            </a:r>
            <a:r>
              <a:rPr lang="ja-JP" altLang="ja-JP" sz="2800" b="1" dirty="0">
                <a:solidFill>
                  <a:srgbClr val="FF0000"/>
                </a:solidFill>
              </a:rPr>
              <a:t>精神的ケアの方法</a:t>
            </a:r>
            <a:r>
              <a:rPr lang="ja-JP" altLang="en-US" sz="2800" b="1" dirty="0">
                <a:solidFill>
                  <a:srgbClr val="FF0000"/>
                </a:solidFill>
              </a:rPr>
              <a:t>　　　　</a:t>
            </a:r>
            <a:r>
              <a:rPr lang="ja-JP" altLang="ja-JP" sz="2800" b="1" dirty="0">
                <a:solidFill>
                  <a:schemeClr val="accent5">
                    <a:lumMod val="75000"/>
                  </a:schemeClr>
                </a:solidFill>
              </a:rPr>
              <a:t>【記載例】</a:t>
            </a:r>
            <a:endParaRPr kumimoji="0" lang="ja-JP" altLang="ja-JP"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9373242"/>
              </p:ext>
            </p:extLst>
          </p:nvPr>
        </p:nvGraphicFramePr>
        <p:xfrm>
          <a:off x="327546" y="1042683"/>
          <a:ext cx="8625385" cy="5721141"/>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413914">
                <a:tc>
                  <a:txBody>
                    <a:bodyPr/>
                    <a:lstStyle/>
                    <a:p>
                      <a:pPr lvl="0"/>
                      <a:endParaRPr kumimoji="1" lang="en-US" altLang="ja-JP" sz="800" b="1" kern="1200" dirty="0">
                        <a:solidFill>
                          <a:schemeClr val="tx1"/>
                        </a:solidFill>
                        <a:latin typeface="+mn-lt"/>
                        <a:ea typeface="+mn-ea"/>
                        <a:cs typeface="+mn-cs"/>
                      </a:endParaRPr>
                    </a:p>
                    <a:p>
                      <a:pPr lvl="0"/>
                      <a:r>
                        <a:rPr kumimoji="1" lang="ja-JP" altLang="ja-JP" sz="2000" b="1" kern="1200" dirty="0">
                          <a:solidFill>
                            <a:schemeClr val="tx1"/>
                          </a:solidFill>
                          <a:latin typeface="+mn-lt"/>
                          <a:ea typeface="+mn-ea"/>
                          <a:cs typeface="+mn-cs"/>
                        </a:rPr>
                        <a:t>人生の最終段階を迎える時期では、本人、家族に様々な気持ちの揺らぎや状態変化が起こります。どのような時に、どのような状態や気持ちの変化が起こるのか、また段階に応じて介護支援専門員はどのような役割を担うのか考えてみましょう。</a:t>
                      </a:r>
                      <a:r>
                        <a:rPr kumimoji="1" lang="ja-JP" altLang="en-US" sz="2000" b="1" kern="1200" dirty="0">
                          <a:solidFill>
                            <a:schemeClr val="tx1"/>
                          </a:solidFill>
                          <a:latin typeface="+mn-lt"/>
                          <a:ea typeface="+mn-ea"/>
                          <a:cs typeface="+mn-cs"/>
                        </a:rPr>
                        <a:t>　</a:t>
                      </a:r>
                      <a:r>
                        <a:rPr kumimoji="1" lang="ja-JP" altLang="ja-JP" sz="2000" b="1" kern="1200" dirty="0">
                          <a:solidFill>
                            <a:schemeClr val="accent5">
                              <a:lumMod val="75000"/>
                            </a:schemeClr>
                          </a:solidFill>
                          <a:latin typeface="+mn-lt"/>
                          <a:ea typeface="+mn-ea"/>
                          <a:cs typeface="+mn-cs"/>
                        </a:rPr>
                        <a:t>（テキスト</a:t>
                      </a:r>
                      <a:r>
                        <a:rPr kumimoji="1" lang="en-US" altLang="ja-JP" sz="2000" b="1" kern="1200" dirty="0">
                          <a:solidFill>
                            <a:schemeClr val="accent5">
                              <a:lumMod val="75000"/>
                            </a:schemeClr>
                          </a:solidFill>
                          <a:latin typeface="+mn-lt"/>
                          <a:ea typeface="+mn-ea"/>
                          <a:cs typeface="+mn-cs"/>
                        </a:rPr>
                        <a:t>P341</a:t>
                      </a:r>
                      <a:r>
                        <a:rPr kumimoji="1" lang="ja-JP" altLang="ja-JP" sz="2000" b="1" kern="1200" dirty="0">
                          <a:solidFill>
                            <a:schemeClr val="accent5">
                              <a:lumMod val="75000"/>
                            </a:schemeClr>
                          </a:solidFill>
                          <a:latin typeface="+mn-lt"/>
                          <a:ea typeface="+mn-ea"/>
                          <a:cs typeface="+mn-cs"/>
                        </a:rPr>
                        <a:t>～</a:t>
                      </a:r>
                      <a:r>
                        <a:rPr kumimoji="1" lang="en-US" altLang="ja-JP" sz="2000" b="1" kern="1200" dirty="0">
                          <a:solidFill>
                            <a:schemeClr val="accent5">
                              <a:lumMod val="75000"/>
                            </a:schemeClr>
                          </a:solidFill>
                          <a:latin typeface="+mn-lt"/>
                          <a:ea typeface="+mn-ea"/>
                          <a:cs typeface="+mn-cs"/>
                        </a:rPr>
                        <a:t>351</a:t>
                      </a:r>
                      <a:r>
                        <a:rPr kumimoji="1" lang="ja-JP" altLang="ja-JP" sz="2000" b="1" kern="1200" dirty="0">
                          <a:solidFill>
                            <a:schemeClr val="accent5">
                              <a:lumMod val="75000"/>
                            </a:schemeClr>
                          </a:solidFill>
                          <a:latin typeface="+mn-lt"/>
                          <a:ea typeface="+mn-ea"/>
                          <a:cs typeface="+mn-cs"/>
                        </a:rPr>
                        <a:t>参照）</a:t>
                      </a:r>
                    </a:p>
                    <a:p>
                      <a:endParaRPr kumimoji="1" lang="ja-JP" altLang="ja-JP" sz="800" b="1" kern="1200" dirty="0">
                        <a:solidFill>
                          <a:schemeClr val="tx1"/>
                        </a:solidFill>
                        <a:latin typeface="+mn-lt"/>
                        <a:ea typeface="+mn-ea"/>
                        <a:cs typeface="+mn-cs"/>
                      </a:endParaRPr>
                    </a:p>
                  </a:txBody>
                  <a:tcPr marL="38576" marR="38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58101">
                <a:tc>
                  <a:txBody>
                    <a:bodyPr/>
                    <a:lstStyle/>
                    <a:p>
                      <a:pPr lvl="0"/>
                      <a:endParaRPr kumimoji="1" lang="en-US" altLang="ja-JP" sz="1350" b="1" kern="1200" dirty="0">
                        <a:solidFill>
                          <a:schemeClr val="tx1"/>
                        </a:solidFill>
                        <a:latin typeface="+mn-lt"/>
                        <a:ea typeface="+mn-ea"/>
                        <a:cs typeface="+mn-cs"/>
                      </a:endParaRPr>
                    </a:p>
                    <a:p>
                      <a:pPr lvl="0"/>
                      <a:r>
                        <a:rPr kumimoji="1" lang="ja-JP" altLang="en-US" sz="2000" b="1" kern="1200" dirty="0">
                          <a:solidFill>
                            <a:schemeClr val="tx1"/>
                          </a:solidFill>
                          <a:latin typeface="+mn-lt"/>
                          <a:ea typeface="+mn-ea"/>
                          <a:cs typeface="+mn-cs"/>
                        </a:rPr>
                        <a:t>➂</a:t>
                      </a:r>
                      <a:r>
                        <a:rPr kumimoji="1" lang="ja-JP" altLang="ja-JP" sz="2000" b="1" kern="1200" dirty="0">
                          <a:solidFill>
                            <a:schemeClr val="tx1"/>
                          </a:solidFill>
                          <a:latin typeface="+mn-lt"/>
                          <a:ea typeface="+mn-ea"/>
                          <a:cs typeface="+mn-cs"/>
                        </a:rPr>
                        <a:t>死期が近づいていることがわかる時期</a:t>
                      </a:r>
                    </a:p>
                    <a:p>
                      <a:r>
                        <a:rPr kumimoji="1" lang="ja-JP" altLang="en-US" sz="2000" b="1" kern="1200" dirty="0">
                          <a:solidFill>
                            <a:srgbClr val="0070C0"/>
                          </a:solidFill>
                          <a:latin typeface="+mn-lt"/>
                          <a:ea typeface="+mn-ea"/>
                          <a:cs typeface="+mn-cs"/>
                        </a:rPr>
                        <a:t>　</a:t>
                      </a:r>
                      <a:r>
                        <a:rPr kumimoji="1" lang="ja-JP" altLang="ja-JP" sz="2000" b="1" kern="1200" dirty="0">
                          <a:solidFill>
                            <a:srgbClr val="0070C0"/>
                          </a:solidFill>
                          <a:latin typeface="+mn-lt"/>
                          <a:ea typeface="+mn-ea"/>
                          <a:cs typeface="+mn-cs"/>
                        </a:rPr>
                        <a:t>【本人・家族の状態・気持ち】</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a:t>
                      </a:r>
                      <a:r>
                        <a:rPr kumimoji="1" lang="en-US" altLang="ja-JP" sz="2000" b="1" kern="1200" dirty="0">
                          <a:solidFill>
                            <a:srgbClr val="FF0000"/>
                          </a:solidFill>
                          <a:latin typeface="+mn-lt"/>
                          <a:ea typeface="+mn-ea"/>
                          <a:cs typeface="+mn-cs"/>
                        </a:rPr>
                        <a:t>ADL</a:t>
                      </a:r>
                      <a:r>
                        <a:rPr kumimoji="1" lang="ja-JP" altLang="ja-JP" sz="2000" b="1" kern="1200" dirty="0">
                          <a:solidFill>
                            <a:srgbClr val="FF0000"/>
                          </a:solidFill>
                          <a:latin typeface="+mn-lt"/>
                          <a:ea typeface="+mn-ea"/>
                          <a:cs typeface="+mn-cs"/>
                        </a:rPr>
                        <a:t>の自立度が急激に低下することが多く、呼吸苦や痛みが増し、家族や</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介護職からみて本人がつらそうと強く感じる状態。</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・家族は精神的にも、直接介護量も増す時期。</a:t>
                      </a:r>
                    </a:p>
                    <a:p>
                      <a:r>
                        <a:rPr kumimoji="1" lang="en-US" altLang="ja-JP" sz="2000" b="1" kern="1200" dirty="0">
                          <a:solidFill>
                            <a:schemeClr val="tx1"/>
                          </a:solidFill>
                          <a:latin typeface="+mn-lt"/>
                          <a:ea typeface="+mn-ea"/>
                          <a:cs typeface="+mn-cs"/>
                        </a:rPr>
                        <a:t> </a:t>
                      </a:r>
                      <a:endParaRPr kumimoji="1" lang="ja-JP" altLang="ja-JP" sz="2000" b="1" kern="1200" dirty="0">
                        <a:solidFill>
                          <a:schemeClr val="tx1"/>
                        </a:solidFill>
                        <a:latin typeface="+mn-lt"/>
                        <a:ea typeface="+mn-ea"/>
                        <a:cs typeface="+mn-cs"/>
                      </a:endParaRPr>
                    </a:p>
                    <a:p>
                      <a:r>
                        <a:rPr kumimoji="1" lang="ja-JP" altLang="ja-JP" sz="2000" b="1" kern="1200" dirty="0">
                          <a:solidFill>
                            <a:srgbClr val="7030A0"/>
                          </a:solidFill>
                          <a:latin typeface="+mn-lt"/>
                          <a:ea typeface="+mn-ea"/>
                          <a:cs typeface="+mn-cs"/>
                        </a:rPr>
                        <a:t>【介護支援専門員の役割】</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・急変が考えられるため、急変時の対応を共有し、状態の確認方法や連絡</a:t>
                      </a:r>
                      <a:endParaRPr kumimoji="1" lang="en-US" altLang="ja-JP" sz="2000" b="1" kern="1200" dirty="0">
                        <a:solidFill>
                          <a:srgbClr val="FF0000"/>
                        </a:solidFill>
                        <a:latin typeface="+mn-lt"/>
                        <a:ea typeface="+mn-ea"/>
                        <a:cs typeface="+mn-cs"/>
                      </a:endParaRP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方法についてチーム全体で周知する。</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・急変時の延命処置等について、主治医を中心にチームで周知する。</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・身体的安楽への支援をする。</a:t>
                      </a:r>
                    </a:p>
                    <a:p>
                      <a:r>
                        <a:rPr kumimoji="1" lang="ja-JP" altLang="en-US" sz="2000" b="1" kern="1200" dirty="0">
                          <a:solidFill>
                            <a:srgbClr val="FF0000"/>
                          </a:solidFill>
                          <a:latin typeface="+mn-lt"/>
                          <a:ea typeface="+mn-ea"/>
                          <a:cs typeface="+mn-cs"/>
                        </a:rPr>
                        <a:t>　　</a:t>
                      </a:r>
                      <a:r>
                        <a:rPr kumimoji="1" lang="ja-JP" altLang="ja-JP" sz="2000" b="1" kern="1200" dirty="0">
                          <a:solidFill>
                            <a:srgbClr val="FF0000"/>
                          </a:solidFill>
                          <a:latin typeface="+mn-lt"/>
                          <a:ea typeface="+mn-ea"/>
                          <a:cs typeface="+mn-cs"/>
                        </a:rPr>
                        <a:t>・予測される予後や病状の変化についての観察視点を共通認識する。</a:t>
                      </a:r>
                    </a:p>
                    <a:p>
                      <a:endParaRPr kumimoji="1" lang="en-US" altLang="ja-JP" sz="2200" b="1" kern="1200" dirty="0">
                        <a:solidFill>
                          <a:srgbClr val="FF0000"/>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7" name="Rectangle 1"/>
          <p:cNvSpPr>
            <a:spLocks noChangeArrowheads="1"/>
          </p:cNvSpPr>
          <p:nvPr/>
        </p:nvSpPr>
        <p:spPr bwMode="auto">
          <a:xfrm>
            <a:off x="1945178" y="21310"/>
            <a:ext cx="7198822" cy="82138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➂　</a:t>
            </a:r>
            <a:endParaRPr lang="en-US" altLang="ja-JP" sz="2800" b="1" dirty="0">
              <a:solidFill>
                <a:schemeClr val="accent5">
                  <a:lumMod val="75000"/>
                </a:schemeClr>
              </a:solidFill>
            </a:endParaRPr>
          </a:p>
          <a:p>
            <a:pPr>
              <a:lnSpc>
                <a:spcPts val="3000"/>
              </a:lnSpc>
            </a:pPr>
            <a:r>
              <a:rPr lang="ja-JP" altLang="en-US" sz="2800" b="1" dirty="0">
                <a:solidFill>
                  <a:srgbClr val="FF0000"/>
                </a:solidFill>
              </a:rPr>
              <a:t>　　　　</a:t>
            </a:r>
            <a:r>
              <a:rPr lang="ja-JP" altLang="ja-JP" sz="2800" b="1" dirty="0">
                <a:solidFill>
                  <a:srgbClr val="FF0000"/>
                </a:solidFill>
              </a:rPr>
              <a:t>精神的ケアの方法</a:t>
            </a:r>
            <a:r>
              <a:rPr lang="ja-JP" altLang="ja-JP" sz="2800" b="1" dirty="0"/>
              <a:t>　</a:t>
            </a:r>
            <a:r>
              <a:rPr lang="ja-JP" altLang="en-US" sz="2800" b="1" dirty="0"/>
              <a:t>　　</a:t>
            </a:r>
            <a:r>
              <a:rPr lang="ja-JP" altLang="ja-JP" sz="2800" b="1" dirty="0">
                <a:solidFill>
                  <a:schemeClr val="accent5">
                    <a:lumMod val="75000"/>
                  </a:schemeClr>
                </a:solidFill>
              </a:rPr>
              <a:t>【記載例】</a:t>
            </a:r>
            <a:endParaRPr kumimoji="0" lang="ja-JP" altLang="ja-JP" sz="2800" dirty="0">
              <a:solidFill>
                <a:srgbClr val="FF0000"/>
              </a:solidFill>
            </a:endParaRPr>
          </a:p>
        </p:txBody>
      </p:sp>
    </p:spTree>
    <p:extLst>
      <p:ext uri="{BB962C8B-B14F-4D97-AF65-F5344CB8AC3E}">
        <p14:creationId xmlns:p14="http://schemas.microsoft.com/office/powerpoint/2010/main" val="3162042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274223717"/>
              </p:ext>
            </p:extLst>
          </p:nvPr>
        </p:nvGraphicFramePr>
        <p:xfrm>
          <a:off x="327546" y="1114697"/>
          <a:ext cx="8625385" cy="2595154"/>
        </p:xfrm>
        <a:graphic>
          <a:graphicData uri="http://schemas.openxmlformats.org/drawingml/2006/table">
            <a:tbl>
              <a:tblPr firstRow="1" firstCol="1" bandRow="1"/>
              <a:tblGrid>
                <a:gridCol w="8625385">
                  <a:extLst>
                    <a:ext uri="{9D8B030D-6E8A-4147-A177-3AD203B41FA5}">
                      <a16:colId xmlns:a16="http://schemas.microsoft.com/office/drawing/2014/main" val="20000"/>
                    </a:ext>
                  </a:extLst>
                </a:gridCol>
              </a:tblGrid>
              <a:tr h="1132114">
                <a:tc>
                  <a:txBody>
                    <a:bodyPr/>
                    <a:lstStyle/>
                    <a:p>
                      <a:pPr lvl="0"/>
                      <a:r>
                        <a:rPr kumimoji="1" lang="en-US" altLang="ja-JP" sz="3200" b="1" kern="1200" dirty="0">
                          <a:solidFill>
                            <a:schemeClr val="tx1"/>
                          </a:solidFill>
                          <a:latin typeface="+mn-lt"/>
                          <a:ea typeface="+mn-ea"/>
                          <a:cs typeface="+mn-cs"/>
                        </a:rPr>
                        <a:t>【</a:t>
                      </a:r>
                      <a:r>
                        <a:rPr kumimoji="1" lang="ja-JP" altLang="en-US" sz="3200" b="1" kern="1200" dirty="0">
                          <a:solidFill>
                            <a:schemeClr val="tx1"/>
                          </a:solidFill>
                          <a:latin typeface="+mn-lt"/>
                          <a:ea typeface="+mn-ea"/>
                          <a:cs typeface="+mn-cs"/>
                        </a:rPr>
                        <a:t>ワーク①</a:t>
                      </a:r>
                      <a:r>
                        <a:rPr kumimoji="1" lang="en-US" altLang="ja-JP" sz="3200" b="1" kern="1200" dirty="0">
                          <a:solidFill>
                            <a:schemeClr val="tx1"/>
                          </a:solidFill>
                          <a:latin typeface="+mn-lt"/>
                          <a:ea typeface="+mn-ea"/>
                          <a:cs typeface="+mn-cs"/>
                        </a:rPr>
                        <a:t>】</a:t>
                      </a:r>
                    </a:p>
                    <a:p>
                      <a:pPr lvl="0"/>
                      <a:r>
                        <a:rPr kumimoji="1" lang="ja-JP" altLang="en-US" sz="3200" b="1" kern="1200" dirty="0">
                          <a:solidFill>
                            <a:schemeClr val="tx1"/>
                          </a:solidFill>
                          <a:latin typeface="+mn-lt"/>
                          <a:ea typeface="+mn-ea"/>
                          <a:cs typeface="+mn-cs"/>
                        </a:rPr>
                        <a:t>　看取りの経験を話し合いましょう</a:t>
                      </a:r>
                      <a:endParaRPr kumimoji="1" lang="en-US" altLang="ja-JP" sz="3200" b="1" kern="1200" dirty="0">
                        <a:solidFill>
                          <a:schemeClr val="tx1"/>
                        </a:solidFill>
                        <a:latin typeface="+mn-lt"/>
                        <a:ea typeface="+mn-ea"/>
                        <a:cs typeface="+mn-cs"/>
                      </a:endParaRPr>
                    </a:p>
                  </a:txBody>
                  <a:tcPr marL="38576" marR="3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91363">
                <a:tc>
                  <a:txBody>
                    <a:bodyPr/>
                    <a:lstStyle/>
                    <a:p>
                      <a:pPr lvl="0"/>
                      <a:r>
                        <a:rPr kumimoji="1" lang="en-US" altLang="ja-JP" sz="3200" b="1" kern="1200" dirty="0">
                          <a:solidFill>
                            <a:schemeClr val="tx1"/>
                          </a:solidFill>
                          <a:latin typeface="+mn-lt"/>
                          <a:ea typeface="+mn-ea"/>
                          <a:cs typeface="+mn-cs"/>
                        </a:rPr>
                        <a:t>【</a:t>
                      </a:r>
                      <a:r>
                        <a:rPr kumimoji="1" lang="ja-JP" altLang="en-US" sz="3200" b="1" kern="1200" dirty="0">
                          <a:solidFill>
                            <a:schemeClr val="tx1"/>
                          </a:solidFill>
                          <a:latin typeface="+mn-lt"/>
                          <a:ea typeface="+mn-ea"/>
                          <a:cs typeface="+mn-cs"/>
                        </a:rPr>
                        <a:t>ワーク②</a:t>
                      </a:r>
                      <a:r>
                        <a:rPr kumimoji="1" lang="en-US" altLang="ja-JP" sz="3200" b="1" kern="1200" dirty="0">
                          <a:solidFill>
                            <a:schemeClr val="tx1"/>
                          </a:solidFill>
                          <a:latin typeface="+mn-lt"/>
                          <a:ea typeface="+mn-ea"/>
                          <a:cs typeface="+mn-cs"/>
                        </a:rPr>
                        <a:t>】</a:t>
                      </a:r>
                    </a:p>
                    <a:p>
                      <a:pPr lvl="0"/>
                      <a:r>
                        <a:rPr kumimoji="1" lang="ja-JP" altLang="en-US" sz="3200" b="1" kern="1200" dirty="0">
                          <a:solidFill>
                            <a:schemeClr val="tx1"/>
                          </a:solidFill>
                          <a:latin typeface="+mn-lt"/>
                          <a:ea typeface="+mn-ea"/>
                          <a:cs typeface="+mn-cs"/>
                        </a:rPr>
                        <a:t>　職場での看取りの勉強会の開催状況について</a:t>
                      </a:r>
                      <a:endParaRPr kumimoji="1" lang="en-US" altLang="ja-JP" sz="3200" b="1" kern="1200" dirty="0">
                        <a:solidFill>
                          <a:schemeClr val="tx1"/>
                        </a:solidFill>
                        <a:latin typeface="+mn-lt"/>
                        <a:ea typeface="+mn-ea"/>
                        <a:cs typeface="+mn-cs"/>
                      </a:endParaRPr>
                    </a:p>
                    <a:p>
                      <a:pPr lvl="0"/>
                      <a:r>
                        <a:rPr kumimoji="1" lang="ja-JP" altLang="en-US" sz="3200" b="1" kern="1200" dirty="0">
                          <a:solidFill>
                            <a:schemeClr val="tx1"/>
                          </a:solidFill>
                          <a:latin typeface="+mn-lt"/>
                          <a:ea typeface="+mn-ea"/>
                          <a:cs typeface="+mn-cs"/>
                        </a:rPr>
                        <a:t>　話し合いましょう</a:t>
                      </a:r>
                      <a:endParaRPr kumimoji="1" lang="en-US" altLang="ja-JP" sz="3200" b="1"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正方形/長方形 3"/>
          <p:cNvSpPr/>
          <p:nvPr/>
        </p:nvSpPr>
        <p:spPr>
          <a:xfrm>
            <a:off x="0" y="-1"/>
            <a:ext cx="1945178" cy="864000"/>
          </a:xfrm>
          <a:prstGeom prst="rect">
            <a:avLst/>
          </a:prstGeom>
          <a:solidFill>
            <a:schemeClr val="accent6">
              <a:lumMod val="75000"/>
            </a:schemeClr>
          </a:solidFill>
        </p:spPr>
        <p:txBody>
          <a:bodyPr wrap="square" lIns="51435" tIns="25718" rIns="51435" bIns="25718" anchor="ctr" anchorCtr="1">
            <a:spAutoFit/>
          </a:bodyPr>
          <a:lstStyle/>
          <a:p>
            <a:r>
              <a:rPr lang="zh-TW" altLang="en-US" sz="2800" dirty="0">
                <a:solidFill>
                  <a:schemeClr val="bg1"/>
                </a:solidFill>
                <a:latin typeface="HGP創英角ﾎﾟｯﾌﾟ体" pitchFamily="50" charset="-128"/>
                <a:ea typeface="HGP創英角ﾎﾟｯﾌﾟ体" pitchFamily="50" charset="-128"/>
              </a:rPr>
              <a:t>「</a:t>
            </a:r>
            <a:r>
              <a:rPr lang="ja-JP" altLang="en-US" sz="2800" dirty="0">
                <a:solidFill>
                  <a:schemeClr val="bg1"/>
                </a:solidFill>
                <a:latin typeface="HGP創英角ﾎﾟｯﾌﾟ体" pitchFamily="50" charset="-128"/>
                <a:ea typeface="HGP創英角ﾎﾟｯﾌﾟ体" pitchFamily="50" charset="-128"/>
              </a:rPr>
              <a:t>看取り</a:t>
            </a:r>
            <a:r>
              <a:rPr lang="zh-TW" altLang="en-US" sz="2800" dirty="0">
                <a:solidFill>
                  <a:schemeClr val="bg1"/>
                </a:solidFill>
                <a:latin typeface="HGP創英角ﾎﾟｯﾌﾟ体" pitchFamily="50" charset="-128"/>
                <a:ea typeface="HGP創英角ﾎﾟｯﾌﾟ体" pitchFamily="50" charset="-128"/>
              </a:rPr>
              <a:t>」</a:t>
            </a:r>
          </a:p>
        </p:txBody>
      </p:sp>
      <p:sp>
        <p:nvSpPr>
          <p:cNvPr id="7" name="Rectangle 1"/>
          <p:cNvSpPr>
            <a:spLocks noChangeArrowheads="1"/>
          </p:cNvSpPr>
          <p:nvPr/>
        </p:nvSpPr>
        <p:spPr bwMode="auto">
          <a:xfrm>
            <a:off x="1945178" y="0"/>
            <a:ext cx="7198822" cy="864000"/>
          </a:xfrm>
          <a:prstGeom prst="rect">
            <a:avLst/>
          </a:prstGeom>
          <a:solidFill>
            <a:schemeClr val="accent2">
              <a:lumMod val="40000"/>
              <a:lumOff val="60000"/>
            </a:schemeClr>
          </a:solidFill>
          <a:ln>
            <a:noFill/>
          </a:ln>
          <a:effectLst/>
        </p:spPr>
        <p:txBody>
          <a:bodyPr vert="horz" wrap="square" lIns="51435" tIns="25718" rIns="51435" bIns="25718"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ts val="3000"/>
              </a:lnSpc>
            </a:pPr>
            <a:r>
              <a:rPr lang="ja-JP" altLang="ja-JP" sz="2800" b="1" dirty="0"/>
              <a:t>演習</a:t>
            </a:r>
            <a:r>
              <a:rPr lang="ja-JP" altLang="en-US" sz="2800" b="1" dirty="0"/>
              <a:t>④　</a:t>
            </a:r>
            <a:r>
              <a:rPr lang="ja-JP" altLang="ja-JP" sz="2800" b="1" dirty="0">
                <a:latin typeface="+mn-lt"/>
              </a:rPr>
              <a:t>ケアチームに対する</a:t>
            </a:r>
            <a:endParaRPr lang="en-US" altLang="ja-JP" sz="2800" b="1" dirty="0">
              <a:latin typeface="+mn-lt"/>
            </a:endParaRPr>
          </a:p>
          <a:p>
            <a:pPr>
              <a:lnSpc>
                <a:spcPts val="3000"/>
              </a:lnSpc>
            </a:pPr>
            <a:r>
              <a:rPr lang="ja-JP" altLang="en-US" sz="2800" b="1" dirty="0">
                <a:latin typeface="+mn-lt"/>
              </a:rPr>
              <a:t>　　　　　</a:t>
            </a:r>
            <a:r>
              <a:rPr lang="ja-JP" altLang="ja-JP" sz="2800" b="1" dirty="0">
                <a:latin typeface="+mn-lt"/>
              </a:rPr>
              <a:t>精神的ケアの方法</a:t>
            </a:r>
            <a:r>
              <a:rPr lang="ja-JP" altLang="en-US" sz="2800" dirty="0">
                <a:latin typeface="+mn-lt"/>
              </a:rPr>
              <a:t>　　　</a:t>
            </a:r>
            <a:r>
              <a:rPr lang="ja-JP" altLang="en-US" sz="2800" b="1" dirty="0">
                <a:solidFill>
                  <a:srgbClr val="FF0000"/>
                </a:solidFill>
              </a:rPr>
              <a:t>　　　</a:t>
            </a:r>
            <a:endParaRPr kumimoji="0" lang="ja-JP" altLang="ja-JP" sz="2800" dirty="0">
              <a:solidFill>
                <a:srgbClr val="FF0000"/>
              </a:solidFill>
            </a:endParaRPr>
          </a:p>
        </p:txBody>
      </p:sp>
      <p:sp>
        <p:nvSpPr>
          <p:cNvPr id="5121" name="AutoShape 1"/>
          <p:cNvSpPr>
            <a:spLocks noChangeArrowheads="1"/>
          </p:cNvSpPr>
          <p:nvPr/>
        </p:nvSpPr>
        <p:spPr bwMode="auto">
          <a:xfrm>
            <a:off x="365761" y="4702628"/>
            <a:ext cx="8556170" cy="1554480"/>
          </a:xfrm>
          <a:prstGeom prst="roundRect">
            <a:avLst>
              <a:gd name="adj" fmla="val 4380"/>
            </a:avLst>
          </a:prstGeom>
          <a:solidFill>
            <a:srgbClr val="F2F2F2"/>
          </a:solidFill>
          <a:ln w="9525">
            <a:noFill/>
            <a:round/>
            <a:headEnd/>
            <a:tailEnd/>
          </a:ln>
        </p:spPr>
        <p:txBody>
          <a:bodyPr vert="horz" wrap="square" lIns="30960" tIns="19800" rIns="30960" bIns="1620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修得目標</a:t>
            </a:r>
            <a:r>
              <a:rPr kumimoji="1" lang="en-US" altLang="ja-JP"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a:t>
            </a:r>
            <a:r>
              <a:rPr kumimoji="1" lang="ja-JP" altLang="en-US" sz="2800" b="0" i="0" u="none" strike="noStrike" cap="none" normalizeH="0" baseline="0" dirty="0">
                <a:ln>
                  <a:noFill/>
                </a:ln>
                <a:solidFill>
                  <a:srgbClr val="984806"/>
                </a:solidFill>
                <a:effectLst/>
                <a:latin typeface="ＭＳ ゴシック" pitchFamily="49" charset="-128"/>
                <a:ea typeface="ＭＳ ゴシック" pitchFamily="49" charset="-128"/>
                <a:cs typeface="ＭＳ Ｐゴシック" pitchFamily="50" charset="-128"/>
              </a:rPr>
              <a:t>　</a:t>
            </a:r>
          </a:p>
          <a:p>
            <a:pPr marL="457200" marR="0" lvl="1"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⑤看取りの特性に応じたケアマネジメントの</a:t>
            </a:r>
            <a:endParaRPr kumimoji="1" lang="en-US" altLang="ja-JP"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endParaRPr>
          </a:p>
          <a:p>
            <a:pPr marL="457200" marR="0" lvl="1" indent="0" algn="just" defTabSz="914400" rtl="0" eaLnBrk="1" fontAlgn="base" latinLnBrk="0" hangingPunct="1">
              <a:lnSpc>
                <a:spcPct val="100000"/>
              </a:lnSpc>
              <a:spcBef>
                <a:spcPct val="0"/>
              </a:spcBef>
              <a:spcAft>
                <a:spcPct val="0"/>
              </a:spcAft>
              <a:buClrTx/>
              <a:buSzTx/>
              <a:buFontTx/>
              <a:buNone/>
              <a:tabLst/>
            </a:pPr>
            <a:r>
              <a:rPr lang="ja-JP" altLang="en-US" sz="2800" dirty="0">
                <a:solidFill>
                  <a:srgbClr val="CC0066"/>
                </a:solidFill>
                <a:latin typeface="ＭＳ ゴシック" pitchFamily="49" charset="-128"/>
                <a:ea typeface="ＭＳ ゴシック" pitchFamily="49" charset="-128"/>
                <a:cs typeface="ＭＳ Ｐゴシック" pitchFamily="50" charset="-128"/>
              </a:rPr>
              <a:t>　</a:t>
            </a:r>
            <a:r>
              <a:rPr kumimoji="1" lang="ja-JP" altLang="en-US" sz="2800" b="0" i="0" u="none" strike="noStrike" cap="none" normalizeH="0" baseline="0" dirty="0">
                <a:ln>
                  <a:noFill/>
                </a:ln>
                <a:solidFill>
                  <a:srgbClr val="CC0066"/>
                </a:solidFill>
                <a:effectLst/>
                <a:latin typeface="ＭＳ ゴシック" pitchFamily="49" charset="-128"/>
                <a:ea typeface="ＭＳ ゴシック" pitchFamily="49" charset="-128"/>
                <a:cs typeface="ＭＳ Ｐゴシック" pitchFamily="50" charset="-128"/>
              </a:rPr>
              <a:t>具体的な方法を実施できる</a:t>
            </a:r>
            <a:endParaRPr kumimoji="1" lang="ja-JP" sz="2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メモ 5"/>
          <p:cNvSpPr/>
          <p:nvPr/>
        </p:nvSpPr>
        <p:spPr>
          <a:xfrm>
            <a:off x="7704000" y="0"/>
            <a:ext cx="1440000" cy="86400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2800" dirty="0">
                <a:solidFill>
                  <a:srgbClr val="FF0000"/>
                </a:solidFill>
              </a:rPr>
              <a:t>ﾜｰｸｼｰﾄ</a:t>
            </a:r>
            <a:endParaRPr kumimoji="1" lang="en-US" altLang="ja-JP" sz="2800" dirty="0">
              <a:solidFill>
                <a:srgbClr val="FF0000"/>
              </a:solidFill>
            </a:endParaRPr>
          </a:p>
          <a:p>
            <a:pPr algn="ctr"/>
            <a:r>
              <a:rPr lang="ja-JP" altLang="en-US" sz="2800" dirty="0">
                <a:solidFill>
                  <a:srgbClr val="FF0000"/>
                </a:solidFill>
              </a:rPr>
              <a:t>Ｐ６３</a:t>
            </a:r>
            <a:endParaRPr kumimoji="1" lang="ja-JP" altLang="en-US" sz="2800" dirty="0">
              <a:solidFill>
                <a:srgbClr val="FF0000"/>
              </a:solidFill>
            </a:endParaRPr>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chemeClr val="tx1"/>
                </a:solidFill>
                <a:effectLst/>
                <a:latin typeface="ＭＳ ゴシック" pitchFamily="49" charset="-128"/>
                <a:ea typeface="ＭＳ ゴシック" pitchFamily="49" charset="-128"/>
                <a:cs typeface="MS-PMincho"/>
              </a:rPr>
              <a:t>グループワーク　</a:t>
            </a:r>
            <a:r>
              <a:rPr kumimoji="1" lang="ja-JP" sz="900" b="0" i="0" u="none" strike="noStrike" cap="none" normalizeH="0" baseline="0">
                <a:ln>
                  <a:noFill/>
                </a:ln>
                <a:solidFill>
                  <a:srgbClr val="385623"/>
                </a:solidFill>
                <a:effectLst/>
                <a:latin typeface="ＭＳ ゴシック" pitchFamily="49" charset="-128"/>
                <a:ea typeface="ＭＳ ゴシック" pitchFamily="49" charset="-128"/>
                <a:cs typeface="MS-PMincho"/>
              </a:rPr>
              <a:t>（</a:t>
            </a:r>
            <a:r>
              <a:rPr kumimoji="1" lang="en-US" altLang="ja-JP" sz="900" b="0" i="0" u="none" strike="noStrike" cap="none" normalizeH="0" baseline="0">
                <a:ln>
                  <a:noFill/>
                </a:ln>
                <a:solidFill>
                  <a:srgbClr val="385623"/>
                </a:solidFill>
                <a:effectLst/>
                <a:latin typeface="ＭＳ ゴシック" pitchFamily="49" charset="-128"/>
                <a:ea typeface="ＭＳ ゴシック" pitchFamily="49" charset="-128"/>
                <a:cs typeface="MS-PMincho"/>
              </a:rPr>
              <a:t>5</a:t>
            </a:r>
            <a:r>
              <a:rPr kumimoji="1" lang="ja-JP" altLang="en-US" sz="900" b="0" i="0" u="none" strike="noStrike" cap="none" normalizeH="0" baseline="0">
                <a:ln>
                  <a:noFill/>
                </a:ln>
                <a:solidFill>
                  <a:srgbClr val="385623"/>
                </a:solidFill>
                <a:effectLst/>
                <a:latin typeface="ＭＳ ゴシック" pitchFamily="49" charset="-128"/>
                <a:ea typeface="ＭＳ ゴシック" pitchFamily="49" charset="-128"/>
                <a:cs typeface="MS-PMincho"/>
              </a:rPr>
              <a:t>分）</a:t>
            </a:r>
            <a:endParaRPr kumimoji="1" lang="ja-JP" altLang="en-US"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1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a:ln>
                  <a:noFill/>
                </a:ln>
                <a:solidFill>
                  <a:schemeClr val="tx1"/>
                </a:solidFill>
                <a:effectLst/>
                <a:latin typeface="ＭＳ ゴシック" pitchFamily="49" charset="-128"/>
                <a:ea typeface="ＭＳ ゴシック" pitchFamily="49" charset="-128"/>
                <a:cs typeface="MS-PMincho" charset="-122"/>
              </a:rPr>
              <a:t>グループワーク　</a:t>
            </a:r>
            <a:r>
              <a:rPr kumimoji="1" lang="ja-JP" sz="900" b="0" i="0" u="none" strike="noStrike" cap="none" normalizeH="0" baseline="0">
                <a:ln>
                  <a:noFill/>
                </a:ln>
                <a:solidFill>
                  <a:srgbClr val="385623"/>
                </a:solidFill>
                <a:effectLst/>
                <a:latin typeface="ＭＳ ゴシック" pitchFamily="49" charset="-128"/>
                <a:ea typeface="ＭＳ ゴシック" pitchFamily="49" charset="-128"/>
                <a:cs typeface="MS-PMincho" charset="-122"/>
              </a:rPr>
              <a:t>（</a:t>
            </a:r>
            <a:r>
              <a:rPr kumimoji="1" lang="en-US" altLang="ja-JP" sz="900" b="0" i="0" u="none" strike="noStrike" cap="none" normalizeH="0" baseline="0">
                <a:ln>
                  <a:noFill/>
                </a:ln>
                <a:solidFill>
                  <a:srgbClr val="385623"/>
                </a:solidFill>
                <a:effectLst/>
                <a:latin typeface="ＭＳ ゴシック" pitchFamily="49" charset="-128"/>
                <a:ea typeface="ＭＳ ゴシック" pitchFamily="49" charset="-128"/>
                <a:cs typeface="MS-PMincho" charset="-122"/>
              </a:rPr>
              <a:t>5</a:t>
            </a:r>
            <a:r>
              <a:rPr kumimoji="1" lang="ja-JP" altLang="en-US" sz="900" b="0" i="0" u="none" strike="noStrike" cap="none" normalizeH="0" baseline="0">
                <a:ln>
                  <a:noFill/>
                </a:ln>
                <a:solidFill>
                  <a:srgbClr val="385623"/>
                </a:solidFill>
                <a:effectLst/>
                <a:latin typeface="ＭＳ ゴシック" pitchFamily="49" charset="-128"/>
                <a:ea typeface="ＭＳ ゴシック" pitchFamily="49" charset="-128"/>
                <a:cs typeface="MS-PMincho" charset="-122"/>
              </a:rPr>
              <a:t>分）</a:t>
            </a:r>
            <a:endParaRPr kumimoji="1" lang="ja-JP" altLang="en-US"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正方形/長方形 8"/>
          <p:cNvSpPr/>
          <p:nvPr/>
        </p:nvSpPr>
        <p:spPr>
          <a:xfrm>
            <a:off x="359520" y="3884414"/>
            <a:ext cx="3655168" cy="523220"/>
          </a:xfrm>
          <a:prstGeom prst="rect">
            <a:avLst/>
          </a:prstGeom>
        </p:spPr>
        <p:txBody>
          <a:bodyPr wrap="none">
            <a:spAutoFit/>
          </a:bodyPr>
          <a:lstStyle/>
          <a:p>
            <a:r>
              <a:rPr lang="ja-JP" altLang="ja-JP" sz="2800" dirty="0">
                <a:solidFill>
                  <a:srgbClr val="FF0000"/>
                </a:solidFill>
              </a:rPr>
              <a:t>グループワーク　（</a:t>
            </a:r>
            <a:r>
              <a:rPr lang="en-US" altLang="ja-JP" sz="2800" dirty="0">
                <a:solidFill>
                  <a:srgbClr val="FF0000"/>
                </a:solidFill>
              </a:rPr>
              <a:t>5</a:t>
            </a:r>
            <a:r>
              <a:rPr lang="ja-JP" altLang="ja-JP" sz="2800" dirty="0">
                <a:solidFill>
                  <a:srgbClr val="FF0000"/>
                </a:solidFill>
              </a:rPr>
              <a:t>分）</a:t>
            </a:r>
            <a:endParaRPr lang="ja-JP" altLang="en-US" sz="2800" dirty="0">
              <a:solidFill>
                <a:srgbClr val="FF0000"/>
              </a:solidFill>
            </a:endParaRPr>
          </a:p>
        </p:txBody>
      </p:sp>
    </p:spTree>
    <p:extLst>
      <p:ext uri="{BB962C8B-B14F-4D97-AF65-F5344CB8AC3E}">
        <p14:creationId xmlns:p14="http://schemas.microsoft.com/office/powerpoint/2010/main" val="93457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5257" y="2538867"/>
            <a:ext cx="8229600" cy="1498178"/>
          </a:xfrm>
          <a:solidFill>
            <a:schemeClr val="accent1">
              <a:lumMod val="40000"/>
              <a:lumOff val="60000"/>
            </a:schemeClr>
          </a:solidFill>
        </p:spPr>
        <p:txBody>
          <a:bodyPr>
            <a:normAutofit/>
          </a:bodyPr>
          <a:lstStyle/>
          <a:p>
            <a:pPr algn="ctr"/>
            <a:r>
              <a:rPr lang="ja-JP" altLang="en-US" dirty="0"/>
              <a:t>まとめと振り返り</a:t>
            </a:r>
            <a:endParaRPr kumimoji="1" lang="ja-JP" altLang="en-US" dirty="0"/>
          </a:p>
        </p:txBody>
      </p:sp>
      <p:sp>
        <p:nvSpPr>
          <p:cNvPr id="4" name="スライド番号プレースホルダー 3"/>
          <p:cNvSpPr>
            <a:spLocks noGrp="1"/>
          </p:cNvSpPr>
          <p:nvPr>
            <p:ph type="sldNum" sz="quarter" idx="12"/>
          </p:nvPr>
        </p:nvSpPr>
        <p:spPr/>
        <p:txBody>
          <a:bodyPr/>
          <a:lstStyle/>
          <a:p>
            <a:fld id="{09057905-3C74-4474-A335-18C215C071D3}" type="slidenum">
              <a:rPr lang="ja-JP" altLang="en-US" smtClean="0">
                <a:solidFill>
                  <a:prstClr val="black">
                    <a:tint val="75000"/>
                  </a:prstClr>
                </a:solidFill>
              </a:rPr>
              <a:pPr/>
              <a:t>27</a:t>
            </a:fld>
            <a:endParaRPr lang="ja-JP" altLang="en-US">
              <a:solidFill>
                <a:prstClr val="black">
                  <a:tint val="75000"/>
                </a:prstClr>
              </a:solidFill>
            </a:endParaRPr>
          </a:p>
        </p:txBody>
      </p:sp>
    </p:spTree>
    <p:extLst>
      <p:ext uri="{BB962C8B-B14F-4D97-AF65-F5344CB8AC3E}">
        <p14:creationId xmlns:p14="http://schemas.microsoft.com/office/powerpoint/2010/main" val="1265801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3256" y="1223111"/>
            <a:ext cx="8229600" cy="1143000"/>
          </a:xfrm>
        </p:spPr>
        <p:txBody>
          <a:bodyPr/>
          <a:lstStyle/>
          <a:p>
            <a:pPr algn="ctr"/>
            <a:r>
              <a:rPr kumimoji="1" lang="ja-JP" altLang="en-US" dirty="0"/>
              <a:t>研修記録シートの記入</a:t>
            </a:r>
          </a:p>
        </p:txBody>
      </p:sp>
      <p:sp>
        <p:nvSpPr>
          <p:cNvPr id="3" name="コンテンツ プレースホルダー 2"/>
          <p:cNvSpPr>
            <a:spLocks noGrp="1"/>
          </p:cNvSpPr>
          <p:nvPr>
            <p:ph idx="1"/>
          </p:nvPr>
        </p:nvSpPr>
        <p:spPr>
          <a:xfrm>
            <a:off x="457200" y="2636912"/>
            <a:ext cx="8229600" cy="2332856"/>
          </a:xfrm>
        </p:spPr>
        <p:txBody>
          <a:bodyPr/>
          <a:lstStyle/>
          <a:p>
            <a:pPr marL="0" indent="0" algn="ctr">
              <a:buNone/>
            </a:pPr>
            <a:endParaRPr lang="en-US" altLang="ja-JP" dirty="0"/>
          </a:p>
          <a:p>
            <a:pPr marL="0" indent="0" algn="ctr">
              <a:buNone/>
            </a:pPr>
            <a:r>
              <a:rPr lang="ja-JP" altLang="en-US" sz="2800" dirty="0"/>
              <a:t>研修記録シートを通じて、</a:t>
            </a:r>
            <a:endParaRPr lang="en-US" altLang="ja-JP" sz="2800" dirty="0"/>
          </a:p>
          <a:p>
            <a:pPr marL="0" indent="0" algn="ctr">
              <a:buNone/>
            </a:pPr>
            <a:r>
              <a:rPr lang="ja-JP" altLang="en-US" sz="2800" dirty="0"/>
              <a:t>本科目を振り返りましょう。</a:t>
            </a:r>
            <a:endParaRPr kumimoji="1" lang="en-US" altLang="ja-JP" sz="2800" dirty="0"/>
          </a:p>
        </p:txBody>
      </p:sp>
      <p:sp>
        <p:nvSpPr>
          <p:cNvPr id="4" name="スライド番号プレースホルダー 3"/>
          <p:cNvSpPr>
            <a:spLocks noGrp="1"/>
          </p:cNvSpPr>
          <p:nvPr>
            <p:ph type="sldNum" sz="quarter" idx="12"/>
          </p:nvPr>
        </p:nvSpPr>
        <p:spPr/>
        <p:txBody>
          <a:bodyPr/>
          <a:lstStyle/>
          <a:p>
            <a:fld id="{9F8524E6-B2B5-4881-B86F-F6ECDF80A2A9}" type="slidenum">
              <a:rPr lang="ja-JP" altLang="en-US" smtClean="0">
                <a:solidFill>
                  <a:prstClr val="black">
                    <a:tint val="75000"/>
                  </a:prstClr>
                </a:solidFill>
              </a:rPr>
              <a:pPr/>
              <a:t>28</a:t>
            </a:fld>
            <a:endParaRPr lang="ja-JP" altLang="en-US">
              <a:solidFill>
                <a:prstClr val="black">
                  <a:tint val="75000"/>
                </a:prstClr>
              </a:solidFill>
            </a:endParaRPr>
          </a:p>
        </p:txBody>
      </p:sp>
    </p:spTree>
    <p:extLst>
      <p:ext uri="{BB962C8B-B14F-4D97-AF65-F5344CB8AC3E}">
        <p14:creationId xmlns:p14="http://schemas.microsoft.com/office/powerpoint/2010/main" val="2029145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6890" y="218365"/>
            <a:ext cx="7886700" cy="928048"/>
          </a:xfrm>
          <a:solidFill>
            <a:schemeClr val="accent1">
              <a:lumMod val="40000"/>
              <a:lumOff val="60000"/>
            </a:schemeClr>
          </a:solidFill>
        </p:spPr>
        <p:txBody>
          <a:bodyPr/>
          <a:lstStyle/>
          <a:p>
            <a:pPr algn="ctr"/>
            <a:r>
              <a:rPr kumimoji="1" lang="ja-JP" altLang="en-US" dirty="0"/>
              <a:t>本科目</a:t>
            </a:r>
            <a:r>
              <a:rPr kumimoji="1" lang="ja-JP" altLang="en-US"/>
              <a:t>の</a:t>
            </a:r>
            <a:r>
              <a:rPr lang="ja-JP" altLang="en-US"/>
              <a:t>修得</a:t>
            </a:r>
            <a:r>
              <a:rPr kumimoji="1" lang="ja-JP" altLang="en-US"/>
              <a:t>目標</a:t>
            </a:r>
            <a:endParaRPr kumimoji="1" lang="ja-JP" altLang="en-US" dirty="0"/>
          </a:p>
        </p:txBody>
      </p:sp>
      <p:sp>
        <p:nvSpPr>
          <p:cNvPr id="3" name="コンテンツ プレースホルダー 2"/>
          <p:cNvSpPr>
            <a:spLocks noGrp="1"/>
          </p:cNvSpPr>
          <p:nvPr>
            <p:ph idx="1"/>
          </p:nvPr>
        </p:nvSpPr>
        <p:spPr>
          <a:xfrm>
            <a:off x="443551" y="1678675"/>
            <a:ext cx="8482085" cy="5179325"/>
          </a:xfrm>
        </p:spPr>
        <p:txBody>
          <a:bodyPr>
            <a:normAutofit lnSpcReduction="10000"/>
          </a:bodyPr>
          <a:lstStyle/>
          <a:p>
            <a:pPr marL="0" indent="0">
              <a:buNone/>
            </a:pPr>
            <a:r>
              <a:rPr lang="ja-JP" altLang="en-US" sz="2400" b="1" kern="100" dirty="0">
                <a:latin typeface="+mn-ea"/>
                <a:cs typeface="Times New Roman"/>
              </a:rPr>
              <a:t>①看取りにおける介護支援専門員の役割や適切な姿勢について</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②看取りに関する各種サービス等の活用方法や、医療職をはじ</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めとする多職種との連携・協働を効果的に行うためのポイント</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について説明できる。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③看取りに向けた利用者及び家族との段階的なかかわりの変化</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について説明できる。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④看取りのケースについて、在宅生活の支援における起こりや</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すい課題を説明できる。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⑤看取りの特性に応じたケアマネジメントの具体的な方法を実施</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⑥継続的学習の必要性と、具体的な学習方法を述べることが</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できる。</a:t>
            </a:r>
            <a:endParaRPr lang="ja-JP" altLang="ja-JP" sz="2400" b="1" kern="100" dirty="0">
              <a:latin typeface="+mn-ea"/>
              <a:cs typeface="Times New Roman"/>
            </a:endParaRPr>
          </a:p>
        </p:txBody>
      </p:sp>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29</a:t>
            </a:fld>
            <a:endParaRPr kumimoji="1" lang="ja-JP" altLang="en-US"/>
          </a:p>
        </p:txBody>
      </p:sp>
      <p:sp>
        <p:nvSpPr>
          <p:cNvPr id="6" name="正方形/長方形 5"/>
          <p:cNvSpPr/>
          <p:nvPr/>
        </p:nvSpPr>
        <p:spPr>
          <a:xfrm>
            <a:off x="7561678" y="670599"/>
            <a:ext cx="827584"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P..360</a:t>
            </a:r>
            <a:endParaRPr kumimoji="1" lang="ja-JP" altLang="en-US" dirty="0">
              <a:solidFill>
                <a:schemeClr val="tx1"/>
              </a:solidFill>
            </a:endParaRPr>
          </a:p>
        </p:txBody>
      </p:sp>
    </p:spTree>
    <p:extLst>
      <p:ext uri="{BB962C8B-B14F-4D97-AF65-F5344CB8AC3E}">
        <p14:creationId xmlns:p14="http://schemas.microsoft.com/office/powerpoint/2010/main" val="192097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6890" y="218365"/>
            <a:ext cx="7886700" cy="928048"/>
          </a:xfrm>
          <a:solidFill>
            <a:schemeClr val="accent1">
              <a:lumMod val="40000"/>
              <a:lumOff val="60000"/>
            </a:schemeClr>
          </a:solidFill>
        </p:spPr>
        <p:txBody>
          <a:bodyPr/>
          <a:lstStyle/>
          <a:p>
            <a:pPr algn="ctr"/>
            <a:r>
              <a:rPr kumimoji="1" lang="ja-JP" altLang="en-US"/>
              <a:t>本科目の</a:t>
            </a:r>
            <a:r>
              <a:rPr lang="ja-JP" altLang="en-US"/>
              <a:t>修得</a:t>
            </a:r>
            <a:r>
              <a:rPr kumimoji="1" lang="ja-JP" altLang="en-US"/>
              <a:t>目標</a:t>
            </a:r>
            <a:endParaRPr kumimoji="1" lang="ja-JP" altLang="en-US" dirty="0"/>
          </a:p>
        </p:txBody>
      </p:sp>
      <p:sp>
        <p:nvSpPr>
          <p:cNvPr id="3" name="コンテンツ プレースホルダー 2"/>
          <p:cNvSpPr>
            <a:spLocks noGrp="1"/>
          </p:cNvSpPr>
          <p:nvPr>
            <p:ph idx="1"/>
          </p:nvPr>
        </p:nvSpPr>
        <p:spPr>
          <a:xfrm>
            <a:off x="443551" y="1678675"/>
            <a:ext cx="8482085" cy="5179325"/>
          </a:xfrm>
        </p:spPr>
        <p:txBody>
          <a:bodyPr>
            <a:normAutofit lnSpcReduction="10000"/>
          </a:bodyPr>
          <a:lstStyle/>
          <a:p>
            <a:pPr marL="0" indent="0">
              <a:buNone/>
            </a:pPr>
            <a:r>
              <a:rPr lang="ja-JP" altLang="en-US" sz="2400" b="1" kern="100" dirty="0">
                <a:latin typeface="+mn-ea"/>
                <a:cs typeface="Times New Roman"/>
              </a:rPr>
              <a:t>①看取りにおける介護支援専門員の役割や適切な姿勢について</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②看取りに関する各種サービス等の活用方法や、医療職をはじ</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めとする多職種との連携・協働を効果的に行うためのポイント</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について説明できる。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③看取りに向けた利用者及び家族との段階的なかかわりの変化</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について説明できる。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④看取りのケースについて、在宅生活の支援における起こりや</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すい課題を説明できる。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⑤看取りの特性に応じたケアマネジメントの具体的な方法を実施</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できる。</a:t>
            </a:r>
            <a:endParaRPr lang="en-US" altLang="ja-JP" sz="2400" b="1" kern="100" dirty="0">
              <a:latin typeface="+mn-ea"/>
              <a:cs typeface="Times New Roman"/>
            </a:endParaRPr>
          </a:p>
          <a:p>
            <a:pPr marL="0" indent="0">
              <a:buNone/>
            </a:pPr>
            <a:r>
              <a:rPr lang="ja-JP" altLang="en-US" sz="2400" b="1" kern="100" dirty="0">
                <a:latin typeface="+mn-ea"/>
                <a:cs typeface="Times New Roman"/>
              </a:rPr>
              <a:t>⑥継続的学習の必要性と、具体的な学習方法を述べることが</a:t>
            </a:r>
            <a:endParaRPr lang="en-US" altLang="ja-JP" sz="2400" b="1" kern="100" dirty="0">
              <a:latin typeface="+mn-ea"/>
              <a:cs typeface="Times New Roman"/>
            </a:endParaRPr>
          </a:p>
          <a:p>
            <a:pPr marL="0" indent="0">
              <a:buNone/>
            </a:pPr>
            <a:r>
              <a:rPr lang="en-US" altLang="ja-JP" sz="2400" b="1" kern="100" dirty="0">
                <a:latin typeface="+mn-ea"/>
                <a:cs typeface="Times New Roman"/>
              </a:rPr>
              <a:t>   </a:t>
            </a:r>
            <a:r>
              <a:rPr lang="ja-JP" altLang="en-US" sz="2400" b="1" kern="100" dirty="0">
                <a:latin typeface="+mn-ea"/>
                <a:cs typeface="Times New Roman"/>
              </a:rPr>
              <a:t>できる。</a:t>
            </a:r>
            <a:endParaRPr lang="ja-JP" altLang="ja-JP" sz="2400" b="1" kern="100" dirty="0">
              <a:latin typeface="+mn-ea"/>
              <a:cs typeface="Times New Roman"/>
            </a:endParaRPr>
          </a:p>
        </p:txBody>
      </p:sp>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3</a:t>
            </a:fld>
            <a:endParaRPr kumimoji="1" lang="ja-JP" altLang="en-US"/>
          </a:p>
        </p:txBody>
      </p:sp>
      <p:sp>
        <p:nvSpPr>
          <p:cNvPr id="6" name="正方形/長方形 5"/>
          <p:cNvSpPr/>
          <p:nvPr/>
        </p:nvSpPr>
        <p:spPr>
          <a:xfrm>
            <a:off x="7561678" y="670599"/>
            <a:ext cx="827584"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P..360</a:t>
            </a:r>
            <a:endParaRPr kumimoji="1" lang="ja-JP" altLang="en-US" dirty="0">
              <a:solidFill>
                <a:schemeClr val="tx1"/>
              </a:solidFill>
            </a:endParaRPr>
          </a:p>
        </p:txBody>
      </p:sp>
    </p:spTree>
    <p:extLst>
      <p:ext uri="{BB962C8B-B14F-4D97-AF65-F5344CB8AC3E}">
        <p14:creationId xmlns:p14="http://schemas.microsoft.com/office/powerpoint/2010/main" val="192097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217"/>
            <a:ext cx="8229600" cy="1080120"/>
          </a:xfrm>
          <a:solidFill>
            <a:schemeClr val="accent1">
              <a:lumMod val="40000"/>
              <a:lumOff val="60000"/>
            </a:schemeClr>
          </a:solidFill>
        </p:spPr>
        <p:txBody>
          <a:bodyPr/>
          <a:lstStyle/>
          <a:p>
            <a:pPr algn="ctr"/>
            <a:r>
              <a:rPr kumimoji="1" lang="ja-JP" altLang="en-US" dirty="0"/>
              <a:t>本科目のスケジュール　</a:t>
            </a:r>
          </a:p>
        </p:txBody>
      </p:sp>
      <p:sp>
        <p:nvSpPr>
          <p:cNvPr id="3" name="スライド番号プレースホルダー 2"/>
          <p:cNvSpPr>
            <a:spLocks noGrp="1"/>
          </p:cNvSpPr>
          <p:nvPr>
            <p:ph type="sldNum" sz="quarter" idx="12"/>
          </p:nvPr>
        </p:nvSpPr>
        <p:spPr/>
        <p:txBody>
          <a:bodyPr/>
          <a:lstStyle/>
          <a:p>
            <a:fld id="{9F8524E6-B2B5-4881-B86F-F6ECDF80A2A9}" type="slidenum">
              <a:rPr lang="ja-JP" altLang="en-US" smtClean="0">
                <a:solidFill>
                  <a:prstClr val="black">
                    <a:tint val="75000"/>
                  </a:prstClr>
                </a:solidFill>
              </a:rPr>
              <a:pPr/>
              <a:t>4</a:t>
            </a:fld>
            <a:endParaRPr lang="ja-JP" altLang="en-US">
              <a:solidFill>
                <a:prstClr val="black">
                  <a:tint val="75000"/>
                </a:prstClr>
              </a:solidFill>
            </a:endParaRPr>
          </a:p>
        </p:txBody>
      </p:sp>
      <p:sp>
        <p:nvSpPr>
          <p:cNvPr id="4" name="テキスト ボックス 3"/>
          <p:cNvSpPr txBox="1"/>
          <p:nvPr/>
        </p:nvSpPr>
        <p:spPr>
          <a:xfrm>
            <a:off x="953598" y="1348800"/>
            <a:ext cx="7236804" cy="5509200"/>
          </a:xfrm>
          <a:prstGeom prst="rect">
            <a:avLst/>
          </a:prstGeom>
          <a:noFill/>
        </p:spPr>
        <p:txBody>
          <a:bodyPr wrap="square" rtlCol="0">
            <a:spAutoFit/>
          </a:bodyPr>
          <a:lstStyle/>
          <a:p>
            <a:r>
              <a:rPr lang="ja-JP" altLang="en-US" sz="2800" dirty="0">
                <a:solidFill>
                  <a:prstClr val="black"/>
                </a:solidFill>
                <a:highlight>
                  <a:srgbClr val="00FFFF"/>
                </a:highlight>
              </a:rPr>
              <a:t>＜２時間３０分＞</a:t>
            </a:r>
            <a:endParaRPr lang="en-US" altLang="ja-JP" sz="2800" dirty="0">
              <a:solidFill>
                <a:prstClr val="black"/>
              </a:solidFill>
              <a:highlight>
                <a:srgbClr val="00FFFF"/>
              </a:highlight>
            </a:endParaRPr>
          </a:p>
          <a:p>
            <a:endParaRPr lang="en-US" altLang="ja-JP" sz="1600" dirty="0">
              <a:solidFill>
                <a:prstClr val="black"/>
              </a:solidFill>
              <a:highlight>
                <a:srgbClr val="00FFFF"/>
              </a:highlight>
            </a:endParaRPr>
          </a:p>
          <a:p>
            <a:r>
              <a:rPr lang="ja-JP" altLang="en-US" sz="2800" dirty="0">
                <a:solidFill>
                  <a:prstClr val="black"/>
                </a:solidFill>
              </a:rPr>
              <a:t>　１５：００～　　修得目標の確認</a:t>
            </a:r>
            <a:endParaRPr lang="en-US" altLang="ja-JP" sz="2800" dirty="0">
              <a:solidFill>
                <a:prstClr val="black"/>
              </a:solidFill>
            </a:endParaRPr>
          </a:p>
          <a:p>
            <a:r>
              <a:rPr lang="ja-JP" altLang="en-US" sz="2800" dirty="0">
                <a:solidFill>
                  <a:prstClr val="black"/>
                </a:solidFill>
              </a:rPr>
              <a:t>　１５：０５～　　講義</a:t>
            </a:r>
            <a:endParaRPr lang="en-US" altLang="ja-JP" sz="2800" dirty="0">
              <a:solidFill>
                <a:prstClr val="black"/>
              </a:solidFill>
            </a:endParaRPr>
          </a:p>
          <a:p>
            <a:r>
              <a:rPr lang="ja-JP" altLang="en-US" sz="2800" dirty="0">
                <a:solidFill>
                  <a:prstClr val="black"/>
                </a:solidFill>
              </a:rPr>
              <a:t>　１５：２５～　　事例の読み込み</a:t>
            </a:r>
            <a:endParaRPr lang="en-US" altLang="ja-JP" sz="2800" dirty="0">
              <a:solidFill>
                <a:prstClr val="black"/>
              </a:solidFill>
            </a:endParaRPr>
          </a:p>
          <a:p>
            <a:r>
              <a:rPr lang="ja-JP" altLang="en-US" sz="2800" dirty="0">
                <a:solidFill>
                  <a:prstClr val="black"/>
                </a:solidFill>
              </a:rPr>
              <a:t>　</a:t>
            </a:r>
            <a:r>
              <a:rPr lang="ja-JP" altLang="en-US" sz="2800" dirty="0">
                <a:solidFill>
                  <a:srgbClr val="0070C0"/>
                </a:solidFill>
              </a:rPr>
              <a:t>１５：４５～　　演習①　</a:t>
            </a:r>
            <a:endParaRPr lang="en-US" altLang="ja-JP" sz="2800" dirty="0">
              <a:solidFill>
                <a:srgbClr val="0070C0"/>
              </a:solidFill>
            </a:endParaRPr>
          </a:p>
          <a:p>
            <a:r>
              <a:rPr lang="ja-JP" altLang="en-US" sz="2800" dirty="0">
                <a:solidFill>
                  <a:srgbClr val="0070C0"/>
                </a:solidFill>
              </a:rPr>
              <a:t>　１６：０５～　　演習②</a:t>
            </a:r>
            <a:endParaRPr lang="en-US" altLang="ja-JP" sz="2800" dirty="0">
              <a:solidFill>
                <a:srgbClr val="0070C0"/>
              </a:solidFill>
            </a:endParaRPr>
          </a:p>
          <a:p>
            <a:r>
              <a:rPr lang="ja-JP" altLang="en-US" sz="2800" dirty="0">
                <a:solidFill>
                  <a:prstClr val="black"/>
                </a:solidFill>
              </a:rPr>
              <a:t>　</a:t>
            </a:r>
            <a:r>
              <a:rPr lang="ja-JP" altLang="en-US" sz="2800" dirty="0">
                <a:solidFill>
                  <a:schemeClr val="bg1">
                    <a:lumMod val="50000"/>
                  </a:schemeClr>
                </a:solidFill>
              </a:rPr>
              <a:t>１６：３０～　　休憩</a:t>
            </a:r>
            <a:r>
              <a:rPr lang="ja-JP" altLang="en-US" sz="2800" dirty="0">
                <a:solidFill>
                  <a:prstClr val="black"/>
                </a:solidFill>
              </a:rPr>
              <a:t>　</a:t>
            </a:r>
            <a:r>
              <a:rPr lang="ja-JP" altLang="en-US" sz="2400" dirty="0">
                <a:solidFill>
                  <a:prstClr val="black"/>
                </a:solidFill>
              </a:rPr>
              <a:t>　　</a:t>
            </a:r>
            <a:endParaRPr lang="en-US" altLang="ja-JP" sz="2800" dirty="0">
              <a:solidFill>
                <a:prstClr val="black"/>
              </a:solidFill>
            </a:endParaRPr>
          </a:p>
          <a:p>
            <a:r>
              <a:rPr lang="ja-JP" altLang="en-US" sz="2800" dirty="0">
                <a:solidFill>
                  <a:prstClr val="black"/>
                </a:solidFill>
              </a:rPr>
              <a:t>　</a:t>
            </a:r>
            <a:r>
              <a:rPr lang="ja-JP" altLang="en-US" sz="2800" dirty="0">
                <a:solidFill>
                  <a:schemeClr val="accent1">
                    <a:lumMod val="75000"/>
                  </a:schemeClr>
                </a:solidFill>
              </a:rPr>
              <a:t>１６：４０～　</a:t>
            </a:r>
            <a:r>
              <a:rPr lang="ja-JP" altLang="en-US" sz="2400" dirty="0">
                <a:solidFill>
                  <a:schemeClr val="accent1">
                    <a:lumMod val="75000"/>
                  </a:schemeClr>
                </a:solidFill>
              </a:rPr>
              <a:t>　</a:t>
            </a:r>
            <a:r>
              <a:rPr lang="ja-JP" altLang="en-US" sz="2800" dirty="0">
                <a:solidFill>
                  <a:schemeClr val="accent1">
                    <a:lumMod val="75000"/>
                  </a:schemeClr>
                </a:solidFill>
              </a:rPr>
              <a:t>演習③</a:t>
            </a:r>
            <a:endParaRPr lang="en-US" altLang="ja-JP" sz="2800" dirty="0">
              <a:solidFill>
                <a:schemeClr val="accent1">
                  <a:lumMod val="75000"/>
                </a:schemeClr>
              </a:solidFill>
            </a:endParaRPr>
          </a:p>
          <a:p>
            <a:r>
              <a:rPr lang="ja-JP" altLang="en-US" sz="2800" dirty="0">
                <a:solidFill>
                  <a:schemeClr val="accent1">
                    <a:lumMod val="75000"/>
                  </a:schemeClr>
                </a:solidFill>
              </a:rPr>
              <a:t>　１７：１５～　</a:t>
            </a:r>
            <a:r>
              <a:rPr lang="ja-JP" altLang="en-US" sz="2400" dirty="0">
                <a:solidFill>
                  <a:schemeClr val="accent1">
                    <a:lumMod val="75000"/>
                  </a:schemeClr>
                </a:solidFill>
              </a:rPr>
              <a:t>　</a:t>
            </a:r>
            <a:r>
              <a:rPr lang="ja-JP" altLang="en-US" sz="2800" dirty="0">
                <a:solidFill>
                  <a:schemeClr val="accent1">
                    <a:lumMod val="75000"/>
                  </a:schemeClr>
                </a:solidFill>
              </a:rPr>
              <a:t>演習④</a:t>
            </a:r>
            <a:endParaRPr lang="en-US" altLang="ja-JP" sz="2800" dirty="0">
              <a:solidFill>
                <a:schemeClr val="accent1">
                  <a:lumMod val="75000"/>
                </a:schemeClr>
              </a:solidFill>
            </a:endParaRPr>
          </a:p>
          <a:p>
            <a:r>
              <a:rPr lang="ja-JP" altLang="en-US" sz="2800" dirty="0">
                <a:solidFill>
                  <a:prstClr val="black"/>
                </a:solidFill>
              </a:rPr>
              <a:t>　１７：２５～　　全体の振り返り</a:t>
            </a:r>
            <a:endParaRPr lang="en-US" altLang="ja-JP" sz="2800" dirty="0">
              <a:solidFill>
                <a:prstClr val="black"/>
              </a:solidFill>
            </a:endParaRPr>
          </a:p>
          <a:p>
            <a:r>
              <a:rPr lang="ja-JP" altLang="en-US" sz="2800" dirty="0">
                <a:solidFill>
                  <a:prstClr val="black"/>
                </a:solidFill>
              </a:rPr>
              <a:t>　　　　　　　　　　研修記録シート記入</a:t>
            </a:r>
            <a:endParaRPr lang="en-US" altLang="ja-JP" sz="2800" dirty="0">
              <a:solidFill>
                <a:prstClr val="black"/>
              </a:solidFill>
            </a:endParaRPr>
          </a:p>
          <a:p>
            <a:r>
              <a:rPr lang="ja-JP" altLang="en-US" sz="2800" dirty="0">
                <a:solidFill>
                  <a:srgbClr val="FF0000"/>
                </a:solidFill>
              </a:rPr>
              <a:t>　１７：３０　　　終了　</a:t>
            </a:r>
            <a:endParaRPr lang="en-US" altLang="ja-JP" sz="2800" dirty="0">
              <a:solidFill>
                <a:srgbClr val="FF0000"/>
              </a:solidFill>
            </a:endParaRPr>
          </a:p>
        </p:txBody>
      </p:sp>
    </p:spTree>
    <p:extLst>
      <p:ext uri="{BB962C8B-B14F-4D97-AF65-F5344CB8AC3E}">
        <p14:creationId xmlns:p14="http://schemas.microsoft.com/office/powerpoint/2010/main" val="28339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7622" y="361610"/>
            <a:ext cx="7886700" cy="1325563"/>
          </a:xfrm>
          <a:solidFill>
            <a:schemeClr val="accent1">
              <a:lumMod val="40000"/>
              <a:lumOff val="60000"/>
            </a:schemeClr>
          </a:solidFill>
        </p:spPr>
        <p:txBody>
          <a:bodyPr/>
          <a:lstStyle/>
          <a:p>
            <a:pPr algn="ctr"/>
            <a:r>
              <a:rPr kumimoji="1" lang="ja-JP" altLang="en-US" dirty="0"/>
              <a:t>前回講義の振り返り</a:t>
            </a:r>
          </a:p>
        </p:txBody>
      </p:sp>
      <p:sp>
        <p:nvSpPr>
          <p:cNvPr id="3" name="スライド番号プレースホルダー 2"/>
          <p:cNvSpPr>
            <a:spLocks noGrp="1"/>
          </p:cNvSpPr>
          <p:nvPr>
            <p:ph type="sldNum" sz="quarter" idx="12"/>
          </p:nvPr>
        </p:nvSpPr>
        <p:spPr>
          <a:xfrm>
            <a:off x="6588224" y="6309321"/>
            <a:ext cx="2133600" cy="365125"/>
          </a:xfrm>
        </p:spPr>
        <p:txBody>
          <a:bodyPr/>
          <a:lstStyle/>
          <a:p>
            <a:fld id="{9F8524E6-B2B5-4881-B86F-F6ECDF80A2A9}" type="slidenum">
              <a:rPr lang="ja-JP" altLang="en-US" smtClean="0">
                <a:solidFill>
                  <a:prstClr val="black">
                    <a:tint val="75000"/>
                  </a:prstClr>
                </a:solidFill>
              </a:rPr>
              <a:pPr/>
              <a:t>5</a:t>
            </a:fld>
            <a:endParaRPr lang="ja-JP" altLang="en-US">
              <a:solidFill>
                <a:prstClr val="black">
                  <a:tint val="75000"/>
                </a:prstClr>
              </a:solidFill>
            </a:endParaRPr>
          </a:p>
        </p:txBody>
      </p:sp>
      <p:sp>
        <p:nvSpPr>
          <p:cNvPr id="5" name="正方形/長方形 4"/>
          <p:cNvSpPr/>
          <p:nvPr/>
        </p:nvSpPr>
        <p:spPr>
          <a:xfrm>
            <a:off x="457200" y="2669237"/>
            <a:ext cx="8503919" cy="3970318"/>
          </a:xfrm>
          <a:prstGeom prst="rect">
            <a:avLst/>
          </a:prstGeom>
        </p:spPr>
        <p:txBody>
          <a:bodyPr wrap="square">
            <a:spAutoFit/>
          </a:bodyPr>
          <a:lstStyle/>
          <a:p>
            <a:r>
              <a:rPr lang="ja-JP" altLang="en-US" sz="2800" dirty="0">
                <a:solidFill>
                  <a:srgbClr val="96004B"/>
                </a:solidFill>
              </a:rPr>
              <a:t>①看取りにおける介護支援専門員の役割や適切な姿勢</a:t>
            </a:r>
            <a:endParaRPr lang="en-US" altLang="ja-JP" sz="2800" dirty="0">
              <a:solidFill>
                <a:srgbClr val="96004B"/>
              </a:solidFill>
            </a:endParaRPr>
          </a:p>
          <a:p>
            <a:r>
              <a:rPr lang="ja-JP" altLang="en-US" sz="2800" dirty="0">
                <a:solidFill>
                  <a:srgbClr val="96004B"/>
                </a:solidFill>
              </a:rPr>
              <a:t>　について説明できる</a:t>
            </a:r>
          </a:p>
          <a:p>
            <a:r>
              <a:rPr lang="ja-JP" altLang="en-US" sz="2800" dirty="0">
                <a:solidFill>
                  <a:srgbClr val="96004B"/>
                </a:solidFill>
              </a:rPr>
              <a:t>②看取りに関する各種サービス等の活用方法や、医療</a:t>
            </a:r>
            <a:endParaRPr lang="en-US" altLang="ja-JP" sz="2800" dirty="0">
              <a:solidFill>
                <a:srgbClr val="96004B"/>
              </a:solidFill>
            </a:endParaRPr>
          </a:p>
          <a:p>
            <a:r>
              <a:rPr lang="ja-JP" altLang="en-US" sz="2800" dirty="0">
                <a:solidFill>
                  <a:srgbClr val="96004B"/>
                </a:solidFill>
              </a:rPr>
              <a:t>　職をはじめとする多職種との連携・協働を効果的に行</a:t>
            </a:r>
            <a:endParaRPr lang="en-US" altLang="ja-JP" sz="2800" dirty="0">
              <a:solidFill>
                <a:srgbClr val="96004B"/>
              </a:solidFill>
            </a:endParaRPr>
          </a:p>
          <a:p>
            <a:r>
              <a:rPr lang="ja-JP" altLang="en-US" sz="2800" dirty="0">
                <a:solidFill>
                  <a:srgbClr val="96004B"/>
                </a:solidFill>
              </a:rPr>
              <a:t>　うためのポイントについて説明できる</a:t>
            </a:r>
          </a:p>
          <a:p>
            <a:r>
              <a:rPr lang="ja-JP" altLang="en-US" sz="2800" dirty="0">
                <a:solidFill>
                  <a:srgbClr val="96004B"/>
                </a:solidFill>
              </a:rPr>
              <a:t>③看取りに向けた利用者及び家族との段階的な関わり</a:t>
            </a:r>
            <a:endParaRPr lang="en-US" altLang="ja-JP" sz="2800" dirty="0">
              <a:solidFill>
                <a:srgbClr val="96004B"/>
              </a:solidFill>
            </a:endParaRPr>
          </a:p>
          <a:p>
            <a:r>
              <a:rPr lang="ja-JP" altLang="en-US" sz="2800" dirty="0">
                <a:solidFill>
                  <a:srgbClr val="96004B"/>
                </a:solidFill>
              </a:rPr>
              <a:t>　の変化について説明できる</a:t>
            </a:r>
          </a:p>
          <a:p>
            <a:r>
              <a:rPr lang="ja-JP" altLang="en-US" sz="2800" dirty="0">
                <a:solidFill>
                  <a:srgbClr val="96004B"/>
                </a:solidFill>
              </a:rPr>
              <a:t>④看取りのケースにおいて、在宅生活の支援において</a:t>
            </a:r>
            <a:endParaRPr lang="en-US" altLang="ja-JP" sz="2800" dirty="0">
              <a:solidFill>
                <a:srgbClr val="96004B"/>
              </a:solidFill>
            </a:endParaRPr>
          </a:p>
          <a:p>
            <a:r>
              <a:rPr lang="ja-JP" altLang="en-US" sz="2800" dirty="0">
                <a:solidFill>
                  <a:srgbClr val="96004B"/>
                </a:solidFill>
              </a:rPr>
              <a:t>　起こりやすい課題について説明できる</a:t>
            </a:r>
          </a:p>
        </p:txBody>
      </p:sp>
      <p:sp>
        <p:nvSpPr>
          <p:cNvPr id="6" name="正方形/長方形 5"/>
          <p:cNvSpPr/>
          <p:nvPr/>
        </p:nvSpPr>
        <p:spPr>
          <a:xfrm>
            <a:off x="695147" y="1951111"/>
            <a:ext cx="3667992" cy="523220"/>
          </a:xfrm>
          <a:prstGeom prst="rect">
            <a:avLst/>
          </a:prstGeom>
        </p:spPr>
        <p:txBody>
          <a:bodyPr wrap="none">
            <a:spAutoFit/>
          </a:bodyPr>
          <a:lstStyle/>
          <a:p>
            <a:r>
              <a:rPr lang="ja-JP" altLang="ja-JP" sz="2800" u="dotted" dirty="0">
                <a:solidFill>
                  <a:srgbClr val="FF0000"/>
                </a:solidFill>
              </a:rPr>
              <a:t>この演習での修得目標</a:t>
            </a:r>
            <a:endParaRPr lang="ja-JP" altLang="en-US" sz="2800" dirty="0">
              <a:solidFill>
                <a:srgbClr val="FF0000"/>
              </a:solidFill>
            </a:endParaRPr>
          </a:p>
        </p:txBody>
      </p:sp>
    </p:spTree>
    <p:extLst>
      <p:ext uri="{BB962C8B-B14F-4D97-AF65-F5344CB8AC3E}">
        <p14:creationId xmlns:p14="http://schemas.microsoft.com/office/powerpoint/2010/main" val="64759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021" y="452636"/>
            <a:ext cx="7886700" cy="1325563"/>
          </a:xfrm>
        </p:spPr>
        <p:txBody>
          <a:bodyPr>
            <a:normAutofit fontScale="90000"/>
          </a:bodyPr>
          <a:lstStyle/>
          <a:p>
            <a:pPr algn="ctr"/>
            <a:br>
              <a:rPr kumimoji="1" lang="en-US" altLang="ja-JP" dirty="0"/>
            </a:br>
            <a:br>
              <a:rPr lang="en-US" altLang="ja-JP" dirty="0"/>
            </a:br>
            <a:r>
              <a:rPr lang="ja-JP" altLang="en-US" sz="6000" dirty="0">
                <a:solidFill>
                  <a:srgbClr val="C00000"/>
                </a:solidFill>
              </a:rPr>
              <a:t>事例の読み込み</a:t>
            </a:r>
            <a:br>
              <a:rPr kumimoji="1" lang="en-US" altLang="ja-JP" sz="6000" dirty="0"/>
            </a:br>
            <a:br>
              <a:rPr kumimoji="1" lang="en-US" altLang="ja-JP" dirty="0"/>
            </a:br>
            <a:endParaRPr lang="ja-JP" altLang="en-US" sz="3375" dirty="0">
              <a:solidFill>
                <a:srgbClr val="FF0000"/>
              </a:solidFill>
            </a:endParaRPr>
          </a:p>
        </p:txBody>
      </p:sp>
      <p:sp>
        <p:nvSpPr>
          <p:cNvPr id="4" name="スライド番号プレースホルダー 3"/>
          <p:cNvSpPr>
            <a:spLocks noGrp="1"/>
          </p:cNvSpPr>
          <p:nvPr>
            <p:ph type="sldNum" sz="quarter" idx="12"/>
          </p:nvPr>
        </p:nvSpPr>
        <p:spPr/>
        <p:txBody>
          <a:bodyPr/>
          <a:lstStyle/>
          <a:p>
            <a:fld id="{9F8524E6-B2B5-4881-B86F-F6ECDF80A2A9}" type="slidenum">
              <a:rPr lang="ja-JP" altLang="en-US" smtClean="0">
                <a:solidFill>
                  <a:prstClr val="black">
                    <a:tint val="75000"/>
                  </a:prstClr>
                </a:solidFill>
              </a:rPr>
              <a:pPr/>
              <a:t>6</a:t>
            </a:fld>
            <a:endParaRPr lang="ja-JP" altLang="en-US">
              <a:solidFill>
                <a:prstClr val="black">
                  <a:tint val="75000"/>
                </a:prstClr>
              </a:solidFill>
            </a:endParaRPr>
          </a:p>
        </p:txBody>
      </p:sp>
      <p:sp>
        <p:nvSpPr>
          <p:cNvPr id="25601" name="Text Box 1"/>
          <p:cNvSpPr txBox="1">
            <a:spLocks noChangeArrowheads="1"/>
          </p:cNvSpPr>
          <p:nvPr/>
        </p:nvSpPr>
        <p:spPr bwMode="auto">
          <a:xfrm>
            <a:off x="627015" y="1745617"/>
            <a:ext cx="8112035" cy="4446178"/>
          </a:xfrm>
          <a:prstGeom prst="rect">
            <a:avLst/>
          </a:prstGeom>
          <a:solidFill>
            <a:srgbClr val="B9FFB9"/>
          </a:solidFill>
          <a:ln w="9525">
            <a:solidFill>
              <a:srgbClr val="FFFFFF"/>
            </a:solidFill>
            <a:miter lim="800000"/>
            <a:headEnd/>
            <a:tailEnd/>
          </a:ln>
        </p:spPr>
        <p:txBody>
          <a:bodyPr vert="horz" wrap="square" lIns="756000" tIns="0" rIns="180000" bIns="889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tabLst/>
            </a:pPr>
            <a:r>
              <a:rPr kumimoji="1" lang="ja-JP" altLang="en-US" sz="28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　　　　　</a:t>
            </a:r>
          </a:p>
          <a:p>
            <a:pPr algn="just" fontAlgn="base">
              <a:lnSpc>
                <a:spcPct val="150000"/>
              </a:lnSpc>
              <a:spcBef>
                <a:spcPct val="0"/>
              </a:spcBef>
              <a:spcAft>
                <a:spcPct val="0"/>
              </a:spcAft>
            </a:pPr>
            <a:r>
              <a:rPr lang="ja-JP" altLang="en-US" sz="3600" dirty="0">
                <a:latin typeface="ＭＳ ゴシック" pitchFamily="49" charset="-128"/>
                <a:ea typeface="ＭＳ ゴシック" pitchFamily="49" charset="-128"/>
                <a:cs typeface="ＭＳ Ｐゴシック" pitchFamily="50" charset="-128"/>
              </a:rPr>
              <a:t>①事例の概要</a:t>
            </a:r>
            <a:r>
              <a:rPr lang="ja-JP" altLang="en-US" sz="3600" dirty="0">
                <a:solidFill>
                  <a:schemeClr val="accent5">
                    <a:lumMod val="75000"/>
                  </a:schemeClr>
                </a:solidFill>
                <a:latin typeface="ＭＳ ゴシック" pitchFamily="49" charset="-128"/>
                <a:ea typeface="ＭＳ ゴシック" pitchFamily="49" charset="-128"/>
                <a:cs typeface="ＭＳ Ｐゴシック" pitchFamily="50" charset="-128"/>
              </a:rPr>
              <a:t>（</a:t>
            </a:r>
            <a:r>
              <a:rPr lang="en-US" altLang="ja-JP" sz="3600" dirty="0">
                <a:solidFill>
                  <a:schemeClr val="accent5">
                    <a:lumMod val="75000"/>
                  </a:schemeClr>
                </a:solidFill>
                <a:latin typeface="ＭＳ ゴシック" pitchFamily="49" charset="-128"/>
                <a:ea typeface="ＭＳ ゴシック" pitchFamily="49" charset="-128"/>
                <a:cs typeface="ＭＳ Ｐゴシック" pitchFamily="50" charset="-128"/>
              </a:rPr>
              <a:t>P333</a:t>
            </a:r>
            <a:r>
              <a:rPr lang="ja-JP" altLang="en-US" sz="3600" dirty="0">
                <a:solidFill>
                  <a:schemeClr val="accent5">
                    <a:lumMod val="75000"/>
                  </a:schemeClr>
                </a:solidFill>
                <a:latin typeface="ＭＳ ゴシック" pitchFamily="49" charset="-128"/>
                <a:ea typeface="ＭＳ ゴシック" pitchFamily="49" charset="-128"/>
                <a:cs typeface="ＭＳ Ｐゴシック" pitchFamily="50" charset="-128"/>
              </a:rPr>
              <a:t>）</a:t>
            </a:r>
            <a:endParaRPr lang="en-US" altLang="ja-JP" sz="3600" dirty="0">
              <a:solidFill>
                <a:schemeClr val="accent5">
                  <a:lumMod val="75000"/>
                </a:schemeClr>
              </a:solidFill>
              <a:latin typeface="ＭＳ ゴシック" pitchFamily="49" charset="-128"/>
              <a:ea typeface="ＭＳ ゴシック" pitchFamily="49" charset="-128"/>
              <a:cs typeface="ＭＳ Ｐゴシック" pitchFamily="50" charset="-128"/>
            </a:endParaRPr>
          </a:p>
          <a:p>
            <a:pPr algn="just" fontAlgn="base">
              <a:lnSpc>
                <a:spcPct val="150000"/>
              </a:lnSpc>
              <a:spcBef>
                <a:spcPct val="0"/>
              </a:spcBef>
              <a:spcAft>
                <a:spcPct val="0"/>
              </a:spcAft>
            </a:pPr>
            <a:r>
              <a:rPr lang="ja-JP" altLang="en-US" sz="3600" dirty="0">
                <a:latin typeface="ＭＳ ゴシック" pitchFamily="49" charset="-128"/>
                <a:ea typeface="ＭＳ ゴシック" pitchFamily="49" charset="-128"/>
                <a:cs typeface="ＭＳ Ｐゴシック" pitchFamily="50" charset="-128"/>
              </a:rPr>
              <a:t>②基本情報</a:t>
            </a:r>
            <a:r>
              <a:rPr lang="ja-JP" altLang="en-US" sz="3600" dirty="0">
                <a:solidFill>
                  <a:schemeClr val="accent5">
                    <a:lumMod val="75000"/>
                  </a:schemeClr>
                </a:solidFill>
                <a:latin typeface="ＭＳ ゴシック" pitchFamily="49" charset="-128"/>
                <a:ea typeface="ＭＳ ゴシック" pitchFamily="49" charset="-128"/>
                <a:cs typeface="ＭＳ Ｐゴシック" pitchFamily="50" charset="-128"/>
              </a:rPr>
              <a:t>（</a:t>
            </a:r>
            <a:r>
              <a:rPr lang="en-US" altLang="ja-JP" sz="3600" dirty="0">
                <a:solidFill>
                  <a:schemeClr val="accent5">
                    <a:lumMod val="75000"/>
                  </a:schemeClr>
                </a:solidFill>
                <a:latin typeface="ＭＳ ゴシック" pitchFamily="49" charset="-128"/>
                <a:ea typeface="ＭＳ ゴシック" pitchFamily="49" charset="-128"/>
                <a:cs typeface="ＭＳ Ｐゴシック" pitchFamily="50" charset="-128"/>
              </a:rPr>
              <a:t>P368</a:t>
            </a:r>
            <a:r>
              <a:rPr lang="ja-JP" altLang="en-US" sz="3600" dirty="0">
                <a:solidFill>
                  <a:schemeClr val="accent5">
                    <a:lumMod val="75000"/>
                  </a:schemeClr>
                </a:solidFill>
                <a:latin typeface="ＭＳ ゴシック" pitchFamily="49" charset="-128"/>
                <a:ea typeface="ＭＳ ゴシック" pitchFamily="49" charset="-128"/>
                <a:cs typeface="ＭＳ Ｐゴシック" pitchFamily="50" charset="-128"/>
              </a:rPr>
              <a:t>～</a:t>
            </a:r>
            <a:r>
              <a:rPr lang="en-US" altLang="ja-JP" sz="3600" dirty="0">
                <a:solidFill>
                  <a:schemeClr val="accent5">
                    <a:lumMod val="75000"/>
                  </a:schemeClr>
                </a:solidFill>
                <a:latin typeface="ＭＳ ゴシック" pitchFamily="49" charset="-128"/>
                <a:ea typeface="ＭＳ ゴシック" pitchFamily="49" charset="-128"/>
                <a:cs typeface="ＭＳ Ｐゴシック" pitchFamily="50" charset="-128"/>
              </a:rPr>
              <a:t>369</a:t>
            </a:r>
            <a:r>
              <a:rPr lang="ja-JP" altLang="en-US" sz="3600" dirty="0">
                <a:solidFill>
                  <a:schemeClr val="accent5">
                    <a:lumMod val="75000"/>
                  </a:schemeClr>
                </a:solidFill>
                <a:latin typeface="ＭＳ ゴシック" pitchFamily="49" charset="-128"/>
                <a:ea typeface="ＭＳ ゴシック" pitchFamily="49" charset="-128"/>
                <a:cs typeface="ＭＳ Ｐゴシック" pitchFamily="50" charset="-128"/>
              </a:rPr>
              <a:t>）</a:t>
            </a:r>
            <a:endPar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endParaRPr>
          </a:p>
          <a:p>
            <a:pPr marL="0" marR="0" lvl="0" indent="0" algn="just" defTabSz="914400" rtl="0" eaLnBrk="1" fontAlgn="base" latinLnBrk="0" hangingPunct="1">
              <a:lnSpc>
                <a:spcPct val="150000"/>
              </a:lnSpc>
              <a:spcBef>
                <a:spcPct val="0"/>
              </a:spcBef>
              <a:spcAft>
                <a:spcPct val="0"/>
              </a:spcAft>
              <a:buClrTx/>
              <a:buSzTx/>
              <a:buFont typeface="ＭＳ ゴシック" pitchFamily="49" charset="-128"/>
              <a:buChar char="③"/>
              <a:tabLst/>
            </a:pPr>
            <a:r>
              <a:rPr kumimoji="1" lang="ja-JP" altLang="en-US" sz="36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主治医意見書</a:t>
            </a:r>
            <a:r>
              <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a:t>
            </a:r>
            <a:r>
              <a:rPr kumimoji="1" lang="en-US" altLang="ja-JP"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P370</a:t>
            </a:r>
            <a:r>
              <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a:t>
            </a:r>
            <a:r>
              <a:rPr kumimoji="1" lang="en-US" altLang="ja-JP"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371</a:t>
            </a:r>
            <a:r>
              <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a:t>
            </a:r>
          </a:p>
          <a:p>
            <a:pPr marL="0" marR="0" lvl="0" indent="0" algn="just" defTabSz="914400" rtl="0" eaLnBrk="1" fontAlgn="base" latinLnBrk="0" hangingPunct="1">
              <a:lnSpc>
                <a:spcPct val="150000"/>
              </a:lnSpc>
              <a:spcBef>
                <a:spcPct val="0"/>
              </a:spcBef>
              <a:spcAft>
                <a:spcPct val="0"/>
              </a:spcAft>
              <a:buClrTx/>
              <a:buSzTx/>
              <a:buFont typeface="ＭＳ ゴシック" pitchFamily="49" charset="-128"/>
              <a:buChar char="④"/>
              <a:tabLst/>
            </a:pPr>
            <a:r>
              <a:rPr kumimoji="1" lang="ja-JP" altLang="en-US" sz="36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アセスメントに関する項目</a:t>
            </a:r>
            <a:endParaRPr kumimoji="1" lang="en-US" altLang="ja-JP" sz="36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just" defTabSz="914400" rtl="0" eaLnBrk="1" fontAlgn="base" latinLnBrk="0" hangingPunct="1">
              <a:spcBef>
                <a:spcPct val="0"/>
              </a:spcBef>
              <a:spcAft>
                <a:spcPct val="0"/>
              </a:spcAft>
              <a:buClrTx/>
              <a:buSzTx/>
              <a:tabLst/>
            </a:pPr>
            <a:r>
              <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　　　　　　　（</a:t>
            </a:r>
            <a:r>
              <a:rPr kumimoji="1" lang="en-US" altLang="ja-JP"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P372</a:t>
            </a:r>
            <a:r>
              <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a:t>
            </a:r>
            <a:r>
              <a:rPr kumimoji="1" lang="en-US" altLang="ja-JP"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375</a:t>
            </a:r>
            <a:r>
              <a:rPr kumimoji="1" lang="ja-JP" altLang="en-US" sz="3600" b="0" i="0" u="none" strike="noStrike" cap="none" normalizeH="0" baseline="0" dirty="0">
                <a:ln>
                  <a:noFill/>
                </a:ln>
                <a:solidFill>
                  <a:schemeClr val="accent5">
                    <a:lumMod val="75000"/>
                  </a:schemeClr>
                </a:solidFill>
                <a:effectLst/>
                <a:latin typeface="ＭＳ ゴシック" pitchFamily="49" charset="-128"/>
                <a:ea typeface="ＭＳ ゴシック" pitchFamily="49" charset="-128"/>
                <a:cs typeface="ＭＳ Ｐゴシック" pitchFamily="50" charset="-128"/>
              </a:rPr>
              <a:t>）</a:t>
            </a:r>
            <a:endParaRPr kumimoji="1" lang="ja-JP" sz="3600" b="0" i="0" u="none" strike="noStrike" cap="none" normalizeH="0" baseline="0" dirty="0">
              <a:ln>
                <a:noFill/>
              </a:ln>
              <a:solidFill>
                <a:schemeClr val="accent5">
                  <a:lumMod val="75000"/>
                </a:schemeClr>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12991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158990" cy="1282891"/>
          </a:xfrm>
          <a:solidFill>
            <a:schemeClr val="accent1">
              <a:lumMod val="40000"/>
              <a:lumOff val="60000"/>
            </a:schemeClr>
          </a:solidFill>
        </p:spPr>
        <p:txBody>
          <a:bodyPr>
            <a:normAutofit/>
          </a:bodyPr>
          <a:lstStyle/>
          <a:p>
            <a:pPr algn="l"/>
            <a:r>
              <a:rPr kumimoji="1" lang="ja-JP" altLang="en-US" dirty="0"/>
              <a:t>＜事例演習＞</a:t>
            </a:r>
            <a:br>
              <a:rPr kumimoji="1" lang="en-US" altLang="ja-JP" dirty="0"/>
            </a:br>
            <a:r>
              <a:rPr kumimoji="1" lang="ja-JP" altLang="en-US" dirty="0"/>
              <a:t>　　　　　　　</a:t>
            </a:r>
            <a:r>
              <a:rPr lang="ja-JP" altLang="en-US" b="1" dirty="0">
                <a:solidFill>
                  <a:srgbClr val="FF0000"/>
                </a:solidFill>
              </a:rPr>
              <a:t>末期がんの利用者の支援</a:t>
            </a:r>
            <a:endParaRPr kumimoji="1" lang="ja-JP" altLang="en-US" b="1" dirty="0">
              <a:solidFill>
                <a:srgbClr val="FF0000"/>
              </a:solidFill>
            </a:endParaRPr>
          </a:p>
        </p:txBody>
      </p:sp>
      <p:sp>
        <p:nvSpPr>
          <p:cNvPr id="3" name="コンテンツ プレースホルダー 2"/>
          <p:cNvSpPr>
            <a:spLocks noGrp="1"/>
          </p:cNvSpPr>
          <p:nvPr>
            <p:ph idx="1"/>
          </p:nvPr>
        </p:nvSpPr>
        <p:spPr>
          <a:xfrm>
            <a:off x="429905" y="1555792"/>
            <a:ext cx="8229600" cy="4824536"/>
          </a:xfrm>
        </p:spPr>
        <p:txBody>
          <a:bodyPr>
            <a:normAutofit/>
          </a:bodyPr>
          <a:lstStyle/>
          <a:p>
            <a:pPr marL="0" indent="0">
              <a:buNone/>
            </a:pPr>
            <a:r>
              <a:rPr kumimoji="1" lang="ja-JP" altLang="en-US" sz="2800" dirty="0">
                <a:solidFill>
                  <a:schemeClr val="accent5">
                    <a:lumMod val="75000"/>
                  </a:schemeClr>
                </a:solidFill>
              </a:rPr>
              <a:t>橋本昌子さん（仮名）</a:t>
            </a:r>
            <a:endParaRPr kumimoji="1" lang="en-US" altLang="ja-JP" sz="2800" dirty="0">
              <a:solidFill>
                <a:schemeClr val="accent5">
                  <a:lumMod val="75000"/>
                </a:schemeClr>
              </a:solidFill>
            </a:endParaRPr>
          </a:p>
          <a:p>
            <a:pPr marL="0" indent="0">
              <a:buNone/>
            </a:pPr>
            <a:endParaRPr kumimoji="1" lang="en-US" altLang="ja-JP" sz="2800" dirty="0">
              <a:solidFill>
                <a:schemeClr val="accent5">
                  <a:lumMod val="75000"/>
                </a:schemeClr>
              </a:solidFill>
            </a:endParaRPr>
          </a:p>
          <a:p>
            <a:r>
              <a:rPr kumimoji="1" lang="ja-JP" altLang="en-US" sz="2800" dirty="0"/>
              <a:t>胃がんの末期。１か月ほど前から食事がわずかしか摂れなくなり、食べても戻してしまうため受診。胃がんの末期との告知を受け入院中だが、衰弱してきている。</a:t>
            </a:r>
            <a:endParaRPr kumimoji="1" lang="en-US" altLang="ja-JP" sz="2800" dirty="0"/>
          </a:p>
          <a:p>
            <a:r>
              <a:rPr lang="ja-JP" altLang="en-US" sz="2800" dirty="0"/>
              <a:t>夫（７７歳）との二人暮らしで、子どもはいない。橋本さんは、がんで入院した夫の母親を介護した経験から、自分の最期は自宅で、延命治療せずに迎えたいとかねてより夫に伝えていた。夫も妻の希望どおりに自宅で介護し、最後を看取りたいと思っている。</a:t>
            </a:r>
            <a:endParaRPr kumimoji="1" lang="ja-JP" altLang="en-US" sz="2800" dirty="0"/>
          </a:p>
        </p:txBody>
      </p:sp>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7</a:t>
            </a:fld>
            <a:endParaRPr kumimoji="1" lang="ja-JP" altLang="en-US"/>
          </a:p>
        </p:txBody>
      </p:sp>
      <p:sp>
        <p:nvSpPr>
          <p:cNvPr id="6" name="テキスト ボックス 5"/>
          <p:cNvSpPr txBox="1"/>
          <p:nvPr/>
        </p:nvSpPr>
        <p:spPr>
          <a:xfrm>
            <a:off x="7696712" y="751641"/>
            <a:ext cx="1008112" cy="369332"/>
          </a:xfrm>
          <a:prstGeom prst="rect">
            <a:avLst/>
          </a:prstGeom>
          <a:solidFill>
            <a:srgbClr val="FFFF00"/>
          </a:solidFill>
          <a:ln>
            <a:solidFill>
              <a:schemeClr val="tx1"/>
            </a:solidFill>
          </a:ln>
        </p:spPr>
        <p:txBody>
          <a:bodyPr wrap="square" rtlCol="0">
            <a:spAutoFit/>
          </a:bodyPr>
          <a:lstStyle/>
          <a:p>
            <a:r>
              <a:rPr kumimoji="1" lang="ja-JP" altLang="en-US" dirty="0"/>
              <a:t>Ｐ．３３３</a:t>
            </a:r>
          </a:p>
        </p:txBody>
      </p:sp>
      <p:pic>
        <p:nvPicPr>
          <p:cNvPr id="13315" name="Picture 3" descr="C:\Users\KH-P_2\Desktop\第15－⑥章.pdf - Adobe Reader.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5061" y="1628798"/>
            <a:ext cx="792088" cy="704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07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36712"/>
            <a:ext cx="8229600" cy="5289451"/>
          </a:xfrm>
        </p:spPr>
        <p:txBody>
          <a:bodyPr>
            <a:normAutofit/>
          </a:bodyPr>
          <a:lstStyle/>
          <a:p>
            <a:pPr marL="0" indent="0">
              <a:buNone/>
            </a:pPr>
            <a:r>
              <a:rPr kumimoji="1" lang="ja-JP" altLang="en-US" dirty="0"/>
              <a:t>（続き）</a:t>
            </a:r>
            <a:endParaRPr kumimoji="1" lang="en-US" altLang="ja-JP" dirty="0"/>
          </a:p>
          <a:p>
            <a:pPr>
              <a:lnSpc>
                <a:spcPct val="100000"/>
              </a:lnSpc>
            </a:pPr>
            <a:r>
              <a:rPr lang="ja-JP" altLang="en-US" sz="2800" dirty="0"/>
              <a:t>夫は、近所の病院で警備の仕事をしているときに、その病院のメディカルソーシャルワーカーに相談し、介護支援専門員を紹介された。</a:t>
            </a:r>
            <a:endParaRPr lang="en-US" altLang="ja-JP" sz="2800" dirty="0"/>
          </a:p>
          <a:p>
            <a:pPr>
              <a:lnSpc>
                <a:spcPct val="100000"/>
              </a:lnSpc>
            </a:pPr>
            <a:r>
              <a:rPr kumimoji="1" lang="ja-JP" altLang="en-US" sz="2800" dirty="0"/>
              <a:t>主介護者である夫は、がん末期で入院していた母親の経過は病院でみていたが、在宅でがん末期を看取るのは初めてであり、自分にできるのか不安をもっている。</a:t>
            </a:r>
            <a:endParaRPr kumimoji="1" lang="en-US" altLang="ja-JP" sz="2800" dirty="0"/>
          </a:p>
          <a:p>
            <a:pPr>
              <a:lnSpc>
                <a:spcPct val="100000"/>
              </a:lnSpc>
            </a:pPr>
            <a:r>
              <a:rPr lang="ja-JP" altLang="en-US" sz="2800" dirty="0"/>
              <a:t>初回の面接時には要介護認定は申請中であったが、その後、要介護３（平成３０年３月</a:t>
            </a:r>
            <a:r>
              <a:rPr lang="en-US" altLang="ja-JP" sz="2800" dirty="0"/>
              <a:t>20</a:t>
            </a:r>
            <a:r>
              <a:rPr lang="ja-JP" altLang="en-US" sz="2800" dirty="0"/>
              <a:t>日～９月３０日と認定された）</a:t>
            </a:r>
            <a:endParaRPr kumimoji="1" lang="ja-JP" altLang="en-US" sz="2800" dirty="0"/>
          </a:p>
        </p:txBody>
      </p:sp>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8</a:t>
            </a:fld>
            <a:endParaRPr kumimoji="1" lang="ja-JP" altLang="en-US"/>
          </a:p>
        </p:txBody>
      </p:sp>
    </p:spTree>
    <p:extLst>
      <p:ext uri="{BB962C8B-B14F-4D97-AF65-F5344CB8AC3E}">
        <p14:creationId xmlns:p14="http://schemas.microsoft.com/office/powerpoint/2010/main" val="2276601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9F8524E6-B2B5-4881-B86F-F6ECDF80A2A9}" type="slidenum">
              <a:rPr kumimoji="1" lang="ja-JP" altLang="en-US" smtClean="0"/>
              <a:pPr/>
              <a:t>9</a:t>
            </a:fld>
            <a:endParaRPr kumimoji="1" lang="ja-JP" altLang="en-US"/>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604933"/>
            <a:ext cx="4290326" cy="59601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6760" y="1195323"/>
            <a:ext cx="3516727" cy="2735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43182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235</TotalTime>
  <Words>2492</Words>
  <Application>Microsoft Office PowerPoint</Application>
  <PresentationFormat>画面に合わせる (4:3)</PresentationFormat>
  <Paragraphs>281</Paragraphs>
  <Slides>29</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29</vt:i4>
      </vt:variant>
    </vt:vector>
  </HeadingPairs>
  <TitlesOfParts>
    <vt:vector size="38" baseType="lpstr">
      <vt:lpstr>HGPｺﾞｼｯｸM</vt:lpstr>
      <vt:lpstr>HGP創英角ﾎﾟｯﾌﾟ体</vt:lpstr>
      <vt:lpstr>ＭＳ Ｐゴシック</vt:lpstr>
      <vt:lpstr>ＭＳ ゴシック</vt:lpstr>
      <vt:lpstr>Arial</vt:lpstr>
      <vt:lpstr>Calibri</vt:lpstr>
      <vt:lpstr>Calibri Light</vt:lpstr>
      <vt:lpstr>Century</vt:lpstr>
      <vt:lpstr>Office テーマ</vt:lpstr>
      <vt:lpstr>介護支援専門員研修 小規模研修４</vt:lpstr>
      <vt:lpstr>本科目の目的</vt:lpstr>
      <vt:lpstr>本科目の修得目標</vt:lpstr>
      <vt:lpstr>本科目のスケジュール　</vt:lpstr>
      <vt:lpstr>前回講義の振り返り</vt:lpstr>
      <vt:lpstr>  事例の読み込み  </vt:lpstr>
      <vt:lpstr>＜事例演習＞ 　　　　　　　末期がんの利用者の支援</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まとめと振り返り</vt:lpstr>
      <vt:lpstr>研修記録シートの記入</vt:lpstr>
      <vt:lpstr>本科目の修得目標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介護支援専門員実務研修 ○日目</dc:title>
  <dc:creator>県社協</dc:creator>
  <cp:lastModifiedBy>知伯 平田</cp:lastModifiedBy>
  <cp:revision>43</cp:revision>
  <dcterms:created xsi:type="dcterms:W3CDTF">2017-02-14T06:25:21Z</dcterms:created>
  <dcterms:modified xsi:type="dcterms:W3CDTF">2024-01-02T13:46:40Z</dcterms:modified>
</cp:coreProperties>
</file>