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1"/>
  </p:notesMasterIdLst>
  <p:sldIdLst>
    <p:sldId id="317" r:id="rId3"/>
    <p:sldId id="318" r:id="rId4"/>
    <p:sldId id="266" r:id="rId5"/>
    <p:sldId id="294" r:id="rId6"/>
    <p:sldId id="295" r:id="rId7"/>
    <p:sldId id="296" r:id="rId8"/>
    <p:sldId id="298" r:id="rId9"/>
    <p:sldId id="267" r:id="rId10"/>
    <p:sldId id="287" r:id="rId11"/>
    <p:sldId id="299" r:id="rId12"/>
    <p:sldId id="302" r:id="rId13"/>
    <p:sldId id="300" r:id="rId14"/>
    <p:sldId id="270" r:id="rId15"/>
    <p:sldId id="304" r:id="rId16"/>
    <p:sldId id="289" r:id="rId17"/>
    <p:sldId id="290" r:id="rId18"/>
    <p:sldId id="272" r:id="rId19"/>
    <p:sldId id="306" r:id="rId20"/>
    <p:sldId id="291" r:id="rId21"/>
    <p:sldId id="273" r:id="rId22"/>
    <p:sldId id="292" r:id="rId23"/>
    <p:sldId id="315" r:id="rId24"/>
    <p:sldId id="274" r:id="rId25"/>
    <p:sldId id="316" r:id="rId26"/>
    <p:sldId id="293" r:id="rId27"/>
    <p:sldId id="308" r:id="rId28"/>
    <p:sldId id="313" r:id="rId29"/>
    <p:sldId id="314"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216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99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6" d="100"/>
          <a:sy n="86" d="100"/>
        </p:scale>
        <p:origin x="1382" y="38"/>
      </p:cViewPr>
      <p:guideLst>
        <p:guide orient="horz" pos="2880"/>
        <p:guide pos="2160"/>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8A530-420E-4227-A3DF-E2989414F070}" type="datetimeFigureOut">
              <a:rPr kumimoji="1" lang="ja-JP" altLang="en-US" smtClean="0"/>
              <a:pPr/>
              <a:t>2024/1/2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CFF36-9BDA-4165-A32C-D16D697B83AA}" type="slidenum">
              <a:rPr kumimoji="1" lang="ja-JP" altLang="en-US" smtClean="0"/>
              <a:pPr/>
              <a:t>‹#›</a:t>
            </a:fld>
            <a:endParaRPr kumimoji="1" lang="ja-JP" altLang="en-US"/>
          </a:p>
        </p:txBody>
      </p:sp>
    </p:spTree>
    <p:extLst>
      <p:ext uri="{BB962C8B-B14F-4D97-AF65-F5344CB8AC3E}">
        <p14:creationId xmlns:p14="http://schemas.microsoft.com/office/powerpoint/2010/main" val="2411499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4</a:t>
            </a:fld>
            <a:endParaRPr kumimoji="1" lang="ja-JP" altLang="en-US"/>
          </a:p>
        </p:txBody>
      </p:sp>
    </p:spTree>
    <p:extLst>
      <p:ext uri="{BB962C8B-B14F-4D97-AF65-F5344CB8AC3E}">
        <p14:creationId xmlns:p14="http://schemas.microsoft.com/office/powerpoint/2010/main" val="3055241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～１０：０８</a:t>
            </a:r>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6</a:t>
            </a:fld>
            <a:endParaRPr kumimoji="1" lang="ja-JP" altLang="en-US"/>
          </a:p>
        </p:txBody>
      </p:sp>
    </p:spTree>
    <p:extLst>
      <p:ext uri="{BB962C8B-B14F-4D97-AF65-F5344CB8AC3E}">
        <p14:creationId xmlns:p14="http://schemas.microsoft.com/office/powerpoint/2010/main" val="38282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■ここから演習に入ります。</a:t>
            </a:r>
            <a:endParaRPr kumimoji="1" lang="en-US" altLang="ja-JP" dirty="0"/>
          </a:p>
          <a:p>
            <a:r>
              <a:rPr kumimoji="1" lang="ja-JP" altLang="en-US" dirty="0"/>
              <a:t>■事例検討ではないので、事例の情報不足や不整合のあら探しに、関心が注がれることのないように注意喚起してください。</a:t>
            </a:r>
            <a:endParaRPr kumimoji="1" lang="en-US" altLang="ja-JP" dirty="0"/>
          </a:p>
          <a:p>
            <a:r>
              <a:rPr kumimoji="1" lang="ja-JP" altLang="en-US" dirty="0"/>
              <a:t>■事例の読み込みを始める前に、あらかじめ演習テーマの趣旨を説明してください。</a:t>
            </a:r>
            <a:endParaRPr kumimoji="1" lang="en-US" altLang="ja-JP" dirty="0"/>
          </a:p>
          <a:p>
            <a:r>
              <a:rPr kumimoji="1" lang="ja-JP" altLang="en-US" dirty="0"/>
              <a:t>■演習テーマを承知した上で、事例を読み込んだ方が、効果的な演習展開につながると思います。</a:t>
            </a:r>
            <a:endParaRPr kumimoji="1" lang="en-US" altLang="ja-JP" dirty="0"/>
          </a:p>
          <a:p>
            <a:r>
              <a:rPr kumimoji="1" lang="ja-JP" altLang="en-US" dirty="0"/>
              <a:t>■本演習の趣旨は、渡辺ふくさん事例をとおして、個別知識を学ぶというよりも、持つべき視点とその考え方に気づいてもらうというねらいです。</a:t>
            </a:r>
            <a:endParaRPr kumimoji="1" lang="en-US" altLang="ja-JP" dirty="0"/>
          </a:p>
          <a:p>
            <a:r>
              <a:rPr kumimoji="1" lang="ja-JP" altLang="en-US" dirty="0"/>
              <a:t>■時間の制約がありますので、すべての演習テーマを実施することは無理だと思います。時間配分を考慮し、適宜、選択して演習を計画してください。</a:t>
            </a:r>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11</a:t>
            </a:fld>
            <a:endParaRPr kumimoji="1" lang="ja-JP" altLang="en-US"/>
          </a:p>
        </p:txBody>
      </p:sp>
    </p:spTree>
    <p:extLst>
      <p:ext uri="{BB962C8B-B14F-4D97-AF65-F5344CB8AC3E}">
        <p14:creationId xmlns:p14="http://schemas.microsoft.com/office/powerpoint/2010/main" val="280687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kumimoji="1" lang="ja-JP" altLang="en-US" smtClean="0"/>
              <a:pPr/>
              <a:t>12</a:t>
            </a:fld>
            <a:endParaRPr kumimoji="1" lang="ja-JP" altLang="en-US"/>
          </a:p>
        </p:txBody>
      </p:sp>
    </p:spTree>
    <p:extLst>
      <p:ext uri="{BB962C8B-B14F-4D97-AF65-F5344CB8AC3E}">
        <p14:creationId xmlns:p14="http://schemas.microsoft.com/office/powerpoint/2010/main" val="3343320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14</a:t>
            </a:fld>
            <a:endParaRPr kumimoji="1" lang="ja-JP" altLang="en-US"/>
          </a:p>
        </p:txBody>
      </p:sp>
    </p:spTree>
    <p:extLst>
      <p:ext uri="{BB962C8B-B14F-4D97-AF65-F5344CB8AC3E}">
        <p14:creationId xmlns:p14="http://schemas.microsoft.com/office/powerpoint/2010/main" val="3327339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EB7423-0CE6-497E-9E8E-1195D60C8A77}" type="slidenum">
              <a:rPr kumimoji="1" lang="ja-JP" altLang="en-US" smtClean="0"/>
              <a:pPr/>
              <a:t>18</a:t>
            </a:fld>
            <a:endParaRPr kumimoji="1" lang="ja-JP" altLang="en-US"/>
          </a:p>
        </p:txBody>
      </p:sp>
    </p:spTree>
    <p:extLst>
      <p:ext uri="{BB962C8B-B14F-4D97-AF65-F5344CB8AC3E}">
        <p14:creationId xmlns:p14="http://schemas.microsoft.com/office/powerpoint/2010/main" val="803671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１３：３０～１３：３５</a:t>
            </a:r>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lang="ja-JP" altLang="en-US" smtClean="0">
                <a:solidFill>
                  <a:prstClr val="black"/>
                </a:solidFill>
              </a:rPr>
              <a:pPr/>
              <a:t>27</a:t>
            </a:fld>
            <a:endParaRPr lang="ja-JP" altLang="en-US">
              <a:solidFill>
                <a:prstClr val="black"/>
              </a:solidFill>
            </a:endParaRPr>
          </a:p>
        </p:txBody>
      </p:sp>
    </p:spTree>
    <p:extLst>
      <p:ext uri="{BB962C8B-B14F-4D97-AF65-F5344CB8AC3E}">
        <p14:creationId xmlns:p14="http://schemas.microsoft.com/office/powerpoint/2010/main" val="108703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189084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57197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36502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0346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5561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4107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24427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6"/>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6"/>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0630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5143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354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137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237466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543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8496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103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94076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412508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16972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373814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100540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75960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4008393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905204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B33A8-FA02-4A5B-9144-F544F0A93F4A}" type="datetimeFigureOut">
              <a:rPr lang="ja-JP" altLang="en-US" smtClean="0">
                <a:solidFill>
                  <a:prstClr val="black">
                    <a:tint val="75000"/>
                  </a:prstClr>
                </a:solidFill>
              </a:rPr>
              <a:pPr/>
              <a:t>2024/1/2</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A4135-1BA4-4DCB-8524-D664511A19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92804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11" rtl="0" eaLnBrk="1" latinLnBrk="0" hangingPunct="1">
        <a:defRPr kumimoji="1" sz="1800" kern="1200">
          <a:solidFill>
            <a:schemeClr val="tx1"/>
          </a:solidFill>
          <a:latin typeface="+mn-lt"/>
          <a:ea typeface="+mn-ea"/>
          <a:cs typeface="+mn-cs"/>
        </a:defRPr>
      </a:lvl1pPr>
      <a:lvl2pPr marL="457206" algn="l" defTabSz="914411" rtl="0" eaLnBrk="1" latinLnBrk="0" hangingPunct="1">
        <a:defRPr kumimoji="1" sz="1800" kern="1200">
          <a:solidFill>
            <a:schemeClr val="tx1"/>
          </a:solidFill>
          <a:latin typeface="+mn-lt"/>
          <a:ea typeface="+mn-ea"/>
          <a:cs typeface="+mn-cs"/>
        </a:defRPr>
      </a:lvl2pPr>
      <a:lvl3pPr marL="914411" algn="l" defTabSz="914411" rtl="0" eaLnBrk="1" latinLnBrk="0" hangingPunct="1">
        <a:defRPr kumimoji="1" sz="1800" kern="1200">
          <a:solidFill>
            <a:schemeClr val="tx1"/>
          </a:solidFill>
          <a:latin typeface="+mn-lt"/>
          <a:ea typeface="+mn-ea"/>
          <a:cs typeface="+mn-cs"/>
        </a:defRPr>
      </a:lvl3pPr>
      <a:lvl4pPr marL="1371617" algn="l" defTabSz="914411" rtl="0" eaLnBrk="1" latinLnBrk="0" hangingPunct="1">
        <a:defRPr kumimoji="1" sz="1800" kern="1200">
          <a:solidFill>
            <a:schemeClr val="tx1"/>
          </a:solidFill>
          <a:latin typeface="+mn-lt"/>
          <a:ea typeface="+mn-ea"/>
          <a:cs typeface="+mn-cs"/>
        </a:defRPr>
      </a:lvl4pPr>
      <a:lvl5pPr marL="1828823" algn="l" defTabSz="914411" rtl="0" eaLnBrk="1" latinLnBrk="0" hangingPunct="1">
        <a:defRPr kumimoji="1" sz="1800" kern="1200">
          <a:solidFill>
            <a:schemeClr val="tx1"/>
          </a:solidFill>
          <a:latin typeface="+mn-lt"/>
          <a:ea typeface="+mn-ea"/>
          <a:cs typeface="+mn-cs"/>
        </a:defRPr>
      </a:lvl5pPr>
      <a:lvl6pPr marL="2286029" algn="l" defTabSz="914411" rtl="0" eaLnBrk="1" latinLnBrk="0" hangingPunct="1">
        <a:defRPr kumimoji="1" sz="1800" kern="1200">
          <a:solidFill>
            <a:schemeClr val="tx1"/>
          </a:solidFill>
          <a:latin typeface="+mn-lt"/>
          <a:ea typeface="+mn-ea"/>
          <a:cs typeface="+mn-cs"/>
        </a:defRPr>
      </a:lvl6pPr>
      <a:lvl7pPr marL="2743234" algn="l" defTabSz="914411" rtl="0" eaLnBrk="1" latinLnBrk="0" hangingPunct="1">
        <a:defRPr kumimoji="1" sz="1800" kern="1200">
          <a:solidFill>
            <a:schemeClr val="tx1"/>
          </a:solidFill>
          <a:latin typeface="+mn-lt"/>
          <a:ea typeface="+mn-ea"/>
          <a:cs typeface="+mn-cs"/>
        </a:defRPr>
      </a:lvl7pPr>
      <a:lvl8pPr marL="3200440" algn="l" defTabSz="914411" rtl="0" eaLnBrk="1" latinLnBrk="0" hangingPunct="1">
        <a:defRPr kumimoji="1" sz="1800" kern="1200">
          <a:solidFill>
            <a:schemeClr val="tx1"/>
          </a:solidFill>
          <a:latin typeface="+mn-lt"/>
          <a:ea typeface="+mn-ea"/>
          <a:cs typeface="+mn-cs"/>
        </a:defRPr>
      </a:lvl8pPr>
      <a:lvl9pPr marL="3657646" algn="l" defTabSz="91441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2069" y="409433"/>
            <a:ext cx="7772400" cy="1442536"/>
          </a:xfrm>
          <a:solidFill>
            <a:schemeClr val="bg1"/>
          </a:solidFill>
          <a:ln w="76200">
            <a:solidFill>
              <a:srgbClr val="00B0F0"/>
            </a:solidFill>
          </a:ln>
        </p:spPr>
        <p:txBody>
          <a:bodyPr>
            <a:normAutofit/>
          </a:bodyPr>
          <a:lstStyle/>
          <a:p>
            <a:r>
              <a:rPr lang="ja-JP" altLang="en-US" sz="4400" dirty="0"/>
              <a:t>介護</a:t>
            </a:r>
            <a:r>
              <a:rPr kumimoji="1" lang="ja-JP" altLang="en-US" sz="4400" dirty="0"/>
              <a:t>支援専門員研修</a:t>
            </a:r>
            <a:br>
              <a:rPr lang="en-US" altLang="ja-JP" dirty="0"/>
            </a:br>
            <a:r>
              <a:rPr lang="ja-JP" altLang="en-US" b="1" dirty="0">
                <a:solidFill>
                  <a:srgbClr val="FF3399"/>
                </a:solidFill>
              </a:rPr>
              <a:t>小規模研修４</a:t>
            </a:r>
            <a:endParaRPr kumimoji="1" lang="ja-JP" altLang="en-US" b="1" dirty="0">
              <a:solidFill>
                <a:srgbClr val="FF3399"/>
              </a:solidFill>
            </a:endParaRPr>
          </a:p>
        </p:txBody>
      </p:sp>
      <p:sp>
        <p:nvSpPr>
          <p:cNvPr id="5" name="正方形/長方形 4"/>
          <p:cNvSpPr/>
          <p:nvPr/>
        </p:nvSpPr>
        <p:spPr>
          <a:xfrm>
            <a:off x="222068" y="2430644"/>
            <a:ext cx="8646459" cy="3662541"/>
          </a:xfrm>
          <a:prstGeom prst="rect">
            <a:avLst/>
          </a:prstGeom>
        </p:spPr>
        <p:txBody>
          <a:bodyPr wrap="square">
            <a:spAutoFit/>
          </a:bodyPr>
          <a:lstStyle/>
          <a:p>
            <a:pPr algn="ctr"/>
            <a:r>
              <a:rPr lang="ja-JP" altLang="ja-JP" sz="3600" b="1" dirty="0">
                <a:solidFill>
                  <a:srgbClr val="FF0000"/>
                </a:solidFill>
              </a:rPr>
              <a:t>ケアマネジメントの展開　事例演習</a:t>
            </a:r>
            <a:endParaRPr lang="en-US" altLang="ja-JP" sz="3600" b="1" dirty="0">
              <a:solidFill>
                <a:srgbClr val="FF0000"/>
              </a:solidFill>
            </a:endParaRPr>
          </a:p>
          <a:p>
            <a:pPr algn="ctr"/>
            <a:endParaRPr lang="en-US" altLang="ja-JP" sz="2800" b="1" dirty="0"/>
          </a:p>
          <a:p>
            <a:r>
              <a:rPr lang="ja-JP" altLang="ja-JP" sz="3200" dirty="0">
                <a:solidFill>
                  <a:srgbClr val="002060"/>
                </a:solidFill>
                <a:effectLst>
                  <a:outerShdw blurRad="38100" dist="38100" dir="2700000" algn="tl">
                    <a:srgbClr val="000000">
                      <a:alpha val="43137"/>
                    </a:srgbClr>
                  </a:outerShdw>
                </a:effectLst>
              </a:rPr>
              <a:t>④</a:t>
            </a:r>
            <a:r>
              <a:rPr lang="ja-JP" altLang="ja-JP" sz="3200" b="1" dirty="0">
                <a:solidFill>
                  <a:srgbClr val="002060"/>
                </a:solidFill>
                <a:effectLst>
                  <a:outerShdw blurRad="38100" dist="38100" dir="2700000" algn="tl">
                    <a:srgbClr val="000000">
                      <a:alpha val="43137"/>
                    </a:srgbClr>
                  </a:outerShdw>
                </a:effectLst>
              </a:rPr>
              <a:t>　筋骨格系疾患及び廃用症候群に関する事例</a:t>
            </a:r>
            <a:endParaRPr lang="ja-JP" altLang="ja-JP" sz="3200" dirty="0">
              <a:solidFill>
                <a:srgbClr val="002060"/>
              </a:solidFill>
              <a:effectLst>
                <a:outerShdw blurRad="38100" dist="38100" dir="2700000" algn="tl">
                  <a:srgbClr val="000000">
                    <a:alpha val="43137"/>
                  </a:srgbClr>
                </a:outerShdw>
              </a:effectLst>
            </a:endParaRPr>
          </a:p>
          <a:p>
            <a:r>
              <a:rPr lang="ja-JP" altLang="ja-JP" sz="3200" dirty="0">
                <a:solidFill>
                  <a:srgbClr val="002060"/>
                </a:solidFill>
                <a:effectLst>
                  <a:outerShdw blurRad="38100" dist="38100" dir="2700000" algn="tl">
                    <a:srgbClr val="000000">
                      <a:alpha val="43137"/>
                    </a:srgbClr>
                  </a:outerShdw>
                </a:effectLst>
              </a:rPr>
              <a:t> </a:t>
            </a:r>
          </a:p>
          <a:p>
            <a:r>
              <a:rPr lang="ja-JP" altLang="ja-JP" sz="3200" dirty="0">
                <a:solidFill>
                  <a:srgbClr val="002060"/>
                </a:solidFill>
                <a:effectLst>
                  <a:outerShdw blurRad="38100" dist="38100" dir="2700000" algn="tl">
                    <a:srgbClr val="000000">
                      <a:alpha val="43137"/>
                    </a:srgbClr>
                  </a:outerShdw>
                </a:effectLst>
              </a:rPr>
              <a:t>⑤</a:t>
            </a:r>
            <a:r>
              <a:rPr lang="ja-JP" altLang="ja-JP" sz="3200" b="1" dirty="0">
                <a:solidFill>
                  <a:srgbClr val="002060"/>
                </a:solidFill>
                <a:effectLst>
                  <a:outerShdw blurRad="38100" dist="38100" dir="2700000" algn="tl">
                    <a:srgbClr val="000000">
                      <a:alpha val="43137"/>
                    </a:srgbClr>
                  </a:outerShdw>
                </a:effectLst>
              </a:rPr>
              <a:t>　内蔵の機能不全に関する事例</a:t>
            </a:r>
            <a:endParaRPr lang="ja-JP" altLang="ja-JP" sz="3200" dirty="0">
              <a:solidFill>
                <a:srgbClr val="002060"/>
              </a:solidFill>
              <a:effectLst>
                <a:outerShdw blurRad="38100" dist="38100" dir="2700000" algn="tl">
                  <a:srgbClr val="000000">
                    <a:alpha val="43137"/>
                  </a:srgbClr>
                </a:outerShdw>
              </a:effectLst>
            </a:endParaRPr>
          </a:p>
          <a:p>
            <a:r>
              <a:rPr lang="ja-JP" altLang="ja-JP" sz="3200" dirty="0">
                <a:solidFill>
                  <a:srgbClr val="002060"/>
                </a:solidFill>
                <a:effectLst>
                  <a:outerShdw blurRad="38100" dist="38100" dir="2700000" algn="tl">
                    <a:srgbClr val="000000">
                      <a:alpha val="43137"/>
                    </a:srgbClr>
                  </a:outerShdw>
                </a:effectLst>
              </a:rPr>
              <a:t> </a:t>
            </a:r>
          </a:p>
          <a:p>
            <a:r>
              <a:rPr lang="ja-JP" altLang="ja-JP" sz="3200" dirty="0">
                <a:solidFill>
                  <a:srgbClr val="002060"/>
                </a:solidFill>
                <a:effectLst>
                  <a:outerShdw blurRad="38100" dist="38100" dir="2700000" algn="tl">
                    <a:srgbClr val="000000">
                      <a:alpha val="43137"/>
                    </a:srgbClr>
                  </a:outerShdw>
                </a:effectLst>
              </a:rPr>
              <a:t>⑥</a:t>
            </a:r>
            <a:r>
              <a:rPr lang="ja-JP" altLang="ja-JP" sz="3200" b="1" dirty="0">
                <a:solidFill>
                  <a:srgbClr val="002060"/>
                </a:solidFill>
                <a:effectLst>
                  <a:outerShdw blurRad="38100" dist="38100" dir="2700000" algn="tl">
                    <a:srgbClr val="000000">
                      <a:alpha val="43137"/>
                    </a:srgbClr>
                  </a:outerShdw>
                </a:effectLst>
              </a:rPr>
              <a:t>　看取りに関する事例</a:t>
            </a:r>
            <a:endParaRPr lang="ja-JP" altLang="en-US" sz="32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9454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16112" y="512064"/>
            <a:ext cx="8229600" cy="1024128"/>
          </a:xfrm>
        </p:spPr>
        <p:txBody>
          <a:bodyPr>
            <a:normAutofit/>
          </a:bodyPr>
          <a:lstStyle/>
          <a:p>
            <a:pPr algn="ctr"/>
            <a:r>
              <a:rPr lang="ja-JP" altLang="en-US" sz="4400" dirty="0"/>
              <a:t>ケアマネジメントの展開事例演習</a:t>
            </a:r>
            <a:endParaRPr kumimoji="1" lang="ja-JP" altLang="en-US" sz="4400" dirty="0"/>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10</a:t>
            </a:fld>
            <a:endParaRPr kumimoji="1" lang="ja-JP" altLang="en-US"/>
          </a:p>
        </p:txBody>
      </p:sp>
      <p:sp>
        <p:nvSpPr>
          <p:cNvPr id="3" name="AutoShape 2"/>
          <p:cNvSpPr>
            <a:spLocks noChangeArrowheads="1"/>
          </p:cNvSpPr>
          <p:nvPr/>
        </p:nvSpPr>
        <p:spPr bwMode="auto">
          <a:xfrm>
            <a:off x="521209" y="2053018"/>
            <a:ext cx="8339328" cy="4018598"/>
          </a:xfrm>
          <a:prstGeom prst="roundRect">
            <a:avLst>
              <a:gd name="adj" fmla="val 4380"/>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0960" tIns="19800" rIns="30960" bIns="1620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a:ln>
                  <a:noFill/>
                </a:ln>
                <a:solidFill>
                  <a:srgbClr val="7F7F7F"/>
                </a:solidFill>
                <a:effectLst/>
                <a:latin typeface="ＭＳ ゴシック" panose="020B0609070205080204" pitchFamily="49" charset="-128"/>
                <a:ea typeface="ＭＳ ゴシック" panose="020B0609070205080204" pitchFamily="49" charset="-128"/>
              </a:rPr>
              <a:t>【</a:t>
            </a:r>
            <a:r>
              <a:rPr kumimoji="0" lang="ja-JP" altLang="en-US" sz="2800" b="0" i="0" u="none" strike="noStrike" cap="none" normalizeH="0" baseline="0" dirty="0">
                <a:ln>
                  <a:noFill/>
                </a:ln>
                <a:solidFill>
                  <a:srgbClr val="7F7F7F"/>
                </a:solidFill>
                <a:effectLst/>
                <a:latin typeface="ＭＳ ゴシック" panose="020B0609070205080204" pitchFamily="49" charset="-128"/>
                <a:ea typeface="ＭＳ ゴシック" panose="020B0609070205080204" pitchFamily="49" charset="-128"/>
              </a:rPr>
              <a:t>修得目標</a:t>
            </a:r>
            <a:r>
              <a:rPr kumimoji="0" lang="en-US" altLang="ja-JP" sz="2800" b="0" i="0" u="none" strike="noStrike" cap="none" normalizeH="0" baseline="0" dirty="0">
                <a:ln>
                  <a:noFill/>
                </a:ln>
                <a:solidFill>
                  <a:srgbClr val="7F7F7F"/>
                </a:solidFill>
                <a:effectLst/>
                <a:latin typeface="ＭＳ ゴシック" panose="020B0609070205080204" pitchFamily="49" charset="-128"/>
                <a:ea typeface="ＭＳ ゴシック" panose="020B0609070205080204" pitchFamily="49" charset="-128"/>
              </a:rPr>
              <a:t>】</a:t>
            </a:r>
            <a:r>
              <a:rPr kumimoji="0" lang="ja-JP" altLang="en-US" sz="2800" b="0" i="0" u="none" strike="noStrike" cap="none" normalizeH="0" baseline="0" dirty="0">
                <a:ln>
                  <a:noFill/>
                </a:ln>
                <a:solidFill>
                  <a:srgbClr val="7F7F7F"/>
                </a:solidFill>
                <a:effectLst/>
                <a:latin typeface="ＭＳ ゴシック" panose="020B0609070205080204" pitchFamily="49" charset="-128"/>
                <a:ea typeface="ＭＳ ゴシック" panose="020B0609070205080204" pitchFamily="49" charset="-128"/>
              </a:rPr>
              <a:t>　</a:t>
            </a:r>
            <a:r>
              <a:rPr kumimoji="0" lang="ja-JP" altLang="en-US" sz="3600" b="1" i="0" u="none" strike="noStrike" cap="none" normalizeH="0" baseline="0" dirty="0">
                <a:ln>
                  <a:noFill/>
                </a:ln>
                <a:solidFill>
                  <a:srgbClr val="0070C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演習①～④</a:t>
            </a:r>
            <a:endParaRPr kumimoji="0" lang="en-US" altLang="ja-JP" sz="3600" b="1" i="0" u="none" strike="noStrike" cap="none" normalizeH="0" baseline="0" dirty="0">
              <a:ln>
                <a:noFill/>
              </a:ln>
              <a:solidFill>
                <a:srgbClr val="0070C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rgbClr val="7F7F7F"/>
                </a:solidFill>
                <a:effectLst/>
                <a:latin typeface="ＭＳ ゴシック" panose="020B0609070205080204" pitchFamily="49" charset="-128"/>
                <a:ea typeface="ＭＳ ゴシック" panose="020B0609070205080204" pitchFamily="49" charset="-128"/>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⑤筋骨格系疾患や廃用症候群におけるリハビリ</a:t>
            </a:r>
            <a:endParaRPr kumimoji="0" lang="en-US" altLang="ja-JP"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800" dirty="0">
                <a:solidFill>
                  <a:srgbClr val="CC0066"/>
                </a:solidFill>
                <a:latin typeface="ＭＳ ゴシック" panose="020B0609070205080204" pitchFamily="49" charset="-128"/>
                <a:ea typeface="ＭＳ ゴシック" panose="020B0609070205080204" pitchFamily="49" charset="-128"/>
              </a:rPr>
              <a:t>　</a:t>
            </a:r>
            <a:r>
              <a:rPr kumimoji="0" lang="ja-JP" altLang="en-US"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テーションや福祉用具、住宅改修の効果的な</a:t>
            </a:r>
            <a:endParaRPr kumimoji="0" lang="en-US" altLang="ja-JP"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800" dirty="0">
                <a:solidFill>
                  <a:srgbClr val="CC0066"/>
                </a:solidFill>
                <a:latin typeface="ＭＳ ゴシック" panose="020B0609070205080204" pitchFamily="49" charset="-128"/>
                <a:ea typeface="ＭＳ ゴシック" panose="020B0609070205080204" pitchFamily="49" charset="-128"/>
              </a:rPr>
              <a:t>　</a:t>
            </a:r>
            <a:r>
              <a:rPr kumimoji="0" lang="ja-JP" altLang="en-US"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活用方法について説明できる</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⑥筋骨格系疾患や廃用症候群の特性に応じた</a:t>
            </a:r>
            <a:endParaRPr kumimoji="0" lang="en-US" altLang="ja-JP"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2800" dirty="0">
                <a:solidFill>
                  <a:srgbClr val="CC0066"/>
                </a:solidFill>
                <a:latin typeface="ＭＳ ゴシック" panose="020B0609070205080204" pitchFamily="49" charset="-128"/>
                <a:ea typeface="ＭＳ ゴシック" panose="020B0609070205080204" pitchFamily="49" charset="-128"/>
              </a:rPr>
              <a:t>　</a:t>
            </a:r>
            <a:r>
              <a:rPr kumimoji="0" lang="ja-JP" altLang="en-US" sz="2800" b="0" i="0" u="none" strike="noStrike" cap="none" normalizeH="0" baseline="0" dirty="0">
                <a:ln>
                  <a:noFill/>
                </a:ln>
                <a:solidFill>
                  <a:srgbClr val="CC0066"/>
                </a:solidFill>
                <a:effectLst/>
                <a:latin typeface="ＭＳ ゴシック" panose="020B0609070205080204" pitchFamily="49" charset="-128"/>
                <a:ea typeface="ＭＳ ゴシック" panose="020B0609070205080204" pitchFamily="49" charset="-128"/>
              </a:rPr>
              <a:t>ケアマネジメントの具体的な方法を実施できる</a:t>
            </a:r>
            <a:endParaRPr kumimoji="0" lang="ja-JP" altLang="ja-JP"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0794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179512" y="1263352"/>
          <a:ext cx="8712968" cy="5334000"/>
        </p:xfrm>
        <a:graphic>
          <a:graphicData uri="http://schemas.openxmlformats.org/drawingml/2006/table">
            <a:tbl>
              <a:tblPr firstRow="1" bandRow="1">
                <a:tableStyleId>{5C22544A-7EE6-4342-B048-85BDC9FD1C3A}</a:tableStyleId>
              </a:tblPr>
              <a:tblGrid>
                <a:gridCol w="8712968">
                  <a:extLst>
                    <a:ext uri="{9D8B030D-6E8A-4147-A177-3AD203B41FA5}">
                      <a16:colId xmlns:a16="http://schemas.microsoft.com/office/drawing/2014/main" val="20000"/>
                    </a:ext>
                  </a:extLst>
                </a:gridCol>
              </a:tblGrid>
              <a:tr h="370840">
                <a:tc>
                  <a:txBody>
                    <a:bodyPr/>
                    <a:lstStyle/>
                    <a:p>
                      <a:r>
                        <a:rPr kumimoji="1" lang="ja-JP" altLang="en-US" sz="2000" b="0" dirty="0">
                          <a:solidFill>
                            <a:schemeClr val="tx1"/>
                          </a:solidFill>
                        </a:rPr>
                        <a:t>①インテークに備えた事前準備視点</a:t>
                      </a:r>
                      <a:endParaRPr kumimoji="1" lang="en-US" altLang="ja-JP" sz="2000" b="0" dirty="0">
                        <a:solidFill>
                          <a:schemeClr val="tx1"/>
                        </a:solidFill>
                      </a:endParaRPr>
                    </a:p>
                    <a:p>
                      <a:r>
                        <a:rPr kumimoji="1" lang="ja-JP" altLang="en-US" sz="2000" b="0" dirty="0">
                          <a:solidFill>
                            <a:schemeClr val="tx1"/>
                          </a:solidFill>
                        </a:rPr>
                        <a:t>　例えば、変形性膝関節症を原因とする要介護者のインテークのために訪問する際は、事前にどのような方法で、どのような知識を備えた上で面接に臨むべきだと思いますか？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rPr>
                        <a:t>②リスク、予後予測の視点</a:t>
                      </a:r>
                      <a:endParaRPr kumimoji="1" lang="en-US" altLang="ja-JP" sz="20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rPr>
                        <a:t>　渡辺ふくさんが現在困っていることにだけ対応するケアプランならば、</a:t>
                      </a:r>
                      <a:r>
                        <a:rPr kumimoji="1" lang="en-US" altLang="ja-JP" sz="2000" b="0" dirty="0">
                          <a:solidFill>
                            <a:schemeClr val="tx1"/>
                          </a:solidFill>
                        </a:rPr>
                        <a:t>6</a:t>
                      </a:r>
                      <a:r>
                        <a:rPr kumimoji="1" lang="ja-JP" altLang="en-US" sz="2000" b="0" dirty="0">
                          <a:solidFill>
                            <a:schemeClr val="tx1"/>
                          </a:solidFill>
                        </a:rPr>
                        <a:t>か月先にはどのような状態になっていると想定されるか？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rPr>
                        <a:t>③</a:t>
                      </a:r>
                      <a:r>
                        <a:rPr kumimoji="1" lang="ja-JP" altLang="en-US" sz="2000" dirty="0">
                          <a:solidFill>
                            <a:schemeClr val="tx1"/>
                          </a:solidFill>
                        </a:rPr>
                        <a:t>多職種協働の視点</a:t>
                      </a:r>
                      <a:endParaRPr kumimoji="1" lang="en-US" altLang="ja-JP" sz="2000" dirty="0">
                        <a:solidFill>
                          <a:schemeClr val="tx1"/>
                        </a:solidFill>
                      </a:endParaRPr>
                    </a:p>
                    <a:p>
                      <a:r>
                        <a:rPr kumimoji="1" lang="ja-JP" altLang="en-US" sz="2000" dirty="0">
                          <a:solidFill>
                            <a:schemeClr val="tx1"/>
                          </a:solidFill>
                        </a:rPr>
                        <a:t>　渡辺さんの支援にあたって、介護支援専門職が連携すべき他の専門職と、具体的に相談や依頼をする内容はどのようなことでしょうか？</a:t>
                      </a:r>
                      <a:endParaRPr kumimoji="1" lang="ja-JP" alt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rPr>
                        <a:t>④全体像の把握の視点</a:t>
                      </a:r>
                      <a:endParaRPr kumimoji="1" lang="en-US" altLang="ja-JP" sz="20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solidFill>
                        </a:rPr>
                        <a:t>　テキスト</a:t>
                      </a:r>
                      <a:r>
                        <a:rPr kumimoji="1" lang="en-US" altLang="ja-JP" sz="2000" b="0" dirty="0">
                          <a:solidFill>
                            <a:schemeClr val="tx1"/>
                          </a:solidFill>
                        </a:rPr>
                        <a:t>16</a:t>
                      </a:r>
                      <a:r>
                        <a:rPr kumimoji="1" lang="ja-JP" altLang="en-US" sz="2000" b="0" dirty="0">
                          <a:solidFill>
                            <a:schemeClr val="tx1"/>
                          </a:solidFill>
                        </a:rPr>
                        <a:t>頁の体力低下の悪循環のメカニズムを参考にしながら、渡辺さんが陥っていると思われる悪循環の状況を、図に表してみましょう。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schemeClr val="tx1"/>
                          </a:solidFill>
                        </a:rPr>
                        <a:t>⑤行動変容提案の視点</a:t>
                      </a:r>
                      <a:endParaRPr kumimoji="1" lang="en-US" altLang="ja-JP" sz="2000" dirty="0">
                        <a:solidFill>
                          <a:schemeClr val="tx1"/>
                        </a:solidFill>
                      </a:endParaRPr>
                    </a:p>
                    <a:p>
                      <a:r>
                        <a:rPr kumimoji="1" lang="ja-JP" altLang="en-US" sz="2000" dirty="0">
                          <a:solidFill>
                            <a:schemeClr val="tx1"/>
                          </a:solidFill>
                        </a:rPr>
                        <a:t>　渡辺さんの悪循環を断ち切り、本人に前向きな意欲をもってもらうには、どのような関わり方や提案が考えられますか？</a:t>
                      </a:r>
                      <a:endParaRPr kumimoji="1" lang="ja-JP" altLang="en-US"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179512" y="807095"/>
            <a:ext cx="3456384" cy="461665"/>
          </a:xfrm>
          <a:prstGeom prst="rect">
            <a:avLst/>
          </a:prstGeom>
          <a:noFill/>
        </p:spPr>
        <p:txBody>
          <a:bodyPr wrap="square" rtlCol="0">
            <a:spAutoFit/>
          </a:bodyPr>
          <a:lstStyle/>
          <a:p>
            <a:r>
              <a:rPr lang="ja-JP" altLang="en-US" sz="2400" dirty="0"/>
              <a:t>１　演習テーマ</a:t>
            </a:r>
          </a:p>
        </p:txBody>
      </p:sp>
      <p:sp>
        <p:nvSpPr>
          <p:cNvPr id="10" name="タイトル 1"/>
          <p:cNvSpPr txBox="1">
            <a:spLocks/>
          </p:cNvSpPr>
          <p:nvPr/>
        </p:nvSpPr>
        <p:spPr>
          <a:xfrm>
            <a:off x="-36512" y="0"/>
            <a:ext cx="9217024" cy="778098"/>
          </a:xfrm>
          <a:prstGeom prst="rect">
            <a:avLst/>
          </a:prstGeom>
          <a:solidFill>
            <a:schemeClr val="accent1">
              <a:lumMod val="40000"/>
              <a:lumOff val="60000"/>
            </a:schemeClr>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a:t>
            </a:r>
            <a:r>
              <a:rPr lang="ja-JP" altLang="en-US" sz="3200" dirty="0"/>
              <a:t>　演習のテーマ</a:t>
            </a:r>
          </a:p>
        </p:txBody>
      </p:sp>
      <p:sp>
        <p:nvSpPr>
          <p:cNvPr id="15" name="スライド番号プレースホルダー 2"/>
          <p:cNvSpPr>
            <a:spLocks noGrp="1"/>
          </p:cNvSpPr>
          <p:nvPr>
            <p:ph type="sldNum" sz="quarter" idx="12"/>
          </p:nvPr>
        </p:nvSpPr>
        <p:spPr>
          <a:xfrm>
            <a:off x="8775104" y="6519895"/>
            <a:ext cx="2133600" cy="365125"/>
          </a:xfrm>
        </p:spPr>
        <p:txBody>
          <a:bodyPr/>
          <a:lstStyle/>
          <a:p>
            <a:pPr algn="l"/>
            <a:fld id="{D79408FC-1019-4D17-9821-FE8F6A5D8B30}" type="slidenum">
              <a:rPr kumimoji="1" lang="ja-JP" altLang="en-US" sz="1800" smtClean="0">
                <a:solidFill>
                  <a:schemeClr val="tx1"/>
                </a:solidFill>
                <a:latin typeface="+mj-ea"/>
                <a:ea typeface="+mj-ea"/>
              </a:rPr>
              <a:pPr algn="l"/>
              <a:t>11</a:t>
            </a:fld>
            <a:endParaRPr kumimoji="1" lang="ja-JP" altLang="en-US" sz="1800" dirty="0">
              <a:solidFill>
                <a:schemeClr val="tx1"/>
              </a:solidFill>
              <a:latin typeface="+mj-ea"/>
              <a:ea typeface="+mj-ea"/>
            </a:endParaRPr>
          </a:p>
        </p:txBody>
      </p:sp>
    </p:spTree>
    <p:extLst>
      <p:ext uri="{BB962C8B-B14F-4D97-AF65-F5344CB8AC3E}">
        <p14:creationId xmlns:p14="http://schemas.microsoft.com/office/powerpoint/2010/main" val="3209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682627"/>
            <a:ext cx="7886700" cy="1325563"/>
          </a:xfrm>
        </p:spPr>
        <p:txBody>
          <a:bodyPr>
            <a:normAutofit fontScale="90000"/>
          </a:bodyPr>
          <a:lstStyle/>
          <a:p>
            <a:pPr algn="ctr"/>
            <a:r>
              <a:rPr kumimoji="1" lang="ja-JP" altLang="en-US" sz="4900" dirty="0"/>
              <a:t>演　習</a:t>
            </a:r>
            <a:br>
              <a:rPr kumimoji="1" lang="en-US" altLang="ja-JP" dirty="0"/>
            </a:br>
            <a:br>
              <a:rPr kumimoji="1" lang="en-US" altLang="ja-JP" dirty="0"/>
            </a:br>
            <a:r>
              <a:rPr lang="ja-JP" altLang="en-US" sz="6000" dirty="0">
                <a:solidFill>
                  <a:srgbClr val="FF0000"/>
                </a:solidFill>
              </a:rPr>
              <a:t>事例の読み込み</a:t>
            </a: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12</a:t>
            </a:fld>
            <a:endParaRPr kumimoji="1" lang="ja-JP" altLang="en-US"/>
          </a:p>
        </p:txBody>
      </p:sp>
      <p:sp>
        <p:nvSpPr>
          <p:cNvPr id="3" name="Text Box 18940"/>
          <p:cNvSpPr txBox="1">
            <a:spLocks noChangeArrowheads="1"/>
          </p:cNvSpPr>
          <p:nvPr/>
        </p:nvSpPr>
        <p:spPr bwMode="auto">
          <a:xfrm>
            <a:off x="512064" y="2378712"/>
            <a:ext cx="8385048" cy="3977640"/>
          </a:xfrm>
          <a:prstGeom prst="rect">
            <a:avLst/>
          </a:prstGeom>
          <a:solidFill>
            <a:srgbClr val="B9FFB9"/>
          </a:solidFill>
          <a:ln w="9525">
            <a:solidFill>
              <a:srgbClr val="FFFFFF"/>
            </a:solidFill>
            <a:miter lim="800000"/>
            <a:headEnd/>
            <a:tailEnd/>
          </a:ln>
        </p:spPr>
        <p:txBody>
          <a:bodyPr vert="horz" wrap="square" lIns="828000" tIns="6300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 typeface="ＭＳ ゴシック" panose="020B0609070205080204" pitchFamily="49" charset="-128"/>
              <a:buChar char="①"/>
              <a:tabLst/>
            </a:pPr>
            <a:r>
              <a:rPr kumimoji="0" lang="ja-JP" altLang="en-US" sz="36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事例の概要</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r>
              <a:rPr kumimoji="0" lang="en-US" altLang="ja-JP"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P225</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p>
          <a:p>
            <a:pPr marL="0" marR="0" lvl="0" indent="0" algn="l" defTabSz="914400" rtl="0" eaLnBrk="0" fontAlgn="base" latinLnBrk="0" hangingPunct="0">
              <a:lnSpc>
                <a:spcPct val="150000"/>
              </a:lnSpc>
              <a:spcBef>
                <a:spcPct val="0"/>
              </a:spcBef>
              <a:spcAft>
                <a:spcPct val="0"/>
              </a:spcAft>
              <a:buClrTx/>
              <a:buSzTx/>
              <a:buFont typeface="ＭＳ ゴシック" panose="020B0609070205080204" pitchFamily="49" charset="-128"/>
              <a:buChar char="②"/>
              <a:tabLst/>
            </a:pPr>
            <a:r>
              <a:rPr kumimoji="0" lang="ja-JP" altLang="en-US" sz="36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基本情報</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r>
              <a:rPr kumimoji="0" lang="en-US" altLang="ja-JP"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P261</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p>
          <a:p>
            <a:pPr marL="0" marR="0" lvl="0" indent="0" algn="l" defTabSz="914400" rtl="0" eaLnBrk="0" fontAlgn="base" latinLnBrk="0" hangingPunct="0">
              <a:lnSpc>
                <a:spcPct val="150000"/>
              </a:lnSpc>
              <a:spcBef>
                <a:spcPct val="0"/>
              </a:spcBef>
              <a:spcAft>
                <a:spcPct val="0"/>
              </a:spcAft>
              <a:buClrTx/>
              <a:buSzTx/>
              <a:buFont typeface="ＭＳ ゴシック" panose="020B0609070205080204" pitchFamily="49" charset="-128"/>
              <a:buChar char="③"/>
              <a:tabLst/>
            </a:pPr>
            <a:r>
              <a:rPr kumimoji="0" lang="ja-JP" altLang="en-US" sz="36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主治医意見書</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r>
              <a:rPr kumimoji="0" lang="en-US" altLang="ja-JP"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P262</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r>
              <a:rPr kumimoji="0" lang="en-US" altLang="ja-JP"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263</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p>
          <a:p>
            <a:pPr marL="0" marR="0" lvl="0" indent="0" algn="l" defTabSz="914400" rtl="0" eaLnBrk="0" fontAlgn="base" latinLnBrk="0" hangingPunct="0">
              <a:lnSpc>
                <a:spcPct val="150000"/>
              </a:lnSpc>
              <a:spcBef>
                <a:spcPct val="0"/>
              </a:spcBef>
              <a:spcAft>
                <a:spcPct val="0"/>
              </a:spcAft>
              <a:buClrTx/>
              <a:buSzTx/>
              <a:buFont typeface="ＭＳ ゴシック" panose="020B0609070205080204" pitchFamily="49" charset="-128"/>
              <a:buChar char="④"/>
              <a:tabLst/>
            </a:pPr>
            <a:r>
              <a:rPr kumimoji="0" lang="ja-JP" altLang="en-US" sz="36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rPr>
              <a:t>アセスメントに関する項目</a:t>
            </a:r>
            <a:endParaRPr kumimoji="0" lang="en-US" altLang="ja-JP" sz="36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spcBef>
                <a:spcPct val="0"/>
              </a:spcBef>
              <a:spcAft>
                <a:spcPct val="0"/>
              </a:spcAft>
              <a:buClrTx/>
              <a:buSzTx/>
              <a:tabLst/>
            </a:pPr>
            <a:r>
              <a:rPr kumimoji="0" lang="ja-JP" altLang="en-US" sz="3600" dirty="0">
                <a:latin typeface="ＭＳ ゴシック" panose="020B0609070205080204" pitchFamily="49" charset="-128"/>
                <a:ea typeface="ＭＳ ゴシック" panose="020B0609070205080204" pitchFamily="49" charset="-128"/>
              </a:rPr>
              <a:t>　　　　　　　</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r>
              <a:rPr kumimoji="0" lang="en-US" altLang="ja-JP"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P264</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r>
              <a:rPr kumimoji="0" lang="en-US" altLang="ja-JP"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267</a:t>
            </a:r>
            <a:r>
              <a:rPr kumimoji="0" lang="ja-JP" altLang="en-US" sz="3600" b="0" i="0"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rPr>
              <a:t>）</a:t>
            </a:r>
            <a:endParaRPr kumimoji="0" lang="ja-JP" altLang="ja-JP" sz="3600" b="0" i="0" u="none" strike="noStrike" cap="none" normalizeH="0" baseline="0" dirty="0">
              <a:ln>
                <a:noFill/>
              </a:ln>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2034900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41192" y="1073442"/>
          <a:ext cx="8611739" cy="5457987"/>
        </p:xfrm>
        <a:graphic>
          <a:graphicData uri="http://schemas.openxmlformats.org/drawingml/2006/table">
            <a:tbl>
              <a:tblPr firstRow="1" firstCol="1" bandRow="1"/>
              <a:tblGrid>
                <a:gridCol w="8611739">
                  <a:extLst>
                    <a:ext uri="{9D8B030D-6E8A-4147-A177-3AD203B41FA5}">
                      <a16:colId xmlns:a16="http://schemas.microsoft.com/office/drawing/2014/main" val="20000"/>
                    </a:ext>
                  </a:extLst>
                </a:gridCol>
              </a:tblGrid>
              <a:tr h="2220184">
                <a:tc>
                  <a:txBody>
                    <a:bodyPr/>
                    <a:lstStyle/>
                    <a:p>
                      <a:r>
                        <a:rPr kumimoji="1" lang="ja-JP" altLang="ja-JP" sz="2400" b="1" kern="1200" dirty="0">
                          <a:solidFill>
                            <a:schemeClr val="tx1"/>
                          </a:solidFill>
                          <a:latin typeface="+mn-lt"/>
                          <a:ea typeface="+mn-ea"/>
                          <a:cs typeface="+mn-cs"/>
                        </a:rPr>
                        <a:t>渡辺ふくさんが両変形性膝関節症のため、転倒することが増えてきたことから、介護保険サービスの利用について相談をうけました。</a:t>
                      </a:r>
                    </a:p>
                    <a:p>
                      <a:r>
                        <a:rPr kumimoji="1" lang="ja-JP" altLang="ja-JP" sz="2400" b="1" kern="1200" dirty="0">
                          <a:solidFill>
                            <a:schemeClr val="tx1"/>
                          </a:solidFill>
                          <a:latin typeface="+mn-lt"/>
                          <a:ea typeface="+mn-ea"/>
                          <a:cs typeface="+mn-cs"/>
                        </a:rPr>
                        <a:t>しかし、担当する事になった介護支援専門員は、両変形性膝関節症の生活上の留意点に関する知識はほとんどありません。このような場合、インテークのために訪問する際は、事前にどのような知識を備えたうえで面接に臨むべきだと思いますか？</a:t>
                      </a:r>
                      <a:endParaRPr kumimoji="1" lang="en-US" altLang="ja-JP" sz="2400" b="1" kern="1200" dirty="0">
                        <a:solidFill>
                          <a:schemeClr val="tx1"/>
                        </a:solidFill>
                        <a:latin typeface="+mn-lt"/>
                        <a:ea typeface="+mn-ea"/>
                        <a:cs typeface="+mn-cs"/>
                      </a:endParaRPr>
                    </a:p>
                  </a:txBody>
                  <a:tcPr marL="180000" marR="180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97667">
                <a:tc>
                  <a:txBody>
                    <a:bodyPr/>
                    <a:lstStyle/>
                    <a:p>
                      <a:endParaRPr kumimoji="1" lang="ja-JP" altLang="ja-JP" sz="2000" b="1" kern="1200" dirty="0">
                        <a:solidFill>
                          <a:srgbClr val="002060"/>
                        </a:solidFill>
                        <a:latin typeface="+mj-ea"/>
                        <a:ea typeface="+mj-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24856"/>
            <a:ext cx="7198822" cy="913713"/>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2800" b="1" dirty="0"/>
              <a:t>演習①　</a:t>
            </a:r>
            <a:endParaRPr lang="en-US" altLang="ja-JP" sz="2800" b="1" dirty="0"/>
          </a:p>
          <a:p>
            <a:r>
              <a:rPr lang="ja-JP" altLang="en-US" sz="2800" b="1" dirty="0"/>
              <a:t>　</a:t>
            </a:r>
            <a:r>
              <a:rPr lang="ja-JP" altLang="ja-JP" sz="2800" b="1" dirty="0">
                <a:solidFill>
                  <a:srgbClr val="0070C0"/>
                </a:solidFill>
              </a:rPr>
              <a:t>初期面接相談の事前準備の視点</a:t>
            </a:r>
            <a:endParaRPr kumimoji="0" lang="ja-JP" altLang="ja-JP" sz="2800" dirty="0">
              <a:solidFill>
                <a:srgbClr val="C00000"/>
              </a:solidFill>
            </a:endParaRPr>
          </a:p>
        </p:txBody>
      </p:sp>
      <p:sp>
        <p:nvSpPr>
          <p:cNvPr id="4" name="正方形/長方形 3"/>
          <p:cNvSpPr/>
          <p:nvPr/>
        </p:nvSpPr>
        <p:spPr>
          <a:xfrm>
            <a:off x="0" y="0"/>
            <a:ext cx="1945178" cy="900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Text Box 2"/>
          <p:cNvSpPr txBox="1">
            <a:spLocks noChangeArrowheads="1"/>
          </p:cNvSpPr>
          <p:nvPr/>
        </p:nvSpPr>
        <p:spPr bwMode="auto">
          <a:xfrm>
            <a:off x="1706820" y="3924083"/>
            <a:ext cx="5605272" cy="2404872"/>
          </a:xfrm>
          <a:prstGeom prst="rect">
            <a:avLst/>
          </a:prstGeom>
          <a:solidFill>
            <a:srgbClr val="FFF2CC"/>
          </a:solidFill>
          <a:ln w="3175" cap="rnd">
            <a:solidFill>
              <a:srgbClr val="FFFFFF"/>
            </a:solidFill>
            <a:prstDash val="sysDot"/>
            <a:miter lim="800000"/>
            <a:headEnd/>
            <a:tailEnd/>
          </a:ln>
        </p:spPr>
        <p:txBody>
          <a:bodyPr vert="horz" wrap="square" lIns="432000" tIns="8890" rIns="0" bIns="889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個人ワーク</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（３分）</a:t>
            </a:r>
            <a:r>
              <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　</a:t>
            </a:r>
            <a:r>
              <a:rPr kumimoji="0" lang="ja-JP" altLang="en-US" sz="32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グループワーク</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（１０分）</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dirty="0">
                <a:solidFill>
                  <a:srgbClr val="538135"/>
                </a:solidFill>
                <a:latin typeface="ＭＳ ゴシック" panose="020B0609070205080204" pitchFamily="49" charset="-128"/>
                <a:ea typeface="ＭＳ ゴシック" panose="020B0609070205080204" pitchFamily="49" charset="-128"/>
              </a:rPr>
              <a:t>解説・</a:t>
            </a: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まとめ</a:t>
            </a:r>
            <a:r>
              <a:rPr kumimoji="0" lang="ja-JP" altLang="en-US" sz="3200" b="1" dirty="0">
                <a:solidFill>
                  <a:srgbClr val="538135"/>
                </a:solidFill>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（５分）</a:t>
            </a:r>
            <a:endParaRPr kumimoji="0" lang="ja-JP" altLang="ja-JP" sz="3200" b="1" i="0" u="none" strike="noStrike" cap="none" normalizeH="0" baseline="0" dirty="0">
              <a:ln>
                <a:noFill/>
              </a:ln>
              <a:solidFill>
                <a:schemeClr val="tx1"/>
              </a:solidFill>
              <a:effectLst/>
              <a:latin typeface="Arial" panose="020B0604020202020204" pitchFamily="34" charset="0"/>
            </a:endParaRPr>
          </a:p>
        </p:txBody>
      </p:sp>
      <p:sp>
        <p:nvSpPr>
          <p:cNvPr id="6" name="AutoShape 3"/>
          <p:cNvSpPr>
            <a:spLocks noChangeArrowheads="1"/>
          </p:cNvSpPr>
          <p:nvPr/>
        </p:nvSpPr>
        <p:spPr bwMode="auto">
          <a:xfrm>
            <a:off x="7640384" y="174047"/>
            <a:ext cx="1422275" cy="714810"/>
          </a:xfrm>
          <a:prstGeom prst="foldedCorner">
            <a:avLst>
              <a:gd name="adj" fmla="val 12500"/>
            </a:avLst>
          </a:prstGeom>
          <a:solidFill>
            <a:srgbClr val="FFFF00"/>
          </a:solidFill>
          <a:ln w="9525">
            <a:solidFill>
              <a:srgbClr val="0000FF"/>
            </a:solidFill>
            <a:round/>
            <a:headEnd/>
            <a:tailEnd/>
          </a:ln>
        </p:spPr>
        <p:txBody>
          <a:bodyPr vert="horz" wrap="square" lIns="0" tIns="23400" rIns="0"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SｺﾞｼｯｸM" panose="020B0600000000000000" pitchFamily="50" charset="-128"/>
                <a:ea typeface="HGSｺﾞｼｯｸM" panose="020B0600000000000000" pitchFamily="50" charset="-128"/>
              </a:rPr>
              <a:t>ﾜｰｸｼｰﾄ</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a:ln>
                  <a:noFill/>
                </a:ln>
                <a:solidFill>
                  <a:srgbClr val="C00000"/>
                </a:solidFill>
                <a:effectLst/>
                <a:latin typeface="HGSｺﾞｼｯｸM" panose="020B0600000000000000" pitchFamily="50" charset="-128"/>
                <a:ea typeface="HGSｺﾞｼｯｸM" panose="020B0600000000000000" pitchFamily="50" charset="-128"/>
              </a:rPr>
              <a:t>P55</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204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36512" y="0"/>
            <a:ext cx="9217024" cy="778098"/>
          </a:xfrm>
          <a:prstGeom prst="rect">
            <a:avLst/>
          </a:prstGeom>
          <a:solidFill>
            <a:schemeClr val="accent1">
              <a:lumMod val="40000"/>
              <a:lumOff val="60000"/>
            </a:schemeClr>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a:t>
            </a:r>
            <a:r>
              <a:rPr lang="ja-JP" altLang="en-US" sz="3200" dirty="0"/>
              <a:t>　演習①　</a:t>
            </a:r>
            <a:r>
              <a:rPr lang="ja-JP" altLang="en-US" sz="4000" dirty="0">
                <a:solidFill>
                  <a:srgbClr val="FF3399"/>
                </a:solidFill>
                <a:effectLst>
                  <a:outerShdw blurRad="38100" dist="38100" dir="2700000" algn="tl">
                    <a:srgbClr val="000000">
                      <a:alpha val="43137"/>
                    </a:srgbClr>
                  </a:outerShdw>
                </a:effectLst>
              </a:rPr>
              <a:t>考えるポイント</a:t>
            </a:r>
            <a:r>
              <a:rPr lang="ja-JP" altLang="en-US" sz="3200" dirty="0"/>
              <a:t>　</a:t>
            </a:r>
          </a:p>
        </p:txBody>
      </p:sp>
      <p:sp>
        <p:nvSpPr>
          <p:cNvPr id="14" name="スライド番号プレースホルダー 2"/>
          <p:cNvSpPr>
            <a:spLocks noGrp="1"/>
          </p:cNvSpPr>
          <p:nvPr>
            <p:ph type="sldNum" sz="quarter" idx="12"/>
          </p:nvPr>
        </p:nvSpPr>
        <p:spPr>
          <a:xfrm>
            <a:off x="8775104" y="6519895"/>
            <a:ext cx="2133600" cy="365125"/>
          </a:xfrm>
        </p:spPr>
        <p:txBody>
          <a:bodyPr/>
          <a:lstStyle/>
          <a:p>
            <a:pPr algn="l"/>
            <a:fld id="{D79408FC-1019-4D17-9821-FE8F6A5D8B30}" type="slidenum">
              <a:rPr kumimoji="1" lang="ja-JP" altLang="en-US" sz="1800" smtClean="0">
                <a:solidFill>
                  <a:schemeClr val="tx1"/>
                </a:solidFill>
                <a:latin typeface="+mj-ea"/>
                <a:ea typeface="+mj-ea"/>
              </a:rPr>
              <a:pPr algn="l"/>
              <a:t>14</a:t>
            </a:fld>
            <a:endParaRPr kumimoji="1" lang="ja-JP" altLang="en-US" sz="1800" dirty="0">
              <a:solidFill>
                <a:schemeClr val="tx1"/>
              </a:solidFill>
              <a:latin typeface="+mj-ea"/>
              <a:ea typeface="+mj-ea"/>
            </a:endParaRPr>
          </a:p>
        </p:txBody>
      </p:sp>
      <p:sp>
        <p:nvSpPr>
          <p:cNvPr id="9" name="テキスト ボックス 8"/>
          <p:cNvSpPr txBox="1"/>
          <p:nvPr/>
        </p:nvSpPr>
        <p:spPr>
          <a:xfrm>
            <a:off x="7668344" y="204383"/>
            <a:ext cx="1152128" cy="369332"/>
          </a:xfrm>
          <a:prstGeom prst="rect">
            <a:avLst/>
          </a:prstGeom>
          <a:noFill/>
          <a:ln>
            <a:solidFill>
              <a:schemeClr val="tx1"/>
            </a:solidFill>
          </a:ln>
        </p:spPr>
        <p:txBody>
          <a:bodyPr wrap="square" rtlCol="0">
            <a:spAutoFit/>
          </a:bodyPr>
          <a:lstStyle/>
          <a:p>
            <a:r>
              <a:rPr kumimoji="1" lang="ja-JP" altLang="en-US" dirty="0"/>
              <a:t>Ｐ．</a:t>
            </a:r>
            <a:r>
              <a:rPr lang="en-US" altLang="ja-JP" dirty="0"/>
              <a:t>230</a:t>
            </a:r>
            <a:endParaRPr kumimoji="1" lang="ja-JP" altLang="en-US" dirty="0"/>
          </a:p>
        </p:txBody>
      </p:sp>
      <p:sp>
        <p:nvSpPr>
          <p:cNvPr id="3" name="テキスト ボックス 2"/>
          <p:cNvSpPr txBox="1"/>
          <p:nvPr/>
        </p:nvSpPr>
        <p:spPr>
          <a:xfrm>
            <a:off x="321129" y="1385503"/>
            <a:ext cx="8864500" cy="4985980"/>
          </a:xfrm>
          <a:prstGeom prst="rect">
            <a:avLst/>
          </a:prstGeom>
          <a:noFill/>
        </p:spPr>
        <p:txBody>
          <a:bodyPr wrap="square" rtlCol="0">
            <a:spAutoFit/>
          </a:bodyPr>
          <a:lstStyle/>
          <a:p>
            <a:r>
              <a:rPr kumimoji="1" lang="ja-JP" altLang="en-US" sz="3200" b="1" dirty="0"/>
              <a:t>１．変形性膝関節症とはどのような症状を呈する</a:t>
            </a:r>
            <a:endParaRPr kumimoji="1" lang="en-US" altLang="ja-JP" sz="3200" b="1" dirty="0"/>
          </a:p>
          <a:p>
            <a:r>
              <a:rPr lang="ja-JP" altLang="en-US" sz="3200" b="1" dirty="0"/>
              <a:t>　　</a:t>
            </a:r>
            <a:r>
              <a:rPr kumimoji="1" lang="ja-JP" altLang="en-US" sz="3200" b="1" dirty="0"/>
              <a:t>疾病か？</a:t>
            </a:r>
            <a:endParaRPr kumimoji="1" lang="en-US" altLang="ja-JP" sz="3200" b="1" dirty="0"/>
          </a:p>
          <a:p>
            <a:endParaRPr kumimoji="1" lang="en-US" altLang="ja-JP" sz="1000" b="1" dirty="0"/>
          </a:p>
          <a:p>
            <a:r>
              <a:rPr lang="ja-JP" altLang="en-US" sz="3200" b="1" dirty="0"/>
              <a:t>２．変形性膝関節症は、一般的に「課題分析（アセ</a:t>
            </a:r>
            <a:endParaRPr lang="en-US" altLang="ja-JP" sz="3200" b="1" dirty="0"/>
          </a:p>
          <a:p>
            <a:r>
              <a:rPr lang="ja-JP" altLang="en-US" sz="3200" b="1" dirty="0"/>
              <a:t>　　スメント）に関する項目」にどのような影響を</a:t>
            </a:r>
            <a:endParaRPr lang="en-US" altLang="ja-JP" sz="3200" b="1" dirty="0"/>
          </a:p>
          <a:p>
            <a:r>
              <a:rPr lang="ja-JP" altLang="en-US" sz="3200" b="1" dirty="0"/>
              <a:t>　　及ぼすと考えられるか？</a:t>
            </a:r>
            <a:endParaRPr lang="en-US" altLang="ja-JP" sz="3200" b="1" dirty="0"/>
          </a:p>
          <a:p>
            <a:endParaRPr lang="en-US" altLang="ja-JP" sz="1000" b="1" dirty="0"/>
          </a:p>
          <a:p>
            <a:r>
              <a:rPr kumimoji="1" lang="ja-JP" altLang="en-US" sz="3200" b="1" dirty="0"/>
              <a:t>３．変形性膝関節症の悪化要因、改善可能性、</a:t>
            </a:r>
            <a:endParaRPr kumimoji="1" lang="en-US" altLang="ja-JP" sz="3200" b="1" dirty="0"/>
          </a:p>
          <a:p>
            <a:r>
              <a:rPr lang="ja-JP" altLang="en-US" sz="3200" b="1" dirty="0"/>
              <a:t>　　</a:t>
            </a:r>
            <a:r>
              <a:rPr kumimoji="1" lang="ja-JP" altLang="en-US" sz="3200" b="1" dirty="0"/>
              <a:t>療養上の留意事項は？</a:t>
            </a:r>
            <a:endParaRPr kumimoji="1" lang="en-US" altLang="ja-JP" sz="3200" b="1" dirty="0"/>
          </a:p>
          <a:p>
            <a:endParaRPr kumimoji="1" lang="en-US" altLang="ja-JP" sz="1000" b="1" dirty="0"/>
          </a:p>
          <a:p>
            <a:r>
              <a:rPr lang="ja-JP" altLang="en-US" sz="3200" b="1" dirty="0"/>
              <a:t>４．上記に関して、どのような方法で知識や情報を</a:t>
            </a:r>
            <a:endParaRPr lang="en-US" altLang="ja-JP" sz="3200" b="1" dirty="0"/>
          </a:p>
          <a:p>
            <a:r>
              <a:rPr lang="ja-JP" altLang="en-US" sz="3200" b="1" dirty="0"/>
              <a:t>　　得るか？</a:t>
            </a:r>
            <a:endParaRPr kumimoji="1" lang="ja-JP" altLang="en-US" sz="3200" b="1" dirty="0"/>
          </a:p>
        </p:txBody>
      </p:sp>
    </p:spTree>
    <p:extLst>
      <p:ext uri="{BB962C8B-B14F-4D97-AF65-F5344CB8AC3E}">
        <p14:creationId xmlns:p14="http://schemas.microsoft.com/office/powerpoint/2010/main" val="2144927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2" y="859346"/>
          <a:ext cx="8802808" cy="5863602"/>
        </p:xfrm>
        <a:graphic>
          <a:graphicData uri="http://schemas.openxmlformats.org/drawingml/2006/table">
            <a:tbl>
              <a:tblPr firstRow="1" firstCol="1" bandRow="1"/>
              <a:tblGrid>
                <a:gridCol w="4401404">
                  <a:extLst>
                    <a:ext uri="{9D8B030D-6E8A-4147-A177-3AD203B41FA5}">
                      <a16:colId xmlns:a16="http://schemas.microsoft.com/office/drawing/2014/main" val="20000"/>
                    </a:ext>
                  </a:extLst>
                </a:gridCol>
                <a:gridCol w="4401404">
                  <a:extLst>
                    <a:ext uri="{9D8B030D-6E8A-4147-A177-3AD203B41FA5}">
                      <a16:colId xmlns:a16="http://schemas.microsoft.com/office/drawing/2014/main" val="20001"/>
                    </a:ext>
                  </a:extLst>
                </a:gridCol>
              </a:tblGrid>
              <a:tr h="1569955">
                <a:tc gridSpan="2">
                  <a:txBody>
                    <a:bodyPr/>
                    <a:lstStyle/>
                    <a:p>
                      <a:r>
                        <a:rPr kumimoji="1" lang="ja-JP" altLang="ja-JP" sz="1800" b="1" kern="1200" dirty="0">
                          <a:solidFill>
                            <a:schemeClr val="tx1"/>
                          </a:solidFill>
                          <a:latin typeface="+mn-lt"/>
                          <a:ea typeface="+mn-ea"/>
                          <a:cs typeface="+mn-cs"/>
                        </a:rPr>
                        <a:t>渡辺ふくさんが両変形性膝関節症のため、転倒することが増えてきたことから、介護保険サービスの利用について相談をうけました。</a:t>
                      </a:r>
                    </a:p>
                    <a:p>
                      <a:r>
                        <a:rPr kumimoji="1" lang="ja-JP" altLang="ja-JP" sz="1800" b="1" kern="1200" dirty="0">
                          <a:solidFill>
                            <a:schemeClr val="tx1"/>
                          </a:solidFill>
                          <a:latin typeface="+mn-lt"/>
                          <a:ea typeface="+mn-ea"/>
                          <a:cs typeface="+mn-cs"/>
                        </a:rPr>
                        <a:t>しかし、担当する事になった介護支援専門員は、両変形性膝関節症の生活上の留意点に関する知識はほとんどありません。このような場合、インテークのために訪問する際は、事前にどのような知識を備えたうえで面接に臨むべきだと思いますか？</a:t>
                      </a:r>
                      <a:endParaRPr kumimoji="1" lang="en-US" altLang="ja-JP" sz="1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ja-JP" sz="2300" b="1" kern="100" dirty="0">
                        <a:effectLst/>
                        <a:latin typeface="+mj-ea"/>
                        <a:ea typeface="+mj-ea"/>
                        <a:cs typeface="Times New Roman" panose="02020603050405020304" pitchFamily="18" charset="0"/>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2731">
                <a:tc gridSpan="2">
                  <a:txBody>
                    <a:bodyPr/>
                    <a:lstStyle/>
                    <a:p>
                      <a:r>
                        <a:rPr kumimoji="1" lang="ja-JP" altLang="ja-JP" sz="2000" b="1" kern="1200" dirty="0">
                          <a:solidFill>
                            <a:srgbClr val="FF0000"/>
                          </a:solidFill>
                          <a:latin typeface="+mj-ea"/>
                          <a:ea typeface="+mj-ea"/>
                          <a:cs typeface="+mn-cs"/>
                        </a:rPr>
                        <a:t>１．生活機能低下の直接の原因となっている傷病の一般的な症状を理解しておく。</a:t>
                      </a:r>
                    </a:p>
                    <a:p>
                      <a:r>
                        <a:rPr kumimoji="1" lang="ja-JP" altLang="ja-JP" sz="2000" b="1" kern="1200" dirty="0">
                          <a:solidFill>
                            <a:srgbClr val="FF0000"/>
                          </a:solidFill>
                          <a:latin typeface="+mj-ea"/>
                          <a:ea typeface="+mj-ea"/>
                          <a:cs typeface="+mn-cs"/>
                        </a:rPr>
                        <a:t>　　</a:t>
                      </a:r>
                      <a:r>
                        <a:rPr kumimoji="1" lang="ja-JP" altLang="ja-JP" sz="2000" b="1" kern="1200" dirty="0">
                          <a:solidFill>
                            <a:srgbClr val="002060"/>
                          </a:solidFill>
                          <a:latin typeface="+mj-ea"/>
                          <a:ea typeface="+mj-ea"/>
                          <a:cs typeface="+mn-cs"/>
                        </a:rPr>
                        <a:t>〇変形性膝関節症とはどのような症状を呈する疾患か？</a:t>
                      </a:r>
                    </a:p>
                    <a:p>
                      <a:r>
                        <a:rPr kumimoji="1" lang="en-US" altLang="ja-JP" sz="1000" b="1" kern="1200" dirty="0">
                          <a:solidFill>
                            <a:srgbClr val="002060"/>
                          </a:solidFill>
                          <a:latin typeface="+mj-ea"/>
                          <a:ea typeface="+mj-ea"/>
                          <a:cs typeface="+mn-cs"/>
                        </a:rPr>
                        <a:t> </a:t>
                      </a:r>
                      <a:endParaRPr kumimoji="1" lang="ja-JP" altLang="ja-JP" sz="1000" b="1" kern="1200" dirty="0">
                        <a:solidFill>
                          <a:srgbClr val="002060"/>
                        </a:solidFill>
                        <a:latin typeface="+mj-ea"/>
                        <a:ea typeface="+mj-ea"/>
                        <a:cs typeface="+mn-cs"/>
                      </a:endParaRPr>
                    </a:p>
                    <a:p>
                      <a:r>
                        <a:rPr kumimoji="1" lang="ja-JP" altLang="ja-JP" sz="2000" b="1" kern="1200" dirty="0">
                          <a:solidFill>
                            <a:srgbClr val="FF0000"/>
                          </a:solidFill>
                          <a:latin typeface="+mj-ea"/>
                          <a:ea typeface="+mj-ea"/>
                          <a:cs typeface="+mn-cs"/>
                        </a:rPr>
                        <a:t>２．その傷病は、日常生活にどのような影響を与えるかを理解しておく。</a:t>
                      </a:r>
                    </a:p>
                    <a:p>
                      <a:r>
                        <a:rPr kumimoji="1" lang="en-US" altLang="ja-JP" sz="2000" b="1" kern="1200" dirty="0">
                          <a:solidFill>
                            <a:srgbClr val="FF0000"/>
                          </a:solidFill>
                          <a:latin typeface="+mj-ea"/>
                          <a:ea typeface="+mj-ea"/>
                          <a:cs typeface="+mn-cs"/>
                        </a:rPr>
                        <a:t>    </a:t>
                      </a:r>
                      <a:r>
                        <a:rPr kumimoji="1" lang="ja-JP" altLang="ja-JP" sz="2000" b="1" kern="1200" dirty="0">
                          <a:solidFill>
                            <a:srgbClr val="002060"/>
                          </a:solidFill>
                          <a:latin typeface="+mj-ea"/>
                          <a:ea typeface="+mj-ea"/>
                          <a:cs typeface="+mn-cs"/>
                        </a:rPr>
                        <a:t>〇変形性膝関節症は、一般的に「課題分析（アセスメント）に関する項目」に</a:t>
                      </a:r>
                      <a:endParaRPr kumimoji="1" lang="en-US" altLang="ja-JP" sz="2000" b="1" kern="1200" dirty="0">
                        <a:solidFill>
                          <a:srgbClr val="002060"/>
                        </a:solidFill>
                        <a:latin typeface="+mj-ea"/>
                        <a:ea typeface="+mj-ea"/>
                        <a:cs typeface="+mn-cs"/>
                      </a:endParaRPr>
                    </a:p>
                    <a:p>
                      <a:r>
                        <a:rPr kumimoji="1" lang="en-US" altLang="ja-JP" sz="2000" b="1" kern="1200" dirty="0">
                          <a:solidFill>
                            <a:srgbClr val="002060"/>
                          </a:solidFill>
                          <a:latin typeface="+mj-ea"/>
                          <a:ea typeface="+mj-ea"/>
                          <a:cs typeface="+mn-cs"/>
                        </a:rPr>
                        <a:t>      </a:t>
                      </a:r>
                      <a:r>
                        <a:rPr kumimoji="1" lang="ja-JP" altLang="ja-JP" sz="2000" b="1" kern="1200" dirty="0">
                          <a:solidFill>
                            <a:srgbClr val="002060"/>
                          </a:solidFill>
                          <a:latin typeface="+mj-ea"/>
                          <a:ea typeface="+mj-ea"/>
                          <a:cs typeface="+mn-cs"/>
                        </a:rPr>
                        <a:t>どのような影響を及ぼすと考えられるか？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ja-JP" sz="24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273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ja-JP" altLang="ja-JP" sz="2400" b="1" kern="100" dirty="0">
                          <a:solidFill>
                            <a:schemeClr val="tx1">
                              <a:lumMod val="65000"/>
                              <a:lumOff val="35000"/>
                            </a:schemeClr>
                          </a:solidFill>
                          <a:latin typeface="+mn-ea"/>
                          <a:ea typeface="+mn-ea"/>
                          <a:cs typeface="Times New Roman"/>
                        </a:rPr>
                        <a:t>課題分析項目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ja-JP" altLang="ja-JP" sz="2400" b="1" kern="100" dirty="0">
                          <a:solidFill>
                            <a:schemeClr val="tx1">
                              <a:lumMod val="65000"/>
                              <a:lumOff val="35000"/>
                            </a:schemeClr>
                          </a:solidFill>
                          <a:latin typeface="+mn-ea"/>
                          <a:ea typeface="+mn-ea"/>
                          <a:cs typeface="Times New Roman"/>
                        </a:rPr>
                        <a:t>影響の有無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8820">
                <a:tc>
                  <a:txBody>
                    <a:bodyPr/>
                    <a:lstStyle/>
                    <a:p>
                      <a:pPr algn="just">
                        <a:spcAft>
                          <a:spcPts val="0"/>
                        </a:spcAft>
                      </a:pPr>
                      <a:r>
                        <a:rPr lang="en-US" altLang="ja-JP" sz="2400" b="1" kern="100" dirty="0">
                          <a:solidFill>
                            <a:schemeClr val="accent6">
                              <a:lumMod val="50000"/>
                            </a:schemeClr>
                          </a:solidFill>
                          <a:latin typeface="+mn-ea"/>
                          <a:ea typeface="+mn-ea"/>
                          <a:cs typeface="Times New Roman"/>
                        </a:rPr>
                        <a:t>         </a:t>
                      </a:r>
                      <a:r>
                        <a:rPr lang="ja-JP" sz="2400" b="1" kern="100" dirty="0">
                          <a:solidFill>
                            <a:schemeClr val="accent6">
                              <a:lumMod val="50000"/>
                            </a:schemeClr>
                          </a:solidFill>
                          <a:latin typeface="+mn-ea"/>
                          <a:ea typeface="+mn-ea"/>
                          <a:cs typeface="Times New Roman"/>
                        </a:rPr>
                        <a:t>健康状態</a:t>
                      </a:r>
                    </a:p>
                  </a:txBody>
                  <a:tcPr marL="30607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FF0000"/>
                          </a:solidFill>
                          <a:latin typeface="+mn-ea"/>
                          <a:ea typeface="+mn-ea"/>
                          <a:cs typeface="Times New Roman"/>
                        </a:rPr>
                        <a:t>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9501">
                <a:tc>
                  <a:txBody>
                    <a:bodyPr/>
                    <a:lstStyle/>
                    <a:p>
                      <a:pPr algn="just">
                        <a:spcAft>
                          <a:spcPts val="0"/>
                        </a:spcAft>
                      </a:pPr>
                      <a:r>
                        <a:rPr lang="en-US" sz="2400" b="1" kern="100" dirty="0">
                          <a:solidFill>
                            <a:schemeClr val="accent6">
                              <a:lumMod val="50000"/>
                            </a:schemeClr>
                          </a:solidFill>
                          <a:latin typeface="+mn-ea"/>
                          <a:ea typeface="+mn-ea"/>
                          <a:cs typeface="Times New Roman"/>
                        </a:rPr>
                        <a:t>          ADL</a:t>
                      </a:r>
                      <a:endParaRPr lang="ja-JP" sz="2400" b="1" kern="100" dirty="0">
                        <a:solidFill>
                          <a:schemeClr val="accent6">
                            <a:lumMod val="50000"/>
                          </a:schemeClr>
                        </a:solidFill>
                        <a:latin typeface="+mn-ea"/>
                        <a:ea typeface="+mn-ea"/>
                        <a:cs typeface="Times New Roman"/>
                      </a:endParaRPr>
                    </a:p>
                  </a:txBody>
                  <a:tcPr marL="30607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FF0000"/>
                          </a:solidFill>
                          <a:latin typeface="+mn-ea"/>
                          <a:ea typeface="+mn-ea"/>
                          <a:cs typeface="Times New Roman"/>
                        </a:rPr>
                        <a:t>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5716">
                <a:tc>
                  <a:txBody>
                    <a:bodyPr/>
                    <a:lstStyle/>
                    <a:p>
                      <a:pPr algn="just">
                        <a:spcAft>
                          <a:spcPts val="0"/>
                        </a:spcAft>
                      </a:pPr>
                      <a:r>
                        <a:rPr lang="en-US" sz="2400" b="1" kern="100" dirty="0">
                          <a:solidFill>
                            <a:schemeClr val="accent6">
                              <a:lumMod val="50000"/>
                            </a:schemeClr>
                          </a:solidFill>
                          <a:latin typeface="+mn-ea"/>
                          <a:ea typeface="+mn-ea"/>
                          <a:cs typeface="Times New Roman"/>
                        </a:rPr>
                        <a:t>          IADL</a:t>
                      </a:r>
                      <a:endParaRPr lang="ja-JP" sz="2400" b="1" kern="100" dirty="0">
                        <a:solidFill>
                          <a:schemeClr val="accent6">
                            <a:lumMod val="50000"/>
                          </a:schemeClr>
                        </a:solidFill>
                        <a:latin typeface="+mn-ea"/>
                        <a:ea typeface="+mn-ea"/>
                        <a:cs typeface="Times New Roman"/>
                      </a:endParaRPr>
                    </a:p>
                  </a:txBody>
                  <a:tcPr marL="30607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FF0000"/>
                          </a:solidFill>
                          <a:latin typeface="+mn-ea"/>
                          <a:ea typeface="+mn-e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7546">
                <a:tc>
                  <a:txBody>
                    <a:bodyPr/>
                    <a:lstStyle/>
                    <a:p>
                      <a:pPr algn="just">
                        <a:spcAft>
                          <a:spcPts val="0"/>
                        </a:spcAft>
                      </a:pPr>
                      <a:r>
                        <a:rPr lang="en-US" altLang="ja-JP" sz="2400" b="1" kern="100" dirty="0">
                          <a:solidFill>
                            <a:schemeClr val="accent6">
                              <a:lumMod val="50000"/>
                            </a:schemeClr>
                          </a:solidFill>
                          <a:latin typeface="+mn-ea"/>
                          <a:ea typeface="+mn-ea"/>
                          <a:cs typeface="Times New Roman"/>
                        </a:rPr>
                        <a:t>        </a:t>
                      </a:r>
                      <a:r>
                        <a:rPr lang="ja-JP" sz="2400" b="1" kern="100" dirty="0">
                          <a:solidFill>
                            <a:schemeClr val="accent6">
                              <a:lumMod val="50000"/>
                            </a:schemeClr>
                          </a:solidFill>
                          <a:latin typeface="+mn-ea"/>
                          <a:ea typeface="+mn-ea"/>
                          <a:cs typeface="Times New Roman"/>
                        </a:rPr>
                        <a:t>社会との関わり</a:t>
                      </a:r>
                    </a:p>
                  </a:txBody>
                  <a:tcPr marL="30607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FF0000"/>
                          </a:solidFill>
                          <a:latin typeface="+mn-ea"/>
                          <a:ea typeface="+mn-ea"/>
                          <a:cs typeface="Times New Roman"/>
                        </a:rPr>
                        <a:t>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6542">
                <a:tc>
                  <a:txBody>
                    <a:bodyPr/>
                    <a:lstStyle/>
                    <a:p>
                      <a:pPr algn="just">
                        <a:spcAft>
                          <a:spcPts val="0"/>
                        </a:spcAft>
                      </a:pPr>
                      <a:r>
                        <a:rPr lang="en-US" altLang="ja-JP" sz="2400" b="1" kern="100" dirty="0">
                          <a:solidFill>
                            <a:schemeClr val="accent6">
                              <a:lumMod val="50000"/>
                            </a:schemeClr>
                          </a:solidFill>
                          <a:latin typeface="+mn-ea"/>
                          <a:ea typeface="+mn-ea"/>
                          <a:cs typeface="Times New Roman"/>
                        </a:rPr>
                        <a:t>        </a:t>
                      </a:r>
                      <a:r>
                        <a:rPr lang="ja-JP" sz="2400" b="1" kern="100" dirty="0">
                          <a:solidFill>
                            <a:schemeClr val="accent6">
                              <a:lumMod val="50000"/>
                            </a:schemeClr>
                          </a:solidFill>
                          <a:latin typeface="+mn-ea"/>
                          <a:ea typeface="+mn-ea"/>
                          <a:cs typeface="Times New Roman"/>
                        </a:rPr>
                        <a:t>食事摂取</a:t>
                      </a:r>
                    </a:p>
                  </a:txBody>
                  <a:tcPr marL="30607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FF0000"/>
                          </a:solidFill>
                          <a:latin typeface="+mn-ea"/>
                          <a:ea typeface="+mn-e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1649">
                <a:tc>
                  <a:txBody>
                    <a:bodyPr/>
                    <a:lstStyle/>
                    <a:p>
                      <a:pPr algn="just">
                        <a:spcAft>
                          <a:spcPts val="0"/>
                        </a:spcAft>
                      </a:pPr>
                      <a:r>
                        <a:rPr lang="en-US" altLang="ja-JP" sz="2400" b="1" kern="100" dirty="0">
                          <a:solidFill>
                            <a:schemeClr val="accent6">
                              <a:lumMod val="50000"/>
                            </a:schemeClr>
                          </a:solidFill>
                          <a:latin typeface="+mn-ea"/>
                          <a:ea typeface="+mn-ea"/>
                          <a:cs typeface="Times New Roman"/>
                        </a:rPr>
                        <a:t>        </a:t>
                      </a:r>
                      <a:r>
                        <a:rPr lang="ja-JP" sz="2400" b="1" kern="100" dirty="0">
                          <a:solidFill>
                            <a:schemeClr val="accent6">
                              <a:lumMod val="50000"/>
                            </a:schemeClr>
                          </a:solidFill>
                          <a:latin typeface="+mn-ea"/>
                          <a:ea typeface="+mn-ea"/>
                          <a:cs typeface="Times New Roman"/>
                        </a:rPr>
                        <a:t>居住環境</a:t>
                      </a:r>
                    </a:p>
                  </a:txBody>
                  <a:tcPr marL="30607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b="1" kern="100" dirty="0">
                          <a:solidFill>
                            <a:srgbClr val="FF0000"/>
                          </a:solidFill>
                          <a:latin typeface="+mn-ea"/>
                          <a:ea typeface="+mn-ea"/>
                          <a:cs typeface="Times New Roman"/>
                        </a:rPr>
                        <a:t>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Rectangle 1"/>
          <p:cNvSpPr>
            <a:spLocks noChangeArrowheads="1"/>
          </p:cNvSpPr>
          <p:nvPr/>
        </p:nvSpPr>
        <p:spPr bwMode="auto">
          <a:xfrm>
            <a:off x="1945178" y="-55633"/>
            <a:ext cx="7198822" cy="975268"/>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2800" b="1" dirty="0"/>
              <a:t>演習①　</a:t>
            </a:r>
            <a:endParaRPr lang="en-US" altLang="ja-JP" sz="2800" b="1" dirty="0"/>
          </a:p>
          <a:p>
            <a:r>
              <a:rPr lang="ja-JP" altLang="en-US" sz="2800" b="1" dirty="0"/>
              <a:t>　</a:t>
            </a:r>
            <a:r>
              <a:rPr lang="ja-JP" altLang="ja-JP" sz="2800" b="1" dirty="0">
                <a:solidFill>
                  <a:srgbClr val="0070C0"/>
                </a:solidFill>
              </a:rPr>
              <a:t>初期面接相談の事前準備の視点</a:t>
            </a:r>
            <a:r>
              <a:rPr lang="en-US" altLang="ja-JP" sz="2800" b="1" dirty="0">
                <a:solidFill>
                  <a:srgbClr val="0070C0"/>
                </a:solidFill>
              </a:rPr>
              <a:t> </a:t>
            </a:r>
            <a:r>
              <a:rPr lang="en-US" altLang="ja-JP" sz="1200" b="1" dirty="0">
                <a:solidFill>
                  <a:srgbClr val="0070C0"/>
                </a:solidFill>
              </a:rPr>
              <a:t>   </a:t>
            </a:r>
            <a:r>
              <a:rPr lang="en-US" altLang="ja-JP" sz="2800" b="1" dirty="0">
                <a:solidFill>
                  <a:srgbClr val="0070C0"/>
                </a:solidFill>
              </a:rPr>
              <a:t> </a:t>
            </a:r>
            <a:r>
              <a:rPr lang="ja-JP" altLang="ja-JP" sz="3200" b="1" dirty="0">
                <a:solidFill>
                  <a:srgbClr val="FF0000"/>
                </a:solidFill>
                <a:effectLst>
                  <a:outerShdw blurRad="38100" dist="38100" dir="2700000" algn="tl">
                    <a:srgbClr val="000000">
                      <a:alpha val="43137"/>
                    </a:srgbClr>
                  </a:outerShdw>
                </a:effectLst>
              </a:rPr>
              <a:t>解答例</a:t>
            </a:r>
            <a:endParaRPr kumimoji="0" lang="ja-JP" altLang="ja-JP" sz="3200" b="1" dirty="0">
              <a:solidFill>
                <a:srgbClr val="FF0000"/>
              </a:solidFill>
              <a:effectLst>
                <a:outerShdw blurRad="38100" dist="38100" dir="2700000" algn="tl">
                  <a:srgbClr val="000000">
                    <a:alpha val="43137"/>
                  </a:srgbClr>
                </a:outerShdw>
              </a:effectLst>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316204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2" y="859346"/>
          <a:ext cx="8802808" cy="5909944"/>
        </p:xfrm>
        <a:graphic>
          <a:graphicData uri="http://schemas.openxmlformats.org/drawingml/2006/table">
            <a:tbl>
              <a:tblPr firstRow="1" firstCol="1" bandRow="1"/>
              <a:tblGrid>
                <a:gridCol w="8802808">
                  <a:extLst>
                    <a:ext uri="{9D8B030D-6E8A-4147-A177-3AD203B41FA5}">
                      <a16:colId xmlns:a16="http://schemas.microsoft.com/office/drawing/2014/main" val="20000"/>
                    </a:ext>
                  </a:extLst>
                </a:gridCol>
              </a:tblGrid>
              <a:tr h="1569955">
                <a:tc>
                  <a:txBody>
                    <a:bodyPr/>
                    <a:lstStyle/>
                    <a:p>
                      <a:r>
                        <a:rPr kumimoji="1" lang="ja-JP" altLang="ja-JP" sz="1800" b="1" kern="1200" dirty="0">
                          <a:solidFill>
                            <a:schemeClr val="tx1"/>
                          </a:solidFill>
                          <a:latin typeface="+mn-lt"/>
                          <a:ea typeface="+mn-ea"/>
                          <a:cs typeface="+mn-cs"/>
                        </a:rPr>
                        <a:t>渡辺ふくさんが両変形性膝関節症のため、転倒することが増えてきたことから、介護保険サービスの利用について相談をうけました。</a:t>
                      </a:r>
                    </a:p>
                    <a:p>
                      <a:r>
                        <a:rPr kumimoji="1" lang="ja-JP" altLang="ja-JP" sz="1800" b="1" kern="1200" dirty="0">
                          <a:solidFill>
                            <a:schemeClr val="tx1"/>
                          </a:solidFill>
                          <a:latin typeface="+mn-lt"/>
                          <a:ea typeface="+mn-ea"/>
                          <a:cs typeface="+mn-cs"/>
                        </a:rPr>
                        <a:t>しかし、担当する事になった介護支援専門員は、両変形性膝関節症の生活上の留意点に関する知識はほとんどありません。このような場合、インテークのために訪問する際は、事前にどのような知識を備えたうえで面接に臨むべきだと思いますか？</a:t>
                      </a:r>
                      <a:endParaRPr kumimoji="1" lang="en-US" altLang="ja-JP" sz="1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39989">
                <a:tc>
                  <a:txBody>
                    <a:bodyPr/>
                    <a:lstStyle/>
                    <a:p>
                      <a:r>
                        <a:rPr kumimoji="1" lang="ja-JP" altLang="ja-JP" sz="2400" b="1" kern="1200" dirty="0">
                          <a:solidFill>
                            <a:srgbClr val="FF0000"/>
                          </a:solidFill>
                          <a:latin typeface="+mj-ea"/>
                          <a:ea typeface="+mj-ea"/>
                          <a:cs typeface="+mn-cs"/>
                        </a:rPr>
                        <a:t>３．その傷病が悪化する要因、改善可能性、療養上の留意事項に</a:t>
                      </a:r>
                      <a:endParaRPr kumimoji="1" lang="en-US" altLang="ja-JP" sz="2400" b="1" kern="1200" dirty="0">
                        <a:solidFill>
                          <a:srgbClr val="FF0000"/>
                        </a:solidFill>
                        <a:latin typeface="+mj-ea"/>
                        <a:ea typeface="+mj-ea"/>
                        <a:cs typeface="+mn-cs"/>
                      </a:endParaRPr>
                    </a:p>
                    <a:p>
                      <a:r>
                        <a:rPr kumimoji="1" lang="en-US" altLang="ja-JP" sz="2400" b="1" kern="1200" dirty="0">
                          <a:solidFill>
                            <a:srgbClr val="FF0000"/>
                          </a:solidFill>
                          <a:latin typeface="+mj-ea"/>
                          <a:ea typeface="+mj-ea"/>
                          <a:cs typeface="+mn-cs"/>
                        </a:rPr>
                        <a:t>   </a:t>
                      </a:r>
                      <a:r>
                        <a:rPr kumimoji="1" lang="ja-JP" altLang="ja-JP" sz="2400" b="1" kern="1200" dirty="0">
                          <a:solidFill>
                            <a:srgbClr val="FF0000"/>
                          </a:solidFill>
                          <a:latin typeface="+mj-ea"/>
                          <a:ea typeface="+mj-ea"/>
                          <a:cs typeface="+mn-cs"/>
                        </a:rPr>
                        <a:t>関することを理解しておく。</a:t>
                      </a:r>
                    </a:p>
                    <a:p>
                      <a:r>
                        <a:rPr kumimoji="1" lang="en-US" altLang="ja-JP" sz="2400" b="1" kern="1200" dirty="0">
                          <a:solidFill>
                            <a:srgbClr val="FF0000"/>
                          </a:solidFill>
                          <a:latin typeface="+mj-ea"/>
                          <a:ea typeface="+mj-ea"/>
                          <a:cs typeface="+mn-cs"/>
                        </a:rPr>
                        <a:t>     </a:t>
                      </a:r>
                      <a:r>
                        <a:rPr kumimoji="1" lang="ja-JP" altLang="ja-JP" sz="2400" b="1" kern="1200" dirty="0">
                          <a:solidFill>
                            <a:schemeClr val="accent5">
                              <a:lumMod val="50000"/>
                            </a:schemeClr>
                          </a:solidFill>
                          <a:latin typeface="+mj-ea"/>
                          <a:ea typeface="+mj-ea"/>
                          <a:cs typeface="+mn-cs"/>
                        </a:rPr>
                        <a:t>〇変形性膝関節症の悪化要因、改善可能性、療養上の留意</a:t>
                      </a:r>
                      <a:endParaRPr kumimoji="1" lang="en-US" altLang="ja-JP" sz="2400" b="1" kern="1200" dirty="0">
                        <a:solidFill>
                          <a:schemeClr val="accent5">
                            <a:lumMod val="50000"/>
                          </a:schemeClr>
                        </a:solidFill>
                        <a:latin typeface="+mj-ea"/>
                        <a:ea typeface="+mj-ea"/>
                        <a:cs typeface="+mn-cs"/>
                      </a:endParaRPr>
                    </a:p>
                    <a:p>
                      <a:r>
                        <a:rPr kumimoji="1" lang="en-US" altLang="ja-JP" sz="2400" b="1" kern="1200" dirty="0">
                          <a:solidFill>
                            <a:schemeClr val="accent5">
                              <a:lumMod val="50000"/>
                            </a:schemeClr>
                          </a:solidFill>
                          <a:latin typeface="+mj-ea"/>
                          <a:ea typeface="+mj-ea"/>
                          <a:cs typeface="+mn-cs"/>
                        </a:rPr>
                        <a:t>       </a:t>
                      </a:r>
                      <a:r>
                        <a:rPr kumimoji="1" lang="ja-JP" altLang="ja-JP" sz="2400" b="1" kern="1200" dirty="0">
                          <a:solidFill>
                            <a:schemeClr val="accent5">
                              <a:lumMod val="50000"/>
                            </a:schemeClr>
                          </a:solidFill>
                          <a:latin typeface="+mj-ea"/>
                          <a:ea typeface="+mj-ea"/>
                          <a:cs typeface="+mn-cs"/>
                        </a:rPr>
                        <a:t>事項は？</a:t>
                      </a:r>
                    </a:p>
                    <a:p>
                      <a:r>
                        <a:rPr kumimoji="1" lang="en-US" altLang="ja-JP" sz="800" b="1" kern="1200" dirty="0">
                          <a:solidFill>
                            <a:srgbClr val="FF0000"/>
                          </a:solidFill>
                          <a:latin typeface="+mj-ea"/>
                          <a:ea typeface="+mj-ea"/>
                          <a:cs typeface="+mn-cs"/>
                        </a:rPr>
                        <a:t> </a:t>
                      </a:r>
                      <a:endParaRPr kumimoji="1" lang="ja-JP" altLang="ja-JP" sz="800" b="1" kern="1200" dirty="0">
                        <a:solidFill>
                          <a:srgbClr val="FF0000"/>
                        </a:solidFill>
                        <a:latin typeface="+mj-ea"/>
                        <a:ea typeface="+mj-ea"/>
                        <a:cs typeface="+mn-cs"/>
                      </a:endParaRPr>
                    </a:p>
                    <a:p>
                      <a:r>
                        <a:rPr kumimoji="1" lang="ja-JP" altLang="ja-JP" sz="2400" b="1" kern="1200" dirty="0">
                          <a:solidFill>
                            <a:srgbClr val="FF0000"/>
                          </a:solidFill>
                          <a:latin typeface="+mj-ea"/>
                          <a:ea typeface="+mj-ea"/>
                          <a:cs typeface="+mn-cs"/>
                        </a:rPr>
                        <a:t>４．上記に関して、どのような方法で知識を得るか？</a:t>
                      </a:r>
                    </a:p>
                    <a:p>
                      <a:r>
                        <a:rPr kumimoji="1" lang="ja-JP" altLang="ja-JP" sz="2400" b="1" kern="1200" dirty="0">
                          <a:solidFill>
                            <a:srgbClr val="FF0000"/>
                          </a:solidFill>
                          <a:latin typeface="+mj-ea"/>
                          <a:ea typeface="+mj-ea"/>
                          <a:cs typeface="+mn-cs"/>
                        </a:rPr>
                        <a:t>　　</a:t>
                      </a:r>
                      <a:r>
                        <a:rPr kumimoji="1" lang="ja-JP" altLang="ja-JP" sz="2400" b="1" kern="1200" dirty="0">
                          <a:solidFill>
                            <a:schemeClr val="accent5">
                              <a:lumMod val="50000"/>
                            </a:schemeClr>
                          </a:solidFill>
                          <a:latin typeface="+mj-ea"/>
                          <a:ea typeface="+mj-ea"/>
                          <a:cs typeface="+mn-cs"/>
                        </a:rPr>
                        <a:t>〇事業所の先輩に聞く</a:t>
                      </a:r>
                    </a:p>
                    <a:p>
                      <a:r>
                        <a:rPr kumimoji="1" lang="ja-JP" altLang="ja-JP" sz="2400" b="1" kern="1200" dirty="0">
                          <a:solidFill>
                            <a:schemeClr val="accent5">
                              <a:lumMod val="50000"/>
                            </a:schemeClr>
                          </a:solidFill>
                          <a:latin typeface="+mj-ea"/>
                          <a:ea typeface="+mj-ea"/>
                          <a:cs typeface="+mn-cs"/>
                        </a:rPr>
                        <a:t>　　〇事業所の類似事例を調べる</a:t>
                      </a:r>
                    </a:p>
                    <a:p>
                      <a:r>
                        <a:rPr kumimoji="1" lang="ja-JP" altLang="ja-JP" sz="2400" b="1" kern="1200" dirty="0">
                          <a:solidFill>
                            <a:schemeClr val="accent5">
                              <a:lumMod val="50000"/>
                            </a:schemeClr>
                          </a:solidFill>
                          <a:latin typeface="+mj-ea"/>
                          <a:ea typeface="+mj-ea"/>
                          <a:cs typeface="+mn-cs"/>
                        </a:rPr>
                        <a:t>　　〇参考図書で調べる</a:t>
                      </a:r>
                    </a:p>
                    <a:p>
                      <a:r>
                        <a:rPr kumimoji="1" lang="ja-JP" altLang="ja-JP" sz="2400" b="1" kern="1200" dirty="0">
                          <a:solidFill>
                            <a:schemeClr val="accent5">
                              <a:lumMod val="50000"/>
                            </a:schemeClr>
                          </a:solidFill>
                          <a:latin typeface="+mj-ea"/>
                          <a:ea typeface="+mj-ea"/>
                          <a:cs typeface="+mn-cs"/>
                        </a:rPr>
                        <a:t>　　〇インターネットで調べる</a:t>
                      </a:r>
                    </a:p>
                    <a:p>
                      <a:r>
                        <a:rPr kumimoji="1" lang="ja-JP" altLang="ja-JP" sz="2400" b="1" kern="1200" dirty="0">
                          <a:solidFill>
                            <a:schemeClr val="accent5">
                              <a:lumMod val="50000"/>
                            </a:schemeClr>
                          </a:solidFill>
                          <a:latin typeface="+mj-ea"/>
                          <a:ea typeface="+mj-ea"/>
                          <a:cs typeface="+mn-cs"/>
                        </a:rPr>
                        <a:t>　　〇自分のネットワーク（人脈）に聞く</a:t>
                      </a:r>
                    </a:p>
                    <a:p>
                      <a:r>
                        <a:rPr kumimoji="1" lang="en-US" altLang="ja-JP" sz="800" b="1" kern="1200" dirty="0">
                          <a:solidFill>
                            <a:srgbClr val="FF0000"/>
                          </a:solidFill>
                          <a:latin typeface="+mj-ea"/>
                          <a:ea typeface="+mj-ea"/>
                          <a:cs typeface="+mn-cs"/>
                        </a:rPr>
                        <a:t> </a:t>
                      </a:r>
                      <a:endParaRPr kumimoji="1" lang="ja-JP" altLang="ja-JP" sz="800" b="1" kern="1200" dirty="0">
                        <a:solidFill>
                          <a:srgbClr val="FF0000"/>
                        </a:solidFill>
                        <a:latin typeface="+mj-ea"/>
                        <a:ea typeface="+mj-ea"/>
                        <a:cs typeface="+mn-cs"/>
                      </a:endParaRPr>
                    </a:p>
                    <a:p>
                      <a:r>
                        <a:rPr kumimoji="1" lang="ja-JP" altLang="ja-JP" sz="2400" b="1" kern="1200" dirty="0">
                          <a:solidFill>
                            <a:srgbClr val="FF0000"/>
                          </a:solidFill>
                          <a:latin typeface="+mj-ea"/>
                          <a:ea typeface="+mj-ea"/>
                          <a:cs typeface="+mn-cs"/>
                        </a:rPr>
                        <a:t>５．きちんと準備をして臨むことが信頼関係構築につながる。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55633"/>
            <a:ext cx="7198822" cy="975268"/>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ja-JP" sz="2800" b="1" dirty="0"/>
              <a:t>演習①　</a:t>
            </a:r>
            <a:endParaRPr lang="en-US" altLang="ja-JP" sz="2800" b="1" dirty="0"/>
          </a:p>
          <a:p>
            <a:r>
              <a:rPr lang="ja-JP" altLang="en-US" sz="2800" b="1" dirty="0"/>
              <a:t>　</a:t>
            </a:r>
            <a:r>
              <a:rPr lang="ja-JP" altLang="ja-JP" sz="2800" b="1" dirty="0">
                <a:solidFill>
                  <a:srgbClr val="0070C0"/>
                </a:solidFill>
              </a:rPr>
              <a:t>初期面接相談の事前準備の視点</a:t>
            </a:r>
            <a:r>
              <a:rPr lang="en-US" altLang="ja-JP" sz="2800" b="1" dirty="0">
                <a:solidFill>
                  <a:srgbClr val="0070C0"/>
                </a:solidFill>
              </a:rPr>
              <a:t>     </a:t>
            </a:r>
            <a:r>
              <a:rPr lang="ja-JP" altLang="ja-JP" sz="3200" dirty="0">
                <a:solidFill>
                  <a:srgbClr val="FF0000"/>
                </a:solidFill>
              </a:rPr>
              <a:t>解答例</a:t>
            </a:r>
            <a:endParaRPr kumimoji="0" lang="ja-JP" altLang="ja-JP" sz="3200" dirty="0">
              <a:solidFill>
                <a:srgbClr val="FF0000"/>
              </a:solidFill>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3162042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72333814"/>
              </p:ext>
            </p:extLst>
          </p:nvPr>
        </p:nvGraphicFramePr>
        <p:xfrm>
          <a:off x="0" y="968990"/>
          <a:ext cx="9144000" cy="5889010"/>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2665918">
                <a:tc>
                  <a:txBody>
                    <a:bodyPr/>
                    <a:lstStyle/>
                    <a:p>
                      <a:r>
                        <a:rPr kumimoji="1" lang="ja-JP" altLang="en-US" sz="20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渡辺ふくさん</a:t>
                      </a:r>
                      <a:r>
                        <a:rPr kumimoji="1" lang="ja-JP" altLang="ja-JP" sz="2800" b="1" kern="1200" dirty="0" err="1">
                          <a:solidFill>
                            <a:schemeClr val="tx1"/>
                          </a:solidFill>
                          <a:latin typeface="+mn-lt"/>
                          <a:ea typeface="+mn-ea"/>
                          <a:cs typeface="+mn-cs"/>
                        </a:rPr>
                        <a:t>は</a:t>
                      </a:r>
                      <a:r>
                        <a:rPr kumimoji="1" lang="ja-JP" altLang="ja-JP" sz="2800" b="1" kern="1200" dirty="0">
                          <a:solidFill>
                            <a:schemeClr val="tx1"/>
                          </a:solidFill>
                          <a:latin typeface="+mn-lt"/>
                          <a:ea typeface="+mn-ea"/>
                          <a:cs typeface="+mn-cs"/>
                        </a:rPr>
                        <a:t>、本人の言葉とは裏腹に低活動であり、転倒しやすくなり家事ができなくなってきましたが、自宅生活を継続したいと希望しています。</a:t>
                      </a:r>
                    </a:p>
                    <a:p>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仮に、渡辺ふくさんがこのまま低活動の状態を続けていれば、６か月後にはどのような状態になっていると想定されますか？</a:t>
                      </a:r>
                      <a:endParaRPr kumimoji="1" lang="en-US" altLang="ja-JP" sz="2800" b="1" kern="1200" dirty="0">
                        <a:solidFill>
                          <a:schemeClr val="tx1"/>
                        </a:solidFill>
                        <a:latin typeface="+mn-lt"/>
                        <a:ea typeface="+mn-ea"/>
                        <a:cs typeface="+mn-cs"/>
                      </a:endParaRPr>
                    </a:p>
                  </a:txBody>
                  <a:tcPr marL="180000" marR="180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23092">
                <a:tc>
                  <a:txBody>
                    <a:bodyPr/>
                    <a:lstStyle/>
                    <a:p>
                      <a:r>
                        <a:rPr kumimoji="1" lang="ja-JP" altLang="en-US" sz="2000" b="1" kern="1200" dirty="0">
                          <a:solidFill>
                            <a:schemeClr val="tx1"/>
                          </a:solidFill>
                          <a:latin typeface="+mj-ea"/>
                          <a:ea typeface="+mj-ea"/>
                          <a:cs typeface="+mn-cs"/>
                        </a:rPr>
                        <a:t>　</a:t>
                      </a:r>
                      <a:r>
                        <a:rPr kumimoji="1" lang="en-US" altLang="ja-JP" sz="2000" b="1" kern="1200" dirty="0">
                          <a:solidFill>
                            <a:schemeClr val="tx1"/>
                          </a:solidFill>
                          <a:latin typeface="+mj-ea"/>
                          <a:ea typeface="+mj-ea"/>
                          <a:cs typeface="+mn-cs"/>
                        </a:rPr>
                        <a:t> </a:t>
                      </a:r>
                      <a:r>
                        <a:rPr kumimoji="1" lang="ja-JP" altLang="ja-JP" sz="3600" b="1" kern="1200" dirty="0">
                          <a:solidFill>
                            <a:srgbClr val="FF0000"/>
                          </a:solidFill>
                          <a:latin typeface="+mj-ea"/>
                          <a:ea typeface="+mj-ea"/>
                          <a:cs typeface="+mn-cs"/>
                        </a:rPr>
                        <a:t>１．リスク</a:t>
                      </a:r>
                      <a:r>
                        <a:rPr kumimoji="1" lang="ja-JP" altLang="en-US" sz="3600" b="1" kern="1200" dirty="0">
                          <a:solidFill>
                            <a:srgbClr val="FF0000"/>
                          </a:solidFill>
                          <a:latin typeface="+mj-ea"/>
                          <a:ea typeface="+mj-ea"/>
                          <a:cs typeface="+mn-cs"/>
                        </a:rPr>
                        <a:t>　　　</a:t>
                      </a:r>
                      <a:r>
                        <a:rPr kumimoji="1" lang="ja-JP" altLang="ja-JP" sz="3600" b="1" kern="1200" dirty="0">
                          <a:solidFill>
                            <a:srgbClr val="FF0000"/>
                          </a:solidFill>
                          <a:latin typeface="+mj-ea"/>
                          <a:ea typeface="+mj-ea"/>
                          <a:cs typeface="+mn-cs"/>
                        </a:rPr>
                        <a:t>２．予後予測</a:t>
                      </a:r>
                    </a:p>
                    <a:p>
                      <a:r>
                        <a:rPr kumimoji="1" lang="ja-JP" altLang="ja-JP" sz="3600" b="1" kern="1200" dirty="0">
                          <a:solidFill>
                            <a:schemeClr val="tx1"/>
                          </a:solidFill>
                          <a:latin typeface="+mj-ea"/>
                          <a:ea typeface="+mj-ea"/>
                          <a:cs typeface="+mn-cs"/>
                        </a:rPr>
                        <a:t>　</a:t>
                      </a:r>
                      <a:endParaRPr kumimoji="1" lang="ja-JP" altLang="ja-JP" sz="3600" b="1" kern="1200" dirty="0">
                        <a:solidFill>
                          <a:srgbClr val="FF0000"/>
                        </a:solidFill>
                        <a:latin typeface="+mj-ea"/>
                        <a:ea typeface="+mj-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0"/>
            <a:ext cx="7198822" cy="828000"/>
          </a:xfrm>
          <a:prstGeom prst="rect">
            <a:avLst/>
          </a:prstGeom>
          <a:solidFill>
            <a:schemeClr val="bg2">
              <a:lumMod val="9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2800"/>
              </a:lnSpc>
            </a:pPr>
            <a:r>
              <a:rPr lang="ja-JP" altLang="ja-JP" sz="2800" b="1" dirty="0"/>
              <a:t>演習</a:t>
            </a:r>
            <a:r>
              <a:rPr lang="ja-JP" altLang="en-US" sz="2800" b="1" dirty="0"/>
              <a:t>②</a:t>
            </a:r>
            <a:r>
              <a:rPr lang="ja-JP" altLang="ja-JP" sz="2800" b="1" dirty="0"/>
              <a:t>　</a:t>
            </a:r>
            <a:endParaRPr lang="en-US" altLang="ja-JP" sz="2800" b="1" dirty="0"/>
          </a:p>
          <a:p>
            <a:pPr>
              <a:lnSpc>
                <a:spcPts val="2800"/>
              </a:lnSpc>
            </a:pPr>
            <a:r>
              <a:rPr lang="ja-JP" altLang="en-US" sz="2800" b="1" dirty="0"/>
              <a:t>　　　　　</a:t>
            </a:r>
            <a:r>
              <a:rPr lang="ja-JP" altLang="ja-JP" sz="2800" b="1" dirty="0"/>
              <a:t>リスク・予後予測の視点</a:t>
            </a:r>
            <a:r>
              <a:rPr lang="ja-JP" altLang="en-US" sz="2800" b="1" dirty="0"/>
              <a:t>　　　</a:t>
            </a:r>
            <a:endParaRPr kumimoji="0" lang="ja-JP" altLang="ja-JP" sz="2800" dirty="0">
              <a:solidFill>
                <a:srgbClr val="C00000"/>
              </a:solidFill>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AutoShape 3"/>
          <p:cNvSpPr>
            <a:spLocks noChangeArrowheads="1"/>
          </p:cNvSpPr>
          <p:nvPr/>
        </p:nvSpPr>
        <p:spPr bwMode="auto">
          <a:xfrm>
            <a:off x="7640384" y="56595"/>
            <a:ext cx="1422275" cy="714810"/>
          </a:xfrm>
          <a:prstGeom prst="foldedCorner">
            <a:avLst>
              <a:gd name="adj" fmla="val 12500"/>
            </a:avLst>
          </a:prstGeom>
          <a:solidFill>
            <a:srgbClr val="FFFF00"/>
          </a:solidFill>
          <a:ln w="9525">
            <a:solidFill>
              <a:srgbClr val="0000FF"/>
            </a:solidFill>
            <a:round/>
            <a:headEnd/>
            <a:tailEnd/>
          </a:ln>
        </p:spPr>
        <p:txBody>
          <a:bodyPr vert="horz" wrap="square" lIns="0" tIns="23400" rIns="0"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SｺﾞｼｯｸM" panose="020B0600000000000000" pitchFamily="50" charset="-128"/>
                <a:ea typeface="HGSｺﾞｼｯｸM" panose="020B0600000000000000" pitchFamily="50" charset="-128"/>
              </a:rPr>
              <a:t>ﾜｰｸｼｰﾄ</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a:ln>
                  <a:noFill/>
                </a:ln>
                <a:solidFill>
                  <a:srgbClr val="C00000"/>
                </a:solidFill>
                <a:effectLst/>
                <a:latin typeface="HGSｺﾞｼｯｸM" panose="020B0600000000000000" pitchFamily="50" charset="-128"/>
                <a:ea typeface="HGSｺﾞｼｯｸM" panose="020B0600000000000000" pitchFamily="50" charset="-128"/>
              </a:rPr>
              <a:t>P55</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6" name="Text Box 2"/>
          <p:cNvSpPr txBox="1">
            <a:spLocks noChangeArrowheads="1"/>
          </p:cNvSpPr>
          <p:nvPr/>
        </p:nvSpPr>
        <p:spPr bwMode="auto">
          <a:xfrm>
            <a:off x="1394851" y="4470883"/>
            <a:ext cx="5605272" cy="2130552"/>
          </a:xfrm>
          <a:prstGeom prst="rect">
            <a:avLst/>
          </a:prstGeom>
          <a:solidFill>
            <a:srgbClr val="FFF2CC"/>
          </a:solidFill>
          <a:ln w="3175" cap="rnd">
            <a:solidFill>
              <a:srgbClr val="FFFFFF"/>
            </a:solidFill>
            <a:prstDash val="sysDot"/>
            <a:miter lim="800000"/>
            <a:headEnd/>
            <a:tailEnd/>
          </a:ln>
        </p:spPr>
        <p:txBody>
          <a:bodyPr vert="horz" wrap="square" lIns="432000" tIns="8890" rIns="0" bIns="889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個人ワーク</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（３分）</a:t>
            </a:r>
            <a:r>
              <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　</a:t>
            </a:r>
            <a:r>
              <a:rPr kumimoji="0" lang="ja-JP" altLang="en-US" sz="32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グループワーク</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（１０分）</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dirty="0">
                <a:solidFill>
                  <a:srgbClr val="538135"/>
                </a:solidFill>
                <a:latin typeface="ＭＳ ゴシック" panose="020B0609070205080204" pitchFamily="49" charset="-128"/>
                <a:ea typeface="ＭＳ ゴシック" panose="020B0609070205080204" pitchFamily="49" charset="-128"/>
              </a:rPr>
              <a:t>解説・</a:t>
            </a: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まとめ</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（５分）</a:t>
            </a:r>
            <a:endParaRPr kumimoji="0" lang="ja-JP" altLang="ja-JP"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204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36512" y="0"/>
            <a:ext cx="9217024" cy="778098"/>
          </a:xfrm>
          <a:prstGeom prst="rect">
            <a:avLst/>
          </a:prstGeom>
          <a:solidFill>
            <a:schemeClr val="accent1">
              <a:lumMod val="40000"/>
              <a:lumOff val="60000"/>
            </a:schemeClr>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a:t>
            </a:r>
            <a:r>
              <a:rPr lang="ja-JP" altLang="en-US" sz="3200" dirty="0"/>
              <a:t>演習②　</a:t>
            </a:r>
            <a:r>
              <a:rPr lang="ja-JP" altLang="en-US" sz="4000" dirty="0">
                <a:solidFill>
                  <a:srgbClr val="FF3399"/>
                </a:solidFill>
              </a:rPr>
              <a:t>考えるポイント</a:t>
            </a:r>
          </a:p>
        </p:txBody>
      </p:sp>
      <p:sp>
        <p:nvSpPr>
          <p:cNvPr id="11" name="テキスト ボックス 10"/>
          <p:cNvSpPr txBox="1"/>
          <p:nvPr/>
        </p:nvSpPr>
        <p:spPr>
          <a:xfrm>
            <a:off x="279500" y="1483420"/>
            <a:ext cx="8864500" cy="5139869"/>
          </a:xfrm>
          <a:prstGeom prst="rect">
            <a:avLst/>
          </a:prstGeom>
          <a:noFill/>
        </p:spPr>
        <p:txBody>
          <a:bodyPr wrap="square" rtlCol="0">
            <a:spAutoFit/>
          </a:bodyPr>
          <a:lstStyle/>
          <a:p>
            <a:r>
              <a:rPr kumimoji="1" lang="ja-JP" altLang="en-US" sz="2800" b="1" dirty="0">
                <a:solidFill>
                  <a:schemeClr val="accent1">
                    <a:lumMod val="75000"/>
                  </a:schemeClr>
                </a:solidFill>
              </a:rPr>
              <a:t>１．リスクを整理しよう</a:t>
            </a:r>
            <a:endParaRPr kumimoji="1" lang="en-US" altLang="ja-JP" sz="2800" b="1" dirty="0">
              <a:solidFill>
                <a:schemeClr val="accent1">
                  <a:lumMod val="75000"/>
                </a:schemeClr>
              </a:solidFill>
            </a:endParaRPr>
          </a:p>
          <a:p>
            <a:endParaRPr kumimoji="1" lang="en-US" altLang="ja-JP" sz="2000" b="1" dirty="0"/>
          </a:p>
          <a:p>
            <a:r>
              <a:rPr lang="ja-JP" altLang="en-US" sz="2800" b="1" dirty="0"/>
              <a:t>　　●チェックポイントシートの状態、問題（困りごと）から</a:t>
            </a:r>
            <a:endParaRPr lang="en-US" altLang="ja-JP" sz="2800" b="1" dirty="0"/>
          </a:p>
          <a:p>
            <a:r>
              <a:rPr lang="ja-JP" altLang="en-US" sz="2800" b="1" dirty="0"/>
              <a:t>　　　把握できたこと</a:t>
            </a:r>
            <a:endParaRPr lang="en-US" altLang="ja-JP" sz="2800" b="1" dirty="0"/>
          </a:p>
          <a:p>
            <a:r>
              <a:rPr kumimoji="1" lang="ja-JP" altLang="en-US" sz="2800" b="1" dirty="0"/>
              <a:t>　　　　</a:t>
            </a:r>
            <a:r>
              <a:rPr kumimoji="1" lang="ja-JP" altLang="en-US" sz="2800" b="1" dirty="0">
                <a:solidFill>
                  <a:srgbClr val="FF0000"/>
                </a:solidFill>
              </a:rPr>
              <a:t>テキスト</a:t>
            </a:r>
            <a:r>
              <a:rPr kumimoji="1" lang="en-US" altLang="ja-JP" sz="2800" b="1" dirty="0">
                <a:solidFill>
                  <a:srgbClr val="FF0000"/>
                </a:solidFill>
              </a:rPr>
              <a:t>P264</a:t>
            </a:r>
            <a:r>
              <a:rPr kumimoji="1" lang="ja-JP" altLang="en-US" sz="2800" b="1" dirty="0">
                <a:solidFill>
                  <a:srgbClr val="FF0000"/>
                </a:solidFill>
              </a:rPr>
              <a:t>～</a:t>
            </a:r>
            <a:r>
              <a:rPr kumimoji="1" lang="en-US" altLang="ja-JP" sz="2800" b="1" dirty="0">
                <a:solidFill>
                  <a:srgbClr val="FF0000"/>
                </a:solidFill>
              </a:rPr>
              <a:t>265</a:t>
            </a:r>
          </a:p>
          <a:p>
            <a:endParaRPr kumimoji="1" lang="en-US" altLang="ja-JP" sz="2800" b="1" dirty="0"/>
          </a:p>
          <a:p>
            <a:r>
              <a:rPr lang="ja-JP" altLang="en-US" sz="2800" b="1" dirty="0">
                <a:solidFill>
                  <a:schemeClr val="accent1">
                    <a:lumMod val="75000"/>
                  </a:schemeClr>
                </a:solidFill>
              </a:rPr>
              <a:t>２．予後予測を考えよう</a:t>
            </a:r>
            <a:endParaRPr lang="en-US" altLang="ja-JP" sz="2800" b="1" dirty="0">
              <a:solidFill>
                <a:schemeClr val="accent1">
                  <a:lumMod val="75000"/>
                </a:schemeClr>
              </a:solidFill>
            </a:endParaRPr>
          </a:p>
          <a:p>
            <a:endParaRPr lang="en-US" altLang="ja-JP" sz="2000" b="1" dirty="0">
              <a:solidFill>
                <a:schemeClr val="accent1">
                  <a:lumMod val="75000"/>
                </a:schemeClr>
              </a:solidFill>
            </a:endParaRPr>
          </a:p>
          <a:p>
            <a:r>
              <a:rPr lang="ja-JP" altLang="en-US" sz="2800" b="1" dirty="0"/>
              <a:t>　　●</a:t>
            </a:r>
            <a:r>
              <a:rPr lang="en-US" altLang="ja-JP" sz="2800" b="1" dirty="0"/>
              <a:t>ICF</a:t>
            </a:r>
            <a:r>
              <a:rPr lang="ja-JP" altLang="en-US" sz="2800" b="1" dirty="0"/>
              <a:t>思考による情報整理・分析シートを参照　　</a:t>
            </a:r>
            <a:endParaRPr lang="en-US" altLang="ja-JP" sz="2800" b="1" dirty="0"/>
          </a:p>
          <a:p>
            <a:r>
              <a:rPr lang="ja-JP" altLang="en-US" sz="2800" b="1" dirty="0"/>
              <a:t>　　　　</a:t>
            </a:r>
            <a:r>
              <a:rPr lang="ja-JP" altLang="en-US" sz="2800" b="1" dirty="0">
                <a:solidFill>
                  <a:srgbClr val="FF0000"/>
                </a:solidFill>
              </a:rPr>
              <a:t>テキスト</a:t>
            </a:r>
            <a:r>
              <a:rPr lang="en-US" altLang="ja-JP" sz="2800" b="1" dirty="0">
                <a:solidFill>
                  <a:srgbClr val="FF0000"/>
                </a:solidFill>
              </a:rPr>
              <a:t>P266</a:t>
            </a:r>
            <a:r>
              <a:rPr lang="ja-JP" altLang="en-US" sz="2800" b="1" dirty="0">
                <a:solidFill>
                  <a:srgbClr val="FF0000"/>
                </a:solidFill>
              </a:rPr>
              <a:t>～</a:t>
            </a:r>
            <a:r>
              <a:rPr lang="en-US" altLang="ja-JP" sz="2800" b="1" dirty="0">
                <a:solidFill>
                  <a:srgbClr val="FF0000"/>
                </a:solidFill>
              </a:rPr>
              <a:t>267</a:t>
            </a:r>
          </a:p>
          <a:p>
            <a:r>
              <a:rPr lang="ja-JP" altLang="en-US" sz="2800" b="1" dirty="0"/>
              <a:t>　　●　「体力低下の悪循環のメカニズム」を参照　　</a:t>
            </a:r>
            <a:endParaRPr lang="en-US" altLang="ja-JP" sz="2800" b="1" dirty="0"/>
          </a:p>
          <a:p>
            <a:r>
              <a:rPr lang="ja-JP" altLang="en-US" sz="2800" b="1" dirty="0"/>
              <a:t>　　　　</a:t>
            </a:r>
            <a:r>
              <a:rPr lang="ja-JP" altLang="en-US" sz="2800" b="1" dirty="0">
                <a:solidFill>
                  <a:srgbClr val="FF0000"/>
                </a:solidFill>
              </a:rPr>
              <a:t>テキスト</a:t>
            </a:r>
            <a:r>
              <a:rPr lang="en-US" altLang="ja-JP" sz="2800" b="1" dirty="0">
                <a:solidFill>
                  <a:srgbClr val="FF0000"/>
                </a:solidFill>
              </a:rPr>
              <a:t>P238</a:t>
            </a:r>
          </a:p>
        </p:txBody>
      </p:sp>
    </p:spTree>
    <p:extLst>
      <p:ext uri="{BB962C8B-B14F-4D97-AF65-F5344CB8AC3E}">
        <p14:creationId xmlns:p14="http://schemas.microsoft.com/office/powerpoint/2010/main" val="464019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0" y="968990"/>
          <a:ext cx="9144000" cy="5791200"/>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1173709">
                <a:tc>
                  <a:txBody>
                    <a:bodyPr/>
                    <a:lstStyle/>
                    <a:p>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渡辺ふくさん</a:t>
                      </a:r>
                      <a:r>
                        <a:rPr kumimoji="1" lang="ja-JP" altLang="ja-JP" sz="2000" b="1" kern="1200" dirty="0" err="1">
                          <a:solidFill>
                            <a:schemeClr val="tx1"/>
                          </a:solidFill>
                          <a:latin typeface="+mn-lt"/>
                          <a:ea typeface="+mn-ea"/>
                          <a:cs typeface="+mn-cs"/>
                        </a:rPr>
                        <a:t>は、</a:t>
                      </a:r>
                      <a:r>
                        <a:rPr kumimoji="1" lang="ja-JP" altLang="ja-JP" sz="2000" b="1" kern="1200" dirty="0">
                          <a:solidFill>
                            <a:schemeClr val="tx1"/>
                          </a:solidFill>
                          <a:latin typeface="+mn-lt"/>
                          <a:ea typeface="+mn-ea"/>
                          <a:cs typeface="+mn-cs"/>
                        </a:rPr>
                        <a:t>本人の言葉とは裏腹に低活動であり、転倒しやすくなり家事ができ</a:t>
                      </a:r>
                      <a:endParaRPr kumimoji="1" lang="en-US" altLang="ja-JP" sz="2000" b="1" kern="1200" dirty="0">
                        <a:solidFill>
                          <a:schemeClr val="tx1"/>
                        </a:solidFill>
                        <a:latin typeface="+mn-lt"/>
                        <a:ea typeface="+mn-ea"/>
                        <a:cs typeface="+mn-cs"/>
                      </a:endParaRPr>
                    </a:p>
                    <a:p>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なくなってきましたが、自宅生活を継続したいと希望しています。</a:t>
                      </a:r>
                    </a:p>
                    <a:p>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仮に、渡辺ふくさんがこのまま低活動の状態を続けていれば、６か月後にはどの</a:t>
                      </a:r>
                      <a:r>
                        <a:rPr kumimoji="1" lang="ja-JP" altLang="ja-JP" sz="2000" b="1" kern="1200" dirty="0" err="1">
                          <a:solidFill>
                            <a:schemeClr val="tx1"/>
                          </a:solidFill>
                          <a:latin typeface="+mn-lt"/>
                          <a:ea typeface="+mn-ea"/>
                          <a:cs typeface="+mn-cs"/>
                        </a:rPr>
                        <a:t>よ</a:t>
                      </a:r>
                      <a:endParaRPr kumimoji="1" lang="en-US" altLang="ja-JP" sz="2000" b="1" kern="1200" dirty="0">
                        <a:solidFill>
                          <a:schemeClr val="tx1"/>
                        </a:solidFill>
                        <a:latin typeface="+mn-lt"/>
                        <a:ea typeface="+mn-ea"/>
                        <a:cs typeface="+mn-cs"/>
                      </a:endParaRPr>
                    </a:p>
                    <a:p>
                      <a:r>
                        <a:rPr kumimoji="1" lang="ja-JP" altLang="en-US" sz="2000" b="1" kern="1200" dirty="0">
                          <a:solidFill>
                            <a:schemeClr val="tx1"/>
                          </a:solidFill>
                          <a:latin typeface="+mn-lt"/>
                          <a:ea typeface="+mn-ea"/>
                          <a:cs typeface="+mn-cs"/>
                        </a:rPr>
                        <a:t>　</a:t>
                      </a:r>
                      <a:r>
                        <a:rPr kumimoji="1" lang="ja-JP" altLang="ja-JP" sz="2000" b="1" kern="1200" dirty="0" err="1">
                          <a:solidFill>
                            <a:schemeClr val="tx1"/>
                          </a:solidFill>
                          <a:latin typeface="+mn-lt"/>
                          <a:ea typeface="+mn-ea"/>
                          <a:cs typeface="+mn-cs"/>
                        </a:rPr>
                        <a:t>うな</a:t>
                      </a:r>
                      <a:r>
                        <a:rPr kumimoji="1" lang="ja-JP" altLang="ja-JP" sz="2000" b="1" kern="1200" dirty="0">
                          <a:solidFill>
                            <a:schemeClr val="tx1"/>
                          </a:solidFill>
                          <a:latin typeface="+mn-lt"/>
                          <a:ea typeface="+mn-ea"/>
                          <a:cs typeface="+mn-cs"/>
                        </a:rPr>
                        <a:t>状態になっていると想定されますか？</a:t>
                      </a:r>
                      <a:endParaRPr kumimoji="1" lang="en-US" altLang="ja-JP" sz="20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9471">
                <a:tc>
                  <a:txBody>
                    <a:bodyPr/>
                    <a:lstStyle/>
                    <a:p>
                      <a:r>
                        <a:rPr kumimoji="1" lang="ja-JP" altLang="ja-JP" sz="2000" b="1" kern="1200" dirty="0">
                          <a:solidFill>
                            <a:schemeClr val="tx1"/>
                          </a:solidFill>
                          <a:latin typeface="+mj-ea"/>
                          <a:ea typeface="+mj-ea"/>
                          <a:cs typeface="+mn-cs"/>
                        </a:rPr>
                        <a:t>１．リスク</a:t>
                      </a:r>
                    </a:p>
                    <a:p>
                      <a:r>
                        <a:rPr kumimoji="1" lang="ja-JP" altLang="ja-JP" sz="2000" b="1" kern="1200" dirty="0">
                          <a:solidFill>
                            <a:schemeClr val="tx1"/>
                          </a:solidFill>
                          <a:latin typeface="+mj-ea"/>
                          <a:ea typeface="+mj-ea"/>
                          <a:cs typeface="+mn-cs"/>
                        </a:rPr>
                        <a:t>　</a:t>
                      </a:r>
                      <a:r>
                        <a:rPr kumimoji="1" lang="ja-JP" altLang="ja-JP" sz="2000" b="1" kern="1200" dirty="0">
                          <a:solidFill>
                            <a:srgbClr val="0070C0"/>
                          </a:solidFill>
                          <a:latin typeface="+mj-ea"/>
                          <a:ea typeface="+mj-ea"/>
                          <a:cs typeface="+mn-cs"/>
                        </a:rPr>
                        <a:t>●チェックポイントシートの状態、問題（困りごと）から把握できたこと</a:t>
                      </a: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a:t>
                      </a:r>
                      <a:r>
                        <a:rPr kumimoji="1" lang="en-US" altLang="ja-JP" sz="2000" b="1" dirty="0">
                          <a:solidFill>
                            <a:srgbClr val="FF0000"/>
                          </a:solidFill>
                        </a:rPr>
                        <a:t>P264</a:t>
                      </a:r>
                      <a:r>
                        <a:rPr kumimoji="1" lang="ja-JP" altLang="en-US" sz="2000" b="1" dirty="0">
                          <a:solidFill>
                            <a:srgbClr val="FF0000"/>
                          </a:solidFill>
                        </a:rPr>
                        <a:t>～</a:t>
                      </a:r>
                      <a:r>
                        <a:rPr kumimoji="1" lang="en-US" altLang="ja-JP" sz="2000" b="1" dirty="0">
                          <a:solidFill>
                            <a:srgbClr val="FF0000"/>
                          </a:solidFill>
                        </a:rPr>
                        <a:t>265</a:t>
                      </a:r>
                      <a:r>
                        <a:rPr kumimoji="1" lang="ja-JP" altLang="ja-JP" sz="2000" b="1" kern="1200" dirty="0">
                          <a:solidFill>
                            <a:srgbClr val="FF0000"/>
                          </a:solidFill>
                          <a:latin typeface="+mj-ea"/>
                          <a:ea typeface="+mj-ea"/>
                          <a:cs typeface="+mn-cs"/>
                        </a:rPr>
                        <a:t>）</a:t>
                      </a:r>
                    </a:p>
                    <a:p>
                      <a:r>
                        <a:rPr kumimoji="1" lang="ja-JP" altLang="ja-JP" sz="2000" b="1" kern="1200" dirty="0">
                          <a:solidFill>
                            <a:srgbClr val="FF0000"/>
                          </a:solidFill>
                          <a:latin typeface="+mj-ea"/>
                          <a:ea typeface="+mj-ea"/>
                          <a:cs typeface="+mn-cs"/>
                        </a:rPr>
                        <a:t>　　・膝の調子が悪く、転倒が心配で動きたくない</a:t>
                      </a:r>
                    </a:p>
                    <a:p>
                      <a:r>
                        <a:rPr kumimoji="1" lang="ja-JP" altLang="ja-JP" sz="2000" b="1" kern="1200" dirty="0">
                          <a:solidFill>
                            <a:srgbClr val="FF0000"/>
                          </a:solidFill>
                          <a:latin typeface="+mj-ea"/>
                          <a:ea typeface="+mj-ea"/>
                          <a:cs typeface="+mn-cs"/>
                        </a:rPr>
                        <a:t>　　・家に閉じこもっている</a:t>
                      </a:r>
                    </a:p>
                    <a:p>
                      <a:r>
                        <a:rPr kumimoji="1" lang="ja-JP" altLang="ja-JP" sz="2000" b="1" kern="1200" dirty="0">
                          <a:solidFill>
                            <a:srgbClr val="FF0000"/>
                          </a:solidFill>
                          <a:latin typeface="+mj-ea"/>
                          <a:ea typeface="+mj-ea"/>
                          <a:cs typeface="+mn-cs"/>
                        </a:rPr>
                        <a:t>　　・家事もできなくなり、役割感を喪失し、意欲も減退していると思われる</a:t>
                      </a:r>
                      <a:endParaRPr kumimoji="1" lang="ja-JP" altLang="ja-JP" sz="2000" b="1" kern="1200" dirty="0">
                        <a:solidFill>
                          <a:schemeClr val="tx1"/>
                        </a:solidFill>
                        <a:latin typeface="+mj-ea"/>
                        <a:ea typeface="+mj-ea"/>
                        <a:cs typeface="+mn-cs"/>
                      </a:endParaRPr>
                    </a:p>
                    <a:p>
                      <a:r>
                        <a:rPr kumimoji="1" lang="ja-JP" altLang="ja-JP" sz="2000" b="1" kern="1200" dirty="0">
                          <a:solidFill>
                            <a:schemeClr val="tx1"/>
                          </a:solidFill>
                          <a:latin typeface="+mj-ea"/>
                          <a:ea typeface="+mj-ea"/>
                          <a:cs typeface="+mn-cs"/>
                        </a:rPr>
                        <a:t>２．予後予測</a:t>
                      </a:r>
                    </a:p>
                    <a:p>
                      <a:r>
                        <a:rPr kumimoji="1" lang="ja-JP" altLang="ja-JP" sz="2000" b="1" kern="1200" dirty="0">
                          <a:solidFill>
                            <a:schemeClr val="tx1"/>
                          </a:solidFill>
                          <a:latin typeface="+mj-ea"/>
                          <a:ea typeface="+mj-ea"/>
                          <a:cs typeface="+mn-cs"/>
                        </a:rPr>
                        <a:t>　</a:t>
                      </a:r>
                      <a:r>
                        <a:rPr kumimoji="1" lang="ja-JP" altLang="ja-JP" sz="2000" b="1" kern="1200" dirty="0">
                          <a:solidFill>
                            <a:srgbClr val="0070C0"/>
                          </a:solidFill>
                          <a:latin typeface="+mj-ea"/>
                          <a:ea typeface="+mj-ea"/>
                          <a:cs typeface="+mn-cs"/>
                        </a:rPr>
                        <a:t>●</a:t>
                      </a:r>
                      <a:r>
                        <a:rPr kumimoji="1" lang="en-US" altLang="ja-JP" sz="2000" b="1" kern="1200" dirty="0">
                          <a:solidFill>
                            <a:srgbClr val="0070C0"/>
                          </a:solidFill>
                          <a:latin typeface="+mj-ea"/>
                          <a:ea typeface="+mj-ea"/>
                          <a:cs typeface="+mn-cs"/>
                        </a:rPr>
                        <a:t>ICF</a:t>
                      </a:r>
                      <a:r>
                        <a:rPr kumimoji="1" lang="ja-JP" altLang="ja-JP" sz="2000" b="1" kern="1200" dirty="0">
                          <a:solidFill>
                            <a:srgbClr val="0070C0"/>
                          </a:solidFill>
                          <a:latin typeface="+mj-ea"/>
                          <a:ea typeface="+mj-ea"/>
                          <a:cs typeface="+mn-cs"/>
                        </a:rPr>
                        <a:t>思考による情報整理・分析シートの「現状が続くことで予想されるリスクは</a:t>
                      </a:r>
                      <a:endParaRPr kumimoji="1" lang="en-US" altLang="ja-JP" sz="2000" b="1" kern="1200" dirty="0">
                        <a:solidFill>
                          <a:srgbClr val="0070C0"/>
                        </a:solidFill>
                        <a:latin typeface="+mj-ea"/>
                        <a:ea typeface="+mj-ea"/>
                        <a:cs typeface="+mn-cs"/>
                      </a:endParaRPr>
                    </a:p>
                    <a:p>
                      <a:r>
                        <a:rPr kumimoji="1" lang="ja-JP" altLang="en-US" sz="2000" b="1" kern="1200" dirty="0">
                          <a:solidFill>
                            <a:srgbClr val="0070C0"/>
                          </a:solidFill>
                          <a:latin typeface="+mj-ea"/>
                          <a:ea typeface="+mj-ea"/>
                          <a:cs typeface="+mn-cs"/>
                        </a:rPr>
                        <a:t>　　</a:t>
                      </a:r>
                      <a:r>
                        <a:rPr kumimoji="1" lang="ja-JP" altLang="ja-JP" sz="2000" b="1" kern="1200" dirty="0">
                          <a:solidFill>
                            <a:srgbClr val="0070C0"/>
                          </a:solidFill>
                          <a:latin typeface="+mj-ea"/>
                          <a:ea typeface="+mj-ea"/>
                          <a:cs typeface="+mn-cs"/>
                        </a:rPr>
                        <a:t>何か？」欄で分析した結果</a:t>
                      </a: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・閉じこもり状態が改善されなければ、ますます心身の機能が低下し、できない</a:t>
                      </a:r>
                      <a:endParaRPr kumimoji="1" lang="en-US" altLang="ja-JP" sz="2000" b="1" kern="1200" dirty="0">
                        <a:solidFill>
                          <a:srgbClr val="FF0000"/>
                        </a:solidFill>
                        <a:latin typeface="+mj-ea"/>
                        <a:ea typeface="+mj-ea"/>
                        <a:cs typeface="+mn-cs"/>
                      </a:endParaRP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行為が増え、状態は悪化する。</a:t>
                      </a: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（歩行が困難、トイレへの移動困難からおむつ使用、浴室への移動困難、家事</a:t>
                      </a:r>
                      <a:endParaRPr kumimoji="1" lang="en-US" altLang="ja-JP" sz="2000" b="1" kern="1200" dirty="0">
                        <a:solidFill>
                          <a:srgbClr val="FF0000"/>
                        </a:solidFill>
                        <a:latin typeface="+mj-ea"/>
                        <a:ea typeface="+mj-ea"/>
                        <a:cs typeface="+mn-cs"/>
                      </a:endParaRP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全般が困難になるおそれがある）。</a:t>
                      </a: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・利用者の状態が悪化すれば、長男・長女の負担が大きくなる。</a:t>
                      </a:r>
                    </a:p>
                    <a:p>
                      <a:r>
                        <a:rPr kumimoji="1" lang="ja-JP" altLang="en-US" sz="2000" b="1" kern="1200" dirty="0">
                          <a:solidFill>
                            <a:srgbClr val="FF0000"/>
                          </a:solidFill>
                          <a:latin typeface="+mj-ea"/>
                          <a:ea typeface="+mj-ea"/>
                          <a:cs typeface="+mn-cs"/>
                        </a:rPr>
                        <a:t>　　</a:t>
                      </a:r>
                      <a:r>
                        <a:rPr kumimoji="1" lang="ja-JP" altLang="ja-JP" sz="2000" b="1" kern="1200" dirty="0">
                          <a:solidFill>
                            <a:srgbClr val="FF0000"/>
                          </a:solidFill>
                          <a:latin typeface="+mj-ea"/>
                          <a:ea typeface="+mj-ea"/>
                          <a:cs typeface="+mn-cs"/>
                        </a:rPr>
                        <a:t>・自宅での生活の継続が困難になり本人の望む暮らしができなくなる</a:t>
                      </a:r>
                      <a:r>
                        <a:rPr kumimoji="1" lang="ja-JP" altLang="en-US" sz="2000" b="1" kern="1200" dirty="0">
                          <a:solidFill>
                            <a:srgbClr val="FF0000"/>
                          </a:solidFill>
                          <a:latin typeface="+mj-ea"/>
                          <a:ea typeface="+mj-ea"/>
                          <a:cs typeface="+mn-cs"/>
                        </a:rPr>
                        <a:t>恐れ</a:t>
                      </a:r>
                      <a:r>
                        <a:rPr kumimoji="1" lang="ja-JP" altLang="ja-JP" sz="2000" b="1" kern="1200" dirty="0">
                          <a:solidFill>
                            <a:srgbClr val="FF0000"/>
                          </a:solidFill>
                          <a:latin typeface="+mj-ea"/>
                          <a:ea typeface="+mj-ea"/>
                          <a:cs typeface="+mn-cs"/>
                        </a:rPr>
                        <a:t>がある。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28958"/>
            <a:ext cx="7198822" cy="770084"/>
          </a:xfrm>
          <a:prstGeom prst="rect">
            <a:avLst/>
          </a:prstGeom>
          <a:solidFill>
            <a:schemeClr val="bg2">
              <a:lumMod val="9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2800"/>
              </a:lnSpc>
            </a:pPr>
            <a:r>
              <a:rPr lang="ja-JP" altLang="ja-JP" sz="2800" b="1" dirty="0"/>
              <a:t>演習</a:t>
            </a:r>
            <a:r>
              <a:rPr lang="ja-JP" altLang="en-US" sz="2800" b="1" dirty="0"/>
              <a:t>②</a:t>
            </a:r>
            <a:r>
              <a:rPr lang="ja-JP" altLang="ja-JP" sz="2800" b="1" dirty="0"/>
              <a:t>　</a:t>
            </a:r>
            <a:endParaRPr lang="en-US" altLang="ja-JP" sz="2800" b="1" dirty="0"/>
          </a:p>
          <a:p>
            <a:pPr>
              <a:lnSpc>
                <a:spcPts val="2800"/>
              </a:lnSpc>
            </a:pPr>
            <a:r>
              <a:rPr lang="ja-JP" altLang="en-US" sz="2800" b="1" dirty="0"/>
              <a:t>　　　　　</a:t>
            </a:r>
            <a:r>
              <a:rPr lang="ja-JP" altLang="ja-JP" sz="2800" b="1" dirty="0"/>
              <a:t>リスク・予後予測の視点</a:t>
            </a:r>
            <a:r>
              <a:rPr lang="ja-JP" altLang="en-US" sz="2800" b="1" dirty="0"/>
              <a:t>　　　</a:t>
            </a:r>
            <a:r>
              <a:rPr lang="ja-JP" altLang="ja-JP" sz="2800" dirty="0">
                <a:solidFill>
                  <a:srgbClr val="FF0000"/>
                </a:solidFill>
              </a:rPr>
              <a:t>解答例</a:t>
            </a:r>
            <a:endParaRPr kumimoji="0" lang="ja-JP" altLang="ja-JP" sz="2800" dirty="0">
              <a:solidFill>
                <a:srgbClr val="FF0000"/>
              </a:solidFill>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316204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23338447"/>
              </p:ext>
            </p:extLst>
          </p:nvPr>
        </p:nvGraphicFramePr>
        <p:xfrm>
          <a:off x="1240970" y="110177"/>
          <a:ext cx="7602584" cy="6675751"/>
        </p:xfrm>
        <a:graphic>
          <a:graphicData uri="http://schemas.openxmlformats.org/drawingml/2006/table">
            <a:tbl>
              <a:tblPr/>
              <a:tblGrid>
                <a:gridCol w="872214">
                  <a:extLst>
                    <a:ext uri="{9D8B030D-6E8A-4147-A177-3AD203B41FA5}">
                      <a16:colId xmlns:a16="http://schemas.microsoft.com/office/drawing/2014/main" val="20000"/>
                    </a:ext>
                  </a:extLst>
                </a:gridCol>
                <a:gridCol w="6730370">
                  <a:extLst>
                    <a:ext uri="{9D8B030D-6E8A-4147-A177-3AD203B41FA5}">
                      <a16:colId xmlns:a16="http://schemas.microsoft.com/office/drawing/2014/main" val="20001"/>
                    </a:ext>
                  </a:extLst>
                </a:gridCol>
              </a:tblGrid>
              <a:tr h="2090057">
                <a:tc>
                  <a:txBody>
                    <a:bodyPr/>
                    <a:lstStyle/>
                    <a:p>
                      <a:pPr algn="r">
                        <a:lnSpc>
                          <a:spcPct val="150000"/>
                        </a:lnSpc>
                        <a:spcAft>
                          <a:spcPts val="0"/>
                        </a:spcAft>
                      </a:pPr>
                      <a:r>
                        <a:rPr lang="en-US" sz="1600" b="1" kern="0" dirty="0">
                          <a:latin typeface="Century"/>
                          <a:ea typeface="HGPｺﾞｼｯｸE"/>
                          <a:cs typeface="Century"/>
                        </a:rPr>
                        <a:t>9:00</a:t>
                      </a:r>
                      <a:endParaRPr lang="ja-JP" sz="1600" b="1" kern="100" dirty="0">
                        <a:latin typeface="Century"/>
                        <a:ea typeface="ＭＳ 明朝"/>
                        <a:cs typeface="Times New Roman"/>
                      </a:endParaRPr>
                    </a:p>
                  </a:txBody>
                  <a:tcPr marL="20287" marR="108000" marT="20287" marB="20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3035" algn="just">
                        <a:lnSpc>
                          <a:spcPct val="115000"/>
                        </a:lnSpc>
                        <a:spcAft>
                          <a:spcPts val="0"/>
                        </a:spcAft>
                      </a:pPr>
                      <a:r>
                        <a:rPr lang="ja-JP" sz="1600" b="1" kern="0" dirty="0">
                          <a:solidFill>
                            <a:schemeClr val="accent6">
                              <a:lumMod val="75000"/>
                            </a:schemeClr>
                          </a:solidFill>
                          <a:effectLst/>
                          <a:latin typeface="Century"/>
                          <a:ea typeface="ＭＳ ゴシック"/>
                          <a:cs typeface="Century"/>
                        </a:rPr>
                        <a:t>④「筋骨格系疾患及び廃用症候群に関する事例」</a:t>
                      </a:r>
                      <a:endParaRPr lang="ja-JP" sz="1600" b="1" kern="100" dirty="0">
                        <a:solidFill>
                          <a:schemeClr val="accent6">
                            <a:lumMod val="75000"/>
                          </a:schemeClr>
                        </a:solidFill>
                        <a:effectLst/>
                        <a:latin typeface="Century"/>
                        <a:ea typeface="ＭＳ 明朝"/>
                        <a:cs typeface="Times New Roman"/>
                      </a:endParaRPr>
                    </a:p>
                    <a:p>
                      <a:pPr indent="306070" algn="just">
                        <a:lnSpc>
                          <a:spcPct val="115000"/>
                        </a:lnSpc>
                        <a:spcAft>
                          <a:spcPts val="0"/>
                        </a:spcAft>
                      </a:pPr>
                      <a:r>
                        <a:rPr lang="ja-JP" sz="1400" b="1" kern="0" dirty="0">
                          <a:solidFill>
                            <a:srgbClr val="000000"/>
                          </a:solidFill>
                          <a:latin typeface="Century"/>
                          <a:ea typeface="HGPｺﾞｼｯｸM"/>
                          <a:cs typeface="Century"/>
                        </a:rPr>
                        <a:t>＜講義＞</a:t>
                      </a:r>
                      <a:r>
                        <a:rPr lang="ja-JP" altLang="ja-JP" sz="1400" b="1" kern="0" dirty="0">
                          <a:latin typeface="Century"/>
                          <a:ea typeface="HGPｺﾞｼｯｸM"/>
                          <a:cs typeface="Century"/>
                        </a:rPr>
                        <a:t>講義の振り返り</a:t>
                      </a:r>
                      <a:endParaRPr lang="en-US" altLang="ja-JP" sz="1400" b="1" kern="0" dirty="0">
                        <a:solidFill>
                          <a:srgbClr val="000000"/>
                        </a:solidFill>
                        <a:latin typeface="Century"/>
                        <a:ea typeface="HGPｺﾞｼｯｸM"/>
                        <a:cs typeface="Century"/>
                      </a:endParaRPr>
                    </a:p>
                    <a:p>
                      <a:pPr indent="306070" algn="just">
                        <a:lnSpc>
                          <a:spcPct val="115000"/>
                        </a:lnSpc>
                        <a:spcAft>
                          <a:spcPts val="0"/>
                        </a:spcAft>
                      </a:pPr>
                      <a:r>
                        <a:rPr lang="ja-JP" sz="1400" b="1" kern="0" dirty="0">
                          <a:latin typeface="Century"/>
                          <a:ea typeface="HGPｺﾞｼｯｸM"/>
                          <a:cs typeface="Century"/>
                        </a:rPr>
                        <a:t>＜演習＞</a:t>
                      </a:r>
                      <a:r>
                        <a:rPr lang="ja-JP" sz="1400" b="1" kern="0" dirty="0">
                          <a:solidFill>
                            <a:srgbClr val="000000"/>
                          </a:solidFill>
                          <a:latin typeface="Century"/>
                          <a:ea typeface="HGPｺﾞｼｯｸM"/>
                          <a:cs typeface="Century"/>
                        </a:rPr>
                        <a:t>事例の読み込み</a:t>
                      </a:r>
                      <a:endParaRPr lang="ja-JP" sz="1400" b="1" kern="100" dirty="0">
                        <a:latin typeface="Century"/>
                        <a:ea typeface="ＭＳ 明朝"/>
                        <a:cs typeface="Times New Roman"/>
                      </a:endParaRPr>
                    </a:p>
                    <a:p>
                      <a:pPr indent="914400" algn="just">
                        <a:lnSpc>
                          <a:spcPct val="115000"/>
                        </a:lnSpc>
                        <a:spcAft>
                          <a:spcPts val="0"/>
                        </a:spcAft>
                      </a:pPr>
                      <a:r>
                        <a:rPr lang="ja-JP" sz="1400" b="1" kern="0" dirty="0">
                          <a:solidFill>
                            <a:srgbClr val="000000"/>
                          </a:solidFill>
                          <a:latin typeface="Century"/>
                          <a:ea typeface="HGPｺﾞｼｯｸM"/>
                          <a:cs typeface="Century"/>
                        </a:rPr>
                        <a:t>演習①　事前準備の視点を演習</a:t>
                      </a:r>
                      <a:endParaRPr lang="ja-JP" sz="1400" b="1" kern="100" dirty="0">
                        <a:latin typeface="Century"/>
                        <a:ea typeface="ＭＳ 明朝"/>
                        <a:cs typeface="Times New Roman"/>
                      </a:endParaRPr>
                    </a:p>
                    <a:p>
                      <a:pPr indent="914400" algn="just">
                        <a:lnSpc>
                          <a:spcPct val="115000"/>
                        </a:lnSpc>
                        <a:spcAft>
                          <a:spcPts val="0"/>
                        </a:spcAft>
                      </a:pPr>
                      <a:r>
                        <a:rPr lang="ja-JP" sz="1400" b="1" kern="0" dirty="0">
                          <a:solidFill>
                            <a:srgbClr val="000000"/>
                          </a:solidFill>
                          <a:latin typeface="Century"/>
                          <a:ea typeface="HGPｺﾞｼｯｸM"/>
                          <a:cs typeface="Century"/>
                        </a:rPr>
                        <a:t>演習②　リスク・予後予測の視点を演習</a:t>
                      </a:r>
                      <a:endParaRPr lang="ja-JP" sz="1400" b="1" kern="100" dirty="0">
                        <a:latin typeface="Century"/>
                        <a:ea typeface="ＭＳ 明朝"/>
                        <a:cs typeface="Times New Roman"/>
                      </a:endParaRPr>
                    </a:p>
                    <a:p>
                      <a:pPr algn="just">
                        <a:lnSpc>
                          <a:spcPct val="115000"/>
                        </a:lnSpc>
                        <a:spcAft>
                          <a:spcPts val="0"/>
                        </a:spcAft>
                      </a:pPr>
                      <a:r>
                        <a:rPr lang="ja-JP" sz="1400" b="1" kern="0" dirty="0">
                          <a:solidFill>
                            <a:srgbClr val="000000"/>
                          </a:solidFill>
                          <a:latin typeface="Century"/>
                          <a:ea typeface="HGPｺﾞｼｯｸM"/>
                          <a:cs typeface="Century"/>
                        </a:rPr>
                        <a:t>　　　　　　　</a:t>
                      </a:r>
                      <a:r>
                        <a:rPr lang="en-US" altLang="ja-JP" sz="1400" b="1" kern="0" baseline="0" dirty="0">
                          <a:solidFill>
                            <a:srgbClr val="000000"/>
                          </a:solidFill>
                          <a:latin typeface="Century"/>
                          <a:ea typeface="HGPｺﾞｼｯｸM"/>
                          <a:cs typeface="Century"/>
                        </a:rPr>
                        <a:t>  </a:t>
                      </a:r>
                      <a:r>
                        <a:rPr lang="ja-JP" sz="1400" b="1" kern="0" dirty="0">
                          <a:solidFill>
                            <a:srgbClr val="000000"/>
                          </a:solidFill>
                          <a:latin typeface="Century"/>
                          <a:ea typeface="HGPｺﾞｼｯｸM"/>
                          <a:cs typeface="Century"/>
                        </a:rPr>
                        <a:t>演習③　多職種協働の視点を演習</a:t>
                      </a:r>
                      <a:endParaRPr lang="ja-JP" sz="1400" b="1" kern="100" dirty="0">
                        <a:latin typeface="Century"/>
                        <a:ea typeface="ＭＳ 明朝"/>
                        <a:cs typeface="Times New Roman"/>
                      </a:endParaRPr>
                    </a:p>
                    <a:p>
                      <a:pPr algn="just">
                        <a:lnSpc>
                          <a:spcPct val="115000"/>
                        </a:lnSpc>
                        <a:spcAft>
                          <a:spcPts val="0"/>
                        </a:spcAft>
                      </a:pPr>
                      <a:r>
                        <a:rPr lang="ja-JP" sz="1400" b="1" kern="0" dirty="0">
                          <a:solidFill>
                            <a:srgbClr val="000000"/>
                          </a:solidFill>
                          <a:latin typeface="Century"/>
                          <a:ea typeface="HGPｺﾞｼｯｸM"/>
                          <a:cs typeface="Century"/>
                        </a:rPr>
                        <a:t>　　　　　　　　演習④　活動と参加の視点を演習</a:t>
                      </a:r>
                      <a:endParaRPr lang="ja-JP" sz="1400" b="1" kern="100" dirty="0">
                        <a:latin typeface="Century"/>
                        <a:ea typeface="ＭＳ 明朝"/>
                        <a:cs typeface="Times New Roman"/>
                      </a:endParaRPr>
                    </a:p>
                    <a:p>
                      <a:pPr algn="just">
                        <a:lnSpc>
                          <a:spcPct val="115000"/>
                        </a:lnSpc>
                        <a:spcAft>
                          <a:spcPts val="0"/>
                        </a:spcAft>
                      </a:pPr>
                      <a:r>
                        <a:rPr lang="ja-JP" sz="1400" b="1" kern="0" dirty="0">
                          <a:solidFill>
                            <a:srgbClr val="000000"/>
                          </a:solidFill>
                          <a:latin typeface="Century"/>
                          <a:ea typeface="HGPｺﾞｼｯｸM"/>
                          <a:cs typeface="Century"/>
                        </a:rPr>
                        <a:t>　　　 　本科目の目的、修得目標の確認</a:t>
                      </a:r>
                      <a:endParaRPr lang="ja-JP" sz="14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35443">
                <a:tc>
                  <a:txBody>
                    <a:bodyPr/>
                    <a:lstStyle/>
                    <a:p>
                      <a:pPr algn="r">
                        <a:lnSpc>
                          <a:spcPct val="150000"/>
                        </a:lnSpc>
                        <a:spcAft>
                          <a:spcPts val="0"/>
                        </a:spcAft>
                      </a:pPr>
                      <a:r>
                        <a:rPr lang="en-US" sz="1600" b="1" kern="0" dirty="0">
                          <a:latin typeface="Century"/>
                          <a:ea typeface="HGPｺﾞｼｯｸE"/>
                          <a:cs typeface="Century"/>
                        </a:rPr>
                        <a:t>11</a:t>
                      </a:r>
                      <a:r>
                        <a:rPr lang="ja-JP" sz="1600" b="1" kern="0" dirty="0">
                          <a:latin typeface="Century"/>
                          <a:ea typeface="HGPｺﾞｼｯｸE"/>
                          <a:cs typeface="Century"/>
                        </a:rPr>
                        <a:t>：</a:t>
                      </a:r>
                      <a:r>
                        <a:rPr lang="en-US" sz="1600" b="1" kern="0" dirty="0">
                          <a:latin typeface="Century"/>
                          <a:ea typeface="HGPｺﾞｼｯｸE"/>
                          <a:cs typeface="Century"/>
                        </a:rPr>
                        <a:t>30</a:t>
                      </a:r>
                      <a:endParaRPr lang="ja-JP" sz="1600" b="1" kern="100" dirty="0">
                        <a:latin typeface="Century"/>
                        <a:ea typeface="ＭＳ 明朝"/>
                        <a:cs typeface="Times New Roman"/>
                      </a:endParaRPr>
                    </a:p>
                  </a:txBody>
                  <a:tcPr marL="20287" marR="108000" marT="20287" marB="20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3035" algn="just">
                        <a:lnSpc>
                          <a:spcPct val="115000"/>
                        </a:lnSpc>
                        <a:spcAft>
                          <a:spcPts val="0"/>
                        </a:spcAft>
                      </a:pPr>
                      <a:r>
                        <a:rPr lang="ja-JP" sz="1600" b="1" kern="0" dirty="0">
                          <a:solidFill>
                            <a:schemeClr val="accent5">
                              <a:lumMod val="75000"/>
                            </a:schemeClr>
                          </a:solidFill>
                          <a:latin typeface="Century"/>
                          <a:ea typeface="ＭＳ ゴシック"/>
                          <a:cs typeface="Century"/>
                        </a:rPr>
                        <a:t>⑤「内臓の機能不全に関する事例」</a:t>
                      </a:r>
                      <a:endParaRPr lang="ja-JP" sz="1600" b="1" kern="100" dirty="0">
                        <a:solidFill>
                          <a:schemeClr val="accent5">
                            <a:lumMod val="75000"/>
                          </a:schemeClr>
                        </a:solidFill>
                        <a:latin typeface="Century"/>
                        <a:ea typeface="ＭＳ 明朝"/>
                        <a:cs typeface="Times New Roman"/>
                      </a:endParaRPr>
                    </a:p>
                    <a:p>
                      <a:pPr indent="306070" algn="just">
                        <a:lnSpc>
                          <a:spcPct val="115000"/>
                        </a:lnSpc>
                        <a:spcAft>
                          <a:spcPts val="0"/>
                        </a:spcAft>
                      </a:pPr>
                      <a:r>
                        <a:rPr lang="ja-JP" sz="1400" b="1" kern="0" dirty="0">
                          <a:solidFill>
                            <a:srgbClr val="000000"/>
                          </a:solidFill>
                          <a:latin typeface="Century"/>
                          <a:ea typeface="HGPｺﾞｼｯｸM"/>
                          <a:cs typeface="Century"/>
                        </a:rPr>
                        <a:t>＜講義＞ケアマネジメント各プロセスにおける留意点</a:t>
                      </a:r>
                      <a:endParaRPr lang="ja-JP" sz="1400" b="1" kern="100" dirty="0">
                        <a:latin typeface="Century"/>
                        <a:ea typeface="ＭＳ 明朝"/>
                        <a:cs typeface="Times New Roman"/>
                      </a:endParaRPr>
                    </a:p>
                    <a:p>
                      <a:pPr indent="306070" algn="just">
                        <a:lnSpc>
                          <a:spcPct val="115000"/>
                        </a:lnSpc>
                        <a:spcAft>
                          <a:spcPts val="0"/>
                        </a:spcAft>
                      </a:pPr>
                      <a:r>
                        <a:rPr lang="ja-JP" sz="1400" b="1" kern="0" dirty="0">
                          <a:latin typeface="Century"/>
                          <a:ea typeface="HGPｺﾞｼｯｸM"/>
                          <a:cs typeface="Century"/>
                        </a:rPr>
                        <a:t>＜演習＞</a:t>
                      </a:r>
                      <a:r>
                        <a:rPr lang="ja-JP" sz="1400" b="1" kern="0" dirty="0">
                          <a:solidFill>
                            <a:srgbClr val="000000"/>
                          </a:solidFill>
                          <a:latin typeface="Century"/>
                          <a:ea typeface="HGPｺﾞｼｯｸM"/>
                          <a:cs typeface="Century"/>
                        </a:rPr>
                        <a:t>事例の読み込み</a:t>
                      </a:r>
                      <a:endParaRPr lang="ja-JP" sz="1400" b="1" kern="100" dirty="0">
                        <a:latin typeface="Century"/>
                        <a:ea typeface="ＭＳ 明朝"/>
                        <a:cs typeface="Times New Roman"/>
                      </a:endParaRPr>
                    </a:p>
                    <a:p>
                      <a:pPr indent="914400" algn="just">
                        <a:lnSpc>
                          <a:spcPct val="115000"/>
                        </a:lnSpc>
                        <a:spcAft>
                          <a:spcPts val="0"/>
                        </a:spcAft>
                      </a:pPr>
                      <a:r>
                        <a:rPr lang="ja-JP" sz="1400" b="1" kern="0" dirty="0">
                          <a:solidFill>
                            <a:srgbClr val="000000"/>
                          </a:solidFill>
                          <a:latin typeface="Century"/>
                          <a:ea typeface="HGPｺﾞｼｯｸM"/>
                          <a:cs typeface="Century"/>
                        </a:rPr>
                        <a:t>演習①　リスクの視点を演習</a:t>
                      </a:r>
                      <a:endParaRPr lang="ja-JP" sz="14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3094">
                <a:tc>
                  <a:txBody>
                    <a:bodyPr/>
                    <a:lstStyle/>
                    <a:p>
                      <a:pPr algn="r">
                        <a:lnSpc>
                          <a:spcPct val="150000"/>
                        </a:lnSpc>
                        <a:spcAft>
                          <a:spcPts val="0"/>
                        </a:spcAft>
                      </a:pPr>
                      <a:r>
                        <a:rPr lang="en-US" sz="1600" b="1" kern="0" dirty="0">
                          <a:latin typeface="Century"/>
                          <a:ea typeface="HGPｺﾞｼｯｸE"/>
                          <a:cs typeface="Century"/>
                        </a:rPr>
                        <a:t>12:30</a:t>
                      </a:r>
                      <a:endParaRPr lang="ja-JP" sz="1600" b="1" kern="100" dirty="0">
                        <a:latin typeface="Century"/>
                        <a:ea typeface="ＭＳ 明朝"/>
                        <a:cs typeface="Times New Roman"/>
                      </a:endParaRPr>
                    </a:p>
                  </a:txBody>
                  <a:tcPr marL="20287" marR="108000" marT="20287" marB="2028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indent="153035" algn="just">
                        <a:lnSpc>
                          <a:spcPct val="115000"/>
                        </a:lnSpc>
                        <a:spcAft>
                          <a:spcPts val="0"/>
                        </a:spcAft>
                      </a:pPr>
                      <a:r>
                        <a:rPr lang="ja-JP" sz="1400" b="1" kern="0">
                          <a:solidFill>
                            <a:srgbClr val="323E4F"/>
                          </a:solidFill>
                          <a:latin typeface="Century"/>
                          <a:ea typeface="HGPｺﾞｼｯｸM"/>
                          <a:cs typeface="Century"/>
                        </a:rPr>
                        <a:t>昼休憩 </a:t>
                      </a:r>
                      <a:endParaRPr lang="ja-JP" sz="1400" b="1" kern="10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10002"/>
                  </a:ext>
                </a:extLst>
              </a:tr>
              <a:tr h="833611">
                <a:tc>
                  <a:txBody>
                    <a:bodyPr/>
                    <a:lstStyle/>
                    <a:p>
                      <a:pPr algn="r">
                        <a:lnSpc>
                          <a:spcPct val="150000"/>
                        </a:lnSpc>
                        <a:spcAft>
                          <a:spcPts val="0"/>
                        </a:spcAft>
                      </a:pPr>
                      <a:r>
                        <a:rPr lang="en-US" sz="1600" b="1" kern="0" dirty="0">
                          <a:latin typeface="Century"/>
                          <a:ea typeface="HGPｺﾞｼｯｸE"/>
                          <a:cs typeface="Century"/>
                        </a:rPr>
                        <a:t>13</a:t>
                      </a:r>
                      <a:r>
                        <a:rPr lang="ja-JP" sz="1600" b="1" kern="0" dirty="0">
                          <a:latin typeface="Century"/>
                          <a:ea typeface="HGPｺﾞｼｯｸE"/>
                          <a:cs typeface="Century"/>
                        </a:rPr>
                        <a:t>：</a:t>
                      </a:r>
                      <a:r>
                        <a:rPr lang="en-US" sz="1600" b="1" kern="0" dirty="0">
                          <a:latin typeface="Century"/>
                          <a:ea typeface="HGPｺﾞｼｯｸE"/>
                          <a:cs typeface="Century"/>
                        </a:rPr>
                        <a:t>15</a:t>
                      </a:r>
                      <a:endParaRPr lang="ja-JP" sz="1600" b="1" kern="100" dirty="0">
                        <a:latin typeface="Century"/>
                        <a:ea typeface="ＭＳ 明朝"/>
                        <a:cs typeface="Times New Roman"/>
                      </a:endParaRPr>
                    </a:p>
                  </a:txBody>
                  <a:tcPr marL="20287" marR="108000" marT="20287" marB="20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914400" algn="just">
                        <a:lnSpc>
                          <a:spcPct val="115000"/>
                        </a:lnSpc>
                        <a:spcAft>
                          <a:spcPts val="0"/>
                        </a:spcAft>
                      </a:pPr>
                      <a:r>
                        <a:rPr lang="ja-JP" sz="1400" b="1" kern="0">
                          <a:solidFill>
                            <a:srgbClr val="000000"/>
                          </a:solidFill>
                          <a:latin typeface="Century"/>
                          <a:ea typeface="HGPｺﾞｼｯｸM"/>
                          <a:cs typeface="Century"/>
                        </a:rPr>
                        <a:t>演習②　</a:t>
                      </a:r>
                      <a:r>
                        <a:rPr lang="ja-JP" sz="1400" b="1" kern="0">
                          <a:latin typeface="Century"/>
                          <a:ea typeface="HGPｺﾞｼｯｸM"/>
                          <a:cs typeface="Century"/>
                        </a:rPr>
                        <a:t>服薬管理の視点を演習</a:t>
                      </a:r>
                      <a:endParaRPr lang="ja-JP" sz="1400" b="1" kern="100">
                        <a:latin typeface="Century"/>
                        <a:ea typeface="ＭＳ 明朝"/>
                        <a:cs typeface="Times New Roman"/>
                      </a:endParaRPr>
                    </a:p>
                    <a:p>
                      <a:pPr indent="914400" algn="just">
                        <a:lnSpc>
                          <a:spcPct val="115000"/>
                        </a:lnSpc>
                        <a:spcAft>
                          <a:spcPts val="0"/>
                        </a:spcAft>
                      </a:pPr>
                      <a:r>
                        <a:rPr lang="ja-JP" sz="1400" b="1" kern="0">
                          <a:latin typeface="Century"/>
                          <a:ea typeface="HGPｺﾞｼｯｸM"/>
                          <a:cs typeface="Century"/>
                        </a:rPr>
                        <a:t>演習③　食事制限がある人への支援の視点を演習</a:t>
                      </a:r>
                      <a:endParaRPr lang="ja-JP" sz="1400" b="1" kern="100">
                        <a:latin typeface="Century"/>
                        <a:ea typeface="ＭＳ 明朝"/>
                        <a:cs typeface="Times New Roman"/>
                      </a:endParaRPr>
                    </a:p>
                    <a:p>
                      <a:pPr indent="457200" algn="just">
                        <a:lnSpc>
                          <a:spcPct val="115000"/>
                        </a:lnSpc>
                        <a:spcAft>
                          <a:spcPts val="0"/>
                        </a:spcAft>
                      </a:pPr>
                      <a:r>
                        <a:rPr lang="ja-JP" sz="1400" b="1" kern="0">
                          <a:solidFill>
                            <a:srgbClr val="000000"/>
                          </a:solidFill>
                          <a:latin typeface="Century"/>
                          <a:ea typeface="HGPｺﾞｼｯｸM"/>
                          <a:cs typeface="Century"/>
                        </a:rPr>
                        <a:t>本科目の目的、修得目標の確認</a:t>
                      </a:r>
                      <a:endParaRPr lang="ja-JP" sz="1400" b="1" kern="10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33848">
                <a:tc>
                  <a:txBody>
                    <a:bodyPr/>
                    <a:lstStyle/>
                    <a:p>
                      <a:pPr algn="r">
                        <a:lnSpc>
                          <a:spcPct val="150000"/>
                        </a:lnSpc>
                        <a:spcAft>
                          <a:spcPts val="0"/>
                        </a:spcAft>
                      </a:pPr>
                      <a:r>
                        <a:rPr lang="en-US" sz="1600" b="1" kern="0" dirty="0">
                          <a:latin typeface="Century"/>
                          <a:ea typeface="HGPｺﾞｼｯｸE"/>
                          <a:cs typeface="Century"/>
                        </a:rPr>
                        <a:t>15</a:t>
                      </a:r>
                      <a:r>
                        <a:rPr lang="ja-JP" sz="1600" b="1" kern="0" dirty="0">
                          <a:latin typeface="Century"/>
                          <a:ea typeface="HGPｺﾞｼｯｸE"/>
                          <a:cs typeface="Century"/>
                        </a:rPr>
                        <a:t>：</a:t>
                      </a:r>
                      <a:r>
                        <a:rPr lang="en-US" sz="1600" b="1" kern="0" dirty="0">
                          <a:latin typeface="Century"/>
                          <a:ea typeface="HGPｺﾞｼｯｸE"/>
                          <a:cs typeface="Century"/>
                        </a:rPr>
                        <a:t>00</a:t>
                      </a:r>
                      <a:endParaRPr lang="ja-JP" sz="1600" b="1" kern="100" dirty="0">
                        <a:latin typeface="Century"/>
                        <a:ea typeface="ＭＳ 明朝"/>
                        <a:cs typeface="Times New Roman"/>
                      </a:endParaRPr>
                    </a:p>
                  </a:txBody>
                  <a:tcPr marL="20287" marR="108000" marT="20287" marB="20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3035" algn="just">
                        <a:lnSpc>
                          <a:spcPct val="115000"/>
                        </a:lnSpc>
                        <a:spcAft>
                          <a:spcPts val="0"/>
                        </a:spcAft>
                      </a:pPr>
                      <a:r>
                        <a:rPr lang="ja-JP" sz="1600" b="1" kern="0" dirty="0">
                          <a:solidFill>
                            <a:srgbClr val="FF3399"/>
                          </a:solidFill>
                          <a:latin typeface="Century"/>
                          <a:ea typeface="ＭＳ ゴシック"/>
                          <a:cs typeface="Century"/>
                        </a:rPr>
                        <a:t>⑥「看取りに関する事例」</a:t>
                      </a:r>
                      <a:endParaRPr lang="ja-JP" sz="1600" b="1" kern="100" dirty="0">
                        <a:solidFill>
                          <a:srgbClr val="FF3399"/>
                        </a:solidFill>
                        <a:latin typeface="Century"/>
                        <a:ea typeface="ＭＳ 明朝"/>
                        <a:cs typeface="Times New Roman"/>
                      </a:endParaRPr>
                    </a:p>
                    <a:p>
                      <a:pPr indent="306070" algn="just">
                        <a:lnSpc>
                          <a:spcPct val="115000"/>
                        </a:lnSpc>
                        <a:spcAft>
                          <a:spcPts val="0"/>
                        </a:spcAft>
                      </a:pPr>
                      <a:r>
                        <a:rPr lang="ja-JP" sz="1400" b="1" kern="0" dirty="0">
                          <a:solidFill>
                            <a:srgbClr val="000000"/>
                          </a:solidFill>
                          <a:latin typeface="Century"/>
                          <a:ea typeface="HGPｺﾞｼｯｸM"/>
                          <a:cs typeface="Century"/>
                        </a:rPr>
                        <a:t>＜講義＞ケアマネジメント各プロセスにおける留意点</a:t>
                      </a:r>
                      <a:endParaRPr lang="ja-JP" sz="1400" b="1" kern="100" dirty="0">
                        <a:latin typeface="Century"/>
                        <a:ea typeface="ＭＳ 明朝"/>
                        <a:cs typeface="Times New Roman"/>
                      </a:endParaRPr>
                    </a:p>
                    <a:p>
                      <a:pPr indent="306070" algn="just">
                        <a:lnSpc>
                          <a:spcPct val="115000"/>
                        </a:lnSpc>
                        <a:spcAft>
                          <a:spcPts val="0"/>
                        </a:spcAft>
                      </a:pPr>
                      <a:r>
                        <a:rPr lang="ja-JP" sz="1400" b="1" kern="0" dirty="0">
                          <a:latin typeface="Century"/>
                          <a:ea typeface="HGPｺﾞｼｯｸM"/>
                          <a:cs typeface="Century"/>
                        </a:rPr>
                        <a:t>＜演習＞</a:t>
                      </a:r>
                      <a:r>
                        <a:rPr lang="ja-JP" sz="1400" b="1" kern="0" dirty="0">
                          <a:solidFill>
                            <a:srgbClr val="000000"/>
                          </a:solidFill>
                          <a:latin typeface="Century"/>
                          <a:ea typeface="HGPｺﾞｼｯｸM"/>
                          <a:cs typeface="Century"/>
                        </a:rPr>
                        <a:t>事例の読み込み</a:t>
                      </a:r>
                      <a:endParaRPr lang="ja-JP" sz="1400" b="1" kern="100" dirty="0">
                        <a:latin typeface="Century"/>
                        <a:ea typeface="ＭＳ 明朝"/>
                        <a:cs typeface="Times New Roman"/>
                      </a:endParaRPr>
                    </a:p>
                    <a:p>
                      <a:pPr indent="925195" algn="just">
                        <a:lnSpc>
                          <a:spcPct val="115000"/>
                        </a:lnSpc>
                        <a:spcAft>
                          <a:spcPts val="0"/>
                        </a:spcAft>
                      </a:pPr>
                      <a:r>
                        <a:rPr lang="ja-JP" sz="1400" b="1" kern="0" dirty="0">
                          <a:solidFill>
                            <a:srgbClr val="000000"/>
                          </a:solidFill>
                          <a:latin typeface="Century"/>
                          <a:ea typeface="HGPｺﾞｼｯｸM"/>
                          <a:cs typeface="Century"/>
                        </a:rPr>
                        <a:t>演習①　病状の変化への対応</a:t>
                      </a:r>
                      <a:endParaRPr lang="ja-JP" sz="1400" b="1" kern="100" dirty="0">
                        <a:latin typeface="Century"/>
                        <a:ea typeface="ＭＳ 明朝"/>
                        <a:cs typeface="Times New Roman"/>
                      </a:endParaRPr>
                    </a:p>
                    <a:p>
                      <a:pPr indent="914400" algn="just">
                        <a:lnSpc>
                          <a:spcPct val="115000"/>
                        </a:lnSpc>
                        <a:spcAft>
                          <a:spcPts val="0"/>
                        </a:spcAft>
                      </a:pPr>
                      <a:r>
                        <a:rPr lang="ja-JP" sz="1400" b="1" kern="0" dirty="0">
                          <a:latin typeface="Century"/>
                          <a:ea typeface="HGPｺﾞｼｯｸM"/>
                          <a:cs typeface="Century"/>
                        </a:rPr>
                        <a:t>演習②　院内チームと在宅チームの連携</a:t>
                      </a:r>
                      <a:endParaRPr lang="ja-JP" sz="1400" b="1" kern="100" dirty="0">
                        <a:latin typeface="Century"/>
                        <a:ea typeface="ＭＳ 明朝"/>
                        <a:cs typeface="Times New Roman"/>
                      </a:endParaRPr>
                    </a:p>
                    <a:p>
                      <a:pPr indent="914400" algn="just">
                        <a:lnSpc>
                          <a:spcPct val="115000"/>
                        </a:lnSpc>
                        <a:spcAft>
                          <a:spcPts val="0"/>
                        </a:spcAft>
                      </a:pPr>
                      <a:r>
                        <a:rPr lang="ja-JP" sz="1400" b="1" kern="0" dirty="0">
                          <a:latin typeface="Century"/>
                          <a:ea typeface="HGPｺﾞｼｯｸM"/>
                          <a:cs typeface="Century"/>
                        </a:rPr>
                        <a:t>演習③　精神的ケアの方法</a:t>
                      </a:r>
                      <a:endParaRPr lang="ja-JP" sz="1400" b="1" kern="100" dirty="0">
                        <a:latin typeface="Century"/>
                        <a:ea typeface="ＭＳ 明朝"/>
                        <a:cs typeface="Times New Roman"/>
                      </a:endParaRPr>
                    </a:p>
                    <a:p>
                      <a:pPr indent="914400" algn="just">
                        <a:lnSpc>
                          <a:spcPct val="115000"/>
                        </a:lnSpc>
                        <a:spcAft>
                          <a:spcPts val="0"/>
                        </a:spcAft>
                      </a:pPr>
                      <a:r>
                        <a:rPr lang="ja-JP" sz="1400" b="1" kern="0" dirty="0">
                          <a:latin typeface="Century"/>
                          <a:ea typeface="HGPｺﾞｼｯｸM"/>
                          <a:cs typeface="Century"/>
                        </a:rPr>
                        <a:t>演習④　ケアチームに対する精神的ケアの方法</a:t>
                      </a:r>
                      <a:endParaRPr lang="ja-JP" sz="1400" b="1" kern="100" dirty="0">
                        <a:latin typeface="Century"/>
                        <a:ea typeface="ＭＳ 明朝"/>
                        <a:cs typeface="Times New Roman"/>
                      </a:endParaRPr>
                    </a:p>
                    <a:p>
                      <a:pPr indent="457200" algn="just">
                        <a:lnSpc>
                          <a:spcPct val="115000"/>
                        </a:lnSpc>
                        <a:spcAft>
                          <a:spcPts val="0"/>
                        </a:spcAft>
                      </a:pPr>
                      <a:r>
                        <a:rPr lang="ja-JP" sz="1400" b="1" kern="0" dirty="0">
                          <a:latin typeface="Century"/>
                          <a:ea typeface="HGPｺﾞｼｯｸM"/>
                          <a:cs typeface="Century"/>
                        </a:rPr>
                        <a:t>本科目の目的、修得目標の確認</a:t>
                      </a:r>
                      <a:endParaRPr lang="ja-JP" sz="14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r">
                        <a:spcAft>
                          <a:spcPts val="0"/>
                        </a:spcAft>
                      </a:pPr>
                      <a:r>
                        <a:rPr lang="en-US" sz="1600" b="1" kern="0" dirty="0">
                          <a:latin typeface="Century"/>
                          <a:ea typeface="HGPｺﾞｼｯｸE"/>
                          <a:cs typeface="Century"/>
                        </a:rPr>
                        <a:t>17:30</a:t>
                      </a:r>
                      <a:endParaRPr lang="ja-JP" sz="1600" b="1" kern="100" dirty="0">
                        <a:latin typeface="Century"/>
                        <a:ea typeface="ＭＳ 明朝"/>
                        <a:cs typeface="Times New Roman"/>
                      </a:endParaRPr>
                    </a:p>
                  </a:txBody>
                  <a:tcPr marL="20287" marR="108000" marT="20287" marB="2028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2400" algn="just">
                        <a:spcAft>
                          <a:spcPts val="0"/>
                        </a:spcAft>
                      </a:pPr>
                      <a:r>
                        <a:rPr lang="ja-JP" sz="1400" b="1" kern="0" dirty="0">
                          <a:latin typeface="Century"/>
                          <a:ea typeface="HGPｺﾞｼｯｸM"/>
                          <a:cs typeface="Century"/>
                        </a:rPr>
                        <a:t>終了　 </a:t>
                      </a:r>
                      <a:endParaRPr lang="ja-JP" sz="1400" b="1" kern="100" dirty="0">
                        <a:latin typeface="Century"/>
                        <a:ea typeface="ＭＳ 明朝"/>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テキスト ボックス 1"/>
          <p:cNvSpPr txBox="1"/>
          <p:nvPr/>
        </p:nvSpPr>
        <p:spPr>
          <a:xfrm>
            <a:off x="0" y="365760"/>
            <a:ext cx="1240970" cy="646331"/>
          </a:xfrm>
          <a:prstGeom prst="rect">
            <a:avLst/>
          </a:prstGeom>
          <a:noFill/>
        </p:spPr>
        <p:txBody>
          <a:bodyPr wrap="square" rtlCol="0">
            <a:spAutoFit/>
          </a:bodyPr>
          <a:lstStyle/>
          <a:p>
            <a:r>
              <a:rPr kumimoji="1" lang="ja-JP" altLang="en-US" sz="3600" dirty="0"/>
              <a:t>日</a:t>
            </a:r>
            <a:r>
              <a:rPr kumimoji="1" lang="ja-JP" altLang="en-US" sz="800" dirty="0"/>
              <a:t>　</a:t>
            </a:r>
            <a:r>
              <a:rPr kumimoji="1" lang="ja-JP" altLang="en-US" sz="3600" dirty="0"/>
              <a:t>程</a:t>
            </a:r>
          </a:p>
        </p:txBody>
      </p:sp>
      <p:sp>
        <p:nvSpPr>
          <p:cNvPr id="5" name="メモ 4"/>
          <p:cNvSpPr/>
          <p:nvPr/>
        </p:nvSpPr>
        <p:spPr>
          <a:xfrm>
            <a:off x="7576457" y="0"/>
            <a:ext cx="1567544"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Ｐ５３</a:t>
            </a:r>
            <a:endParaRPr kumimoji="1" lang="ja-JP" altLang="en-US" sz="28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25755184"/>
              </p:ext>
            </p:extLst>
          </p:nvPr>
        </p:nvGraphicFramePr>
        <p:xfrm>
          <a:off x="250161" y="886173"/>
          <a:ext cx="8625388" cy="5724939"/>
        </p:xfrm>
        <a:graphic>
          <a:graphicData uri="http://schemas.openxmlformats.org/drawingml/2006/table">
            <a:tbl>
              <a:tblPr firstRow="1" firstCol="1" bandRow="1"/>
              <a:tblGrid>
                <a:gridCol w="8625388">
                  <a:extLst>
                    <a:ext uri="{9D8B030D-6E8A-4147-A177-3AD203B41FA5}">
                      <a16:colId xmlns:a16="http://schemas.microsoft.com/office/drawing/2014/main" val="20000"/>
                    </a:ext>
                  </a:extLst>
                </a:gridCol>
              </a:tblGrid>
              <a:tr h="3009171">
                <a:tc>
                  <a:txBody>
                    <a:bodyPr/>
                    <a:lstStyle/>
                    <a:p>
                      <a:r>
                        <a:rPr kumimoji="1" lang="ja-JP" altLang="en-US" sz="20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渡辺</a:t>
                      </a:r>
                      <a:r>
                        <a:rPr kumimoji="1" lang="ja-JP" altLang="ja-JP" sz="2800" b="1" kern="1200" dirty="0" err="1">
                          <a:solidFill>
                            <a:schemeClr val="tx1"/>
                          </a:solidFill>
                          <a:latin typeface="+mn-lt"/>
                          <a:ea typeface="+mn-ea"/>
                          <a:cs typeface="+mn-cs"/>
                        </a:rPr>
                        <a:t>ふくさんの</a:t>
                      </a:r>
                      <a:r>
                        <a:rPr kumimoji="1" lang="ja-JP" altLang="ja-JP" sz="2800" b="1" kern="1200" dirty="0">
                          <a:solidFill>
                            <a:schemeClr val="tx1"/>
                          </a:solidFill>
                          <a:latin typeface="+mn-lt"/>
                          <a:ea typeface="+mn-ea"/>
                          <a:cs typeface="+mn-cs"/>
                        </a:rPr>
                        <a:t>転倒リスクを軽減し、自分でできることを増やすようにして、本人が希望している自宅生活の継続に向けた支援をすることが自立支援です。</a:t>
                      </a:r>
                    </a:p>
                    <a:p>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渡辺</a:t>
                      </a:r>
                      <a:r>
                        <a:rPr kumimoji="1" lang="ja-JP" altLang="ja-JP" sz="2800" b="1" kern="1200" dirty="0" err="1">
                          <a:solidFill>
                            <a:schemeClr val="tx1"/>
                          </a:solidFill>
                          <a:latin typeface="+mn-lt"/>
                          <a:ea typeface="+mn-ea"/>
                          <a:cs typeface="+mn-cs"/>
                        </a:rPr>
                        <a:t>ふくさんの</a:t>
                      </a:r>
                      <a:r>
                        <a:rPr kumimoji="1" lang="ja-JP" altLang="ja-JP" sz="2800" b="1" kern="1200" dirty="0">
                          <a:solidFill>
                            <a:schemeClr val="tx1"/>
                          </a:solidFill>
                          <a:latin typeface="+mn-lt"/>
                          <a:ea typeface="+mn-ea"/>
                          <a:cs typeface="+mn-cs"/>
                        </a:rPr>
                        <a:t>支援にあたって、どのようなケアチームを組むかを念頭において、介護支援専門員が連携すべき他の専門職等と、具体的に相談や依頼をする内容はどのようなことでしょうか？</a:t>
                      </a:r>
                      <a:endParaRPr kumimoji="1" lang="en-US" altLang="ja-JP" sz="2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15768">
                <a:tc>
                  <a:txBody>
                    <a:bodyPr/>
                    <a:lstStyle/>
                    <a:p>
                      <a:pPr algn="just">
                        <a:lnSpc>
                          <a:spcPct val="150000"/>
                        </a:lnSpc>
                        <a:spcAft>
                          <a:spcPts val="0"/>
                        </a:spcAft>
                      </a:pPr>
                      <a:endParaRPr lang="ja-JP" sz="1800" b="1" kern="100" dirty="0">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7764"/>
            <a:ext cx="7198822" cy="821380"/>
          </a:xfrm>
          <a:prstGeom prst="rect">
            <a:avLst/>
          </a:prstGeom>
          <a:solidFill>
            <a:schemeClr val="accent5">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演習③</a:t>
            </a:r>
            <a:endParaRPr lang="en-US" altLang="ja-JP" sz="2800" b="1" dirty="0"/>
          </a:p>
          <a:p>
            <a:pPr>
              <a:lnSpc>
                <a:spcPts val="3000"/>
              </a:lnSpc>
            </a:pPr>
            <a:r>
              <a:rPr lang="ja-JP" altLang="ja-JP" sz="2800" b="1" dirty="0"/>
              <a:t>　</a:t>
            </a:r>
            <a:r>
              <a:rPr lang="ja-JP" altLang="en-US" sz="2800" b="1" dirty="0"/>
              <a:t>　　　　</a:t>
            </a:r>
            <a:r>
              <a:rPr lang="ja-JP" altLang="ja-JP" sz="2800" b="1" dirty="0"/>
              <a:t>多職種協働の視点　</a:t>
            </a:r>
            <a:endParaRPr kumimoji="0" lang="ja-JP" altLang="ja-JP" sz="2800" dirty="0">
              <a:solidFill>
                <a:srgbClr val="C00000"/>
              </a:solidFill>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AutoShape 3"/>
          <p:cNvSpPr>
            <a:spLocks noChangeArrowheads="1"/>
          </p:cNvSpPr>
          <p:nvPr/>
        </p:nvSpPr>
        <p:spPr bwMode="auto">
          <a:xfrm>
            <a:off x="7640384" y="56595"/>
            <a:ext cx="1422275" cy="714810"/>
          </a:xfrm>
          <a:prstGeom prst="foldedCorner">
            <a:avLst>
              <a:gd name="adj" fmla="val 12500"/>
            </a:avLst>
          </a:prstGeom>
          <a:solidFill>
            <a:srgbClr val="FFFF00"/>
          </a:solidFill>
          <a:ln w="9525">
            <a:solidFill>
              <a:srgbClr val="0000FF"/>
            </a:solidFill>
            <a:round/>
            <a:headEnd/>
            <a:tailEnd/>
          </a:ln>
        </p:spPr>
        <p:txBody>
          <a:bodyPr vert="horz" wrap="square" lIns="0" tIns="23400" rIns="0"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SｺﾞｼｯｸM" panose="020B0600000000000000" pitchFamily="50" charset="-128"/>
                <a:ea typeface="HGSｺﾞｼｯｸM" panose="020B0600000000000000" pitchFamily="50" charset="-128"/>
              </a:rPr>
              <a:t>ﾜｰｸｼｰﾄ</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a:ln>
                  <a:noFill/>
                </a:ln>
                <a:solidFill>
                  <a:srgbClr val="C00000"/>
                </a:solidFill>
                <a:effectLst/>
                <a:latin typeface="HGSｺﾞｼｯｸM" panose="020B0600000000000000" pitchFamily="50" charset="-128"/>
                <a:ea typeface="HGSｺﾞｼｯｸM" panose="020B0600000000000000" pitchFamily="50" charset="-128"/>
              </a:rPr>
              <a:t>P56</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6" name="Text Box 2"/>
          <p:cNvSpPr txBox="1">
            <a:spLocks noChangeArrowheads="1"/>
          </p:cNvSpPr>
          <p:nvPr/>
        </p:nvSpPr>
        <p:spPr bwMode="auto">
          <a:xfrm>
            <a:off x="1548980" y="4041281"/>
            <a:ext cx="5605272" cy="2404872"/>
          </a:xfrm>
          <a:prstGeom prst="rect">
            <a:avLst/>
          </a:prstGeom>
          <a:solidFill>
            <a:srgbClr val="FFF2CC"/>
          </a:solidFill>
          <a:ln w="3175" cap="rnd">
            <a:solidFill>
              <a:srgbClr val="FFFFFF"/>
            </a:solidFill>
            <a:prstDash val="sysDot"/>
            <a:miter lim="800000"/>
            <a:headEnd/>
            <a:tailEnd/>
          </a:ln>
        </p:spPr>
        <p:txBody>
          <a:bodyPr vert="horz" wrap="square" lIns="432000" tIns="8890" rIns="0" bIns="889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個人ワーク</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（３分）</a:t>
            </a:r>
            <a:r>
              <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　</a:t>
            </a:r>
            <a:r>
              <a:rPr kumimoji="0" lang="ja-JP" altLang="en-US" sz="32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グループワーク</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（１０分）</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発表（まとめ）</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（５分）</a:t>
            </a:r>
            <a:endParaRPr kumimoji="0" lang="ja-JP" altLang="ja-JP"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2042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68998982"/>
              </p:ext>
            </p:extLst>
          </p:nvPr>
        </p:nvGraphicFramePr>
        <p:xfrm>
          <a:off x="259305" y="896321"/>
          <a:ext cx="8625388" cy="5534457"/>
        </p:xfrm>
        <a:graphic>
          <a:graphicData uri="http://schemas.openxmlformats.org/drawingml/2006/table">
            <a:tbl>
              <a:tblPr firstRow="1" firstCol="1" bandRow="1"/>
              <a:tblGrid>
                <a:gridCol w="3489735">
                  <a:extLst>
                    <a:ext uri="{9D8B030D-6E8A-4147-A177-3AD203B41FA5}">
                      <a16:colId xmlns:a16="http://schemas.microsoft.com/office/drawing/2014/main" val="20000"/>
                    </a:ext>
                  </a:extLst>
                </a:gridCol>
                <a:gridCol w="5135653">
                  <a:extLst>
                    <a:ext uri="{9D8B030D-6E8A-4147-A177-3AD203B41FA5}">
                      <a16:colId xmlns:a16="http://schemas.microsoft.com/office/drawing/2014/main" val="20001"/>
                    </a:ext>
                  </a:extLst>
                </a:gridCol>
              </a:tblGrid>
              <a:tr h="1381158">
                <a:tc gridSpan="2">
                  <a:txBody>
                    <a:bodyPr/>
                    <a:lstStyle/>
                    <a:p>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渡辺</a:t>
                      </a:r>
                      <a:r>
                        <a:rPr kumimoji="1" lang="ja-JP" altLang="ja-JP" sz="2000" b="1" kern="1200" dirty="0" err="1">
                          <a:solidFill>
                            <a:schemeClr val="tx1"/>
                          </a:solidFill>
                          <a:latin typeface="+mn-lt"/>
                          <a:ea typeface="+mn-ea"/>
                          <a:cs typeface="+mn-cs"/>
                        </a:rPr>
                        <a:t>ふくさんの</a:t>
                      </a:r>
                      <a:r>
                        <a:rPr kumimoji="1" lang="ja-JP" altLang="ja-JP" sz="2000" b="1" kern="1200" dirty="0">
                          <a:solidFill>
                            <a:schemeClr val="tx1"/>
                          </a:solidFill>
                          <a:latin typeface="+mn-lt"/>
                          <a:ea typeface="+mn-ea"/>
                          <a:cs typeface="+mn-cs"/>
                        </a:rPr>
                        <a:t>転倒リスクを軽減し、自分でできることを増やすようにして、本人が希望している自宅生活の継続に向けた支援をすることが自立支援です。</a:t>
                      </a:r>
                    </a:p>
                    <a:p>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渡辺</a:t>
                      </a:r>
                      <a:r>
                        <a:rPr kumimoji="1" lang="ja-JP" altLang="ja-JP" sz="2000" b="1" kern="1200" dirty="0" err="1">
                          <a:solidFill>
                            <a:schemeClr val="tx1"/>
                          </a:solidFill>
                          <a:latin typeface="+mn-lt"/>
                          <a:ea typeface="+mn-ea"/>
                          <a:cs typeface="+mn-cs"/>
                        </a:rPr>
                        <a:t>ふくさんの</a:t>
                      </a:r>
                      <a:r>
                        <a:rPr kumimoji="1" lang="ja-JP" altLang="ja-JP" sz="2000" b="1" kern="1200" dirty="0">
                          <a:solidFill>
                            <a:schemeClr val="tx1"/>
                          </a:solidFill>
                          <a:latin typeface="+mn-lt"/>
                          <a:ea typeface="+mn-ea"/>
                          <a:cs typeface="+mn-cs"/>
                        </a:rPr>
                        <a:t>支援にあたって、どのようなケアチームを組むかを念頭において、介護支援専門員が連携すべき他の専門職等と、具体的に相談や依頼をする内容はどのようなことでしょうか？</a:t>
                      </a:r>
                      <a:endParaRPr kumimoji="1" lang="en-US" altLang="ja-JP" sz="2000" b="1" kern="1200" dirty="0">
                        <a:solidFill>
                          <a:schemeClr val="tx1"/>
                        </a:solidFill>
                        <a:latin typeface="+mn-lt"/>
                        <a:ea typeface="+mn-ea"/>
                        <a:cs typeface="+mn-cs"/>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en-US" altLang="ja-JP" sz="20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8553">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主治医</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病状の把握、今後の見通し</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34359">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理学療法士</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歩行改善、転倒予防、トイレの立ち座</a:t>
                      </a:r>
                      <a:endParaRPr lang="en-US" altLang="ja-JP" sz="2200" b="1" kern="0" dirty="0">
                        <a:solidFill>
                          <a:schemeClr val="accent6">
                            <a:lumMod val="75000"/>
                          </a:schemeClr>
                        </a:solidFill>
                        <a:latin typeface="Century"/>
                        <a:ea typeface="HGPｺﾞｼｯｸM"/>
                        <a:cs typeface="ＭＳ Ｐゴシック"/>
                      </a:endParaRPr>
                    </a:p>
                    <a:p>
                      <a:pPr algn="l">
                        <a:lnSpc>
                          <a:spcPct val="10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err="1">
                          <a:solidFill>
                            <a:schemeClr val="accent6">
                              <a:lumMod val="75000"/>
                            </a:schemeClr>
                          </a:solidFill>
                          <a:latin typeface="Century"/>
                          <a:ea typeface="HGPｺﾞｼｯｸM"/>
                          <a:cs typeface="ＭＳ Ｐゴシック"/>
                        </a:rPr>
                        <a:t>りの</a:t>
                      </a:r>
                      <a:r>
                        <a:rPr lang="ja-JP" sz="2200" b="1" kern="0" dirty="0">
                          <a:solidFill>
                            <a:schemeClr val="accent6">
                              <a:lumMod val="75000"/>
                            </a:schemeClr>
                          </a:solidFill>
                          <a:latin typeface="Century"/>
                          <a:ea typeface="HGPｺﾞｼｯｸM"/>
                          <a:cs typeface="ＭＳ Ｐゴシック"/>
                        </a:rPr>
                        <a:t>訓練</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8607">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作業療法士</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入浴動作燻煙、調理操作の確認</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8553">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福祉用具専門相談員</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手すり、入浴環境の整備</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8553">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言語聴覚士</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嚥下評価</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58553">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管理栄養士</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栄養指導</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8553">
                <a:tc>
                  <a:txBody>
                    <a:bodyPr/>
                    <a:lstStyle/>
                    <a:p>
                      <a:pPr algn="just">
                        <a:lnSpc>
                          <a:spcPct val="150000"/>
                        </a:lnSpc>
                        <a:spcAft>
                          <a:spcPts val="0"/>
                        </a:spcAft>
                      </a:pPr>
                      <a:r>
                        <a:rPr lang="ja-JP" sz="2200" b="1" kern="0" dirty="0">
                          <a:solidFill>
                            <a:schemeClr val="accent6">
                              <a:lumMod val="50000"/>
                            </a:schemeClr>
                          </a:solidFill>
                          <a:latin typeface="Century"/>
                          <a:ea typeface="HGPｺﾞｼｯｸM"/>
                          <a:cs typeface="ＭＳ Ｐゴシック"/>
                        </a:rPr>
                        <a:t>サービス提供責任者</a:t>
                      </a:r>
                      <a:endParaRPr lang="ja-JP" sz="22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200" b="1" kern="0" dirty="0">
                          <a:solidFill>
                            <a:schemeClr val="accent6">
                              <a:lumMod val="75000"/>
                            </a:schemeClr>
                          </a:solidFill>
                          <a:latin typeface="Century"/>
                          <a:ea typeface="HGPｺﾞｼｯｸM"/>
                          <a:cs typeface="ＭＳ Ｐゴシック"/>
                        </a:rPr>
                        <a:t>→　　</a:t>
                      </a:r>
                      <a:r>
                        <a:rPr lang="ja-JP" sz="2200" b="1" kern="0" dirty="0">
                          <a:solidFill>
                            <a:schemeClr val="accent6">
                              <a:lumMod val="75000"/>
                            </a:schemeClr>
                          </a:solidFill>
                          <a:latin typeface="Century"/>
                          <a:ea typeface="HGPｺﾞｼｯｸM"/>
                          <a:cs typeface="ＭＳ Ｐゴシック"/>
                        </a:rPr>
                        <a:t>ともにする介護</a:t>
                      </a:r>
                      <a:endParaRPr lang="ja-JP" sz="22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0261">
                <a:tc>
                  <a:txBody>
                    <a:bodyPr/>
                    <a:lstStyle/>
                    <a:p>
                      <a:pPr algn="just">
                        <a:lnSpc>
                          <a:spcPct val="150000"/>
                        </a:lnSpc>
                        <a:spcAft>
                          <a:spcPts val="0"/>
                        </a:spcAft>
                      </a:pPr>
                      <a:r>
                        <a:rPr lang="ja-JP" sz="2400" b="1" kern="0" dirty="0">
                          <a:solidFill>
                            <a:schemeClr val="accent6">
                              <a:lumMod val="50000"/>
                            </a:schemeClr>
                          </a:solidFill>
                          <a:latin typeface="Century"/>
                          <a:ea typeface="HGPｺﾞｼｯｸM"/>
                          <a:cs typeface="ＭＳ Ｐゴシック"/>
                        </a:rPr>
                        <a:t>水彩画サークル</a:t>
                      </a:r>
                      <a:endParaRPr lang="ja-JP" sz="2400" b="1" kern="100" dirty="0">
                        <a:solidFill>
                          <a:schemeClr val="accent6">
                            <a:lumMod val="50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ja-JP" altLang="en-US" sz="2400" b="1" kern="0" dirty="0">
                          <a:solidFill>
                            <a:schemeClr val="accent6">
                              <a:lumMod val="75000"/>
                            </a:schemeClr>
                          </a:solidFill>
                          <a:latin typeface="Century"/>
                          <a:ea typeface="HGPｺﾞｼｯｸM"/>
                          <a:cs typeface="ＭＳ Ｐゴシック"/>
                        </a:rPr>
                        <a:t>→　　</a:t>
                      </a:r>
                      <a:r>
                        <a:rPr lang="ja-JP" sz="2400" b="1" kern="0" dirty="0">
                          <a:solidFill>
                            <a:schemeClr val="accent6">
                              <a:lumMod val="75000"/>
                            </a:schemeClr>
                          </a:solidFill>
                          <a:latin typeface="Century"/>
                          <a:ea typeface="HGPｺﾞｼｯｸM"/>
                          <a:cs typeface="ＭＳ Ｐゴシック"/>
                        </a:rPr>
                        <a:t>水彩画の再開に向けて仲間探し</a:t>
                      </a:r>
                      <a:endParaRPr lang="ja-JP" sz="2400" b="1" kern="100" dirty="0">
                        <a:solidFill>
                          <a:schemeClr val="accent6">
                            <a:lumMod val="75000"/>
                          </a:schemeClr>
                        </a:solidFill>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Rectangle 1"/>
          <p:cNvSpPr>
            <a:spLocks noChangeArrowheads="1"/>
          </p:cNvSpPr>
          <p:nvPr/>
        </p:nvSpPr>
        <p:spPr bwMode="auto">
          <a:xfrm>
            <a:off x="1945178" y="17764"/>
            <a:ext cx="7198822" cy="821380"/>
          </a:xfrm>
          <a:prstGeom prst="rect">
            <a:avLst/>
          </a:prstGeom>
          <a:solidFill>
            <a:schemeClr val="accent5">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演習③</a:t>
            </a:r>
            <a:endParaRPr lang="en-US" altLang="ja-JP" sz="2800" b="1" dirty="0"/>
          </a:p>
          <a:p>
            <a:pPr>
              <a:lnSpc>
                <a:spcPts val="3000"/>
              </a:lnSpc>
            </a:pPr>
            <a:r>
              <a:rPr lang="ja-JP" altLang="ja-JP" sz="2800" b="1" dirty="0"/>
              <a:t>　</a:t>
            </a:r>
            <a:r>
              <a:rPr lang="ja-JP" altLang="en-US" sz="2800" b="1" dirty="0"/>
              <a:t>　　　　</a:t>
            </a:r>
            <a:r>
              <a:rPr lang="ja-JP" altLang="ja-JP" sz="2800" b="1" dirty="0"/>
              <a:t>多職種協働の視点　</a:t>
            </a:r>
            <a:r>
              <a:rPr lang="ja-JP" altLang="en-US" sz="2800" b="1" dirty="0"/>
              <a:t>　</a:t>
            </a:r>
            <a:r>
              <a:rPr lang="ja-JP" altLang="ja-JP" sz="3200" b="1" dirty="0">
                <a:solidFill>
                  <a:srgbClr val="FF0000"/>
                </a:solidFill>
                <a:effectLst>
                  <a:outerShdw blurRad="38100" dist="38100" dir="2700000" algn="tl">
                    <a:srgbClr val="000000">
                      <a:alpha val="43137"/>
                    </a:srgbClr>
                  </a:outerShdw>
                </a:effectLst>
              </a:rPr>
              <a:t>解答例</a:t>
            </a:r>
            <a:endParaRPr kumimoji="0" lang="ja-JP" altLang="ja-JP" sz="3200" b="1" dirty="0">
              <a:solidFill>
                <a:srgbClr val="FF0000"/>
              </a:solidFill>
              <a:effectLst>
                <a:outerShdw blurRad="38100" dist="38100" dir="2700000" algn="tl">
                  <a:srgbClr val="000000">
                    <a:alpha val="43137"/>
                  </a:srgbClr>
                </a:outerShdw>
              </a:effectLst>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Tree>
    <p:extLst>
      <p:ext uri="{BB962C8B-B14F-4D97-AF65-F5344CB8AC3E}">
        <p14:creationId xmlns:p14="http://schemas.microsoft.com/office/powerpoint/2010/main" val="3162042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26821132"/>
              </p:ext>
            </p:extLst>
          </p:nvPr>
        </p:nvGraphicFramePr>
        <p:xfrm>
          <a:off x="163773" y="1233752"/>
          <a:ext cx="8816454" cy="5569637"/>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2280157">
                <a:tc>
                  <a:txBody>
                    <a:bodyPr/>
                    <a:lstStyle/>
                    <a:p>
                      <a:pPr>
                        <a:lnSpc>
                          <a:spcPts val="3000"/>
                        </a:lnSpc>
                      </a:pPr>
                      <a:r>
                        <a:rPr kumimoji="1" lang="ja-JP" altLang="en-US" sz="2000" b="1" kern="1200" dirty="0">
                          <a:solidFill>
                            <a:schemeClr val="tx1"/>
                          </a:solidFill>
                          <a:latin typeface="+mn-lt"/>
                          <a:ea typeface="+mn-ea"/>
                          <a:cs typeface="+mn-cs"/>
                        </a:rPr>
                        <a:t>　</a:t>
                      </a:r>
                      <a:r>
                        <a:rPr kumimoji="1" lang="ja-JP" altLang="en-US" sz="2800" b="1" kern="1200" dirty="0">
                          <a:solidFill>
                            <a:schemeClr val="tx1"/>
                          </a:solidFill>
                          <a:latin typeface="+mn-lt"/>
                          <a:ea typeface="+mn-ea"/>
                          <a:cs typeface="+mn-cs"/>
                        </a:rPr>
                        <a:t>渡辺ふくさん</a:t>
                      </a:r>
                      <a:r>
                        <a:rPr kumimoji="1" lang="ja-JP" altLang="en-US" sz="2800" b="1" kern="1200" dirty="0" err="1">
                          <a:solidFill>
                            <a:schemeClr val="tx1"/>
                          </a:solidFill>
                          <a:latin typeface="+mn-lt"/>
                          <a:ea typeface="+mn-ea"/>
                          <a:cs typeface="+mn-cs"/>
                        </a:rPr>
                        <a:t>は</a:t>
                      </a:r>
                      <a:r>
                        <a:rPr kumimoji="1" lang="ja-JP" altLang="en-US" sz="2800" b="1" kern="1200" dirty="0">
                          <a:solidFill>
                            <a:schemeClr val="tx1"/>
                          </a:solidFill>
                          <a:latin typeface="+mn-lt"/>
                          <a:ea typeface="+mn-ea"/>
                          <a:cs typeface="+mn-cs"/>
                        </a:rPr>
                        <a:t>、両変形性膝関節症を発端に廃用症候群になっていると考えられます。テキスト</a:t>
                      </a:r>
                      <a:r>
                        <a:rPr kumimoji="1" lang="ja-JP" altLang="en-US" sz="2800" b="1" kern="1200" dirty="0">
                          <a:solidFill>
                            <a:srgbClr val="FF0000"/>
                          </a:solidFill>
                          <a:latin typeface="+mn-lt"/>
                          <a:ea typeface="+mn-ea"/>
                          <a:cs typeface="+mn-cs"/>
                        </a:rPr>
                        <a:t>２３８頁</a:t>
                      </a:r>
                      <a:r>
                        <a:rPr kumimoji="1" lang="ja-JP" altLang="en-US" sz="2800" b="1" kern="1200" dirty="0">
                          <a:solidFill>
                            <a:schemeClr val="tx1"/>
                          </a:solidFill>
                          <a:latin typeface="+mn-lt"/>
                          <a:ea typeface="+mn-ea"/>
                          <a:cs typeface="+mn-cs"/>
                        </a:rPr>
                        <a:t>の体力低下の悪循環のメカニズムを参考にしながら、渡辺ふくさんが陥っていると思われる悪循環の状況を図に表してみましょう。</a:t>
                      </a:r>
                      <a:endParaRPr kumimoji="1" lang="en-US" altLang="ja-JP" sz="2800" b="1" kern="1200" dirty="0">
                        <a:solidFill>
                          <a:schemeClr val="tx1"/>
                        </a:solidFill>
                        <a:latin typeface="+mn-lt"/>
                        <a:ea typeface="+mn-ea"/>
                        <a:cs typeface="+mn-cs"/>
                      </a:endParaRPr>
                    </a:p>
                  </a:txBody>
                  <a:tcPr marL="216000" marR="216000" marT="108000" marB="108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89480">
                <a:tc>
                  <a:txBody>
                    <a:bodyPr/>
                    <a:lstStyle/>
                    <a:p>
                      <a:endParaRPr kumimoji="1" lang="en-US" altLang="ja-JP" sz="1350" kern="1200" dirty="0">
                        <a:solidFill>
                          <a:schemeClr val="tx1"/>
                        </a:solidFill>
                        <a:latin typeface="+mn-lt"/>
                        <a:ea typeface="+mn-ea"/>
                        <a:cs typeface="+mn-cs"/>
                      </a:endParaRPr>
                    </a:p>
                    <a:p>
                      <a:endParaRPr kumimoji="1" lang="ja-JP" altLang="ja-JP" sz="2400" b="1" kern="1200" dirty="0">
                        <a:solidFill>
                          <a:schemeClr val="accent5">
                            <a:lumMod val="75000"/>
                          </a:schemeClr>
                        </a:solidFill>
                        <a:latin typeface="+mj-ea"/>
                        <a:ea typeface="+mj-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39310"/>
            <a:ext cx="7198822" cy="821380"/>
          </a:xfrm>
          <a:prstGeom prst="rect">
            <a:avLst/>
          </a:prstGeom>
          <a:solidFill>
            <a:srgbClr val="99FF99"/>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④</a:t>
            </a:r>
            <a:endParaRPr lang="en-US" altLang="ja-JP" sz="2800" b="1" dirty="0"/>
          </a:p>
          <a:p>
            <a:pPr>
              <a:lnSpc>
                <a:spcPts val="3000"/>
              </a:lnSpc>
            </a:pPr>
            <a:r>
              <a:rPr lang="ja-JP" altLang="ja-JP" sz="2800" b="1" dirty="0"/>
              <a:t>　</a:t>
            </a:r>
            <a:r>
              <a:rPr lang="ja-JP" altLang="en-US" sz="2800" b="1" dirty="0"/>
              <a:t>全体像の把握、</a:t>
            </a:r>
            <a:r>
              <a:rPr lang="ja-JP" altLang="ja-JP" sz="2800" b="1" dirty="0"/>
              <a:t>活動と参加の視点　</a:t>
            </a:r>
            <a:r>
              <a:rPr lang="ja-JP" altLang="en-US" sz="2800" b="1" dirty="0"/>
              <a:t>　</a:t>
            </a:r>
            <a:endParaRPr kumimoji="0" lang="ja-JP" altLang="ja-JP" sz="2800" dirty="0">
              <a:solidFill>
                <a:srgbClr val="C00000"/>
              </a:solidFill>
            </a:endParaRPr>
          </a:p>
        </p:txBody>
      </p:sp>
      <p:sp>
        <p:nvSpPr>
          <p:cNvPr id="6" name="AutoShape 3"/>
          <p:cNvSpPr>
            <a:spLocks noChangeArrowheads="1"/>
          </p:cNvSpPr>
          <p:nvPr/>
        </p:nvSpPr>
        <p:spPr bwMode="auto">
          <a:xfrm>
            <a:off x="7640384" y="56595"/>
            <a:ext cx="1422275" cy="714810"/>
          </a:xfrm>
          <a:prstGeom prst="foldedCorner">
            <a:avLst>
              <a:gd name="adj" fmla="val 12500"/>
            </a:avLst>
          </a:prstGeom>
          <a:solidFill>
            <a:srgbClr val="FFFF00"/>
          </a:solidFill>
          <a:ln w="9525">
            <a:solidFill>
              <a:srgbClr val="0000FF"/>
            </a:solidFill>
            <a:round/>
            <a:headEnd/>
            <a:tailEnd/>
          </a:ln>
        </p:spPr>
        <p:txBody>
          <a:bodyPr vert="horz" wrap="square" lIns="0" tIns="23400" rIns="0"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SｺﾞｼｯｸM" panose="020B0600000000000000" pitchFamily="50" charset="-128"/>
                <a:ea typeface="HGSｺﾞｼｯｸM" panose="020B0600000000000000" pitchFamily="50" charset="-128"/>
              </a:rPr>
              <a:t>ﾜｰｸｼｰﾄ</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a:ln>
                  <a:noFill/>
                </a:ln>
                <a:solidFill>
                  <a:srgbClr val="C00000"/>
                </a:solidFill>
                <a:effectLst/>
                <a:latin typeface="HGSｺﾞｼｯｸM" panose="020B0600000000000000" pitchFamily="50" charset="-128"/>
                <a:ea typeface="HGSｺﾞｼｯｸM" panose="020B0600000000000000" pitchFamily="50" charset="-128"/>
              </a:rPr>
              <a:t>P</a:t>
            </a:r>
            <a:r>
              <a:rPr kumimoji="0" lang="en-US" altLang="ja-JP" sz="2400" dirty="0">
                <a:solidFill>
                  <a:srgbClr val="C00000"/>
                </a:solidFill>
                <a:latin typeface="HGSｺﾞｼｯｸM" panose="020B0600000000000000" pitchFamily="50" charset="-128"/>
                <a:ea typeface="HGSｺﾞｼｯｸM" panose="020B0600000000000000" pitchFamily="50" charset="-128"/>
              </a:rPr>
              <a:t>56</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
        <p:nvSpPr>
          <p:cNvPr id="7" name="Text Box 2"/>
          <p:cNvSpPr txBox="1">
            <a:spLocks noChangeArrowheads="1"/>
          </p:cNvSpPr>
          <p:nvPr/>
        </p:nvSpPr>
        <p:spPr bwMode="auto">
          <a:xfrm>
            <a:off x="1489881" y="4018570"/>
            <a:ext cx="5605272" cy="2404872"/>
          </a:xfrm>
          <a:prstGeom prst="rect">
            <a:avLst/>
          </a:prstGeom>
          <a:solidFill>
            <a:srgbClr val="FFF2CC"/>
          </a:solidFill>
          <a:ln w="3175" cap="rnd">
            <a:solidFill>
              <a:srgbClr val="FFFFFF"/>
            </a:solidFill>
            <a:prstDash val="sysDot"/>
            <a:miter lim="800000"/>
            <a:headEnd/>
            <a:tailEnd/>
          </a:ln>
        </p:spPr>
        <p:txBody>
          <a:bodyPr vert="horz" wrap="square" lIns="432000" tIns="8890" rIns="0" bIns="889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個人ワーク</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（５分）</a:t>
            </a:r>
            <a:r>
              <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rPr>
              <a:t>　</a:t>
            </a:r>
            <a:r>
              <a:rPr kumimoji="0" lang="ja-JP" altLang="en-US" sz="3200" b="1"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rPr>
              <a:t>　</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グループワーク</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（１０分）</a:t>
            </a:r>
            <a:endParaRPr kumimoji="0" lang="ja-JP" altLang="en-US" sz="3200" b="1" i="0" u="none" strike="noStrike" cap="none" normalizeH="0" baseline="0" dirty="0">
              <a:ln>
                <a:noFill/>
              </a:ln>
              <a:solidFill>
                <a:srgbClr val="FF0000"/>
              </a:solidFill>
              <a:effectLst/>
              <a:latin typeface="ＭＳ 明朝" panose="02020609040205080304" pitchFamily="17" charset="-128"/>
              <a:ea typeface="ＭＳ 明朝" panose="02020609040205080304" pitchFamily="17" charset="-128"/>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3200" b="1" i="0" u="none" strike="noStrike" cap="none" normalizeH="0" baseline="0" dirty="0">
                <a:ln>
                  <a:noFill/>
                </a:ln>
                <a:solidFill>
                  <a:srgbClr val="538135"/>
                </a:solidFill>
                <a:effectLst/>
                <a:latin typeface="ＭＳ ゴシック" panose="020B0609070205080204" pitchFamily="49" charset="-128"/>
                <a:ea typeface="ＭＳ ゴシック" panose="020B0609070205080204" pitchFamily="49" charset="-128"/>
              </a:rPr>
              <a:t>発表（まとめ）</a:t>
            </a:r>
            <a:r>
              <a:rPr kumimoji="0" lang="ja-JP" altLang="en-US" sz="3200" b="1" i="0" u="none" strike="noStrike" cap="none" normalizeH="0" baseline="0" dirty="0">
                <a:ln>
                  <a:noFill/>
                </a:ln>
                <a:solidFill>
                  <a:srgbClr val="FF0000"/>
                </a:solidFill>
                <a:effectLst/>
                <a:latin typeface="ＭＳ ゴシック" panose="020B0609070205080204" pitchFamily="49" charset="-128"/>
                <a:ea typeface="ＭＳ ゴシック" panose="020B0609070205080204" pitchFamily="49" charset="-128"/>
              </a:rPr>
              <a:t>　</a:t>
            </a:r>
            <a:r>
              <a:rPr kumimoji="0" lang="ja-JP" altLang="en-US" sz="3200" b="1" i="0" u="none" strike="noStrike" cap="none" normalizeH="0" baseline="0" dirty="0">
                <a:ln>
                  <a:noFill/>
                </a:ln>
                <a:solidFill>
                  <a:srgbClr val="C45911"/>
                </a:solidFill>
                <a:effectLst/>
                <a:latin typeface="ＭＳ 明朝" panose="02020609040205080304" pitchFamily="17" charset="-128"/>
                <a:ea typeface="ＭＳ 明朝" panose="02020609040205080304" pitchFamily="17" charset="-128"/>
              </a:rPr>
              <a:t>（５分）</a:t>
            </a:r>
            <a:endParaRPr kumimoji="0" lang="ja-JP" altLang="ja-JP"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106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51615620"/>
              </p:ext>
            </p:extLst>
          </p:nvPr>
        </p:nvGraphicFramePr>
        <p:xfrm>
          <a:off x="163773" y="1233752"/>
          <a:ext cx="8816454" cy="5477944"/>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719760">
                <a:tc>
                  <a:txBody>
                    <a:bodyPr/>
                    <a:lstStyle/>
                    <a:p>
                      <a:pPr>
                        <a:lnSpc>
                          <a:spcPts val="3000"/>
                        </a:lnSpc>
                      </a:pPr>
                      <a:r>
                        <a:rPr kumimoji="1" lang="ja-JP" altLang="en-US" sz="20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渡辺ふくさんが自宅生活を継続するためには、身体機能の向上だけを目的にするだけでは不十分です。本人に前向きな意欲をもってもらうには、どのような提案が考えられますか？</a:t>
                      </a:r>
                      <a:endParaRPr kumimoji="1" lang="en-US" altLang="ja-JP" sz="2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58184">
                <a:tc>
                  <a:txBody>
                    <a:bodyPr/>
                    <a:lstStyle/>
                    <a:p>
                      <a:endParaRPr kumimoji="1" lang="en-US" altLang="ja-JP" sz="1350" kern="1200" dirty="0">
                        <a:solidFill>
                          <a:schemeClr val="tx1"/>
                        </a:solidFill>
                        <a:latin typeface="+mn-lt"/>
                        <a:ea typeface="+mn-ea"/>
                        <a:cs typeface="+mn-cs"/>
                      </a:endParaRPr>
                    </a:p>
                    <a:p>
                      <a:endParaRPr kumimoji="1" lang="ja-JP" altLang="ja-JP" sz="2400" b="1" kern="1200" dirty="0">
                        <a:solidFill>
                          <a:schemeClr val="accent5">
                            <a:lumMod val="75000"/>
                          </a:schemeClr>
                        </a:solidFill>
                        <a:latin typeface="+mj-ea"/>
                        <a:ea typeface="+mj-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39310"/>
            <a:ext cx="7198822" cy="821380"/>
          </a:xfrm>
          <a:prstGeom prst="rect">
            <a:avLst/>
          </a:prstGeom>
          <a:solidFill>
            <a:srgbClr val="99FF99"/>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④</a:t>
            </a:r>
            <a:endParaRPr lang="en-US" altLang="ja-JP" sz="2800" b="1" dirty="0"/>
          </a:p>
          <a:p>
            <a:pPr>
              <a:lnSpc>
                <a:spcPts val="3000"/>
              </a:lnSpc>
            </a:pPr>
            <a:r>
              <a:rPr lang="ja-JP" altLang="ja-JP" sz="2800" b="1" dirty="0"/>
              <a:t>　</a:t>
            </a:r>
            <a:r>
              <a:rPr lang="ja-JP" altLang="en-US" sz="2800" b="1" dirty="0"/>
              <a:t>　　　　</a:t>
            </a:r>
            <a:r>
              <a:rPr lang="ja-JP" altLang="ja-JP" sz="2800" b="1" dirty="0"/>
              <a:t>活動と参加の視点</a:t>
            </a:r>
            <a:r>
              <a:rPr lang="ja-JP" altLang="en-US" sz="2800" b="1" dirty="0"/>
              <a:t>　　　　　</a:t>
            </a:r>
            <a:r>
              <a:rPr lang="ja-JP" altLang="ja-JP" sz="2800" b="1" dirty="0"/>
              <a:t>　</a:t>
            </a:r>
            <a:r>
              <a:rPr lang="ja-JP" altLang="en-US" sz="2800" b="1" dirty="0"/>
              <a:t>　</a:t>
            </a:r>
            <a:endParaRPr kumimoji="0" lang="ja-JP" altLang="ja-JP" sz="2800" dirty="0">
              <a:solidFill>
                <a:srgbClr val="C00000"/>
              </a:solidFill>
            </a:endParaRPr>
          </a:p>
        </p:txBody>
      </p:sp>
      <p:sp>
        <p:nvSpPr>
          <p:cNvPr id="6" name="AutoShape 3"/>
          <p:cNvSpPr>
            <a:spLocks noChangeArrowheads="1"/>
          </p:cNvSpPr>
          <p:nvPr/>
        </p:nvSpPr>
        <p:spPr bwMode="auto">
          <a:xfrm>
            <a:off x="7640384" y="56595"/>
            <a:ext cx="1422275" cy="714810"/>
          </a:xfrm>
          <a:prstGeom prst="foldedCorner">
            <a:avLst>
              <a:gd name="adj" fmla="val 12500"/>
            </a:avLst>
          </a:prstGeom>
          <a:solidFill>
            <a:srgbClr val="FFFF00"/>
          </a:solidFill>
          <a:ln w="9525">
            <a:solidFill>
              <a:srgbClr val="0000FF"/>
            </a:solidFill>
            <a:round/>
            <a:headEnd/>
            <a:tailEnd/>
          </a:ln>
        </p:spPr>
        <p:txBody>
          <a:bodyPr vert="horz" wrap="square" lIns="0" tIns="23400" rIns="0"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a:ln>
                  <a:noFill/>
                </a:ln>
                <a:solidFill>
                  <a:schemeClr val="tx1"/>
                </a:solidFill>
                <a:effectLst/>
                <a:latin typeface="HGSｺﾞｼｯｸM" panose="020B0600000000000000" pitchFamily="50" charset="-128"/>
                <a:ea typeface="HGSｺﾞｼｯｸM" panose="020B0600000000000000" pitchFamily="50" charset="-128"/>
              </a:rPr>
              <a:t>ﾜｰｸｼｰﾄ</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a:ln>
                  <a:noFill/>
                </a:ln>
                <a:solidFill>
                  <a:srgbClr val="C00000"/>
                </a:solidFill>
                <a:effectLst/>
                <a:latin typeface="HGSｺﾞｼｯｸM" panose="020B0600000000000000" pitchFamily="50" charset="-128"/>
                <a:ea typeface="HGSｺﾞｼｯｸM" panose="020B0600000000000000" pitchFamily="50" charset="-128"/>
              </a:rPr>
              <a:t>P</a:t>
            </a:r>
            <a:r>
              <a:rPr kumimoji="0" lang="en-US" altLang="ja-JP" sz="2400" dirty="0">
                <a:solidFill>
                  <a:srgbClr val="C00000"/>
                </a:solidFill>
                <a:latin typeface="HGSｺﾞｼｯｸM" panose="020B0600000000000000" pitchFamily="50" charset="-128"/>
                <a:ea typeface="HGSｺﾞｼｯｸM" panose="020B0600000000000000" pitchFamily="50" charset="-128"/>
              </a:rPr>
              <a:t>57</a:t>
            </a: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2042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38960436"/>
              </p:ext>
            </p:extLst>
          </p:nvPr>
        </p:nvGraphicFramePr>
        <p:xfrm>
          <a:off x="191205" y="939310"/>
          <a:ext cx="8816454" cy="5818106"/>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935210">
                <a:tc>
                  <a:txBody>
                    <a:bodyPr/>
                    <a:lstStyle/>
                    <a:p>
                      <a:pPr>
                        <a:lnSpc>
                          <a:spcPts val="2500"/>
                        </a:lnSpc>
                      </a:pPr>
                      <a:r>
                        <a:rPr kumimoji="1" lang="ja-JP" altLang="en-US" sz="2000" b="1" kern="1200" dirty="0">
                          <a:solidFill>
                            <a:schemeClr val="tx1"/>
                          </a:solidFill>
                          <a:latin typeface="+mn-lt"/>
                          <a:ea typeface="+mn-ea"/>
                          <a:cs typeface="+mn-cs"/>
                        </a:rPr>
                        <a:t>　渡辺ふくさん</a:t>
                      </a:r>
                      <a:r>
                        <a:rPr kumimoji="1" lang="ja-JP" altLang="en-US" sz="2000" b="1" kern="1200" dirty="0" err="1">
                          <a:solidFill>
                            <a:schemeClr val="tx1"/>
                          </a:solidFill>
                          <a:latin typeface="+mn-lt"/>
                          <a:ea typeface="+mn-ea"/>
                          <a:cs typeface="+mn-cs"/>
                        </a:rPr>
                        <a:t>は</a:t>
                      </a:r>
                      <a:r>
                        <a:rPr kumimoji="1" lang="ja-JP" altLang="en-US" sz="2000" b="1" kern="1200" dirty="0">
                          <a:solidFill>
                            <a:schemeClr val="tx1"/>
                          </a:solidFill>
                          <a:latin typeface="+mn-lt"/>
                          <a:ea typeface="+mn-ea"/>
                          <a:cs typeface="+mn-cs"/>
                        </a:rPr>
                        <a:t>、両変形性膝関節症を発端に廃用症候群になっていると考えられます。テキスト２３８頁の体力低下の悪循環のメカニズムを参考にしながら、渡辺ふくさんが陥っていると思われる悪循環の状況を図に表してみましょう。</a:t>
                      </a:r>
                      <a:endParaRPr kumimoji="1" lang="en-US" altLang="ja-JP" sz="20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82878">
                <a:tc>
                  <a:txBody>
                    <a:bodyPr/>
                    <a:lstStyle/>
                    <a:p>
                      <a:endParaRPr kumimoji="1" lang="en-US" altLang="ja-JP" sz="1350" kern="1200" dirty="0">
                        <a:solidFill>
                          <a:schemeClr val="tx1"/>
                        </a:solidFill>
                        <a:latin typeface="+mn-lt"/>
                        <a:ea typeface="+mn-ea"/>
                        <a:cs typeface="+mn-cs"/>
                      </a:endParaRPr>
                    </a:p>
                    <a:p>
                      <a:endParaRPr kumimoji="1" lang="ja-JP" altLang="ja-JP" sz="2400" b="1" kern="1200" dirty="0">
                        <a:solidFill>
                          <a:schemeClr val="accent5">
                            <a:lumMod val="75000"/>
                          </a:schemeClr>
                        </a:solidFill>
                        <a:latin typeface="+mj-ea"/>
                        <a:ea typeface="+mj-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39310"/>
            <a:ext cx="7198822" cy="821380"/>
          </a:xfrm>
          <a:prstGeom prst="rect">
            <a:avLst/>
          </a:prstGeom>
          <a:solidFill>
            <a:srgbClr val="99FF99"/>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④</a:t>
            </a:r>
            <a:endParaRPr lang="en-US" altLang="ja-JP" sz="2800" b="1" dirty="0"/>
          </a:p>
          <a:p>
            <a:pPr>
              <a:lnSpc>
                <a:spcPts val="3000"/>
              </a:lnSpc>
            </a:pPr>
            <a:r>
              <a:rPr lang="ja-JP" altLang="ja-JP" sz="2800" b="1" dirty="0"/>
              <a:t>　</a:t>
            </a:r>
            <a:r>
              <a:rPr lang="ja-JP" altLang="en-US" sz="2800" b="1" dirty="0"/>
              <a:t>　　全体像の把握、</a:t>
            </a:r>
            <a:r>
              <a:rPr lang="ja-JP" altLang="ja-JP" sz="2800" b="1" dirty="0"/>
              <a:t>活動と参加の視点　</a:t>
            </a:r>
            <a:r>
              <a:rPr lang="ja-JP" altLang="en-US" sz="2800" b="1" dirty="0"/>
              <a:t>　</a:t>
            </a:r>
            <a:endParaRPr kumimoji="0" lang="ja-JP" altLang="ja-JP" sz="2800" dirty="0">
              <a:solidFill>
                <a:srgbClr val="C00000"/>
              </a:solidFill>
            </a:endParaRPr>
          </a:p>
        </p:txBody>
      </p:sp>
      <p:pic>
        <p:nvPicPr>
          <p:cNvPr id="6" name="図 5"/>
          <p:cNvPicPr/>
          <p:nvPr/>
        </p:nvPicPr>
        <p:blipFill>
          <a:blip r:embed="rId2" cstate="print"/>
          <a:stretch>
            <a:fillRect/>
          </a:stretch>
        </p:blipFill>
        <p:spPr>
          <a:xfrm>
            <a:off x="1945178" y="1934178"/>
            <a:ext cx="5004262" cy="4759229"/>
          </a:xfrm>
          <a:prstGeom prst="rect">
            <a:avLst/>
          </a:prstGeom>
        </p:spPr>
      </p:pic>
      <p:sp>
        <p:nvSpPr>
          <p:cNvPr id="7" name="Rectangle 1"/>
          <p:cNvSpPr>
            <a:spLocks noChangeArrowheads="1"/>
          </p:cNvSpPr>
          <p:nvPr/>
        </p:nvSpPr>
        <p:spPr bwMode="auto">
          <a:xfrm>
            <a:off x="1945178" y="39310"/>
            <a:ext cx="7198822" cy="821380"/>
          </a:xfrm>
          <a:prstGeom prst="rect">
            <a:avLst/>
          </a:prstGeom>
          <a:solidFill>
            <a:srgbClr val="99FF99"/>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④</a:t>
            </a:r>
            <a:endParaRPr lang="en-US" altLang="ja-JP" sz="2800" b="1" dirty="0"/>
          </a:p>
          <a:p>
            <a:pPr>
              <a:lnSpc>
                <a:spcPts val="3000"/>
              </a:lnSpc>
            </a:pPr>
            <a:r>
              <a:rPr lang="ja-JP" altLang="en-US" sz="2800" b="1" dirty="0"/>
              <a:t>全体像の把握、</a:t>
            </a:r>
            <a:r>
              <a:rPr lang="ja-JP" altLang="ja-JP" sz="2800" b="1" dirty="0"/>
              <a:t>活動と参加の視点　</a:t>
            </a:r>
            <a:r>
              <a:rPr lang="ja-JP" altLang="en-US" sz="2800" b="1" dirty="0"/>
              <a:t>　</a:t>
            </a:r>
            <a:r>
              <a:rPr lang="ja-JP" altLang="ja-JP" sz="2800" dirty="0">
                <a:solidFill>
                  <a:srgbClr val="FF0000"/>
                </a:solidFill>
              </a:rPr>
              <a:t>解答例</a:t>
            </a:r>
            <a:endParaRPr kumimoji="0" lang="ja-JP" altLang="ja-JP" sz="2800" dirty="0">
              <a:solidFill>
                <a:srgbClr val="FF0000"/>
              </a:solidFill>
            </a:endParaRPr>
          </a:p>
        </p:txBody>
      </p:sp>
    </p:spTree>
    <p:extLst>
      <p:ext uri="{BB962C8B-B14F-4D97-AF65-F5344CB8AC3E}">
        <p14:creationId xmlns:p14="http://schemas.microsoft.com/office/powerpoint/2010/main" val="2740796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63773" y="1233752"/>
          <a:ext cx="8816454" cy="5399060"/>
        </p:xfrm>
        <a:graphic>
          <a:graphicData uri="http://schemas.openxmlformats.org/drawingml/2006/table">
            <a:tbl>
              <a:tblPr firstRow="1" firstCol="1" bandRow="1"/>
              <a:tblGrid>
                <a:gridCol w="8816454">
                  <a:extLst>
                    <a:ext uri="{9D8B030D-6E8A-4147-A177-3AD203B41FA5}">
                      <a16:colId xmlns:a16="http://schemas.microsoft.com/office/drawing/2014/main" val="20000"/>
                    </a:ext>
                  </a:extLst>
                </a:gridCol>
              </a:tblGrid>
              <a:tr h="1310133">
                <a:tc>
                  <a:txBody>
                    <a:bodyPr/>
                    <a:lstStyle/>
                    <a:p>
                      <a:pPr>
                        <a:lnSpc>
                          <a:spcPts val="3000"/>
                        </a:lnSpc>
                      </a:pPr>
                      <a:r>
                        <a:rPr kumimoji="1" lang="ja-JP" altLang="en-US" sz="2000" b="1" kern="1200" dirty="0">
                          <a:solidFill>
                            <a:schemeClr val="tx1"/>
                          </a:solidFill>
                          <a:latin typeface="+mn-lt"/>
                          <a:ea typeface="+mn-ea"/>
                          <a:cs typeface="+mn-cs"/>
                        </a:rPr>
                        <a:t>　</a:t>
                      </a:r>
                      <a:r>
                        <a:rPr kumimoji="1" lang="ja-JP" altLang="ja-JP" sz="2000" b="1" kern="1200" dirty="0">
                          <a:solidFill>
                            <a:schemeClr val="tx1"/>
                          </a:solidFill>
                          <a:latin typeface="+mn-lt"/>
                          <a:ea typeface="+mn-ea"/>
                          <a:cs typeface="+mn-cs"/>
                        </a:rPr>
                        <a:t>渡辺ふくさんが自宅生活を継続するためには、身体機能の向上だけを目的にするだけでは不十分です。本人に前向きな意欲をもってもらうには、どのような提案が考えられますか？</a:t>
                      </a:r>
                      <a:endParaRPr kumimoji="1" lang="en-US" altLang="ja-JP" sz="20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88927">
                <a:tc>
                  <a:txBody>
                    <a:bodyPr/>
                    <a:lstStyle/>
                    <a:p>
                      <a:endParaRPr kumimoji="1" lang="en-US" altLang="ja-JP" sz="1350" kern="1200" dirty="0">
                        <a:solidFill>
                          <a:schemeClr val="tx1"/>
                        </a:solidFill>
                        <a:latin typeface="+mn-lt"/>
                        <a:ea typeface="+mn-ea"/>
                        <a:cs typeface="+mn-cs"/>
                      </a:endParaRPr>
                    </a:p>
                    <a:p>
                      <a:r>
                        <a:rPr kumimoji="1" lang="ja-JP" altLang="ja-JP" sz="2400" b="1" kern="1200" dirty="0">
                          <a:solidFill>
                            <a:srgbClr val="FF0000"/>
                          </a:solidFill>
                          <a:latin typeface="+mn-lt"/>
                          <a:ea typeface="+mn-ea"/>
                          <a:cs typeface="+mn-cs"/>
                        </a:rPr>
                        <a:t>●閉じこもりを解消し、参加と活動を活性化するための意欲、社会</a:t>
                      </a:r>
                      <a:endParaRPr kumimoji="1" lang="en-US" altLang="ja-JP" sz="2400" b="1" kern="1200" dirty="0">
                        <a:solidFill>
                          <a:srgbClr val="FF0000"/>
                        </a:solidFill>
                        <a:latin typeface="+mn-lt"/>
                        <a:ea typeface="+mn-ea"/>
                        <a:cs typeface="+mn-cs"/>
                      </a:endParaRPr>
                    </a:p>
                    <a:p>
                      <a:r>
                        <a:rPr kumimoji="1" lang="ja-JP" altLang="en-US" sz="2400" b="1" kern="1200" dirty="0">
                          <a:solidFill>
                            <a:srgbClr val="FF0000"/>
                          </a:solidFill>
                          <a:latin typeface="+mn-lt"/>
                          <a:ea typeface="+mn-ea"/>
                          <a:cs typeface="+mn-cs"/>
                        </a:rPr>
                        <a:t>　</a:t>
                      </a:r>
                      <a:r>
                        <a:rPr kumimoji="1" lang="ja-JP" altLang="ja-JP" sz="2400" b="1" kern="1200" dirty="0">
                          <a:solidFill>
                            <a:srgbClr val="FF0000"/>
                          </a:solidFill>
                          <a:latin typeface="+mn-lt"/>
                          <a:ea typeface="+mn-ea"/>
                          <a:cs typeface="+mn-cs"/>
                        </a:rPr>
                        <a:t>性の回復が、負の連鎖を断ち切るための重要な視点です。</a:t>
                      </a:r>
                      <a:endParaRPr kumimoji="1" lang="en-US" altLang="ja-JP" sz="2400" b="1" kern="1200" dirty="0">
                        <a:solidFill>
                          <a:srgbClr val="FF0000"/>
                        </a:solidFill>
                        <a:latin typeface="+mn-lt"/>
                        <a:ea typeface="+mn-ea"/>
                        <a:cs typeface="+mn-cs"/>
                      </a:endParaRPr>
                    </a:p>
                    <a:p>
                      <a:endParaRPr kumimoji="1" lang="en-US" altLang="ja-JP" sz="2400" b="1" kern="1200" dirty="0">
                        <a:solidFill>
                          <a:srgbClr val="FF0000"/>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・渡辺ふくさん</a:t>
                      </a:r>
                      <a:r>
                        <a:rPr kumimoji="1" lang="ja-JP" altLang="ja-JP" sz="2400" b="1" kern="1200" dirty="0" err="1">
                          <a:solidFill>
                            <a:schemeClr val="accent5">
                              <a:lumMod val="75000"/>
                            </a:schemeClr>
                          </a:solidFill>
                          <a:latin typeface="+mn-lt"/>
                          <a:ea typeface="+mn-ea"/>
                          <a:cs typeface="+mn-cs"/>
                        </a:rPr>
                        <a:t>は、</a:t>
                      </a:r>
                      <a:r>
                        <a:rPr kumimoji="1" lang="ja-JP" altLang="ja-JP" sz="2400" b="1" kern="1200" dirty="0">
                          <a:solidFill>
                            <a:schemeClr val="accent5">
                              <a:lumMod val="75000"/>
                            </a:schemeClr>
                          </a:solidFill>
                          <a:latin typeface="+mn-lt"/>
                          <a:ea typeface="+mn-ea"/>
                          <a:cs typeface="+mn-cs"/>
                        </a:rPr>
                        <a:t>夫の介護をするまでは、水彩画を趣味として</a:t>
                      </a:r>
                      <a:endParaRPr kumimoji="1" lang="en-US" altLang="ja-JP" sz="2400" b="1" kern="1200" dirty="0">
                        <a:solidFill>
                          <a:schemeClr val="accent5">
                            <a:lumMod val="75000"/>
                          </a:schemeClr>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いたので、社会源を活用して人との交流を図る手段として、</a:t>
                      </a:r>
                      <a:endParaRPr kumimoji="1" lang="en-US" altLang="ja-JP" sz="2400" b="1" kern="1200" dirty="0">
                        <a:solidFill>
                          <a:schemeClr val="accent5">
                            <a:lumMod val="75000"/>
                          </a:schemeClr>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水彩画の再開は有力な手掛かりと考えられます。</a:t>
                      </a:r>
                      <a:endParaRPr kumimoji="1" lang="en-US" altLang="ja-JP" sz="2400" b="1" kern="1200" dirty="0">
                        <a:solidFill>
                          <a:schemeClr val="accent5">
                            <a:lumMod val="75000"/>
                          </a:schemeClr>
                        </a:solidFill>
                        <a:latin typeface="+mn-lt"/>
                        <a:ea typeface="+mn-ea"/>
                        <a:cs typeface="+mn-cs"/>
                      </a:endParaRPr>
                    </a:p>
                    <a:p>
                      <a:endParaRPr kumimoji="1" lang="en-US" altLang="ja-JP" sz="2400" b="1" kern="1200" dirty="0">
                        <a:solidFill>
                          <a:schemeClr val="accent5">
                            <a:lumMod val="75000"/>
                          </a:schemeClr>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・そのほかにも、下記の興味・関心チェックシートを参考に、活動</a:t>
                      </a:r>
                      <a:endParaRPr kumimoji="1" lang="en-US" altLang="ja-JP" sz="2400" b="1" kern="1200" dirty="0">
                        <a:solidFill>
                          <a:schemeClr val="accent5">
                            <a:lumMod val="75000"/>
                          </a:schemeClr>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性を高める生活行為を探ることが求められます。</a:t>
                      </a:r>
                      <a:endParaRPr kumimoji="1" lang="ja-JP" altLang="ja-JP" sz="2400" b="1" kern="1200" dirty="0">
                        <a:solidFill>
                          <a:schemeClr val="accent5">
                            <a:lumMod val="75000"/>
                          </a:schemeClr>
                        </a:solidFill>
                        <a:latin typeface="+mj-ea"/>
                        <a:ea typeface="+mj-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0"/>
            <a:ext cx="1945178" cy="900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39310"/>
            <a:ext cx="7198822" cy="821380"/>
          </a:xfrm>
          <a:prstGeom prst="rect">
            <a:avLst/>
          </a:prstGeom>
          <a:solidFill>
            <a:srgbClr val="99FF99"/>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④</a:t>
            </a:r>
            <a:endParaRPr lang="en-US" altLang="ja-JP" sz="2800" b="1" dirty="0"/>
          </a:p>
          <a:p>
            <a:pPr>
              <a:lnSpc>
                <a:spcPts val="3000"/>
              </a:lnSpc>
            </a:pPr>
            <a:r>
              <a:rPr lang="ja-JP" altLang="ja-JP" sz="2800" b="1" dirty="0"/>
              <a:t>　</a:t>
            </a:r>
            <a:r>
              <a:rPr lang="ja-JP" altLang="en-US" sz="2800" b="1" dirty="0"/>
              <a:t>　　　　</a:t>
            </a:r>
            <a:r>
              <a:rPr lang="ja-JP" altLang="ja-JP" sz="2800" b="1" dirty="0"/>
              <a:t>活動と参加の視点　</a:t>
            </a:r>
            <a:r>
              <a:rPr lang="ja-JP" altLang="en-US" sz="2800" b="1" dirty="0"/>
              <a:t>　</a:t>
            </a:r>
            <a:r>
              <a:rPr lang="ja-JP" altLang="ja-JP" sz="3200" b="1" dirty="0">
                <a:solidFill>
                  <a:srgbClr val="FF0000"/>
                </a:solidFill>
                <a:effectLst>
                  <a:outerShdw blurRad="38100" dist="38100" dir="2700000" algn="tl">
                    <a:srgbClr val="000000">
                      <a:alpha val="43137"/>
                    </a:srgbClr>
                  </a:outerShdw>
                </a:effectLst>
              </a:rPr>
              <a:t>解答例</a:t>
            </a:r>
            <a:endParaRPr kumimoji="0" lang="ja-JP" altLang="ja-JP"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2042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1010695"/>
            <a:ext cx="8623211" cy="5509200"/>
          </a:xfrm>
          <a:prstGeom prst="rect">
            <a:avLst/>
          </a:prstGeom>
          <a:noFill/>
          <a:ln>
            <a:solidFill>
              <a:schemeClr val="tx1"/>
            </a:solidFill>
          </a:ln>
        </p:spPr>
        <p:txBody>
          <a:bodyPr wrap="square" rtlCol="0">
            <a:spAutoFit/>
          </a:bodyPr>
          <a:lstStyle/>
          <a:p>
            <a:r>
              <a:rPr lang="ja-JP" altLang="en-US" sz="2000" dirty="0"/>
              <a:t>（筋骨格系疾患や廃用症候群の特性に応じたケアマネジメントの留意点）</a:t>
            </a:r>
            <a:endParaRPr lang="en-US" altLang="ja-JP" sz="2000" dirty="0"/>
          </a:p>
          <a:p>
            <a:endParaRPr kumimoji="1" lang="en-US" altLang="ja-JP" sz="2000" dirty="0"/>
          </a:p>
          <a:p>
            <a:pPr marL="276225" indent="-276225"/>
            <a:r>
              <a:rPr lang="ja-JP" altLang="en-US" sz="2400" dirty="0"/>
              <a:t>〇インテークに向けた準備が不十分であれば、必要な情報を十分に聞きだすことができない。⇒アセスメントが不十分になる。</a:t>
            </a:r>
            <a:endParaRPr lang="en-US" altLang="ja-JP" sz="2400" dirty="0"/>
          </a:p>
          <a:p>
            <a:pPr marL="276225" indent="-276225"/>
            <a:endParaRPr lang="en-US" altLang="ja-JP" sz="2400" dirty="0"/>
          </a:p>
          <a:p>
            <a:pPr marL="276225" indent="-276225"/>
            <a:r>
              <a:rPr lang="ja-JP" altLang="en-US" sz="2400" dirty="0"/>
              <a:t>〇利用者が生活上で困っていることを把握するのは当然として、この先のリスク・改善可能性を探る姿勢と知識が求められる。</a:t>
            </a:r>
            <a:endParaRPr lang="en-US" altLang="ja-JP" sz="2400" dirty="0"/>
          </a:p>
          <a:p>
            <a:pPr marL="276225" indent="-276225"/>
            <a:endParaRPr lang="en-US" altLang="ja-JP" sz="2400" dirty="0"/>
          </a:p>
          <a:p>
            <a:pPr marL="276225" indent="-276225"/>
            <a:r>
              <a:rPr lang="ja-JP" altLang="en-US" sz="2400" dirty="0"/>
              <a:t>〇介護支援専門員はスーパーマンではないので、他の専門職の理解と協働が前提になる。⇒他の専門職に何を相談するのか、何を依頼するのか明確化しないと、協働できない。</a:t>
            </a:r>
            <a:endParaRPr lang="en-US" altLang="ja-JP" sz="2400" dirty="0"/>
          </a:p>
          <a:p>
            <a:pPr marL="276225" indent="-276225"/>
            <a:endParaRPr lang="en-US" altLang="ja-JP" sz="2400" dirty="0"/>
          </a:p>
          <a:p>
            <a:pPr marL="276225" indent="-276225"/>
            <a:r>
              <a:rPr lang="ja-JP" altLang="en-US" sz="2400" dirty="0"/>
              <a:t>〇活動性が低下した高齢者の多くは廃用症候群の悪循環に陥っている。悪循環を断ち切り、良循環に変えるための糸口を探し、意欲と活動・参加を高めるようなチームケアが必要となる。</a:t>
            </a:r>
            <a:endParaRPr kumimoji="1" lang="ja-JP" altLang="en-US" sz="2000" dirty="0"/>
          </a:p>
        </p:txBody>
      </p:sp>
      <p:sp>
        <p:nvSpPr>
          <p:cNvPr id="6" name="スライド番号プレースホルダー 2"/>
          <p:cNvSpPr>
            <a:spLocks noGrp="1"/>
          </p:cNvSpPr>
          <p:nvPr>
            <p:ph type="sldNum" sz="quarter" idx="12"/>
          </p:nvPr>
        </p:nvSpPr>
        <p:spPr>
          <a:xfrm>
            <a:off x="8775104" y="6519895"/>
            <a:ext cx="2133600" cy="365125"/>
          </a:xfrm>
        </p:spPr>
        <p:txBody>
          <a:bodyPr/>
          <a:lstStyle/>
          <a:p>
            <a:pPr algn="l"/>
            <a:fld id="{D79408FC-1019-4D17-9821-FE8F6A5D8B30}" type="slidenum">
              <a:rPr kumimoji="1" lang="ja-JP" altLang="en-US" sz="1800" smtClean="0">
                <a:solidFill>
                  <a:schemeClr val="tx1"/>
                </a:solidFill>
                <a:latin typeface="+mj-ea"/>
                <a:ea typeface="+mj-ea"/>
              </a:rPr>
              <a:pPr algn="l"/>
              <a:t>26</a:t>
            </a:fld>
            <a:endParaRPr kumimoji="1" lang="ja-JP" altLang="en-US" sz="1800" dirty="0">
              <a:solidFill>
                <a:schemeClr val="tx1"/>
              </a:solidFill>
              <a:latin typeface="+mj-ea"/>
              <a:ea typeface="+mj-ea"/>
            </a:endParaRPr>
          </a:p>
        </p:txBody>
      </p:sp>
      <p:sp>
        <p:nvSpPr>
          <p:cNvPr id="8" name="タイトル 1"/>
          <p:cNvSpPr txBox="1">
            <a:spLocks/>
          </p:cNvSpPr>
          <p:nvPr/>
        </p:nvSpPr>
        <p:spPr>
          <a:xfrm>
            <a:off x="-36512" y="0"/>
            <a:ext cx="9144000" cy="778098"/>
          </a:xfrm>
          <a:prstGeom prst="rect">
            <a:avLst/>
          </a:prstGeom>
          <a:solidFill>
            <a:schemeClr val="accent1">
              <a:lumMod val="40000"/>
              <a:lumOff val="60000"/>
            </a:schemeClr>
          </a:solidFill>
        </p:spPr>
        <p:txBody>
          <a:bodyPr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　　　　　　　　　　              　</a:t>
            </a:r>
            <a:r>
              <a:rPr lang="ja-JP" altLang="en-US" sz="3200" dirty="0"/>
              <a:t>演 習 の 講 評</a:t>
            </a:r>
            <a:endParaRPr lang="en-US" altLang="ja-JP" sz="3200" dirty="0"/>
          </a:p>
        </p:txBody>
      </p:sp>
    </p:spTree>
    <p:extLst>
      <p:ext uri="{BB962C8B-B14F-4D97-AF65-F5344CB8AC3E}">
        <p14:creationId xmlns:p14="http://schemas.microsoft.com/office/powerpoint/2010/main" val="100443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3256" y="1223111"/>
            <a:ext cx="8229600" cy="1143000"/>
          </a:xfrm>
        </p:spPr>
        <p:txBody>
          <a:bodyPr/>
          <a:lstStyle/>
          <a:p>
            <a:pPr algn="ctr"/>
            <a:r>
              <a:rPr kumimoji="1" lang="ja-JP" altLang="en-US" dirty="0"/>
              <a:t>研修記録シートの記入</a:t>
            </a:r>
          </a:p>
        </p:txBody>
      </p:sp>
      <p:sp>
        <p:nvSpPr>
          <p:cNvPr id="3" name="コンテンツ プレースホルダー 2"/>
          <p:cNvSpPr>
            <a:spLocks noGrp="1"/>
          </p:cNvSpPr>
          <p:nvPr>
            <p:ph idx="1"/>
          </p:nvPr>
        </p:nvSpPr>
        <p:spPr>
          <a:xfrm>
            <a:off x="457200" y="2636912"/>
            <a:ext cx="8229600" cy="2332856"/>
          </a:xfrm>
        </p:spPr>
        <p:txBody>
          <a:bodyPr/>
          <a:lstStyle/>
          <a:p>
            <a:pPr marL="0" indent="0" algn="ctr">
              <a:buNone/>
            </a:pPr>
            <a:endParaRPr lang="en-US" altLang="ja-JP" dirty="0"/>
          </a:p>
          <a:p>
            <a:pPr marL="0" indent="0" algn="ctr">
              <a:buNone/>
            </a:pPr>
            <a:r>
              <a:rPr lang="ja-JP" altLang="en-US" dirty="0"/>
              <a:t>研修記録シートを通じて、</a:t>
            </a:r>
            <a:endParaRPr lang="en-US" altLang="ja-JP" dirty="0"/>
          </a:p>
          <a:p>
            <a:pPr marL="0" indent="0" algn="ctr">
              <a:buNone/>
            </a:pPr>
            <a:r>
              <a:rPr lang="ja-JP" altLang="en-US" dirty="0"/>
              <a:t>本科目を振り返りましょう。</a:t>
            </a:r>
            <a:endParaRPr kumimoji="1" lang="en-US" altLang="ja-JP" dirty="0"/>
          </a:p>
        </p:txBody>
      </p:sp>
      <p:sp>
        <p:nvSpPr>
          <p:cNvPr id="4" name="スライド番号プレースホルダー 3"/>
          <p:cNvSpPr>
            <a:spLocks noGrp="1"/>
          </p:cNvSpPr>
          <p:nvPr>
            <p:ph type="sldNum" sz="quarter" idx="12"/>
          </p:nvPr>
        </p:nvSpPr>
        <p:spPr/>
        <p:txBody>
          <a:bodyPr/>
          <a:lstStyle/>
          <a:p>
            <a:fld id="{9F8524E6-B2B5-4881-B86F-F6ECDF80A2A9}" type="slidenum">
              <a:rPr lang="ja-JP" altLang="en-US" smtClean="0">
                <a:solidFill>
                  <a:prstClr val="black">
                    <a:tint val="75000"/>
                  </a:prstClr>
                </a:solidFill>
              </a:rPr>
              <a:pPr/>
              <a:t>27</a:t>
            </a:fld>
            <a:endParaRPr lang="ja-JP" altLang="en-US">
              <a:solidFill>
                <a:prstClr val="black">
                  <a:tint val="75000"/>
                </a:prstClr>
              </a:solidFill>
            </a:endParaRPr>
          </a:p>
        </p:txBody>
      </p:sp>
    </p:spTree>
    <p:extLst>
      <p:ext uri="{BB962C8B-B14F-4D97-AF65-F5344CB8AC3E}">
        <p14:creationId xmlns:p14="http://schemas.microsoft.com/office/powerpoint/2010/main" val="2952457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0"/>
            <a:ext cx="7886700" cy="567560"/>
          </a:xfrm>
          <a:solidFill>
            <a:schemeClr val="accent1">
              <a:lumMod val="40000"/>
              <a:lumOff val="60000"/>
            </a:schemeClr>
          </a:solidFill>
          <a:ln>
            <a:noFill/>
          </a:ln>
        </p:spPr>
        <p:txBody>
          <a:bodyPr>
            <a:normAutofit fontScale="90000"/>
          </a:bodyPr>
          <a:lstStyle/>
          <a:p>
            <a:pPr algn="ctr"/>
            <a:r>
              <a:rPr kumimoji="1" lang="ja-JP" altLang="en-US"/>
              <a:t>本科目の</a:t>
            </a:r>
            <a:r>
              <a:rPr lang="ja-JP" altLang="en-US"/>
              <a:t>修得</a:t>
            </a:r>
            <a:r>
              <a:rPr kumimoji="1" lang="ja-JP" altLang="en-US"/>
              <a:t>目標</a:t>
            </a:r>
            <a:endParaRPr kumimoji="1" lang="ja-JP" altLang="en-US" dirty="0"/>
          </a:p>
        </p:txBody>
      </p:sp>
      <p:sp>
        <p:nvSpPr>
          <p:cNvPr id="3" name="コンテンツ プレースホルダー 2"/>
          <p:cNvSpPr>
            <a:spLocks noGrp="1"/>
          </p:cNvSpPr>
          <p:nvPr>
            <p:ph idx="1"/>
          </p:nvPr>
        </p:nvSpPr>
        <p:spPr>
          <a:xfrm>
            <a:off x="420624" y="572153"/>
            <a:ext cx="8723376" cy="4925144"/>
          </a:xfrm>
        </p:spPr>
        <p:txBody>
          <a:bodyPr>
            <a:noAutofit/>
          </a:bodyPr>
          <a:lstStyle/>
          <a:p>
            <a:pPr marL="0" indent="0">
              <a:lnSpc>
                <a:spcPts val="2800"/>
              </a:lnSpc>
              <a:buNone/>
            </a:pPr>
            <a:r>
              <a:rPr lang="ja-JP" altLang="en-US" sz="2400" dirty="0">
                <a:latin typeface="HGPｺﾞｼｯｸM" panose="020B0600000000000000" pitchFamily="50" charset="-128"/>
                <a:ea typeface="HGPｺﾞｼｯｸM" panose="020B0600000000000000" pitchFamily="50" charset="-128"/>
              </a:rPr>
              <a:t>１．</a:t>
            </a:r>
            <a:r>
              <a:rPr lang="ja-JP" altLang="ja-JP" sz="2400" dirty="0"/>
              <a:t>筋骨格系の疾患の種類、原因、症状、生活をする</a:t>
            </a:r>
            <a:r>
              <a:rPr lang="ja-JP" altLang="en-US" sz="2400" dirty="0"/>
              <a:t>うえ</a:t>
            </a:r>
            <a:r>
              <a:rPr lang="ja-JP" altLang="ja-JP" sz="2400" dirty="0"/>
              <a:t>での障害</a:t>
            </a:r>
            <a:endParaRPr lang="en-US" altLang="ja-JP" sz="2400" dirty="0"/>
          </a:p>
          <a:p>
            <a:pPr marL="0" indent="0">
              <a:lnSpc>
                <a:spcPts val="2800"/>
              </a:lnSpc>
              <a:buNone/>
            </a:pPr>
            <a:r>
              <a:rPr lang="ja-JP" altLang="en-US" sz="2400" dirty="0"/>
              <a:t>　　</a:t>
            </a:r>
            <a:r>
              <a:rPr lang="ja-JP" altLang="ja-JP" sz="2400" dirty="0"/>
              <a:t>及び予防・改善方法や特徴について説明できる。</a:t>
            </a:r>
          </a:p>
          <a:p>
            <a:pPr marL="0" indent="0">
              <a:lnSpc>
                <a:spcPts val="2800"/>
              </a:lnSpc>
              <a:buNone/>
            </a:pPr>
            <a:r>
              <a:rPr lang="ja-JP" altLang="en-US" sz="2400" dirty="0"/>
              <a:t>２．</a:t>
            </a:r>
            <a:r>
              <a:rPr lang="ja-JP" altLang="ja-JP" sz="2400" dirty="0"/>
              <a:t>廃用症候群の原因、生活をする上での障害及び予防・改善方</a:t>
            </a:r>
            <a:endParaRPr lang="en-US" altLang="ja-JP" sz="2400" dirty="0"/>
          </a:p>
          <a:p>
            <a:pPr marL="0" indent="0">
              <a:lnSpc>
                <a:spcPts val="2800"/>
              </a:lnSpc>
              <a:buNone/>
            </a:pPr>
            <a:r>
              <a:rPr lang="ja-JP" altLang="en-US" sz="2400" dirty="0"/>
              <a:t>　　</a:t>
            </a:r>
            <a:r>
              <a:rPr lang="ja-JP" altLang="ja-JP" sz="2400" dirty="0"/>
              <a:t>法について説明できる。</a:t>
            </a:r>
          </a:p>
          <a:p>
            <a:pPr marL="0" indent="0">
              <a:lnSpc>
                <a:spcPts val="2800"/>
              </a:lnSpc>
              <a:buNone/>
            </a:pPr>
            <a:r>
              <a:rPr lang="ja-JP" altLang="en-US" sz="2400" dirty="0"/>
              <a:t>３．</a:t>
            </a:r>
            <a:r>
              <a:rPr lang="ja-JP" altLang="ja-JP" sz="2400" dirty="0"/>
              <a:t>筋骨格系疾患や廃用症候群の予防や改善方法について説明</a:t>
            </a:r>
            <a:endParaRPr lang="en-US" altLang="ja-JP" sz="2400" dirty="0"/>
          </a:p>
          <a:p>
            <a:pPr marL="0" indent="0">
              <a:lnSpc>
                <a:spcPts val="2800"/>
              </a:lnSpc>
              <a:buNone/>
            </a:pPr>
            <a:r>
              <a:rPr lang="ja-JP" altLang="en-US" sz="2400" dirty="0"/>
              <a:t>　　</a:t>
            </a:r>
            <a:r>
              <a:rPr lang="ja-JP" altLang="ja-JP" sz="2400" dirty="0"/>
              <a:t>できる。</a:t>
            </a:r>
          </a:p>
          <a:p>
            <a:pPr marL="0" indent="0">
              <a:lnSpc>
                <a:spcPts val="2800"/>
              </a:lnSpc>
              <a:buNone/>
            </a:pPr>
            <a:r>
              <a:rPr lang="ja-JP" altLang="en-US" sz="2400" dirty="0"/>
              <a:t>４．</a:t>
            </a:r>
            <a:r>
              <a:rPr lang="ja-JP" altLang="ja-JP" sz="2400" dirty="0"/>
              <a:t>筋骨格系疾患や廃用症候群における療養上の留意点について</a:t>
            </a:r>
            <a:endParaRPr lang="en-US" altLang="ja-JP" sz="2400" dirty="0"/>
          </a:p>
          <a:p>
            <a:pPr marL="0" indent="0">
              <a:lnSpc>
                <a:spcPts val="2800"/>
              </a:lnSpc>
              <a:buNone/>
            </a:pPr>
            <a:r>
              <a:rPr lang="ja-JP" altLang="en-US" sz="2400" dirty="0"/>
              <a:t>　　</a:t>
            </a:r>
            <a:r>
              <a:rPr lang="ja-JP" altLang="ja-JP" sz="2400" dirty="0"/>
              <a:t>説明できる。</a:t>
            </a:r>
          </a:p>
          <a:p>
            <a:pPr marL="0" indent="0">
              <a:lnSpc>
                <a:spcPts val="2800"/>
              </a:lnSpc>
              <a:buNone/>
            </a:pPr>
            <a:r>
              <a:rPr lang="ja-JP" altLang="en-US" sz="2400" dirty="0"/>
              <a:t>５．</a:t>
            </a:r>
            <a:r>
              <a:rPr lang="ja-JP" altLang="ja-JP" sz="2400" dirty="0"/>
              <a:t>筋骨格系疾患や廃用症候群におけるリハビリテーションや福祉</a:t>
            </a:r>
            <a:endParaRPr lang="en-US" altLang="ja-JP" sz="2400" dirty="0"/>
          </a:p>
          <a:p>
            <a:pPr marL="0" indent="0">
              <a:lnSpc>
                <a:spcPts val="2800"/>
              </a:lnSpc>
              <a:buNone/>
            </a:pPr>
            <a:r>
              <a:rPr lang="ja-JP" altLang="en-US" sz="2400" dirty="0"/>
              <a:t>　　</a:t>
            </a:r>
            <a:r>
              <a:rPr lang="ja-JP" altLang="ja-JP" sz="2400" dirty="0"/>
              <a:t>用具、住宅改修の効果的な活用方法について説明できる。</a:t>
            </a:r>
          </a:p>
          <a:p>
            <a:pPr marL="0" indent="0">
              <a:lnSpc>
                <a:spcPts val="2800"/>
              </a:lnSpc>
              <a:buNone/>
            </a:pPr>
            <a:r>
              <a:rPr lang="ja-JP" altLang="en-US" sz="2400" dirty="0"/>
              <a:t>６．</a:t>
            </a:r>
            <a:r>
              <a:rPr lang="ja-JP" altLang="ja-JP" sz="2400" dirty="0"/>
              <a:t>筋骨格系疾患や廃用症候群の特性に応じたケアマネジメントの</a:t>
            </a:r>
            <a:endParaRPr lang="en-US" altLang="ja-JP" sz="2400" dirty="0"/>
          </a:p>
          <a:p>
            <a:pPr marL="0" indent="0">
              <a:lnSpc>
                <a:spcPts val="2800"/>
              </a:lnSpc>
              <a:buNone/>
            </a:pPr>
            <a:r>
              <a:rPr lang="ja-JP" altLang="en-US" sz="2400" dirty="0"/>
              <a:t>　　</a:t>
            </a:r>
            <a:r>
              <a:rPr lang="ja-JP" altLang="ja-JP" sz="2400" dirty="0"/>
              <a:t>具体的な方法を実施できる。</a:t>
            </a:r>
          </a:p>
          <a:p>
            <a:pPr marL="0" indent="0">
              <a:lnSpc>
                <a:spcPts val="2800"/>
              </a:lnSpc>
              <a:buNone/>
            </a:pPr>
            <a:r>
              <a:rPr lang="ja-JP" altLang="en-US" sz="2400" dirty="0"/>
              <a:t>７．</a:t>
            </a:r>
            <a:r>
              <a:rPr lang="ja-JP" altLang="ja-JP" sz="2400" dirty="0"/>
              <a:t>継続学習の必要性と、具体的な学習方法を述べることができる。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28</a:t>
            </a:fld>
            <a:endParaRPr kumimoji="1" lang="ja-JP" altLang="en-US"/>
          </a:p>
        </p:txBody>
      </p:sp>
    </p:spTree>
    <p:extLst>
      <p:ext uri="{BB962C8B-B14F-4D97-AF65-F5344CB8AC3E}">
        <p14:creationId xmlns:p14="http://schemas.microsoft.com/office/powerpoint/2010/main" val="83928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2069" y="409433"/>
            <a:ext cx="7772400" cy="1442536"/>
          </a:xfrm>
          <a:solidFill>
            <a:schemeClr val="bg1"/>
          </a:solidFill>
          <a:ln w="76200">
            <a:solidFill>
              <a:srgbClr val="00B0F0"/>
            </a:solidFill>
          </a:ln>
        </p:spPr>
        <p:txBody>
          <a:bodyPr>
            <a:normAutofit/>
          </a:bodyPr>
          <a:lstStyle/>
          <a:p>
            <a:r>
              <a:rPr lang="ja-JP" altLang="en-US" sz="4400" dirty="0"/>
              <a:t>介護</a:t>
            </a:r>
            <a:r>
              <a:rPr kumimoji="1" lang="ja-JP" altLang="en-US" sz="4400" dirty="0"/>
              <a:t>支援専門員研修</a:t>
            </a:r>
            <a:br>
              <a:rPr lang="en-US" altLang="ja-JP" dirty="0"/>
            </a:br>
            <a:r>
              <a:rPr lang="ja-JP" altLang="en-US" b="1" dirty="0">
                <a:solidFill>
                  <a:srgbClr val="FF3399"/>
                </a:solidFill>
              </a:rPr>
              <a:t>小規模研修４</a:t>
            </a:r>
            <a:endParaRPr kumimoji="1" lang="ja-JP" altLang="en-US" b="1" dirty="0">
              <a:solidFill>
                <a:srgbClr val="FF3399"/>
              </a:solidFill>
            </a:endParaRPr>
          </a:p>
        </p:txBody>
      </p:sp>
      <p:sp>
        <p:nvSpPr>
          <p:cNvPr id="4" name="サブタイトル 2"/>
          <p:cNvSpPr txBox="1">
            <a:spLocks/>
          </p:cNvSpPr>
          <p:nvPr/>
        </p:nvSpPr>
        <p:spPr>
          <a:xfrm>
            <a:off x="316992" y="2565615"/>
            <a:ext cx="8542528" cy="3506002"/>
          </a:xfrm>
          <a:prstGeom prst="rect">
            <a:avLst/>
          </a:prstGeom>
          <a:solidFill>
            <a:schemeClr val="accent4">
              <a:lumMod val="20000"/>
              <a:lumOff val="80000"/>
            </a:schemeClr>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70000"/>
              </a:lnSpc>
            </a:pPr>
            <a:endParaRPr lang="en-US" altLang="ja-JP" b="1" dirty="0">
              <a:solidFill>
                <a:srgbClr val="FF0000"/>
              </a:solidFill>
            </a:endParaRPr>
          </a:p>
          <a:p>
            <a:pPr>
              <a:lnSpc>
                <a:spcPct val="70000"/>
              </a:lnSpc>
            </a:pPr>
            <a:endParaRPr lang="en-US" altLang="ja-JP" b="1" dirty="0">
              <a:solidFill>
                <a:srgbClr val="FF0000"/>
              </a:solidFill>
            </a:endParaRPr>
          </a:p>
          <a:p>
            <a:pPr>
              <a:lnSpc>
                <a:spcPct val="70000"/>
              </a:lnSpc>
            </a:pPr>
            <a:r>
              <a:rPr lang="ja-JP" altLang="en-US" sz="3200" b="1" dirty="0">
                <a:solidFill>
                  <a:srgbClr val="FF0000"/>
                </a:solidFill>
              </a:rPr>
              <a:t>ケアマネジメントの展開事例演習</a:t>
            </a:r>
            <a:endParaRPr lang="en-US" altLang="ja-JP" sz="3200" b="1" dirty="0">
              <a:solidFill>
                <a:srgbClr val="FF0000"/>
              </a:solidFill>
            </a:endParaRPr>
          </a:p>
          <a:p>
            <a:pPr>
              <a:lnSpc>
                <a:spcPct val="70000"/>
              </a:lnSpc>
            </a:pPr>
            <a:endParaRPr lang="en-US" altLang="ja-JP" sz="3600" b="1" dirty="0">
              <a:solidFill>
                <a:srgbClr val="FF0000"/>
              </a:solidFill>
            </a:endParaRPr>
          </a:p>
          <a:p>
            <a:pPr algn="l">
              <a:lnSpc>
                <a:spcPct val="100000"/>
              </a:lnSpc>
            </a:pPr>
            <a:r>
              <a:rPr lang="ja-JP" altLang="en-US" sz="3600" b="1" dirty="0">
                <a:solidFill>
                  <a:schemeClr val="accent5">
                    <a:lumMod val="75000"/>
                  </a:schemeClr>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　</a:t>
            </a:r>
            <a:r>
              <a:rPr lang="ja-JP" altLang="en-US" sz="3200" b="1" dirty="0">
                <a:solidFill>
                  <a:srgbClr val="00206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「筋骨格系疾患及び廃用症候群に関する事例」</a:t>
            </a:r>
            <a:endParaRPr lang="en-US" altLang="ja-JP" sz="3200" b="1" dirty="0">
              <a:solidFill>
                <a:srgbClr val="00206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endParaRPr>
          </a:p>
          <a:p>
            <a:pPr algn="l">
              <a:lnSpc>
                <a:spcPct val="100000"/>
              </a:lnSpc>
            </a:pPr>
            <a:endParaRPr lang="en-US" altLang="zh-TW" sz="1200" b="1" dirty="0">
              <a:solidFill>
                <a:srgbClr val="002060"/>
              </a:solidFill>
              <a:latin typeface="HGPｺﾞｼｯｸM" panose="020B0600000000000000" pitchFamily="50" charset="-128"/>
              <a:ea typeface="HGPｺﾞｼｯｸM" panose="020B0600000000000000" pitchFamily="50" charset="-128"/>
            </a:endParaRPr>
          </a:p>
          <a:p>
            <a:pPr algn="l">
              <a:lnSpc>
                <a:spcPct val="100000"/>
              </a:lnSpc>
            </a:pPr>
            <a:r>
              <a:rPr lang="ja-JP" altLang="en-US" sz="3200" b="1" dirty="0">
                <a:solidFill>
                  <a:srgbClr val="002060"/>
                </a:solidFill>
                <a:latin typeface="HGPｺﾞｼｯｸM" panose="020B0600000000000000" pitchFamily="50" charset="-128"/>
                <a:ea typeface="HGPｺﾞｼｯｸM" panose="020B0600000000000000" pitchFamily="50" charset="-128"/>
              </a:rPr>
              <a:t>　</a:t>
            </a:r>
            <a:endParaRPr lang="en-US" altLang="ja-JP" sz="5400" b="1" dirty="0">
              <a:solidFill>
                <a:srgbClr val="FF0000"/>
              </a:solidFill>
            </a:endParaRPr>
          </a:p>
          <a:p>
            <a:pPr>
              <a:lnSpc>
                <a:spcPct val="70000"/>
              </a:lnSpc>
            </a:pPr>
            <a:endParaRPr lang="en-US" altLang="ja-JP" sz="5400" b="1" dirty="0">
              <a:solidFill>
                <a:srgbClr val="FF0000"/>
              </a:solidFill>
            </a:endParaRPr>
          </a:p>
          <a:p>
            <a:pPr>
              <a:lnSpc>
                <a:spcPct val="70000"/>
              </a:lnSpc>
            </a:pPr>
            <a:endParaRPr lang="ja-JP" altLang="en-US" sz="5400" b="1" dirty="0">
              <a:solidFill>
                <a:srgbClr val="FF0000"/>
              </a:solidFill>
            </a:endParaRPr>
          </a:p>
        </p:txBody>
      </p:sp>
    </p:spTree>
    <p:extLst>
      <p:ext uri="{BB962C8B-B14F-4D97-AF65-F5344CB8AC3E}">
        <p14:creationId xmlns:p14="http://schemas.microsoft.com/office/powerpoint/2010/main" val="252945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pPr algn="ctr"/>
            <a:r>
              <a:rPr kumimoji="1" lang="ja-JP" altLang="en-US" dirty="0"/>
              <a:t>本科目の目的</a:t>
            </a:r>
          </a:p>
        </p:txBody>
      </p:sp>
      <p:sp>
        <p:nvSpPr>
          <p:cNvPr id="3" name="コンテンツ プレースホルダー 2"/>
          <p:cNvSpPr>
            <a:spLocks noGrp="1"/>
          </p:cNvSpPr>
          <p:nvPr>
            <p:ph idx="1"/>
          </p:nvPr>
        </p:nvSpPr>
        <p:spPr>
          <a:xfrm>
            <a:off x="827585" y="1690690"/>
            <a:ext cx="7624084" cy="4525963"/>
          </a:xfrm>
        </p:spPr>
        <p:txBody>
          <a:bodyPr>
            <a:normAutofit lnSpcReduction="10000"/>
          </a:bodyPr>
          <a:lstStyle/>
          <a:p>
            <a:pPr marL="0" indent="0" algn="just">
              <a:spcAft>
                <a:spcPts val="0"/>
              </a:spcAft>
              <a:buNone/>
            </a:pPr>
            <a:endParaRPr lang="en-US" altLang="ja-JP" sz="3600" b="1" kern="100" dirty="0">
              <a:effectLst/>
              <a:latin typeface="Century"/>
              <a:ea typeface="ＭＳ 明朝"/>
              <a:cs typeface="Times New Roman"/>
            </a:endParaRPr>
          </a:p>
          <a:p>
            <a:pPr marL="0" indent="0" algn="just">
              <a:spcAft>
                <a:spcPts val="0"/>
              </a:spcAft>
              <a:buNone/>
            </a:pPr>
            <a:endParaRPr lang="en-US" altLang="ja-JP" sz="3600" b="1" kern="100" dirty="0">
              <a:effectLst/>
              <a:latin typeface="Century"/>
              <a:ea typeface="ＭＳ 明朝"/>
              <a:cs typeface="Times New Roman"/>
            </a:endParaRPr>
          </a:p>
          <a:p>
            <a:pPr marL="0" indent="0">
              <a:lnSpc>
                <a:spcPct val="150000"/>
              </a:lnSpc>
              <a:buNone/>
            </a:pPr>
            <a:r>
              <a:rPr kumimoji="1" lang="ja-JP" altLang="en-US" sz="3600" b="1" dirty="0"/>
              <a:t>筋骨格系疾患及び廃用症候群の特性や療養上の留意点、起こりやすい課題を踏まえた支援にあたってのポイントを理解する。</a:t>
            </a:r>
          </a:p>
        </p:txBody>
      </p:sp>
      <p:sp>
        <p:nvSpPr>
          <p:cNvPr id="5" name="スライド番号プレースホルダー 4"/>
          <p:cNvSpPr>
            <a:spLocks noGrp="1"/>
          </p:cNvSpPr>
          <p:nvPr>
            <p:ph type="sldNum" sz="quarter" idx="12"/>
          </p:nvPr>
        </p:nvSpPr>
        <p:spPr/>
        <p:txBody>
          <a:bodyPr/>
          <a:lstStyle/>
          <a:p>
            <a:fld id="{09057905-3C74-4474-A335-18C215C071D3}" type="slidenum">
              <a:rPr kumimoji="1" lang="ja-JP" altLang="en-US" smtClean="0"/>
              <a:pPr/>
              <a:t>4</a:t>
            </a:fld>
            <a:endParaRPr kumimoji="1" lang="ja-JP" altLang="en-US" dirty="0"/>
          </a:p>
        </p:txBody>
      </p:sp>
    </p:spTree>
    <p:extLst>
      <p:ext uri="{BB962C8B-B14F-4D97-AF65-F5344CB8AC3E}">
        <p14:creationId xmlns:p14="http://schemas.microsoft.com/office/powerpoint/2010/main" val="291023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136528"/>
            <a:ext cx="7886700" cy="567560"/>
          </a:xfrm>
          <a:solidFill>
            <a:schemeClr val="accent1">
              <a:lumMod val="40000"/>
              <a:lumOff val="60000"/>
            </a:schemeClr>
          </a:solidFill>
          <a:ln>
            <a:noFill/>
          </a:ln>
        </p:spPr>
        <p:txBody>
          <a:bodyPr/>
          <a:lstStyle/>
          <a:p>
            <a:pPr algn="ctr"/>
            <a:r>
              <a:rPr kumimoji="1" lang="ja-JP" altLang="en-US" dirty="0"/>
              <a:t>本科目の</a:t>
            </a:r>
            <a:r>
              <a:rPr lang="ja-JP" altLang="en-US" dirty="0"/>
              <a:t>修得</a:t>
            </a:r>
            <a:r>
              <a:rPr kumimoji="1" lang="ja-JP" altLang="en-US" dirty="0"/>
              <a:t>目標</a:t>
            </a:r>
          </a:p>
        </p:txBody>
      </p:sp>
      <p:sp>
        <p:nvSpPr>
          <p:cNvPr id="3" name="コンテンツ プレースホルダー 2"/>
          <p:cNvSpPr>
            <a:spLocks noGrp="1"/>
          </p:cNvSpPr>
          <p:nvPr>
            <p:ph idx="1"/>
          </p:nvPr>
        </p:nvSpPr>
        <p:spPr>
          <a:xfrm>
            <a:off x="301752" y="859536"/>
            <a:ext cx="8723376" cy="4925144"/>
          </a:xfrm>
        </p:spPr>
        <p:txBody>
          <a:bodyPr>
            <a:noAutofit/>
          </a:bodyPr>
          <a:lstStyle/>
          <a:p>
            <a:pPr marL="0" indent="0">
              <a:lnSpc>
                <a:spcPts val="2800"/>
              </a:lnSpc>
              <a:buNone/>
            </a:pPr>
            <a:r>
              <a:rPr lang="ja-JP" altLang="en-US" sz="2400" dirty="0">
                <a:latin typeface="HGPｺﾞｼｯｸM" panose="020B0600000000000000" pitchFamily="50" charset="-128"/>
                <a:ea typeface="HGPｺﾞｼｯｸM" panose="020B0600000000000000" pitchFamily="50" charset="-128"/>
              </a:rPr>
              <a:t>１．</a:t>
            </a:r>
            <a:r>
              <a:rPr lang="ja-JP" altLang="ja-JP" sz="2400" dirty="0"/>
              <a:t>筋骨格系の疾患の種類、原因、症状、生活をする</a:t>
            </a:r>
            <a:r>
              <a:rPr lang="ja-JP" altLang="en-US" sz="2400" dirty="0"/>
              <a:t>うえ</a:t>
            </a:r>
            <a:r>
              <a:rPr lang="ja-JP" altLang="ja-JP" sz="2400" dirty="0"/>
              <a:t>での障害</a:t>
            </a:r>
            <a:endParaRPr lang="en-US" altLang="ja-JP" sz="2400" dirty="0"/>
          </a:p>
          <a:p>
            <a:pPr marL="0" indent="0">
              <a:lnSpc>
                <a:spcPts val="2800"/>
              </a:lnSpc>
              <a:buNone/>
            </a:pPr>
            <a:r>
              <a:rPr lang="ja-JP" altLang="en-US" sz="2400" dirty="0"/>
              <a:t>　　</a:t>
            </a:r>
            <a:r>
              <a:rPr lang="ja-JP" altLang="ja-JP" sz="2400" dirty="0"/>
              <a:t>及び予防・改善方法や特徴について説明できる。</a:t>
            </a:r>
          </a:p>
          <a:p>
            <a:pPr marL="0" indent="0">
              <a:lnSpc>
                <a:spcPts val="2800"/>
              </a:lnSpc>
              <a:buNone/>
            </a:pPr>
            <a:r>
              <a:rPr lang="ja-JP" altLang="en-US" sz="2400" dirty="0"/>
              <a:t>２．</a:t>
            </a:r>
            <a:r>
              <a:rPr lang="ja-JP" altLang="ja-JP" sz="2400" dirty="0"/>
              <a:t>廃用症候群の原因、生活をする上での障害及び予防・改善方</a:t>
            </a:r>
            <a:endParaRPr lang="en-US" altLang="ja-JP" sz="2400" dirty="0"/>
          </a:p>
          <a:p>
            <a:pPr marL="0" indent="0">
              <a:lnSpc>
                <a:spcPts val="2800"/>
              </a:lnSpc>
              <a:buNone/>
            </a:pPr>
            <a:r>
              <a:rPr lang="ja-JP" altLang="en-US" sz="2400" dirty="0"/>
              <a:t>　　</a:t>
            </a:r>
            <a:r>
              <a:rPr lang="ja-JP" altLang="ja-JP" sz="2400" dirty="0"/>
              <a:t>法について説明できる。</a:t>
            </a:r>
          </a:p>
          <a:p>
            <a:pPr marL="0" indent="0">
              <a:lnSpc>
                <a:spcPts val="2800"/>
              </a:lnSpc>
              <a:buNone/>
            </a:pPr>
            <a:r>
              <a:rPr lang="ja-JP" altLang="en-US" sz="2400" dirty="0"/>
              <a:t>３．</a:t>
            </a:r>
            <a:r>
              <a:rPr lang="ja-JP" altLang="ja-JP" sz="2400" dirty="0"/>
              <a:t>筋骨格系疾患や廃用症候群の予防や改善方法について説明</a:t>
            </a:r>
            <a:endParaRPr lang="en-US" altLang="ja-JP" sz="2400" dirty="0"/>
          </a:p>
          <a:p>
            <a:pPr marL="0" indent="0">
              <a:lnSpc>
                <a:spcPts val="2800"/>
              </a:lnSpc>
              <a:buNone/>
            </a:pPr>
            <a:r>
              <a:rPr lang="ja-JP" altLang="en-US" sz="2400" dirty="0"/>
              <a:t>　　</a:t>
            </a:r>
            <a:r>
              <a:rPr lang="ja-JP" altLang="ja-JP" sz="2400" dirty="0"/>
              <a:t>できる。</a:t>
            </a:r>
          </a:p>
          <a:p>
            <a:pPr marL="0" indent="0">
              <a:lnSpc>
                <a:spcPts val="2800"/>
              </a:lnSpc>
              <a:buNone/>
            </a:pPr>
            <a:r>
              <a:rPr lang="ja-JP" altLang="en-US" sz="2400" dirty="0"/>
              <a:t>４．</a:t>
            </a:r>
            <a:r>
              <a:rPr lang="ja-JP" altLang="ja-JP" sz="2400" dirty="0"/>
              <a:t>筋骨格系疾患や廃用症候群における療養上の留意点について</a:t>
            </a:r>
            <a:endParaRPr lang="en-US" altLang="ja-JP" sz="2400" dirty="0"/>
          </a:p>
          <a:p>
            <a:pPr marL="0" indent="0">
              <a:lnSpc>
                <a:spcPts val="2800"/>
              </a:lnSpc>
              <a:buNone/>
            </a:pPr>
            <a:r>
              <a:rPr lang="ja-JP" altLang="en-US" sz="2400" dirty="0"/>
              <a:t>　　</a:t>
            </a:r>
            <a:r>
              <a:rPr lang="ja-JP" altLang="ja-JP" sz="2400" dirty="0"/>
              <a:t>説明できる。</a:t>
            </a:r>
          </a:p>
          <a:p>
            <a:pPr marL="0" indent="0">
              <a:lnSpc>
                <a:spcPts val="2800"/>
              </a:lnSpc>
              <a:buNone/>
            </a:pPr>
            <a:r>
              <a:rPr lang="ja-JP" altLang="en-US" sz="2400" dirty="0"/>
              <a:t>５．</a:t>
            </a:r>
            <a:r>
              <a:rPr lang="ja-JP" altLang="ja-JP" sz="2400" dirty="0"/>
              <a:t>筋骨格系疾患や廃用症候群におけるリハビリテーションや福祉</a:t>
            </a:r>
            <a:endParaRPr lang="en-US" altLang="ja-JP" sz="2400" dirty="0"/>
          </a:p>
          <a:p>
            <a:pPr marL="0" indent="0">
              <a:lnSpc>
                <a:spcPts val="2800"/>
              </a:lnSpc>
              <a:buNone/>
            </a:pPr>
            <a:r>
              <a:rPr lang="ja-JP" altLang="en-US" sz="2400" dirty="0"/>
              <a:t>　　</a:t>
            </a:r>
            <a:r>
              <a:rPr lang="ja-JP" altLang="ja-JP" sz="2400" dirty="0"/>
              <a:t>用具、住宅改修の効果的な活用方法について説明できる。</a:t>
            </a:r>
          </a:p>
          <a:p>
            <a:pPr marL="0" indent="0">
              <a:lnSpc>
                <a:spcPts val="2800"/>
              </a:lnSpc>
              <a:buNone/>
            </a:pPr>
            <a:r>
              <a:rPr lang="ja-JP" altLang="en-US" sz="2400" dirty="0"/>
              <a:t>６．</a:t>
            </a:r>
            <a:r>
              <a:rPr lang="ja-JP" altLang="ja-JP" sz="2400" dirty="0"/>
              <a:t>筋骨格系疾患や廃用症候群の特性に応じたケアマネジメントの</a:t>
            </a:r>
            <a:endParaRPr lang="en-US" altLang="ja-JP" sz="2400" dirty="0"/>
          </a:p>
          <a:p>
            <a:pPr marL="0" indent="0">
              <a:lnSpc>
                <a:spcPts val="2800"/>
              </a:lnSpc>
              <a:buNone/>
            </a:pPr>
            <a:r>
              <a:rPr lang="ja-JP" altLang="en-US" sz="2400" dirty="0"/>
              <a:t>　　</a:t>
            </a:r>
            <a:r>
              <a:rPr lang="ja-JP" altLang="ja-JP" sz="2400" dirty="0"/>
              <a:t>具体的な方法を実施できる。</a:t>
            </a:r>
          </a:p>
          <a:p>
            <a:pPr marL="0" indent="0">
              <a:lnSpc>
                <a:spcPts val="2800"/>
              </a:lnSpc>
              <a:buNone/>
            </a:pPr>
            <a:r>
              <a:rPr lang="ja-JP" altLang="en-US" sz="2400" dirty="0"/>
              <a:t>７．</a:t>
            </a:r>
            <a:r>
              <a:rPr lang="ja-JP" altLang="ja-JP" sz="2400" dirty="0"/>
              <a:t>継続学習の必要性と、具体的な学習方法を述べることができる。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pPr/>
              <a:t>5</a:t>
            </a:fld>
            <a:endParaRPr kumimoji="1" lang="ja-JP" altLang="en-US"/>
          </a:p>
        </p:txBody>
      </p:sp>
    </p:spTree>
    <p:extLst>
      <p:ext uri="{BB962C8B-B14F-4D97-AF65-F5344CB8AC3E}">
        <p14:creationId xmlns:p14="http://schemas.microsoft.com/office/powerpoint/2010/main" val="83928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217"/>
            <a:ext cx="8229600" cy="1080120"/>
          </a:xfrm>
          <a:solidFill>
            <a:schemeClr val="accent1">
              <a:lumMod val="40000"/>
              <a:lumOff val="60000"/>
            </a:schemeClr>
          </a:solidFill>
        </p:spPr>
        <p:txBody>
          <a:bodyPr/>
          <a:lstStyle/>
          <a:p>
            <a:pPr algn="ctr"/>
            <a:r>
              <a:rPr kumimoji="1" lang="ja-JP" altLang="en-US" dirty="0"/>
              <a:t>本科目のスケジュール　</a:t>
            </a:r>
          </a:p>
        </p:txBody>
      </p:sp>
      <p:sp>
        <p:nvSpPr>
          <p:cNvPr id="3" name="スライド番号プレースホルダー 2"/>
          <p:cNvSpPr>
            <a:spLocks noGrp="1"/>
          </p:cNvSpPr>
          <p:nvPr>
            <p:ph type="sldNum" sz="quarter" idx="12"/>
          </p:nvPr>
        </p:nvSpPr>
        <p:spPr/>
        <p:txBody>
          <a:bodyPr/>
          <a:lstStyle/>
          <a:p>
            <a:fld id="{9F8524E6-B2B5-4881-B86F-F6ECDF80A2A9}" type="slidenum">
              <a:rPr kumimoji="1" lang="ja-JP" altLang="en-US" smtClean="0"/>
              <a:pPr/>
              <a:t>6</a:t>
            </a:fld>
            <a:endParaRPr kumimoji="1" lang="ja-JP" altLang="en-US"/>
          </a:p>
        </p:txBody>
      </p:sp>
      <p:sp>
        <p:nvSpPr>
          <p:cNvPr id="4" name="テキスト ボックス 3"/>
          <p:cNvSpPr txBox="1"/>
          <p:nvPr/>
        </p:nvSpPr>
        <p:spPr>
          <a:xfrm>
            <a:off x="1123415" y="1434794"/>
            <a:ext cx="7236804" cy="5078313"/>
          </a:xfrm>
          <a:prstGeom prst="rect">
            <a:avLst/>
          </a:prstGeom>
          <a:noFill/>
        </p:spPr>
        <p:txBody>
          <a:bodyPr wrap="square" rtlCol="0">
            <a:spAutoFit/>
          </a:bodyPr>
          <a:lstStyle/>
          <a:p>
            <a:r>
              <a:rPr lang="ja-JP" altLang="en-US" sz="2800" dirty="0">
                <a:highlight>
                  <a:srgbClr val="00FFFF"/>
                </a:highlight>
              </a:rPr>
              <a:t>＜２時間３０分＞</a:t>
            </a:r>
            <a:endParaRPr lang="en-US" altLang="ja-JP" sz="2800" dirty="0">
              <a:highlight>
                <a:srgbClr val="00FFFF"/>
              </a:highlight>
            </a:endParaRPr>
          </a:p>
          <a:p>
            <a:endParaRPr lang="en-US" altLang="ja-JP" sz="1600" dirty="0">
              <a:highlight>
                <a:srgbClr val="00FFFF"/>
              </a:highlight>
            </a:endParaRPr>
          </a:p>
          <a:p>
            <a:r>
              <a:rPr lang="ja-JP" altLang="en-US" sz="2800" dirty="0"/>
              <a:t>　９：００～　　修得目標の確認</a:t>
            </a:r>
            <a:endParaRPr lang="en-US" altLang="ja-JP" sz="2800" dirty="0"/>
          </a:p>
          <a:p>
            <a:r>
              <a:rPr lang="ja-JP" altLang="en-US" sz="2800" dirty="0"/>
              <a:t>　９：０５～　　講義</a:t>
            </a:r>
            <a:endParaRPr lang="en-US" altLang="ja-JP" sz="2800" dirty="0"/>
          </a:p>
          <a:p>
            <a:r>
              <a:rPr lang="ja-JP" altLang="en-US" sz="2800" dirty="0"/>
              <a:t>　９：３０～　　事例の読み込み</a:t>
            </a:r>
            <a:endParaRPr lang="en-US" altLang="ja-JP" sz="2800" dirty="0"/>
          </a:p>
          <a:p>
            <a:r>
              <a:rPr lang="ja-JP" altLang="en-US" sz="2800" dirty="0"/>
              <a:t>　９：５０～　　演習①</a:t>
            </a:r>
            <a:endParaRPr lang="en-US" altLang="ja-JP" sz="2800" dirty="0"/>
          </a:p>
          <a:p>
            <a:r>
              <a:rPr lang="ja-JP" altLang="en-US" sz="2800" dirty="0"/>
              <a:t>１０：１０～　　演習②</a:t>
            </a:r>
            <a:endParaRPr lang="en-US" altLang="ja-JP" sz="2800" dirty="0"/>
          </a:p>
          <a:p>
            <a:r>
              <a:rPr lang="ja-JP" altLang="en-US" sz="2800" dirty="0">
                <a:solidFill>
                  <a:schemeClr val="accent6">
                    <a:lumMod val="75000"/>
                  </a:schemeClr>
                </a:solidFill>
              </a:rPr>
              <a:t>１０：３０</a:t>
            </a:r>
            <a:r>
              <a:rPr lang="ja-JP" altLang="en-US" sz="2800" dirty="0"/>
              <a:t>　　　　</a:t>
            </a:r>
            <a:r>
              <a:rPr lang="ja-JP" altLang="en-US" sz="2800" dirty="0">
                <a:solidFill>
                  <a:schemeClr val="accent6">
                    <a:lumMod val="75000"/>
                  </a:schemeClr>
                </a:solidFill>
              </a:rPr>
              <a:t>休憩</a:t>
            </a:r>
            <a:endParaRPr lang="en-US" altLang="ja-JP" sz="2800" dirty="0">
              <a:solidFill>
                <a:schemeClr val="accent6">
                  <a:lumMod val="75000"/>
                </a:schemeClr>
              </a:solidFill>
            </a:endParaRPr>
          </a:p>
          <a:p>
            <a:r>
              <a:rPr lang="ja-JP" altLang="en-US" sz="2800" dirty="0"/>
              <a:t>１０：４０～　　演習③</a:t>
            </a:r>
            <a:endParaRPr lang="en-US" altLang="ja-JP" sz="2800" dirty="0"/>
          </a:p>
          <a:p>
            <a:r>
              <a:rPr lang="ja-JP" altLang="en-US" sz="2800" dirty="0"/>
              <a:t>１１：００～　　演習④</a:t>
            </a:r>
            <a:endParaRPr lang="en-US" altLang="ja-JP" sz="2800" dirty="0"/>
          </a:p>
          <a:p>
            <a:r>
              <a:rPr lang="ja-JP" altLang="en-US" sz="2800" dirty="0"/>
              <a:t>１１：２５～　　全体の振り返り</a:t>
            </a:r>
            <a:endParaRPr lang="en-US" altLang="ja-JP" sz="2800" dirty="0"/>
          </a:p>
          <a:p>
            <a:r>
              <a:rPr lang="ja-JP" altLang="en-US" sz="2800" dirty="0">
                <a:solidFill>
                  <a:srgbClr val="FF0000"/>
                </a:solidFill>
              </a:rPr>
              <a:t>１１：３０～　　終了・休憩</a:t>
            </a:r>
            <a:endParaRPr lang="en-US" altLang="ja-JP" sz="2800" dirty="0">
              <a:solidFill>
                <a:srgbClr val="FF0000"/>
              </a:solidFill>
            </a:endParaRPr>
          </a:p>
        </p:txBody>
      </p:sp>
    </p:spTree>
    <p:extLst>
      <p:ext uri="{BB962C8B-B14F-4D97-AF65-F5344CB8AC3E}">
        <p14:creationId xmlns:p14="http://schemas.microsoft.com/office/powerpoint/2010/main" val="419024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5371" y="544490"/>
            <a:ext cx="7886700" cy="1325563"/>
          </a:xfrm>
          <a:solidFill>
            <a:schemeClr val="accent1">
              <a:lumMod val="40000"/>
              <a:lumOff val="60000"/>
            </a:schemeClr>
          </a:solidFill>
        </p:spPr>
        <p:txBody>
          <a:bodyPr/>
          <a:lstStyle/>
          <a:p>
            <a:pPr algn="ctr"/>
            <a:r>
              <a:rPr kumimoji="1" lang="ja-JP" altLang="en-US" dirty="0"/>
              <a:t>前回講義の振り返り</a:t>
            </a:r>
          </a:p>
        </p:txBody>
      </p:sp>
      <p:sp>
        <p:nvSpPr>
          <p:cNvPr id="3" name="スライド番号プレースホルダー 2"/>
          <p:cNvSpPr>
            <a:spLocks noGrp="1"/>
          </p:cNvSpPr>
          <p:nvPr>
            <p:ph type="sldNum" sz="quarter" idx="12"/>
          </p:nvPr>
        </p:nvSpPr>
        <p:spPr>
          <a:xfrm>
            <a:off x="6588224" y="6309321"/>
            <a:ext cx="2133600" cy="365125"/>
          </a:xfrm>
        </p:spPr>
        <p:txBody>
          <a:bodyPr/>
          <a:lstStyle/>
          <a:p>
            <a:fld id="{9F8524E6-B2B5-4881-B86F-F6ECDF80A2A9}" type="slidenum">
              <a:rPr kumimoji="1" lang="ja-JP" altLang="en-US" smtClean="0"/>
              <a:pPr/>
              <a:t>7</a:t>
            </a:fld>
            <a:endParaRPr kumimoji="1" lang="ja-JP" altLang="en-US"/>
          </a:p>
        </p:txBody>
      </p:sp>
      <p:sp>
        <p:nvSpPr>
          <p:cNvPr id="30721" name="Rectangle 1"/>
          <p:cNvSpPr>
            <a:spLocks noChangeArrowheads="1"/>
          </p:cNvSpPr>
          <p:nvPr/>
        </p:nvSpPr>
        <p:spPr bwMode="auto">
          <a:xfrm>
            <a:off x="496387" y="2156214"/>
            <a:ext cx="8347167"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l" defTabSz="914400" rtl="0" eaLnBrk="1" fontAlgn="base" latinLnBrk="0" hangingPunct="1">
              <a:lnSpc>
                <a:spcPct val="100000"/>
              </a:lnSpc>
              <a:spcBef>
                <a:spcPct val="0"/>
              </a:spcBef>
              <a:spcAft>
                <a:spcPct val="0"/>
              </a:spcAft>
              <a:buClrTx/>
              <a:buSzTx/>
              <a:buFontTx/>
              <a:buNone/>
              <a:tabLst/>
            </a:pPr>
            <a:r>
              <a:rPr kumimoji="1" lang="ja-JP" altLang="ja-JP" sz="3600" b="1" i="0" u="none" strike="noStrike" cap="none" normalizeH="0" baseline="0" dirty="0">
                <a:ln>
                  <a:noFill/>
                </a:ln>
                <a:solidFill>
                  <a:srgbClr val="002060"/>
                </a:solidFill>
                <a:effectLst/>
                <a:latin typeface="Century" pitchFamily="18" charset="0"/>
                <a:ea typeface="HGPｺﾞｼｯｸM" pitchFamily="50" charset="-128"/>
                <a:cs typeface="MS-PMincho"/>
              </a:rPr>
              <a:t>○</a:t>
            </a:r>
            <a:r>
              <a:rPr kumimoji="1" lang="ja-JP" sz="3600" b="1" i="0" u="none" strike="noStrike" cap="none" normalizeH="0" baseline="0" dirty="0">
                <a:ln>
                  <a:noFill/>
                </a:ln>
                <a:solidFill>
                  <a:srgbClr val="002060"/>
                </a:solidFill>
                <a:effectLst/>
                <a:latin typeface="Century" pitchFamily="18" charset="0"/>
                <a:ea typeface="HGPｺﾞｼｯｸM" pitchFamily="50" charset="-128"/>
                <a:cs typeface="MS-PMincho"/>
              </a:rPr>
              <a:t>筋骨格系疾患の理解</a:t>
            </a:r>
            <a:endParaRPr kumimoji="1" lang="en-US" altLang="ja-JP" sz="3600" b="1" i="0" u="none" strike="noStrike" cap="none" normalizeH="0" baseline="0" dirty="0">
              <a:ln>
                <a:noFill/>
              </a:ln>
              <a:solidFill>
                <a:srgbClr val="002060"/>
              </a:solidFill>
              <a:effectLst/>
              <a:latin typeface="Century" pitchFamily="18" charset="0"/>
              <a:ea typeface="HGPｺﾞｼｯｸM" pitchFamily="50" charset="-128"/>
              <a:cs typeface="MS-PMincho"/>
            </a:endParaRPr>
          </a:p>
          <a:p>
            <a:pPr marL="0" marR="0" lvl="0" indent="114300" algn="l" defTabSz="914400" rtl="0" eaLnBrk="1" fontAlgn="base" latinLnBrk="0" hangingPunct="1">
              <a:lnSpc>
                <a:spcPct val="100000"/>
              </a:lnSpc>
              <a:spcBef>
                <a:spcPct val="0"/>
              </a:spcBef>
              <a:spcAft>
                <a:spcPct val="0"/>
              </a:spcAft>
              <a:buClrTx/>
              <a:buSzTx/>
              <a:buFontTx/>
              <a:buNone/>
              <a:tabLst/>
            </a:pPr>
            <a:endParaRPr kumimoji="1" lang="ja-JP" sz="1000" b="1" i="0" u="none" strike="noStrike" cap="none" normalizeH="0" baseline="0" dirty="0">
              <a:ln>
                <a:noFill/>
              </a:ln>
              <a:solidFill>
                <a:srgbClr val="002060"/>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1" i="0" u="none" strike="noStrike" cap="none" normalizeH="0" baseline="0" dirty="0">
                <a:ln>
                  <a:noFill/>
                </a:ln>
                <a:solidFill>
                  <a:srgbClr val="002060"/>
                </a:solidFill>
                <a:effectLst/>
                <a:latin typeface="Century" pitchFamily="18" charset="0"/>
                <a:ea typeface="HGPｺﾞｼｯｸM" pitchFamily="50" charset="-128"/>
                <a:cs typeface="MS-PMincho"/>
              </a:rPr>
              <a:t>　</a:t>
            </a:r>
            <a:r>
              <a:rPr kumimoji="1" lang="ja-JP" sz="3600" b="1" i="0" u="none" strike="noStrike" cap="none" normalizeH="0" baseline="0" dirty="0">
                <a:ln>
                  <a:noFill/>
                </a:ln>
                <a:solidFill>
                  <a:srgbClr val="002060"/>
                </a:solidFill>
                <a:effectLst/>
                <a:latin typeface="Century" pitchFamily="18" charset="0"/>
                <a:ea typeface="HGPｺﾞｼｯｸM" pitchFamily="50" charset="-128"/>
                <a:cs typeface="MS-PMincho"/>
              </a:rPr>
              <a:t>○廃用症候群の理解</a:t>
            </a:r>
            <a:endParaRPr kumimoji="1" lang="en-US" altLang="ja-JP" sz="3600" b="1" i="0" u="none" strike="noStrike" cap="none" normalizeH="0" baseline="0" dirty="0">
              <a:ln>
                <a:noFill/>
              </a:ln>
              <a:solidFill>
                <a:srgbClr val="002060"/>
              </a:solidFill>
              <a:effectLst/>
              <a:latin typeface="Century" pitchFamily="18" charset="0"/>
              <a:ea typeface="HGPｺﾞｼｯｸM" pitchFamily="50" charset="-128"/>
              <a:cs typeface="MS-PMinch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sz="1000" b="1" i="0" u="none" strike="noStrike" cap="none" normalizeH="0" baseline="0" dirty="0">
              <a:ln>
                <a:noFill/>
              </a:ln>
              <a:solidFill>
                <a:srgbClr val="002060"/>
              </a:solidFill>
              <a:effectLst/>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ja-JP" altLang="en-US" sz="1400" b="1" dirty="0">
                <a:solidFill>
                  <a:srgbClr val="002060"/>
                </a:solidFill>
                <a:latin typeface="Century" pitchFamily="18" charset="0"/>
                <a:ea typeface="HGPｺﾞｼｯｸM" pitchFamily="50" charset="-128"/>
                <a:cs typeface="MS-PMincho"/>
              </a:rPr>
              <a:t>　</a:t>
            </a:r>
            <a:r>
              <a:rPr kumimoji="1" lang="ja-JP" sz="3600" b="1" i="0" u="none" strike="noStrike" cap="none" normalizeH="0" baseline="0" dirty="0">
                <a:ln>
                  <a:noFill/>
                </a:ln>
                <a:solidFill>
                  <a:srgbClr val="002060"/>
                </a:solidFill>
                <a:effectLst/>
                <a:latin typeface="Century" pitchFamily="18" charset="0"/>
                <a:ea typeface="HGPｺﾞｼｯｸM" pitchFamily="50" charset="-128"/>
                <a:cs typeface="MS-PMincho"/>
              </a:rPr>
              <a:t>○リハビリテーション、福祉用具、住宅改修</a:t>
            </a:r>
            <a:endParaRPr kumimoji="1" lang="en-US" altLang="ja-JP" sz="3600" b="1" i="0" u="none" strike="noStrike" cap="none" normalizeH="0" baseline="0" dirty="0">
              <a:ln>
                <a:noFill/>
              </a:ln>
              <a:solidFill>
                <a:srgbClr val="002060"/>
              </a:solidFill>
              <a:effectLst/>
              <a:latin typeface="Century" pitchFamily="18" charset="0"/>
              <a:ea typeface="HGPｺﾞｼｯｸM" pitchFamily="50" charset="-128"/>
              <a:cs typeface="MS-PMincho"/>
            </a:endParaRPr>
          </a:p>
          <a:p>
            <a:pPr lvl="0" eaLnBrk="0" fontAlgn="base" hangingPunct="0">
              <a:spcBef>
                <a:spcPct val="0"/>
              </a:spcBef>
              <a:spcAft>
                <a:spcPct val="0"/>
              </a:spcAft>
            </a:pPr>
            <a:r>
              <a:rPr lang="ja-JP" altLang="en-US" sz="3600" b="1" dirty="0">
                <a:solidFill>
                  <a:srgbClr val="002060"/>
                </a:solidFill>
                <a:latin typeface="Century" pitchFamily="18" charset="0"/>
                <a:ea typeface="HGPｺﾞｼｯｸM" pitchFamily="50" charset="-128"/>
                <a:cs typeface="MS-PMincho"/>
              </a:rPr>
              <a:t>　　</a:t>
            </a:r>
            <a:r>
              <a:rPr kumimoji="1" lang="ja-JP" sz="3600" b="1" i="0" u="none" strike="noStrike" cap="none" normalizeH="0" baseline="0" dirty="0">
                <a:ln>
                  <a:noFill/>
                </a:ln>
                <a:solidFill>
                  <a:srgbClr val="002060"/>
                </a:solidFill>
                <a:effectLst/>
                <a:latin typeface="Century" pitchFamily="18" charset="0"/>
                <a:ea typeface="HGPｺﾞｼｯｸM" pitchFamily="50" charset="-128"/>
                <a:cs typeface="MS-PMincho"/>
              </a:rPr>
              <a:t>の方法</a:t>
            </a:r>
            <a:endParaRPr kumimoji="1" lang="en-US" altLang="ja-JP" sz="3600" b="1" i="0" u="none" strike="noStrike" cap="none" normalizeH="0" baseline="0" dirty="0">
              <a:ln>
                <a:noFill/>
              </a:ln>
              <a:solidFill>
                <a:srgbClr val="002060"/>
              </a:solidFill>
              <a:effectLst/>
              <a:latin typeface="Century" pitchFamily="18" charset="0"/>
              <a:ea typeface="HGPｺﾞｼｯｸM" pitchFamily="50" charset="-128"/>
              <a:cs typeface="MS-PMincho"/>
            </a:endParaRPr>
          </a:p>
          <a:p>
            <a:pPr lvl="0" eaLnBrk="0" fontAlgn="base" hangingPunct="0">
              <a:spcBef>
                <a:spcPct val="0"/>
              </a:spcBef>
              <a:spcAft>
                <a:spcPct val="0"/>
              </a:spcAft>
            </a:pPr>
            <a:endParaRPr kumimoji="1" lang="ja-JP" altLang="en-US" sz="1000" b="1" i="0" u="none" strike="noStrike" cap="none" normalizeH="0" baseline="0" dirty="0">
              <a:ln>
                <a:noFill/>
              </a:ln>
              <a:solidFill>
                <a:srgbClr val="002060"/>
              </a:solidFill>
              <a:effectLst/>
              <a:latin typeface="Arial" pitchFamily="34" charset="0"/>
              <a:ea typeface="HGPｺﾞｼｯｸM" pitchFamily="50" charset="-128"/>
              <a:cs typeface="MS-PMincho"/>
            </a:endParaRPr>
          </a:p>
          <a:p>
            <a:pPr lvl="0" eaLnBrk="0" fontAlgn="base" hangingPunct="0">
              <a:spcBef>
                <a:spcPct val="0"/>
              </a:spcBef>
              <a:spcAft>
                <a:spcPct val="0"/>
              </a:spcAft>
            </a:pPr>
            <a:r>
              <a:rPr lang="ja-JP" altLang="en-US" sz="1200" b="1" dirty="0">
                <a:solidFill>
                  <a:srgbClr val="002060"/>
                </a:solidFill>
                <a:latin typeface="Century" pitchFamily="18" charset="0"/>
                <a:ea typeface="HGPｺﾞｼｯｸM" pitchFamily="50" charset="-128"/>
                <a:cs typeface="MS-PMincho"/>
              </a:rPr>
              <a:t>　</a:t>
            </a:r>
            <a:r>
              <a:rPr kumimoji="1" lang="ja-JP" altLang="en-US" sz="3600" b="1" i="0" u="none" strike="noStrike" cap="none" normalizeH="0" baseline="0" dirty="0">
                <a:ln>
                  <a:noFill/>
                </a:ln>
                <a:solidFill>
                  <a:srgbClr val="002060"/>
                </a:solidFill>
                <a:effectLst/>
                <a:latin typeface="Arial" pitchFamily="34" charset="0"/>
                <a:ea typeface="HGPｺﾞｼｯｸM" pitchFamily="50" charset="-128"/>
                <a:cs typeface="MS-PMincho"/>
              </a:rPr>
              <a:t>○特性に応じたケアマネジメントの具体的</a:t>
            </a:r>
            <a:endParaRPr kumimoji="1" lang="en-US" altLang="ja-JP" sz="3600" b="1" i="0" u="none" strike="noStrike" cap="none" normalizeH="0" baseline="0" dirty="0">
              <a:ln>
                <a:noFill/>
              </a:ln>
              <a:solidFill>
                <a:srgbClr val="002060"/>
              </a:solidFill>
              <a:effectLst/>
              <a:latin typeface="Arial" pitchFamily="34" charset="0"/>
              <a:ea typeface="HGPｺﾞｼｯｸM" pitchFamily="50" charset="-128"/>
              <a:cs typeface="MS-PMincho"/>
            </a:endParaRPr>
          </a:p>
          <a:p>
            <a:pPr lvl="0" eaLnBrk="0" fontAlgn="base" hangingPunct="0">
              <a:spcBef>
                <a:spcPct val="0"/>
              </a:spcBef>
              <a:spcAft>
                <a:spcPct val="0"/>
              </a:spcAft>
            </a:pPr>
            <a:r>
              <a:rPr lang="ja-JP" altLang="en-US" sz="3600" b="1" dirty="0">
                <a:solidFill>
                  <a:srgbClr val="002060"/>
                </a:solidFill>
                <a:latin typeface="Arial" pitchFamily="34" charset="0"/>
                <a:ea typeface="HGPｺﾞｼｯｸM" pitchFamily="50" charset="-128"/>
                <a:cs typeface="MS-PMincho"/>
              </a:rPr>
              <a:t>　　</a:t>
            </a:r>
            <a:r>
              <a:rPr kumimoji="1" lang="ja-JP" altLang="en-US" sz="3600" b="1" i="0" u="none" strike="noStrike" cap="none" normalizeH="0" baseline="0" dirty="0">
                <a:ln>
                  <a:noFill/>
                </a:ln>
                <a:solidFill>
                  <a:srgbClr val="002060"/>
                </a:solidFill>
                <a:effectLst/>
                <a:latin typeface="Arial" pitchFamily="34" charset="0"/>
                <a:ea typeface="HGPｺﾞｼｯｸM" pitchFamily="50" charset="-128"/>
                <a:cs typeface="MS-PMincho"/>
              </a:rPr>
              <a:t>な方法</a:t>
            </a:r>
            <a:r>
              <a:rPr kumimoji="1" lang="ja-JP" altLang="en-US" sz="3600" b="1" i="0" u="none" strike="noStrike" cap="none" normalizeH="0" baseline="0" dirty="0">
                <a:ln>
                  <a:noFill/>
                </a:ln>
                <a:solidFill>
                  <a:srgbClr val="002060"/>
                </a:solidFill>
                <a:effectLst/>
                <a:latin typeface="Arial" pitchFamily="34" charset="0"/>
                <a:ea typeface="ＭＳ Ｐゴシック" pitchFamily="50" charset="-128"/>
                <a:cs typeface="ＭＳ Ｐゴシック" pitchFamily="50" charset="-128"/>
              </a:rPr>
              <a:t> </a:t>
            </a:r>
          </a:p>
        </p:txBody>
      </p:sp>
    </p:spTree>
    <p:extLst>
      <p:ext uri="{BB962C8B-B14F-4D97-AF65-F5344CB8AC3E}">
        <p14:creationId xmlns:p14="http://schemas.microsoft.com/office/powerpoint/2010/main" val="337737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78822" y="1291470"/>
          <a:ext cx="8556171" cy="4978701"/>
        </p:xfrm>
        <a:graphic>
          <a:graphicData uri="http://schemas.openxmlformats.org/drawingml/2006/table">
            <a:tbl>
              <a:tblPr firstRow="1" firstCol="1" bandRow="1"/>
              <a:tblGrid>
                <a:gridCol w="8556171">
                  <a:extLst>
                    <a:ext uri="{9D8B030D-6E8A-4147-A177-3AD203B41FA5}">
                      <a16:colId xmlns:a16="http://schemas.microsoft.com/office/drawing/2014/main" val="20000"/>
                    </a:ext>
                  </a:extLst>
                </a:gridCol>
              </a:tblGrid>
              <a:tr h="1324801">
                <a:tc>
                  <a:txBody>
                    <a:bodyPr/>
                    <a:lstStyle/>
                    <a:p>
                      <a:r>
                        <a:rPr kumimoji="1" lang="en-US" altLang="ja-JP" sz="2300" b="1" kern="1200" dirty="0">
                          <a:solidFill>
                            <a:schemeClr val="tx1"/>
                          </a:solidFill>
                          <a:latin typeface="+mj-ea"/>
                          <a:ea typeface="+mj-ea"/>
                          <a:cs typeface="+mn-cs"/>
                        </a:rPr>
                        <a:t> </a:t>
                      </a:r>
                      <a:r>
                        <a:rPr kumimoji="1" lang="ja-JP" altLang="en-US" sz="2300" b="1" kern="1200" dirty="0">
                          <a:solidFill>
                            <a:schemeClr val="tx1"/>
                          </a:solidFill>
                          <a:latin typeface="+mj-ea"/>
                          <a:ea typeface="+mj-ea"/>
                          <a:cs typeface="+mn-cs"/>
                        </a:rPr>
                        <a:t>　</a:t>
                      </a:r>
                      <a:r>
                        <a:rPr kumimoji="1" lang="ja-JP" altLang="ja-JP" sz="2800" b="1" kern="1200" dirty="0">
                          <a:solidFill>
                            <a:schemeClr val="tx1"/>
                          </a:solidFill>
                          <a:latin typeface="+mj-ea"/>
                          <a:ea typeface="+mj-ea"/>
                          <a:cs typeface="+mn-cs"/>
                        </a:rPr>
                        <a:t>筋骨格系疾患の利用者に有効と思われる福祉用具を</a:t>
                      </a:r>
                      <a:endParaRPr kumimoji="1" lang="en-US" altLang="ja-JP" sz="2800" b="1" kern="1200" dirty="0">
                        <a:solidFill>
                          <a:schemeClr val="tx1"/>
                        </a:solidFill>
                        <a:latin typeface="+mj-ea"/>
                        <a:ea typeface="+mj-ea"/>
                        <a:cs typeface="+mn-cs"/>
                      </a:endParaRPr>
                    </a:p>
                    <a:p>
                      <a:r>
                        <a:rPr kumimoji="1" lang="ja-JP" altLang="en-US" sz="2800" b="1" kern="1200" dirty="0">
                          <a:solidFill>
                            <a:schemeClr val="tx1"/>
                          </a:solidFill>
                          <a:latin typeface="+mj-ea"/>
                          <a:ea typeface="+mj-ea"/>
                          <a:cs typeface="+mn-cs"/>
                        </a:rPr>
                        <a:t>　</a:t>
                      </a:r>
                      <a:r>
                        <a:rPr kumimoji="1" lang="ja-JP" altLang="ja-JP" sz="2800" b="1" kern="1200" dirty="0">
                          <a:solidFill>
                            <a:schemeClr val="tx1"/>
                          </a:solidFill>
                          <a:latin typeface="+mj-ea"/>
                          <a:ea typeface="+mj-ea"/>
                          <a:cs typeface="+mn-cs"/>
                        </a:rPr>
                        <a:t>列挙してみましょう。</a:t>
                      </a:r>
                    </a:p>
                    <a:p>
                      <a:r>
                        <a:rPr kumimoji="1" lang="en-US" altLang="ja-JP" sz="2800" b="1" kern="1200" dirty="0">
                          <a:solidFill>
                            <a:schemeClr val="tx1"/>
                          </a:solidFill>
                          <a:latin typeface="+mj-ea"/>
                          <a:ea typeface="+mj-ea"/>
                          <a:cs typeface="+mn-cs"/>
                        </a:rPr>
                        <a:t> </a:t>
                      </a:r>
                      <a:r>
                        <a:rPr kumimoji="1" lang="ja-JP" altLang="en-US" sz="2800" b="1" kern="1200" dirty="0">
                          <a:solidFill>
                            <a:schemeClr val="tx1"/>
                          </a:solidFill>
                          <a:latin typeface="+mj-ea"/>
                          <a:ea typeface="+mj-ea"/>
                          <a:cs typeface="+mn-cs"/>
                        </a:rPr>
                        <a:t>　</a:t>
                      </a:r>
                      <a:r>
                        <a:rPr kumimoji="1" lang="ja-JP" altLang="ja-JP" sz="2800" b="1" kern="1200" dirty="0">
                          <a:solidFill>
                            <a:schemeClr val="tx1"/>
                          </a:solidFill>
                          <a:latin typeface="+mj-ea"/>
                          <a:ea typeface="+mj-ea"/>
                          <a:cs typeface="+mn-cs"/>
                        </a:rPr>
                        <a:t>住宅改修費の支給対象となる改修項目を列挙して</a:t>
                      </a:r>
                      <a:endParaRPr kumimoji="1" lang="en-US" altLang="ja-JP" sz="2800" b="1" kern="1200" dirty="0">
                        <a:solidFill>
                          <a:schemeClr val="tx1"/>
                        </a:solidFill>
                        <a:latin typeface="+mj-ea"/>
                        <a:ea typeface="+mj-ea"/>
                        <a:cs typeface="+mn-cs"/>
                      </a:endParaRPr>
                    </a:p>
                    <a:p>
                      <a:r>
                        <a:rPr kumimoji="1" lang="ja-JP" altLang="en-US" sz="2800" b="1" kern="1200" dirty="0">
                          <a:solidFill>
                            <a:schemeClr val="tx1"/>
                          </a:solidFill>
                          <a:latin typeface="+mj-ea"/>
                          <a:ea typeface="+mj-ea"/>
                          <a:cs typeface="+mn-cs"/>
                        </a:rPr>
                        <a:t>　</a:t>
                      </a:r>
                      <a:r>
                        <a:rPr kumimoji="1" lang="ja-JP" altLang="ja-JP" sz="2800" b="1" kern="1200" dirty="0">
                          <a:solidFill>
                            <a:schemeClr val="tx1"/>
                          </a:solidFill>
                          <a:latin typeface="+mj-ea"/>
                          <a:ea typeface="+mj-ea"/>
                          <a:cs typeface="+mn-cs"/>
                        </a:rPr>
                        <a:t>みましょう。</a:t>
                      </a:r>
                      <a:endParaRPr lang="ja-JP" sz="2800" b="1" kern="100" dirty="0">
                        <a:effectLst/>
                        <a:latin typeface="+mj-ea"/>
                        <a:ea typeface="+mj-ea"/>
                        <a:cs typeface="Times New Roman" panose="02020603050405020304" pitchFamily="18" charset="0"/>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71821">
                <a:tc>
                  <a:txBody>
                    <a:bodyPr/>
                    <a:lstStyle/>
                    <a:p>
                      <a:pPr algn="just">
                        <a:spcAft>
                          <a:spcPts val="0"/>
                        </a:spcAft>
                      </a:pPr>
                      <a:r>
                        <a:rPr lang="en-US" sz="20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1"/>
            <a:ext cx="7198822" cy="828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2800" b="1" dirty="0"/>
              <a:t>   </a:t>
            </a:r>
            <a:r>
              <a:rPr lang="ja-JP" altLang="ja-JP" sz="2800" b="1" dirty="0"/>
              <a:t>ミニワーク</a:t>
            </a:r>
            <a:r>
              <a:rPr lang="ja-JP" altLang="ja-JP" sz="2800" dirty="0"/>
              <a:t>　　課題提示</a:t>
            </a:r>
            <a:endParaRPr kumimoji="0" lang="ja-JP" altLang="ja-JP" sz="2500" dirty="0">
              <a:solidFill>
                <a:srgbClr val="C00000"/>
              </a:solidFill>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sp>
        <p:nvSpPr>
          <p:cNvPr id="5" name="メモ 4"/>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Ｐ５４</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0" y="873457"/>
          <a:ext cx="9144000" cy="5950424"/>
        </p:xfrm>
        <a:graphic>
          <a:graphicData uri="http://schemas.openxmlformats.org/drawingml/2006/table">
            <a:tbl>
              <a:tblPr firstRow="1" firstCol="1" bandRow="1"/>
              <a:tblGrid>
                <a:gridCol w="9144000">
                  <a:extLst>
                    <a:ext uri="{9D8B030D-6E8A-4147-A177-3AD203B41FA5}">
                      <a16:colId xmlns:a16="http://schemas.microsoft.com/office/drawing/2014/main" val="20000"/>
                    </a:ext>
                  </a:extLst>
                </a:gridCol>
              </a:tblGrid>
              <a:tr h="889283">
                <a:tc>
                  <a:txBody>
                    <a:bodyPr/>
                    <a:lstStyle/>
                    <a:p>
                      <a:r>
                        <a:rPr kumimoji="1" lang="en-US" altLang="ja-JP" sz="2300" b="1" kern="1200" dirty="0">
                          <a:solidFill>
                            <a:schemeClr val="tx1"/>
                          </a:solidFill>
                          <a:latin typeface="+mj-ea"/>
                          <a:ea typeface="+mj-ea"/>
                          <a:cs typeface="+mn-cs"/>
                        </a:rPr>
                        <a:t> </a:t>
                      </a:r>
                      <a:r>
                        <a:rPr kumimoji="1" lang="ja-JP" altLang="ja-JP" sz="2300" b="1" kern="1200" dirty="0">
                          <a:solidFill>
                            <a:schemeClr val="tx1"/>
                          </a:solidFill>
                          <a:latin typeface="+mj-ea"/>
                          <a:ea typeface="+mj-ea"/>
                          <a:cs typeface="+mn-cs"/>
                        </a:rPr>
                        <a:t>筋骨格系疾患の利用者に有効と思われる福祉用具を列挙してみましょう。</a:t>
                      </a:r>
                    </a:p>
                    <a:p>
                      <a:r>
                        <a:rPr kumimoji="1" lang="en-US" altLang="ja-JP" sz="2300" b="1" kern="1200" dirty="0">
                          <a:solidFill>
                            <a:schemeClr val="tx1"/>
                          </a:solidFill>
                          <a:latin typeface="+mj-ea"/>
                          <a:ea typeface="+mj-ea"/>
                          <a:cs typeface="+mn-cs"/>
                        </a:rPr>
                        <a:t> </a:t>
                      </a:r>
                      <a:r>
                        <a:rPr kumimoji="1" lang="ja-JP" altLang="ja-JP" sz="2300" b="1" kern="1200" dirty="0">
                          <a:solidFill>
                            <a:schemeClr val="tx1"/>
                          </a:solidFill>
                          <a:latin typeface="+mj-ea"/>
                          <a:ea typeface="+mj-ea"/>
                          <a:cs typeface="+mn-cs"/>
                        </a:rPr>
                        <a:t>住宅改修費の支給対象となる改修項目を列挙してみましょう。</a:t>
                      </a:r>
                      <a:endParaRPr lang="ja-JP" sz="2300" b="1" kern="100" dirty="0">
                        <a:effectLst/>
                        <a:latin typeface="+mj-ea"/>
                        <a:ea typeface="+mj-ea"/>
                        <a:cs typeface="Times New Roman" panose="02020603050405020304" pitchFamily="18" charset="0"/>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61141">
                <a:tc>
                  <a:txBody>
                    <a:bodyPr/>
                    <a:lstStyle/>
                    <a:p>
                      <a:pPr algn="just">
                        <a:spcAft>
                          <a:spcPts val="0"/>
                        </a:spcAft>
                      </a:pPr>
                      <a:r>
                        <a:rPr lang="en-US" sz="20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1945178" y="0"/>
            <a:ext cx="7198822" cy="828000"/>
          </a:xfrm>
          <a:prstGeom prst="rect">
            <a:avLst/>
          </a:prstGeom>
          <a:solidFill>
            <a:schemeClr val="accent6">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2800" b="1" dirty="0"/>
              <a:t>   </a:t>
            </a:r>
            <a:r>
              <a:rPr lang="ja-JP" altLang="ja-JP" sz="2800" b="1" dirty="0"/>
              <a:t>ミニワーク</a:t>
            </a:r>
            <a:r>
              <a:rPr lang="ja-JP" altLang="ja-JP" sz="2800" dirty="0"/>
              <a:t>　　課題提示および</a:t>
            </a:r>
            <a:r>
              <a:rPr lang="ja-JP" altLang="en-US" sz="2800" dirty="0"/>
              <a:t>　　</a:t>
            </a:r>
            <a:r>
              <a:rPr lang="ja-JP" altLang="ja-JP" sz="3600" dirty="0">
                <a:solidFill>
                  <a:srgbClr val="FF0000"/>
                </a:solidFill>
              </a:rPr>
              <a:t>解答例</a:t>
            </a:r>
            <a:endParaRPr kumimoji="0" lang="ja-JP" altLang="ja-JP" sz="3600" dirty="0">
              <a:solidFill>
                <a:srgbClr val="FF0000"/>
              </a:solidFill>
            </a:endParaRPr>
          </a:p>
        </p:txBody>
      </p:sp>
      <p:sp>
        <p:nvSpPr>
          <p:cNvPr id="4" name="正方形/長方形 3"/>
          <p:cNvSpPr/>
          <p:nvPr/>
        </p:nvSpPr>
        <p:spPr>
          <a:xfrm>
            <a:off x="0" y="0"/>
            <a:ext cx="1945178" cy="828000"/>
          </a:xfrm>
          <a:prstGeom prst="rect">
            <a:avLst/>
          </a:prstGeom>
          <a:solidFill>
            <a:srgbClr val="0070C0"/>
          </a:solidFill>
        </p:spPr>
        <p:txBody>
          <a:bodyPr wrap="square" lIns="51435" tIns="25718" rIns="51435" bIns="25718" anchor="ctr" anchorCtr="1">
            <a:spAutoFit/>
          </a:bodyPr>
          <a:lstStyle/>
          <a:p>
            <a:r>
              <a:rPr lang="zh-TW" altLang="en-US" sz="2400" dirty="0">
                <a:solidFill>
                  <a:schemeClr val="bg1"/>
                </a:solidFill>
                <a:latin typeface="HGP創英角ﾎﾟｯﾌﾟ体" pitchFamily="50" charset="-128"/>
                <a:ea typeface="HGP創英角ﾎﾟｯﾌﾟ体" pitchFamily="50" charset="-128"/>
              </a:rPr>
              <a:t>「</a:t>
            </a:r>
            <a:r>
              <a:rPr lang="ja-JP" altLang="ja-JP" sz="2400" b="1" dirty="0">
                <a:solidFill>
                  <a:schemeClr val="bg1"/>
                </a:solidFill>
                <a:latin typeface="HGP創英角ﾎﾟｯﾌﾟ体" pitchFamily="50" charset="-128"/>
                <a:ea typeface="HGP創英角ﾎﾟｯﾌﾟ体" pitchFamily="50" charset="-128"/>
              </a:rPr>
              <a:t>筋骨格系</a:t>
            </a:r>
            <a:r>
              <a:rPr lang="zh-TW" altLang="en-US" sz="2400" dirty="0">
                <a:solidFill>
                  <a:schemeClr val="bg1"/>
                </a:solidFill>
                <a:latin typeface="HGP創英角ﾎﾟｯﾌﾟ体" pitchFamily="50" charset="-128"/>
                <a:ea typeface="HGP創英角ﾎﾟｯﾌﾟ体" pitchFamily="50" charset="-128"/>
              </a:rPr>
              <a:t>」</a:t>
            </a:r>
          </a:p>
        </p:txBody>
      </p:sp>
      <p:pic>
        <p:nvPicPr>
          <p:cNvPr id="6" name="図 5"/>
          <p:cNvPicPr/>
          <p:nvPr/>
        </p:nvPicPr>
        <p:blipFill>
          <a:blip r:embed="rId2" cstate="print"/>
          <a:srcRect t="16204" r="2083" b="23148"/>
          <a:stretch>
            <a:fillRect/>
          </a:stretch>
        </p:blipFill>
        <p:spPr>
          <a:xfrm>
            <a:off x="204717" y="1917511"/>
            <a:ext cx="8939283" cy="4940489"/>
          </a:xfrm>
          <a:prstGeom prst="rect">
            <a:avLst/>
          </a:prstGeom>
        </p:spPr>
      </p:pic>
      <p:sp>
        <p:nvSpPr>
          <p:cNvPr id="23554" name="AutoShape 2"/>
          <p:cNvSpPr>
            <a:spLocks noChangeArrowheads="1"/>
          </p:cNvSpPr>
          <p:nvPr/>
        </p:nvSpPr>
        <p:spPr bwMode="auto">
          <a:xfrm>
            <a:off x="7661227" y="1828800"/>
            <a:ext cx="1291704" cy="768137"/>
          </a:xfrm>
          <a:prstGeom prst="wedgeRectCallout">
            <a:avLst>
              <a:gd name="adj1" fmla="val -23917"/>
              <a:gd name="adj2" fmla="val 63157"/>
            </a:avLst>
          </a:prstGeom>
          <a:solidFill>
            <a:srgbClr val="FBE4D5"/>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テキスト</a:t>
            </a:r>
            <a:endParaRPr kumimoji="1" lang="ja-JP" altLang="en-US" sz="2000" b="0" i="0" u="none" strike="noStrike" cap="none" normalizeH="0" baseline="0" dirty="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Ｐ</a:t>
            </a:r>
            <a:r>
              <a:rPr kumimoji="1" lang="en-US" altLang="ja-JP" sz="2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247</a:t>
            </a:r>
            <a:endParaRPr kumimoji="1" lang="ja-JP" altLang="ja-JP" sz="2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55" name="Text Box 3"/>
          <p:cNvSpPr txBox="1">
            <a:spLocks noChangeArrowheads="1"/>
          </p:cNvSpPr>
          <p:nvPr/>
        </p:nvSpPr>
        <p:spPr bwMode="auto">
          <a:xfrm>
            <a:off x="1364634" y="2265526"/>
            <a:ext cx="2320262" cy="204859"/>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歩行補助具の役割</a:t>
            </a:r>
            <a:endParaRPr kumimoji="1" lang="ja-JP" sz="2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56" name="Text Box 4"/>
          <p:cNvSpPr txBox="1">
            <a:spLocks noChangeArrowheads="1"/>
          </p:cNvSpPr>
          <p:nvPr/>
        </p:nvSpPr>
        <p:spPr bwMode="auto">
          <a:xfrm>
            <a:off x="5724383" y="2255435"/>
            <a:ext cx="1563522" cy="173867"/>
          </a:xfrm>
          <a:prstGeom prst="rect">
            <a:avLst/>
          </a:prstGeom>
          <a:solidFill>
            <a:srgbClr val="FFFFFF"/>
          </a:solidFill>
          <a:ln w="9525">
            <a:solidFill>
              <a:srgbClr val="FFFFFF"/>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歩行補助具</a:t>
            </a:r>
            <a:endParaRPr kumimoji="1" lang="ja-JP" sz="2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AutoShape 2"/>
          <p:cNvSpPr>
            <a:spLocks noChangeArrowheads="1"/>
          </p:cNvSpPr>
          <p:nvPr/>
        </p:nvSpPr>
        <p:spPr bwMode="auto">
          <a:xfrm>
            <a:off x="3316736" y="5804233"/>
            <a:ext cx="1291704" cy="768137"/>
          </a:xfrm>
          <a:prstGeom prst="wedgeRectCallout">
            <a:avLst>
              <a:gd name="adj1" fmla="val -26041"/>
              <a:gd name="adj2" fmla="val -57075"/>
            </a:avLst>
          </a:prstGeom>
          <a:solidFill>
            <a:srgbClr val="FBE4D5"/>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テキスト</a:t>
            </a:r>
            <a:endParaRPr kumimoji="1" lang="ja-JP" altLang="en-US" sz="2000" b="0" i="0" u="none" strike="noStrike" cap="none" normalizeH="0" baseline="0" dirty="0">
              <a:ln>
                <a:noFill/>
              </a:ln>
              <a:solidFill>
                <a:schemeClr val="tx1"/>
              </a:solidFill>
              <a:effectLst/>
              <a:latin typeface="Times New Roman"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Ｐ</a:t>
            </a:r>
            <a:r>
              <a:rPr kumimoji="1" lang="en-US" altLang="ja-JP" sz="2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246</a:t>
            </a:r>
            <a:endParaRPr kumimoji="1" lang="ja-JP" altLang="ja-JP" sz="2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1620420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3372</Words>
  <Application>Microsoft Office PowerPoint</Application>
  <PresentationFormat>画面に合わせる (4:3)</PresentationFormat>
  <Paragraphs>373</Paragraphs>
  <Slides>28</Slides>
  <Notes>7</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28</vt:i4>
      </vt:variant>
    </vt:vector>
  </HeadingPairs>
  <TitlesOfParts>
    <vt:vector size="41" baseType="lpstr">
      <vt:lpstr>HGPｺﾞｼｯｸM</vt:lpstr>
      <vt:lpstr>HGP創英角ﾎﾟｯﾌﾟ体</vt:lpstr>
      <vt:lpstr>HGSｺﾞｼｯｸM</vt:lpstr>
      <vt:lpstr>ＭＳ Ｐゴシック</vt:lpstr>
      <vt:lpstr>ＭＳ ゴシック</vt:lpstr>
      <vt:lpstr>ＭＳ 明朝</vt:lpstr>
      <vt:lpstr>Arial</vt:lpstr>
      <vt:lpstr>Calibri</vt:lpstr>
      <vt:lpstr>Calibri Light</vt:lpstr>
      <vt:lpstr>Century</vt:lpstr>
      <vt:lpstr>Times New Roman</vt:lpstr>
      <vt:lpstr>Office テーマ</vt:lpstr>
      <vt:lpstr>1_Office テーマ</vt:lpstr>
      <vt:lpstr>介護支援専門員研修 小規模研修４</vt:lpstr>
      <vt:lpstr>PowerPoint プレゼンテーション</vt:lpstr>
      <vt:lpstr>介護支援専門員研修 小規模研修４</vt:lpstr>
      <vt:lpstr>本科目の目的</vt:lpstr>
      <vt:lpstr>本科目の修得目標</vt:lpstr>
      <vt:lpstr>本科目のスケジュール　</vt:lpstr>
      <vt:lpstr>前回講義の振り返り</vt:lpstr>
      <vt:lpstr>PowerPoint プレゼンテーション</vt:lpstr>
      <vt:lpstr>PowerPoint プレゼンテーション</vt:lpstr>
      <vt:lpstr>ケアマネジメントの展開事例演習</vt:lpstr>
      <vt:lpstr>PowerPoint プレゼンテーション</vt:lpstr>
      <vt:lpstr>演　習  事例の読み込み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研修記録シートの記入</vt:lpstr>
      <vt:lpstr>本科目の修得目標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介護支援専門員実務研修 ○日目</dc:title>
  <dc:creator>県社協</dc:creator>
  <cp:lastModifiedBy>知伯 平田</cp:lastModifiedBy>
  <cp:revision>54</cp:revision>
  <dcterms:created xsi:type="dcterms:W3CDTF">2017-02-14T06:25:21Z</dcterms:created>
  <dcterms:modified xsi:type="dcterms:W3CDTF">2024-01-02T13:40:05Z</dcterms:modified>
</cp:coreProperties>
</file>