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652" r:id="rId2"/>
    <p:sldId id="653" r:id="rId3"/>
    <p:sldId id="643" r:id="rId4"/>
    <p:sldId id="687" r:id="rId5"/>
    <p:sldId id="646" r:id="rId6"/>
    <p:sldId id="650" r:id="rId7"/>
    <p:sldId id="688" r:id="rId8"/>
    <p:sldId id="648" r:id="rId9"/>
    <p:sldId id="590" r:id="rId10"/>
    <p:sldId id="654" r:id="rId11"/>
    <p:sldId id="641" r:id="rId12"/>
    <p:sldId id="610" r:id="rId13"/>
    <p:sldId id="620" r:id="rId14"/>
    <p:sldId id="625" r:id="rId15"/>
    <p:sldId id="626" r:id="rId16"/>
    <p:sldId id="630" r:id="rId17"/>
    <p:sldId id="631" r:id="rId18"/>
    <p:sldId id="632" r:id="rId19"/>
    <p:sldId id="651" r:id="rId20"/>
    <p:sldId id="633" r:id="rId21"/>
    <p:sldId id="639" r:id="rId22"/>
    <p:sldId id="636" r:id="rId23"/>
    <p:sldId id="635" r:id="rId24"/>
    <p:sldId id="637" r:id="rId25"/>
    <p:sldId id="640" r:id="rId26"/>
    <p:sldId id="628" r:id="rId27"/>
    <p:sldId id="655" r:id="rId28"/>
    <p:sldId id="656" r:id="rId29"/>
    <p:sldId id="689" r:id="rId30"/>
    <p:sldId id="657" r:id="rId31"/>
    <p:sldId id="658" r:id="rId32"/>
    <p:sldId id="659" r:id="rId33"/>
    <p:sldId id="660" r:id="rId34"/>
    <p:sldId id="661" r:id="rId35"/>
    <p:sldId id="662" r:id="rId36"/>
    <p:sldId id="663" r:id="rId37"/>
    <p:sldId id="664" r:id="rId38"/>
    <p:sldId id="665" r:id="rId39"/>
    <p:sldId id="666" r:id="rId40"/>
    <p:sldId id="667" r:id="rId41"/>
    <p:sldId id="668" r:id="rId42"/>
    <p:sldId id="669" r:id="rId43"/>
    <p:sldId id="670" r:id="rId44"/>
    <p:sldId id="673" r:id="rId45"/>
    <p:sldId id="674" r:id="rId46"/>
    <p:sldId id="675" r:id="rId47"/>
    <p:sldId id="676" r:id="rId48"/>
    <p:sldId id="677" r:id="rId49"/>
    <p:sldId id="678" r:id="rId50"/>
    <p:sldId id="679" r:id="rId51"/>
    <p:sldId id="680" r:id="rId52"/>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0064"/>
    <a:srgbClr val="FF0000"/>
    <a:srgbClr val="000066"/>
    <a:srgbClr val="FF3399"/>
    <a:srgbClr val="FEF4F9"/>
    <a:srgbClr val="FFFF99"/>
    <a:srgbClr val="FFE1FF"/>
    <a:srgbClr val="FEF0F7"/>
    <a:srgbClr val="FFCC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44" autoAdjust="0"/>
    <p:restoredTop sz="90141" autoAdjust="0"/>
  </p:normalViewPr>
  <p:slideViewPr>
    <p:cSldViewPr>
      <p:cViewPr varScale="1">
        <p:scale>
          <a:sx n="77" d="100"/>
          <a:sy n="77" d="100"/>
        </p:scale>
        <p:origin x="1618" y="9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11549"/>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ltLang="ja-JP"/>
          </a:p>
        </p:txBody>
      </p:sp>
      <p:sp>
        <p:nvSpPr>
          <p:cNvPr id="624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24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ltLang="ja-JP"/>
          </a:p>
        </p:txBody>
      </p:sp>
      <p:sp>
        <p:nvSpPr>
          <p:cNvPr id="624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6921304-4CAD-4ECC-9E8C-5529538959B2}" type="slidenum">
              <a:rPr lang="en-US" altLang="ja-JP"/>
              <a:pPr>
                <a:defRPr/>
              </a:pPr>
              <a:t>‹#›</a:t>
            </a:fld>
            <a:endParaRPr lang="en-US" altLang="ja-JP"/>
          </a:p>
        </p:txBody>
      </p:sp>
    </p:spTree>
    <p:extLst>
      <p:ext uri="{BB962C8B-B14F-4D97-AF65-F5344CB8AC3E}">
        <p14:creationId xmlns:p14="http://schemas.microsoft.com/office/powerpoint/2010/main" val="18159741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6921304-4CAD-4ECC-9E8C-5529538959B2}" type="slidenum">
              <a:rPr lang="en-US" altLang="ja-JP" smtClean="0"/>
              <a:pPr>
                <a:defRPr/>
              </a:pPr>
              <a:t>13</a:t>
            </a:fld>
            <a:endParaRPr lang="en-US" altLang="ja-JP"/>
          </a:p>
        </p:txBody>
      </p:sp>
    </p:spTree>
    <p:extLst>
      <p:ext uri="{BB962C8B-B14F-4D97-AF65-F5344CB8AC3E}">
        <p14:creationId xmlns:p14="http://schemas.microsoft.com/office/powerpoint/2010/main" val="20434805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4B65C50-3859-4644-8435-61917FECAB02}" type="slidenum">
              <a:rPr lang="ja-JP" altLang="en-US" sz="1200"/>
              <a:pPr/>
              <a:t>36</a:t>
            </a:fld>
            <a:endParaRPr lang="en-US" altLang="ja-JP" sz="1200"/>
          </a:p>
        </p:txBody>
      </p:sp>
      <p:sp>
        <p:nvSpPr>
          <p:cNvPr id="30723" name="Rectangle 2"/>
          <p:cNvSpPr>
            <a:spLocks noGrp="1" noRot="1" noChangeAspect="1" noChangeArrowheads="1" noTextEdit="1"/>
          </p:cNvSpPr>
          <p:nvPr>
            <p:ph type="sldImg"/>
          </p:nvPr>
        </p:nvSpPr>
        <p:spPr>
          <a:solidFill>
            <a:srgbClr val="FFFFFF"/>
          </a:solidFill>
          <a:ln/>
        </p:spPr>
      </p:sp>
      <p:sp>
        <p:nvSpPr>
          <p:cNvPr id="3072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ja-JP" altLang="en-US"/>
              <a:t>あいづちにはこのような意味があります。</a:t>
            </a:r>
          </a:p>
        </p:txBody>
      </p:sp>
    </p:spTree>
    <p:extLst>
      <p:ext uri="{BB962C8B-B14F-4D97-AF65-F5344CB8AC3E}">
        <p14:creationId xmlns:p14="http://schemas.microsoft.com/office/powerpoint/2010/main" val="31562046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7C5F35EB-D6E6-484C-BCF5-4B3F848DD145}" type="slidenum">
              <a:rPr lang="ja-JP" altLang="en-US" sz="1200"/>
              <a:pPr/>
              <a:t>37</a:t>
            </a:fld>
            <a:endParaRPr lang="en-US" altLang="ja-JP" sz="1200"/>
          </a:p>
        </p:txBody>
      </p:sp>
      <p:sp>
        <p:nvSpPr>
          <p:cNvPr id="32771" name="Rectangle 2"/>
          <p:cNvSpPr>
            <a:spLocks noGrp="1" noRot="1" noChangeAspect="1" noChangeArrowheads="1" noTextEdit="1"/>
          </p:cNvSpPr>
          <p:nvPr>
            <p:ph type="sldImg"/>
          </p:nvPr>
        </p:nvSpPr>
        <p:spPr>
          <a:solidFill>
            <a:srgbClr val="FFFFFF"/>
          </a:solidFill>
          <a:ln/>
        </p:spPr>
      </p:sp>
      <p:sp>
        <p:nvSpPr>
          <p:cNvPr id="32772"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ja-JP" altLang="en-US"/>
              <a:t>さらに、あいづちを効果的につかうには、あいづちを使い分けると良いです。</a:t>
            </a:r>
          </a:p>
        </p:txBody>
      </p:sp>
    </p:spTree>
    <p:extLst>
      <p:ext uri="{BB962C8B-B14F-4D97-AF65-F5344CB8AC3E}">
        <p14:creationId xmlns:p14="http://schemas.microsoft.com/office/powerpoint/2010/main" val="7527693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CDDABEFB-38A3-45ED-974E-A5062544116E}" type="slidenum">
              <a:rPr lang="ja-JP" altLang="en-US" sz="1200"/>
              <a:pPr/>
              <a:t>38</a:t>
            </a:fld>
            <a:endParaRPr lang="en-US" altLang="ja-JP" sz="1200"/>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ja-JP" altLang="en-US"/>
              <a:t>続いて繰り返しです。</a:t>
            </a:r>
          </a:p>
          <a:p>
            <a:pPr eaLnBrk="1" hangingPunct="1"/>
            <a:r>
              <a:rPr lang="ja-JP" altLang="en-US"/>
              <a:t>面接者が自分のペースで話を進めようとしたとき、相づちや繰り返しを行わないことが多くあります。</a:t>
            </a:r>
          </a:p>
          <a:p>
            <a:pPr eaLnBrk="1" hangingPunct="1"/>
            <a:r>
              <a:rPr lang="ja-JP" altLang="en-US"/>
              <a:t>例えば、利用者の「しんどいんです。」という訴えを十分受け止めることなく、「しんどいんなら、ヘルパーさんに来てもらって手伝ってもらいましょう。」といった具合に、面接者の提案したいことを優先してしまいがちです。しかしながら、利用者からすれば、まずは自分のしんどさを受け止めて欲しい、理解して欲しいという思いが強い場合、十分受け止められていないという気持ちにつながりかねません。</a:t>
            </a:r>
          </a:p>
          <a:p>
            <a:pPr eaLnBrk="1" hangingPunct="1"/>
            <a:r>
              <a:rPr lang="ja-JP" altLang="en-US"/>
              <a:t>ですから、利用者の「しんどいんです。」という訴えに対して、「しんどいんですね。」と繰り返しの技法を使うことが効果的なわけです。</a:t>
            </a:r>
          </a:p>
        </p:txBody>
      </p:sp>
    </p:spTree>
    <p:extLst>
      <p:ext uri="{BB962C8B-B14F-4D97-AF65-F5344CB8AC3E}">
        <p14:creationId xmlns:p14="http://schemas.microsoft.com/office/powerpoint/2010/main" val="1717549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4E08C5FF-63B7-45CE-813E-B0EA81D92438}" type="slidenum">
              <a:rPr lang="ja-JP" altLang="en-US" sz="1200"/>
              <a:pPr/>
              <a:t>39</a:t>
            </a:fld>
            <a:endParaRPr lang="en-US" altLang="ja-JP" sz="1200"/>
          </a:p>
        </p:txBody>
      </p:sp>
      <p:sp>
        <p:nvSpPr>
          <p:cNvPr id="36867" name="Rectangle 2"/>
          <p:cNvSpPr>
            <a:spLocks noGrp="1" noRot="1" noChangeAspect="1" noChangeArrowheads="1" noTextEdit="1"/>
          </p:cNvSpPr>
          <p:nvPr>
            <p:ph type="sldImg"/>
          </p:nvPr>
        </p:nvSpPr>
        <p:spPr>
          <a:solidFill>
            <a:srgbClr val="FFFFFF"/>
          </a:solidFill>
          <a:ln/>
        </p:spPr>
      </p:sp>
      <p:sp>
        <p:nvSpPr>
          <p:cNvPr id="3686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ja-JP" altLang="en-US"/>
              <a:t>繰り返しの良いところは、面接者の意見や評価が入りにくく、相談者の関心にそって面接ができる点です。</a:t>
            </a:r>
          </a:p>
        </p:txBody>
      </p:sp>
    </p:spTree>
    <p:extLst>
      <p:ext uri="{BB962C8B-B14F-4D97-AF65-F5344CB8AC3E}">
        <p14:creationId xmlns:p14="http://schemas.microsoft.com/office/powerpoint/2010/main" val="15810815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E9A852B2-FF83-4147-BFF2-50A75CC7449C}" type="slidenum">
              <a:rPr lang="ja-JP" altLang="en-US" sz="1200"/>
              <a:pPr/>
              <a:t>40</a:t>
            </a:fld>
            <a:endParaRPr lang="en-US" altLang="ja-JP" sz="1200"/>
          </a:p>
        </p:txBody>
      </p:sp>
      <p:sp>
        <p:nvSpPr>
          <p:cNvPr id="38915" name="Rectangle 2"/>
          <p:cNvSpPr>
            <a:spLocks noGrp="1" noRot="1" noChangeAspect="1" noChangeArrowheads="1" noTextEdit="1"/>
          </p:cNvSpPr>
          <p:nvPr>
            <p:ph type="sldImg"/>
          </p:nvPr>
        </p:nvSpPr>
        <p:spPr>
          <a:solidFill>
            <a:srgbClr val="FFFFFF"/>
          </a:solidFill>
          <a:ln/>
        </p:spPr>
      </p:sp>
      <p:sp>
        <p:nvSpPr>
          <p:cNvPr id="3891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ja-JP" altLang="en-US"/>
              <a:t>次に質問を考えていきます。</a:t>
            </a:r>
          </a:p>
          <a:p>
            <a:pPr eaLnBrk="1" hangingPunct="1"/>
            <a:r>
              <a:rPr lang="ja-JP" altLang="en-US"/>
              <a:t>質問にかかわる基本的な技法としては、オープンクエスチョンとクローズドクエスチョンの二つがあります。</a:t>
            </a:r>
          </a:p>
          <a:p>
            <a:pPr eaLnBrk="1" hangingPunct="1"/>
            <a:r>
              <a:rPr lang="ja-JP" altLang="en-US"/>
              <a:t>面接者中心に面接を進める場合には、クローズドクエスチョンが多用されがちです。</a:t>
            </a:r>
          </a:p>
          <a:p>
            <a:pPr eaLnBrk="1" hangingPunct="1"/>
            <a:r>
              <a:rPr lang="ja-JP" altLang="en-US"/>
              <a:t>相談者の話したいことを傾聴するよりも、面接者の知りたい情報の収集、確認をする上でクローズドクエスチョンが役立ちますが、それは時に、相談者との専門的援助関係を築く上で妨げになるということを十分理解しておく必要があります。</a:t>
            </a:r>
          </a:p>
          <a:p>
            <a:pPr eaLnBrk="1" hangingPunct="1"/>
            <a:r>
              <a:rPr lang="ja-JP" altLang="en-US"/>
              <a:t>クローズドクエスチョンを多用すると、相談者に詰問されているといった印象を与えがちなので、相談者の状況に十分配慮しながら意図的に使いこなすことが求められます。</a:t>
            </a:r>
          </a:p>
        </p:txBody>
      </p:sp>
    </p:spTree>
    <p:extLst>
      <p:ext uri="{BB962C8B-B14F-4D97-AF65-F5344CB8AC3E}">
        <p14:creationId xmlns:p14="http://schemas.microsoft.com/office/powerpoint/2010/main" val="17527714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10FAEFC-DEB9-42CF-8980-4B70FB213FAF}" type="slidenum">
              <a:rPr lang="ja-JP" altLang="en-US" sz="1200"/>
              <a:pPr/>
              <a:t>41</a:t>
            </a:fld>
            <a:endParaRPr lang="en-US" altLang="ja-JP" sz="1200"/>
          </a:p>
        </p:txBody>
      </p:sp>
      <p:sp>
        <p:nvSpPr>
          <p:cNvPr id="40963" name="Rectangle 2"/>
          <p:cNvSpPr>
            <a:spLocks noGrp="1" noRot="1" noChangeAspect="1" noChangeArrowheads="1" noTextEdit="1"/>
          </p:cNvSpPr>
          <p:nvPr>
            <p:ph type="sldImg"/>
          </p:nvPr>
        </p:nvSpPr>
        <p:spPr>
          <a:solidFill>
            <a:srgbClr val="FFFFFF"/>
          </a:solidFill>
          <a:ln/>
        </p:spPr>
      </p:sp>
      <p:sp>
        <p:nvSpPr>
          <p:cNvPr id="4096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ja-JP" altLang="en-US"/>
              <a:t>相談者に沈黙されるとついつい焦ったりします。焦って、何か言わなきゃいけないと質問を重ねたり、相談者の思いを代弁しようとします。</a:t>
            </a:r>
          </a:p>
          <a:p>
            <a:pPr eaLnBrk="1" hangingPunct="1"/>
            <a:r>
              <a:rPr lang="ja-JP" altLang="en-US"/>
              <a:t>しかし、沈黙にはいろいろな意味が隠されていますので、その意味を焦らずに考えましょう。</a:t>
            </a:r>
          </a:p>
        </p:txBody>
      </p:sp>
    </p:spTree>
    <p:extLst>
      <p:ext uri="{BB962C8B-B14F-4D97-AF65-F5344CB8AC3E}">
        <p14:creationId xmlns:p14="http://schemas.microsoft.com/office/powerpoint/2010/main" val="2139511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F6D54633-0F01-46C1-A2AE-BBB20427B78B}" type="slidenum">
              <a:rPr lang="ja-JP" altLang="en-US" sz="1200"/>
              <a:pPr/>
              <a:t>42</a:t>
            </a:fld>
            <a:endParaRPr lang="en-US" altLang="ja-JP" sz="1200"/>
          </a:p>
        </p:txBody>
      </p:sp>
      <p:sp>
        <p:nvSpPr>
          <p:cNvPr id="43011" name="Rectangle 2"/>
          <p:cNvSpPr>
            <a:spLocks noGrp="1" noRot="1" noChangeAspect="1" noChangeArrowheads="1" noTextEdit="1"/>
          </p:cNvSpPr>
          <p:nvPr>
            <p:ph type="sldImg"/>
          </p:nvPr>
        </p:nvSpPr>
        <p:spPr>
          <a:solidFill>
            <a:srgbClr val="FFFFFF"/>
          </a:solidFill>
          <a:ln/>
        </p:spPr>
      </p:sp>
      <p:sp>
        <p:nvSpPr>
          <p:cNvPr id="43012"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ja-JP" altLang="en-US"/>
              <a:t>たとえば、沈黙にこんな意味があります。</a:t>
            </a:r>
            <a:r>
              <a:rPr lang="ja-JP" altLang="en-US">
                <a:ea typeface="ＭＳ Ｐゴシック" panose="020B0600070205080204" pitchFamily="50" charset="-128"/>
              </a:rPr>
              <a:t>面接者が不適切な質問や，要約をした場合などに生まれやすいので注意が必要です。つまり、相談者が勝手に沈黙しているわけではなく、面接者との関係性の中で反応していることを面接者自身が振り返ることが求められるわけです。</a:t>
            </a:r>
          </a:p>
          <a:p>
            <a:pPr eaLnBrk="1" hangingPunct="1">
              <a:spcBef>
                <a:spcPct val="0"/>
              </a:spcBef>
            </a:pPr>
            <a:r>
              <a:rPr lang="ja-JP" altLang="en-US">
                <a:ea typeface="ＭＳ Ｐゴシック" panose="020B0600070205080204" pitchFamily="50" charset="-128"/>
              </a:rPr>
              <a:t>利用者の沈黙を待つことが、利用者の安心感につながることも知っておくことが必要です。</a:t>
            </a:r>
          </a:p>
          <a:p>
            <a:pPr eaLnBrk="1" hangingPunct="1">
              <a:spcBef>
                <a:spcPct val="0"/>
              </a:spcBef>
            </a:pPr>
            <a:endParaRPr lang="ja-JP" altLang="en-US"/>
          </a:p>
        </p:txBody>
      </p:sp>
    </p:spTree>
    <p:extLst>
      <p:ext uri="{BB962C8B-B14F-4D97-AF65-F5344CB8AC3E}">
        <p14:creationId xmlns:p14="http://schemas.microsoft.com/office/powerpoint/2010/main" val="3924291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55071662-1539-43DA-AF5A-FDE1CA8F4601}" type="slidenum">
              <a:rPr lang="ja-JP" altLang="en-US" sz="1200"/>
              <a:pPr/>
              <a:t>43</a:t>
            </a:fld>
            <a:endParaRPr lang="en-US" altLang="ja-JP" sz="1200"/>
          </a:p>
        </p:txBody>
      </p:sp>
      <p:sp>
        <p:nvSpPr>
          <p:cNvPr id="53251" name="Rectangle 2"/>
          <p:cNvSpPr>
            <a:spLocks noGrp="1" noRot="1" noChangeAspect="1" noChangeArrowheads="1" noTextEdit="1"/>
          </p:cNvSpPr>
          <p:nvPr>
            <p:ph type="sldImg"/>
          </p:nvPr>
        </p:nvSpPr>
        <p:spPr>
          <a:solidFill>
            <a:srgbClr val="FFFFFF"/>
          </a:solidFill>
          <a:ln/>
        </p:spPr>
      </p:sp>
      <p:sp>
        <p:nvSpPr>
          <p:cNvPr id="53252"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ja-JP" altLang="en-US"/>
              <a:t>バーバル、ノンバーバルコミュニケーションの違いを示したものです。</a:t>
            </a:r>
          </a:p>
          <a:p>
            <a:pPr eaLnBrk="1" hangingPunct="1"/>
            <a:r>
              <a:rPr lang="ja-JP" altLang="en-US"/>
              <a:t>ノンバーバルコミュニケーションは、バーバルコミュニケーション以上に重要ですが、自分がどんな表情や姿勢、態度なのかを自覚していないと思わぬ結果を生むこともあります。</a:t>
            </a:r>
          </a:p>
        </p:txBody>
      </p:sp>
    </p:spTree>
    <p:extLst>
      <p:ext uri="{BB962C8B-B14F-4D97-AF65-F5344CB8AC3E}">
        <p14:creationId xmlns:p14="http://schemas.microsoft.com/office/powerpoint/2010/main" val="5619757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28104E4C-0FAF-4D7A-B2D5-2353622F1E7F}" type="slidenum">
              <a:rPr lang="ja-JP" altLang="en-US" sz="1200"/>
              <a:pPr/>
              <a:t>44</a:t>
            </a:fld>
            <a:endParaRPr lang="en-US" altLang="ja-JP" sz="1200"/>
          </a:p>
        </p:txBody>
      </p:sp>
      <p:sp>
        <p:nvSpPr>
          <p:cNvPr id="61443" name="Rectangle 2"/>
          <p:cNvSpPr>
            <a:spLocks noGrp="1" noRot="1" noChangeAspect="1" noChangeArrowheads="1" noTextEdit="1"/>
          </p:cNvSpPr>
          <p:nvPr>
            <p:ph type="sldImg"/>
          </p:nvPr>
        </p:nvSpPr>
        <p:spPr>
          <a:solidFill>
            <a:srgbClr val="FFFFFF"/>
          </a:solidFill>
          <a:ln/>
        </p:spPr>
      </p:sp>
      <p:sp>
        <p:nvSpPr>
          <p:cNvPr id="6144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ja-JP" altLang="en-US"/>
              <a:t>それでは続いて、面接場面における自分の癖を思い出してみてください。</a:t>
            </a:r>
          </a:p>
          <a:p>
            <a:pPr eaLnBrk="1" hangingPunct="1"/>
            <a:r>
              <a:rPr lang="ja-JP" altLang="en-US"/>
              <a:t>いまから１分間でそこに書き出してください。</a:t>
            </a:r>
          </a:p>
          <a:p>
            <a:pPr eaLnBrk="1" hangingPunct="1"/>
            <a:endParaRPr lang="ja-JP" altLang="en-US"/>
          </a:p>
        </p:txBody>
      </p:sp>
    </p:spTree>
    <p:extLst>
      <p:ext uri="{BB962C8B-B14F-4D97-AF65-F5344CB8AC3E}">
        <p14:creationId xmlns:p14="http://schemas.microsoft.com/office/powerpoint/2010/main" val="3930490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5764A16A-D942-4B5B-BA38-0C93A34699A5}" type="slidenum">
              <a:rPr lang="ja-JP" altLang="en-US" sz="1200"/>
              <a:pPr/>
              <a:t>45</a:t>
            </a:fld>
            <a:endParaRPr lang="en-US" altLang="ja-JP" sz="1200"/>
          </a:p>
        </p:txBody>
      </p:sp>
      <p:sp>
        <p:nvSpPr>
          <p:cNvPr id="63491" name="Rectangle 2"/>
          <p:cNvSpPr>
            <a:spLocks noGrp="1" noRot="1" noChangeAspect="1" noChangeArrowheads="1" noTextEdit="1"/>
          </p:cNvSpPr>
          <p:nvPr>
            <p:ph type="sldImg"/>
          </p:nvPr>
        </p:nvSpPr>
        <p:spPr>
          <a:solidFill>
            <a:srgbClr val="FFFFFF"/>
          </a:solidFill>
          <a:ln/>
        </p:spPr>
      </p:sp>
      <p:sp>
        <p:nvSpPr>
          <p:cNvPr id="63492"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ja-JP" altLang="en-US"/>
              <a:t>例えば、先ほどの模擬面接の時の自分の目線を思い出してください。どんな。ふうにしてましたか。</a:t>
            </a:r>
          </a:p>
        </p:txBody>
      </p:sp>
    </p:spTree>
    <p:extLst>
      <p:ext uri="{BB962C8B-B14F-4D97-AF65-F5344CB8AC3E}">
        <p14:creationId xmlns:p14="http://schemas.microsoft.com/office/powerpoint/2010/main" val="2173533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36921304-4CAD-4ECC-9E8C-5529538959B2}" type="slidenum">
              <a:rPr lang="en-US" altLang="ja-JP" smtClean="0"/>
              <a:pPr>
                <a:defRPr/>
              </a:pPr>
              <a:t>14</a:t>
            </a:fld>
            <a:endParaRPr lang="en-US" altLang="ja-JP"/>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441DAA78-CAFF-4B80-8BF6-AD30CF12046D}" type="slidenum">
              <a:rPr lang="ja-JP" altLang="en-US" sz="1200"/>
              <a:pPr/>
              <a:t>46</a:t>
            </a:fld>
            <a:endParaRPr lang="en-US" altLang="ja-JP" sz="1200"/>
          </a:p>
        </p:txBody>
      </p:sp>
      <p:sp>
        <p:nvSpPr>
          <p:cNvPr id="69635" name="Rectangle 2"/>
          <p:cNvSpPr>
            <a:spLocks noGrp="1" noRot="1" noChangeAspect="1" noChangeArrowheads="1" noTextEdit="1"/>
          </p:cNvSpPr>
          <p:nvPr>
            <p:ph type="sldImg"/>
          </p:nvPr>
        </p:nvSpPr>
        <p:spPr>
          <a:solidFill>
            <a:srgbClr val="FFFFFF"/>
          </a:solidFill>
          <a:ln/>
        </p:spPr>
      </p:sp>
      <p:sp>
        <p:nvSpPr>
          <p:cNvPr id="6963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ja-JP" altLang="en-US"/>
              <a:t>「聴く」と面接者の意思は、その意思を言葉で伝えるだけでなく、態度や姿勢からも伝わります。</a:t>
            </a:r>
          </a:p>
          <a:p>
            <a:pPr eaLnBrk="1" hangingPunct="1"/>
            <a:r>
              <a:rPr lang="ja-JP" altLang="en-US"/>
              <a:t>言葉で言っていることと、態度や姿勢が異なるときは、むしろ態度や姿勢であらわれて事の方が強く伝わります。</a:t>
            </a:r>
          </a:p>
          <a:p>
            <a:pPr eaLnBrk="1" hangingPunct="1"/>
            <a:r>
              <a:rPr lang="ja-JP" altLang="en-US"/>
              <a:t>「話を聴いてくれるといっておきながら本当は聴きたくないんだ」と･･･</a:t>
            </a:r>
          </a:p>
        </p:txBody>
      </p:sp>
    </p:spTree>
    <p:extLst>
      <p:ext uri="{BB962C8B-B14F-4D97-AF65-F5344CB8AC3E}">
        <p14:creationId xmlns:p14="http://schemas.microsoft.com/office/powerpoint/2010/main" val="25803648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065447D6-C38A-4451-8C26-5D659072D5C9}" type="slidenum">
              <a:rPr lang="ja-JP" altLang="en-US" sz="1200"/>
              <a:pPr/>
              <a:t>47</a:t>
            </a:fld>
            <a:endParaRPr lang="en-US" altLang="ja-JP" sz="1200"/>
          </a:p>
        </p:txBody>
      </p:sp>
      <p:sp>
        <p:nvSpPr>
          <p:cNvPr id="71683" name="Rectangle 2"/>
          <p:cNvSpPr>
            <a:spLocks noGrp="1" noRot="1" noChangeAspect="1" noChangeArrowheads="1" noTextEdit="1"/>
          </p:cNvSpPr>
          <p:nvPr>
            <p:ph type="sldImg"/>
          </p:nvPr>
        </p:nvSpPr>
        <p:spPr>
          <a:solidFill>
            <a:srgbClr val="FFFFFF"/>
          </a:solidFill>
          <a:ln/>
        </p:spPr>
      </p:sp>
      <p:sp>
        <p:nvSpPr>
          <p:cNvPr id="7168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ja-JP" altLang="en-US"/>
              <a:t>例えば、なにげなくついやってしまいがちなのが、腕組みや足組みです。</a:t>
            </a:r>
          </a:p>
          <a:p>
            <a:pPr eaLnBrk="1" hangingPunct="1"/>
            <a:r>
              <a:rPr lang="ja-JP" altLang="en-US"/>
              <a:t>これは面接場面だけではなく、日常のさまざまな場面での自分のとる態度や姿勢として考えてみてください。</a:t>
            </a:r>
          </a:p>
        </p:txBody>
      </p:sp>
    </p:spTree>
    <p:extLst>
      <p:ext uri="{BB962C8B-B14F-4D97-AF65-F5344CB8AC3E}">
        <p14:creationId xmlns:p14="http://schemas.microsoft.com/office/powerpoint/2010/main" val="17497689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0BCE39B4-DA50-43D4-89B1-95F524726CA5}" type="slidenum">
              <a:rPr lang="ja-JP" altLang="en-US" sz="1200"/>
              <a:pPr/>
              <a:t>48</a:t>
            </a:fld>
            <a:endParaRPr lang="en-US" altLang="ja-JP" sz="1200"/>
          </a:p>
        </p:txBody>
      </p:sp>
      <p:sp>
        <p:nvSpPr>
          <p:cNvPr id="73731" name="Rectangle 2"/>
          <p:cNvSpPr>
            <a:spLocks noGrp="1" noRot="1" noChangeAspect="1" noChangeArrowheads="1" noTextEdit="1"/>
          </p:cNvSpPr>
          <p:nvPr>
            <p:ph type="sldImg"/>
          </p:nvPr>
        </p:nvSpPr>
        <p:spPr>
          <a:solidFill>
            <a:srgbClr val="FFFFFF"/>
          </a:solidFill>
          <a:ln/>
        </p:spPr>
      </p:sp>
      <p:sp>
        <p:nvSpPr>
          <p:cNvPr id="73732"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ja-JP" altLang="en-US"/>
              <a:t>時間が気になるとき、つい時計を見てしまいます。</a:t>
            </a:r>
          </a:p>
        </p:txBody>
      </p:sp>
    </p:spTree>
    <p:extLst>
      <p:ext uri="{BB962C8B-B14F-4D97-AF65-F5344CB8AC3E}">
        <p14:creationId xmlns:p14="http://schemas.microsoft.com/office/powerpoint/2010/main" val="21596606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D542A07D-1AD1-4005-95FB-BBB88C6AB707}" type="slidenum">
              <a:rPr lang="ja-JP" altLang="en-US" sz="1200"/>
              <a:pPr/>
              <a:t>49</a:t>
            </a:fld>
            <a:endParaRPr lang="en-US" altLang="ja-JP" sz="1200"/>
          </a:p>
        </p:txBody>
      </p:sp>
      <p:sp>
        <p:nvSpPr>
          <p:cNvPr id="75779" name="Rectangle 2"/>
          <p:cNvSpPr>
            <a:spLocks noGrp="1" noRot="1" noChangeAspect="1" noChangeArrowheads="1" noTextEdit="1"/>
          </p:cNvSpPr>
          <p:nvPr>
            <p:ph type="sldImg"/>
          </p:nvPr>
        </p:nvSpPr>
        <p:spPr>
          <a:solidFill>
            <a:srgbClr val="FFFFFF"/>
          </a:solidFill>
          <a:ln/>
        </p:spPr>
      </p:sp>
      <p:sp>
        <p:nvSpPr>
          <p:cNvPr id="7578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ja-JP" altLang="en-US"/>
              <a:t>こんな癖はどうでしょうか。会議や研修場面ではときどきみられますね。</a:t>
            </a:r>
          </a:p>
        </p:txBody>
      </p:sp>
    </p:spTree>
    <p:extLst>
      <p:ext uri="{BB962C8B-B14F-4D97-AF65-F5344CB8AC3E}">
        <p14:creationId xmlns:p14="http://schemas.microsoft.com/office/powerpoint/2010/main" val="9651461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14E9F5B3-24A2-4290-BA2F-91429F72C492}" type="slidenum">
              <a:rPr lang="ja-JP" altLang="en-US" sz="1200"/>
              <a:pPr/>
              <a:t>50</a:t>
            </a:fld>
            <a:endParaRPr lang="en-US" altLang="ja-JP" sz="1200"/>
          </a:p>
        </p:txBody>
      </p:sp>
      <p:sp>
        <p:nvSpPr>
          <p:cNvPr id="77827" name="Rectangle 2"/>
          <p:cNvSpPr>
            <a:spLocks noGrp="1" noRot="1" noChangeAspect="1" noChangeArrowheads="1" noTextEdit="1"/>
          </p:cNvSpPr>
          <p:nvPr>
            <p:ph type="sldImg"/>
          </p:nvPr>
        </p:nvSpPr>
        <p:spPr>
          <a:solidFill>
            <a:srgbClr val="FFFFFF"/>
          </a:solidFill>
          <a:ln/>
        </p:spPr>
      </p:sp>
      <p:sp>
        <p:nvSpPr>
          <p:cNvPr id="7782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ja-JP" altLang="en-US"/>
              <a:t>例えば、どんな態度や姿勢が望ましいでしょうか。</a:t>
            </a:r>
          </a:p>
        </p:txBody>
      </p:sp>
    </p:spTree>
    <p:extLst>
      <p:ext uri="{BB962C8B-B14F-4D97-AF65-F5344CB8AC3E}">
        <p14:creationId xmlns:p14="http://schemas.microsoft.com/office/powerpoint/2010/main" val="8829546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8F7B6BA8-FFC7-4EBA-B697-F72D2480F1B4}" type="slidenum">
              <a:rPr lang="ja-JP" altLang="en-US" sz="1200"/>
              <a:pPr/>
              <a:t>51</a:t>
            </a:fld>
            <a:endParaRPr lang="en-US" altLang="ja-JP" sz="1200"/>
          </a:p>
        </p:txBody>
      </p:sp>
      <p:sp>
        <p:nvSpPr>
          <p:cNvPr id="79875" name="Rectangle 2"/>
          <p:cNvSpPr>
            <a:spLocks noGrp="1" noRot="1" noChangeAspect="1" noChangeArrowheads="1" noTextEdit="1"/>
          </p:cNvSpPr>
          <p:nvPr>
            <p:ph type="sldImg"/>
          </p:nvPr>
        </p:nvSpPr>
        <p:spPr>
          <a:solidFill>
            <a:srgbClr val="FFFFFF"/>
          </a:solidFill>
          <a:ln/>
        </p:spPr>
      </p:sp>
      <p:sp>
        <p:nvSpPr>
          <p:cNvPr id="7987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ja-JP" altLang="en-US"/>
              <a:t>話す速度はどうですか。いつの間にか速くなったりする癖のある方はいらっしゃいませんか？</a:t>
            </a:r>
          </a:p>
          <a:p>
            <a:pPr eaLnBrk="1" hangingPunct="1"/>
            <a:r>
              <a:rPr lang="ja-JP" altLang="en-US"/>
              <a:t>クローズドクエスチョンを重ねるときに、問いかけが速くなったり、間が詰まったりすると、詰問しているような印象を与えてしまいます。</a:t>
            </a:r>
          </a:p>
        </p:txBody>
      </p:sp>
    </p:spTree>
    <p:extLst>
      <p:ext uri="{BB962C8B-B14F-4D97-AF65-F5344CB8AC3E}">
        <p14:creationId xmlns:p14="http://schemas.microsoft.com/office/powerpoint/2010/main" val="811404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A36EC8C-56D7-4EA4-A0F4-2E4D3D4F2760}" type="slidenum">
              <a:rPr lang="ja-JP" altLang="en-US" smtClean="0"/>
              <a:pPr>
                <a:defRPr/>
              </a:pPr>
              <a:t>28</a:t>
            </a:fld>
            <a:endParaRPr lang="en-US" altLang="ja-JP"/>
          </a:p>
        </p:txBody>
      </p:sp>
    </p:spTree>
    <p:extLst>
      <p:ext uri="{BB962C8B-B14F-4D97-AF65-F5344CB8AC3E}">
        <p14:creationId xmlns:p14="http://schemas.microsoft.com/office/powerpoint/2010/main" val="4193084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E7613096-876B-4304-9D13-A33023CDEE41}" type="slidenum">
              <a:rPr lang="ja-JP" altLang="en-US" sz="1200"/>
              <a:pPr/>
              <a:t>30</a:t>
            </a:fld>
            <a:endParaRPr lang="en-US" altLang="ja-JP" sz="120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r>
              <a:rPr lang="ja-JP" altLang="en-US"/>
              <a:t>介護支援サービスは、利用者の生活の状況、希望や願いに基づき提供するものです。</a:t>
            </a:r>
          </a:p>
          <a:p>
            <a:pPr eaLnBrk="1" hangingPunct="1"/>
            <a:r>
              <a:rPr lang="ja-JP" altLang="en-US"/>
              <a:t>そのためには利用者の生活について聴き取りをし、介護支援サービスで提供するケアの内容について話し合い決めていくことが必要です。</a:t>
            </a:r>
          </a:p>
          <a:p>
            <a:pPr eaLnBrk="1" hangingPunct="1"/>
            <a:r>
              <a:rPr lang="ja-JP" altLang="en-US"/>
              <a:t>このように、介護支援サービス提供において面接技術は必要不可欠なのです。</a:t>
            </a:r>
          </a:p>
        </p:txBody>
      </p:sp>
    </p:spTree>
    <p:extLst>
      <p:ext uri="{BB962C8B-B14F-4D97-AF65-F5344CB8AC3E}">
        <p14:creationId xmlns:p14="http://schemas.microsoft.com/office/powerpoint/2010/main" val="3910037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2022FC35-CC62-49A2-A9EB-6FAE2B902C46}" type="slidenum">
              <a:rPr lang="ja-JP" altLang="en-US" sz="1200"/>
              <a:pPr/>
              <a:t>31</a:t>
            </a:fld>
            <a:endParaRPr lang="en-US" altLang="ja-JP" sz="1200"/>
          </a:p>
        </p:txBody>
      </p:sp>
      <p:sp>
        <p:nvSpPr>
          <p:cNvPr id="16387" name="Rectangle 2"/>
          <p:cNvSpPr>
            <a:spLocks noGrp="1" noRot="1" noChangeAspect="1" noChangeArrowheads="1" noTextEdit="1"/>
          </p:cNvSpPr>
          <p:nvPr>
            <p:ph type="sldImg"/>
          </p:nvPr>
        </p:nvSpPr>
        <p:spPr>
          <a:solidFill>
            <a:srgbClr val="FFFFFF"/>
          </a:solidFill>
          <a:ln/>
        </p:spPr>
      </p:sp>
      <p:sp>
        <p:nvSpPr>
          <p:cNvPr id="1638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ja-JP" altLang="en-US"/>
              <a:t>面接は、単なる話をきくこととは違います。</a:t>
            </a:r>
          </a:p>
          <a:p>
            <a:pPr eaLnBrk="1" hangingPunct="1"/>
            <a:r>
              <a:rPr lang="ja-JP" altLang="en-US"/>
              <a:t>面接者が意図的に相談者にかかわり、援助関係をつくっていく場面なのです。</a:t>
            </a:r>
          </a:p>
          <a:p>
            <a:pPr eaLnBrk="1" hangingPunct="1"/>
            <a:r>
              <a:rPr lang="ja-JP" altLang="en-US"/>
              <a:t>相談面接における８つの実践的原則（専門的援助関係の原則）にもあったように、面接者は専門職として責任を負っていることを自覚しなければなりません。</a:t>
            </a:r>
          </a:p>
          <a:p>
            <a:pPr eaLnBrk="1" hangingPunct="1"/>
            <a:r>
              <a:rPr lang="ja-JP" altLang="en-US"/>
              <a:t>面接者は、相談者を自分との相互関係でとらえることが重要です。</a:t>
            </a:r>
          </a:p>
          <a:p>
            <a:pPr eaLnBrk="1" hangingPunct="1"/>
            <a:r>
              <a:rPr lang="ja-JP" altLang="en-US"/>
              <a:t>相談者は、自分と無関係に目の前に存在しているわけではありません。</a:t>
            </a:r>
          </a:p>
          <a:p>
            <a:pPr eaLnBrk="1" hangingPunct="1"/>
            <a:r>
              <a:rPr lang="ja-JP" altLang="en-US"/>
              <a:t>面接者は、相談者に影響を与えている自分のあり様を常に自覚しなければならないのです。</a:t>
            </a:r>
          </a:p>
          <a:p>
            <a:pPr eaLnBrk="1" hangingPunct="1"/>
            <a:r>
              <a:rPr lang="ja-JP" altLang="en-US"/>
              <a:t>そこでは、面接者の面接技術はもとより、面接者自身の人間性・人権意識が問われてきます。</a:t>
            </a:r>
          </a:p>
        </p:txBody>
      </p:sp>
    </p:spTree>
    <p:extLst>
      <p:ext uri="{BB962C8B-B14F-4D97-AF65-F5344CB8AC3E}">
        <p14:creationId xmlns:p14="http://schemas.microsoft.com/office/powerpoint/2010/main" val="2741414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5E48BE81-6600-41D6-9772-28B51AC71CF5}" type="slidenum">
              <a:rPr lang="ja-JP" altLang="en-US" sz="1200"/>
              <a:pPr/>
              <a:t>32</a:t>
            </a:fld>
            <a:endParaRPr lang="en-US" altLang="ja-JP" sz="1200"/>
          </a:p>
        </p:txBody>
      </p:sp>
      <p:sp>
        <p:nvSpPr>
          <p:cNvPr id="18435" name="Rectangle 2"/>
          <p:cNvSpPr>
            <a:spLocks noGrp="1" noRot="1" noChangeAspect="1" noChangeArrowheads="1" noTextEdit="1"/>
          </p:cNvSpPr>
          <p:nvPr>
            <p:ph type="sldImg"/>
          </p:nvPr>
        </p:nvSpPr>
        <p:spPr>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ja-JP" altLang="en-US"/>
              <a:t>繰り返しになりますが、対人援助場面における面接は意図的な関わりによって生まれる信頼関係、ラポールを基盤としています。そのラポールを築くためには、傾聴することが不可欠です。</a:t>
            </a:r>
          </a:p>
        </p:txBody>
      </p:sp>
    </p:spTree>
    <p:extLst>
      <p:ext uri="{BB962C8B-B14F-4D97-AF65-F5344CB8AC3E}">
        <p14:creationId xmlns:p14="http://schemas.microsoft.com/office/powerpoint/2010/main" val="3626541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18DF335B-CD5D-480D-9991-B589F514935C}" type="slidenum">
              <a:rPr lang="ja-JP" altLang="en-US" sz="1200"/>
              <a:pPr/>
              <a:t>33</a:t>
            </a:fld>
            <a:endParaRPr lang="en-US" altLang="ja-JP" sz="1200"/>
          </a:p>
        </p:txBody>
      </p:sp>
      <p:sp>
        <p:nvSpPr>
          <p:cNvPr id="20483" name="Rectangle 2"/>
          <p:cNvSpPr>
            <a:spLocks noGrp="1" noRot="1" noChangeAspect="1" noChangeArrowheads="1" noTextEdit="1"/>
          </p:cNvSpPr>
          <p:nvPr>
            <p:ph type="sldImg"/>
          </p:nvPr>
        </p:nvSpPr>
        <p:spPr>
          <a:solidFill>
            <a:srgbClr val="FFFFFF"/>
          </a:solidFill>
          <a:ln/>
        </p:spPr>
      </p:sp>
      <p:sp>
        <p:nvSpPr>
          <p:cNvPr id="2048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ja-JP" altLang="en-US"/>
              <a:t>相談者はいろんな思いを抱きながら面接場面にのぞんでいます。</a:t>
            </a:r>
          </a:p>
          <a:p>
            <a:pPr eaLnBrk="1" hangingPunct="1"/>
            <a:r>
              <a:rPr lang="ja-JP" altLang="en-US"/>
              <a:t>面接者は、「安心してください」「話して大丈夫ですよ」といったことをメッセージとして伝えるコミュニケーション技術が必要となります。このコミュニケーション技術には、バーバル（言語的）コミュニケーションとノンバーバル（非言語的）コミュニケーションの二つがあり、この二つをうまく組み合わせながら面接者は面接を行うことが求められるのです。</a:t>
            </a:r>
          </a:p>
        </p:txBody>
      </p:sp>
    </p:spTree>
    <p:extLst>
      <p:ext uri="{BB962C8B-B14F-4D97-AF65-F5344CB8AC3E}">
        <p14:creationId xmlns:p14="http://schemas.microsoft.com/office/powerpoint/2010/main" val="11185790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2B0BEA7A-A09A-4B21-BDF2-9D7F6A0F6695}" type="slidenum">
              <a:rPr lang="ja-JP" altLang="en-US" sz="1200"/>
              <a:pPr/>
              <a:t>34</a:t>
            </a:fld>
            <a:endParaRPr lang="en-US" altLang="ja-JP" sz="1200"/>
          </a:p>
        </p:txBody>
      </p:sp>
      <p:sp>
        <p:nvSpPr>
          <p:cNvPr id="26627" name="Rectangle 2"/>
          <p:cNvSpPr>
            <a:spLocks noGrp="1" noRot="1" noChangeAspect="1" noChangeArrowheads="1" noTextEdit="1"/>
          </p:cNvSpPr>
          <p:nvPr>
            <p:ph type="sldImg"/>
          </p:nvPr>
        </p:nvSpPr>
        <p:spPr>
          <a:solidFill>
            <a:srgbClr val="FFFFFF"/>
          </a:solidFill>
          <a:ln/>
        </p:spPr>
      </p:sp>
      <p:sp>
        <p:nvSpPr>
          <p:cNvPr id="2662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ja-JP" altLang="en-US"/>
              <a:t>傾聴することは承認の欲求を満たすことにつながります。人は自分の話をきいてくれる体験が自分の存在を認めてくれているという思いにつながるのです。</a:t>
            </a:r>
          </a:p>
          <a:p>
            <a:pPr eaLnBrk="1" hangingPunct="1"/>
            <a:r>
              <a:rPr lang="ja-JP" altLang="en-US"/>
              <a:t>傾聴という時を見ると「聞く」でもましてや「訊く」でもない「聴く」となっています。これは面接者が意思をもって聴くことを意味しているのです。</a:t>
            </a:r>
          </a:p>
        </p:txBody>
      </p:sp>
    </p:spTree>
    <p:extLst>
      <p:ext uri="{BB962C8B-B14F-4D97-AF65-F5344CB8AC3E}">
        <p14:creationId xmlns:p14="http://schemas.microsoft.com/office/powerpoint/2010/main" val="4202286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A4FE427D-0796-4C88-BBC9-0415E6910DB4}" type="slidenum">
              <a:rPr lang="ja-JP" altLang="en-US" sz="1200"/>
              <a:pPr/>
              <a:t>35</a:t>
            </a:fld>
            <a:endParaRPr lang="en-US" altLang="ja-JP" sz="1200"/>
          </a:p>
        </p:txBody>
      </p:sp>
      <p:sp>
        <p:nvSpPr>
          <p:cNvPr id="28675" name="Rectangle 2"/>
          <p:cNvSpPr>
            <a:spLocks noGrp="1" noRot="1" noChangeAspect="1" noChangeArrowheads="1" noTextEdit="1"/>
          </p:cNvSpPr>
          <p:nvPr>
            <p:ph type="sldImg"/>
          </p:nvPr>
        </p:nvSpPr>
        <p:spPr>
          <a:solidFill>
            <a:srgbClr val="FFFFFF"/>
          </a:solidFill>
          <a:ln/>
        </p:spPr>
      </p:sp>
      <p:sp>
        <p:nvSpPr>
          <p:cNvPr id="2867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ja-JP" altLang="en-US"/>
              <a:t>先程のビデオでも専門的信頼関係を築く上で、重要なコミュニケーション技術として傾聴があげられていました。</a:t>
            </a:r>
          </a:p>
          <a:p>
            <a:pPr eaLnBrk="1" hangingPunct="1"/>
            <a:r>
              <a:rPr lang="ja-JP" altLang="en-US"/>
              <a:t>この傾聴を支える技術としては、次の４つがあります。</a:t>
            </a:r>
          </a:p>
        </p:txBody>
      </p:sp>
    </p:spTree>
    <p:extLst>
      <p:ext uri="{BB962C8B-B14F-4D97-AF65-F5344CB8AC3E}">
        <p14:creationId xmlns:p14="http://schemas.microsoft.com/office/powerpoint/2010/main" val="2140940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B8761D1-C701-4016-A021-7F0FD3F496C1}" type="slidenum">
              <a:rPr lang="en-US" altLang="ja-JP"/>
              <a:pPr>
                <a:defRPr/>
              </a:pPr>
              <a:t>‹#›</a:t>
            </a:fld>
            <a:endParaRPr lang="en-US" altLang="ja-JP"/>
          </a:p>
        </p:txBody>
      </p:sp>
    </p:spTree>
    <p:extLst>
      <p:ext uri="{BB962C8B-B14F-4D97-AF65-F5344CB8AC3E}">
        <p14:creationId xmlns:p14="http://schemas.microsoft.com/office/powerpoint/2010/main" val="1705592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65A6C79-2FA2-4319-A4BC-12AE9ED1A738}" type="slidenum">
              <a:rPr lang="en-US" altLang="ja-JP"/>
              <a:pPr>
                <a:defRPr/>
              </a:pPr>
              <a:t>‹#›</a:t>
            </a:fld>
            <a:endParaRPr lang="en-US" altLang="ja-JP"/>
          </a:p>
        </p:txBody>
      </p:sp>
    </p:spTree>
    <p:extLst>
      <p:ext uri="{BB962C8B-B14F-4D97-AF65-F5344CB8AC3E}">
        <p14:creationId xmlns:p14="http://schemas.microsoft.com/office/powerpoint/2010/main" val="2200842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1DF218F-E4F2-47C5-8EE4-540976ADA36B}" type="slidenum">
              <a:rPr lang="en-US" altLang="ja-JP"/>
              <a:pPr>
                <a:defRPr/>
              </a:pPr>
              <a:t>‹#›</a:t>
            </a:fld>
            <a:endParaRPr lang="en-US" altLang="ja-JP"/>
          </a:p>
        </p:txBody>
      </p:sp>
    </p:spTree>
    <p:extLst>
      <p:ext uri="{BB962C8B-B14F-4D97-AF65-F5344CB8AC3E}">
        <p14:creationId xmlns:p14="http://schemas.microsoft.com/office/powerpoint/2010/main" val="3553672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457200" y="1600200"/>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8C2C5C2-FAF6-4BA0-8063-F536544272D4}" type="slidenum">
              <a:rPr lang="en-US" altLang="ja-JP"/>
              <a:pPr>
                <a:defRPr/>
              </a:pPr>
              <a:t>‹#›</a:t>
            </a:fld>
            <a:endParaRPr lang="en-US" altLang="ja-JP"/>
          </a:p>
        </p:txBody>
      </p:sp>
    </p:spTree>
    <p:extLst>
      <p:ext uri="{BB962C8B-B14F-4D97-AF65-F5344CB8AC3E}">
        <p14:creationId xmlns:p14="http://schemas.microsoft.com/office/powerpoint/2010/main" val="625752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タイトルと、図表または組織図">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SmartArt プレースホルダ 2"/>
          <p:cNvSpPr>
            <a:spLocks noGrp="1"/>
          </p:cNvSpPr>
          <p:nvPr>
            <p:ph type="dgm" idx="1"/>
          </p:nvPr>
        </p:nvSpPr>
        <p:spPr>
          <a:xfrm>
            <a:off x="457200" y="1600200"/>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141288D-7DF2-4112-A094-67B86CA36B68}" type="slidenum">
              <a:rPr lang="en-US" altLang="ja-JP"/>
              <a:pPr>
                <a:defRPr/>
              </a:pPr>
              <a:t>‹#›</a:t>
            </a:fld>
            <a:endParaRPr lang="en-US" altLang="ja-JP"/>
          </a:p>
        </p:txBody>
      </p:sp>
    </p:spTree>
    <p:extLst>
      <p:ext uri="{BB962C8B-B14F-4D97-AF65-F5344CB8AC3E}">
        <p14:creationId xmlns:p14="http://schemas.microsoft.com/office/powerpoint/2010/main" val="22419814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457200" y="1600200"/>
            <a:ext cx="4038600"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55395EA-9F7C-4AAD-8839-1028E94997A9}" type="slidenum">
              <a:rPr lang="en-US" altLang="ja-JP"/>
              <a:pPr>
                <a:defRPr/>
              </a:pPr>
              <a:t>‹#›</a:t>
            </a:fld>
            <a:endParaRPr lang="en-US" altLang="ja-JP"/>
          </a:p>
        </p:txBody>
      </p:sp>
    </p:spTree>
    <p:extLst>
      <p:ext uri="{BB962C8B-B14F-4D97-AF65-F5344CB8AC3E}">
        <p14:creationId xmlns:p14="http://schemas.microsoft.com/office/powerpoint/2010/main" val="4126278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13266EE-82C3-4B0C-A799-1BAD68FE7B63}" type="slidenum">
              <a:rPr lang="en-US" altLang="ja-JP"/>
              <a:pPr>
                <a:defRPr/>
              </a:pPr>
              <a:t>‹#›</a:t>
            </a:fld>
            <a:endParaRPr lang="en-US" altLang="ja-JP"/>
          </a:p>
        </p:txBody>
      </p:sp>
    </p:spTree>
    <p:extLst>
      <p:ext uri="{BB962C8B-B14F-4D97-AF65-F5344CB8AC3E}">
        <p14:creationId xmlns:p14="http://schemas.microsoft.com/office/powerpoint/2010/main" val="2537461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8B1B8E5-0CCC-48D4-82FA-B478877BAAD1}" type="slidenum">
              <a:rPr lang="en-US" altLang="ja-JP"/>
              <a:pPr>
                <a:defRPr/>
              </a:pPr>
              <a:t>‹#›</a:t>
            </a:fld>
            <a:endParaRPr lang="en-US" altLang="ja-JP"/>
          </a:p>
        </p:txBody>
      </p:sp>
    </p:spTree>
    <p:extLst>
      <p:ext uri="{BB962C8B-B14F-4D97-AF65-F5344CB8AC3E}">
        <p14:creationId xmlns:p14="http://schemas.microsoft.com/office/powerpoint/2010/main" val="1993237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4C09142-41CC-4216-9FC8-F6C151E2D2AE}" type="slidenum">
              <a:rPr lang="en-US" altLang="ja-JP"/>
              <a:pPr>
                <a:defRPr/>
              </a:pPr>
              <a:t>‹#›</a:t>
            </a:fld>
            <a:endParaRPr lang="en-US" altLang="ja-JP"/>
          </a:p>
        </p:txBody>
      </p:sp>
    </p:spTree>
    <p:extLst>
      <p:ext uri="{BB962C8B-B14F-4D97-AF65-F5344CB8AC3E}">
        <p14:creationId xmlns:p14="http://schemas.microsoft.com/office/powerpoint/2010/main" val="1019895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8E95C2CE-0340-47A1-8FAB-F9BE9B8EFA1E}" type="slidenum">
              <a:rPr lang="en-US" altLang="ja-JP"/>
              <a:pPr>
                <a:defRPr/>
              </a:pPr>
              <a:t>‹#›</a:t>
            </a:fld>
            <a:endParaRPr lang="en-US" altLang="ja-JP"/>
          </a:p>
        </p:txBody>
      </p:sp>
    </p:spTree>
    <p:extLst>
      <p:ext uri="{BB962C8B-B14F-4D97-AF65-F5344CB8AC3E}">
        <p14:creationId xmlns:p14="http://schemas.microsoft.com/office/powerpoint/2010/main" val="1047388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C989723-CC33-4277-A84D-45805BF51C8C}" type="slidenum">
              <a:rPr lang="en-US" altLang="ja-JP"/>
              <a:pPr>
                <a:defRPr/>
              </a:pPr>
              <a:t>‹#›</a:t>
            </a:fld>
            <a:endParaRPr lang="en-US" altLang="ja-JP"/>
          </a:p>
        </p:txBody>
      </p:sp>
    </p:spTree>
    <p:extLst>
      <p:ext uri="{BB962C8B-B14F-4D97-AF65-F5344CB8AC3E}">
        <p14:creationId xmlns:p14="http://schemas.microsoft.com/office/powerpoint/2010/main" val="2572751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E18C712-BCC8-4B0F-8D5C-90B074ADE867}" type="slidenum">
              <a:rPr lang="en-US" altLang="ja-JP"/>
              <a:pPr>
                <a:defRPr/>
              </a:pPr>
              <a:t>‹#›</a:t>
            </a:fld>
            <a:endParaRPr lang="en-US" altLang="ja-JP"/>
          </a:p>
        </p:txBody>
      </p:sp>
    </p:spTree>
    <p:extLst>
      <p:ext uri="{BB962C8B-B14F-4D97-AF65-F5344CB8AC3E}">
        <p14:creationId xmlns:p14="http://schemas.microsoft.com/office/powerpoint/2010/main" val="1925967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FB7DA53-BDEF-40B5-808E-44CC8CDE4492}" type="slidenum">
              <a:rPr lang="en-US" altLang="ja-JP"/>
              <a:pPr>
                <a:defRPr/>
              </a:pPr>
              <a:t>‹#›</a:t>
            </a:fld>
            <a:endParaRPr lang="en-US" altLang="ja-JP"/>
          </a:p>
        </p:txBody>
      </p:sp>
    </p:spTree>
    <p:extLst>
      <p:ext uri="{BB962C8B-B14F-4D97-AF65-F5344CB8AC3E}">
        <p14:creationId xmlns:p14="http://schemas.microsoft.com/office/powerpoint/2010/main" val="2091000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350DC04-14AD-4388-9A84-139625E7FF13}" type="slidenum">
              <a:rPr lang="en-US" altLang="ja-JP"/>
              <a:pPr>
                <a:defRPr/>
              </a:pPr>
              <a:t>‹#›</a:t>
            </a:fld>
            <a:endParaRPr lang="en-US" altLang="ja-JP"/>
          </a:p>
        </p:txBody>
      </p:sp>
    </p:spTree>
    <p:extLst>
      <p:ext uri="{BB962C8B-B14F-4D97-AF65-F5344CB8AC3E}">
        <p14:creationId xmlns:p14="http://schemas.microsoft.com/office/powerpoint/2010/main" val="2856690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5CA5CFA0-1EAF-4603-AEB1-2E4A2C90972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4.wmf"/></Relationships>
</file>

<file path=ppt/slides/_rels/slide3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4.wmf"/></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9.wmf"/></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image" Target="../media/image9.wmf"/></Relationships>
</file>

<file path=ppt/slides/_rels/slide4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4.wmf"/></Relationships>
</file>

<file path=ppt/slides/_rels/slide4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image" Target="../media/image10.wmf"/></Relationships>
</file>

<file path=ppt/slides/_rels/slide4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2.xml"/><Relationship Id="rId1" Type="http://schemas.openxmlformats.org/officeDocument/2006/relationships/slideLayout" Target="../slideLayouts/slideLayout6.xml"/><Relationship Id="rId4" Type="http://schemas.openxmlformats.org/officeDocument/2006/relationships/image" Target="../media/image11.wmf"/></Relationships>
</file>

<file path=ppt/slides/_rels/slide4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ctrTitle"/>
          </p:nvPr>
        </p:nvSpPr>
        <p:spPr>
          <a:xfrm>
            <a:off x="1547664" y="285750"/>
            <a:ext cx="6581924" cy="1470025"/>
          </a:xfrm>
        </p:spPr>
        <p:txBody>
          <a:bodyPr/>
          <a:lstStyle/>
          <a:p>
            <a:pPr eaLnBrk="1" hangingPunct="1"/>
            <a:r>
              <a:rPr lang="ja-JP" altLang="en-US" sz="3200" dirty="0"/>
              <a:t>介護支援専門員実務研修</a:t>
            </a:r>
          </a:p>
        </p:txBody>
      </p:sp>
      <p:sp>
        <p:nvSpPr>
          <p:cNvPr id="3" name="サブタイトル 2"/>
          <p:cNvSpPr>
            <a:spLocks noGrp="1"/>
          </p:cNvSpPr>
          <p:nvPr>
            <p:ph type="subTitle" idx="1"/>
          </p:nvPr>
        </p:nvSpPr>
        <p:spPr>
          <a:xfrm>
            <a:off x="1331640" y="1628800"/>
            <a:ext cx="6840760" cy="816223"/>
          </a:xfrm>
          <a:solidFill>
            <a:schemeClr val="accent3">
              <a:lumMod val="95000"/>
            </a:schemeClr>
          </a:solidFill>
        </p:spPr>
        <p:txBody>
          <a:bodyPr rtlCol="0" anchor="ctr" anchorCtr="1">
            <a:normAutofit lnSpcReduction="10000"/>
          </a:bodyPr>
          <a:lstStyle/>
          <a:p>
            <a:pPr eaLnBrk="1" fontAlgn="auto" hangingPunct="1">
              <a:spcAft>
                <a:spcPts val="0"/>
              </a:spcAft>
              <a:defRPr/>
            </a:pPr>
            <a:r>
              <a:rPr lang="ja-JP" altLang="en-US" sz="4800" b="1" dirty="0">
                <a:solidFill>
                  <a:schemeClr val="accent1">
                    <a:lumMod val="50000"/>
                  </a:schemeClr>
                </a:solidFill>
                <a:effectLst>
                  <a:outerShdw blurRad="38100" dist="38100" dir="2700000" algn="tl">
                    <a:srgbClr val="000000">
                      <a:alpha val="43137"/>
                    </a:srgbClr>
                  </a:outerShdw>
                </a:effectLst>
              </a:rPr>
              <a:t>小規模研修５</a:t>
            </a:r>
          </a:p>
        </p:txBody>
      </p:sp>
      <p:sp>
        <p:nvSpPr>
          <p:cNvPr id="4" name="タイトル 1"/>
          <p:cNvSpPr txBox="1">
            <a:spLocks/>
          </p:cNvSpPr>
          <p:nvPr/>
        </p:nvSpPr>
        <p:spPr>
          <a:xfrm>
            <a:off x="1475656" y="4731988"/>
            <a:ext cx="7772400" cy="1470025"/>
          </a:xfrm>
          <a:prstGeom prst="rect">
            <a:avLst/>
          </a:prstGeom>
        </p:spPr>
        <p:txBody>
          <a:bodyPr anchor="ctr">
            <a:normAutofit/>
          </a:bodyPr>
          <a:lstStyle/>
          <a:p>
            <a:pPr algn="ctr" eaLnBrk="1" fontAlgn="auto" hangingPunct="1">
              <a:spcAft>
                <a:spcPts val="0"/>
              </a:spcAft>
              <a:defRPr/>
            </a:pPr>
            <a:endParaRPr lang="ja-JP" altLang="en-US" sz="3200" dirty="0">
              <a:latin typeface="+mj-lt"/>
              <a:ea typeface="+mj-ea"/>
              <a:cs typeface="+mj-cs"/>
            </a:endParaRPr>
          </a:p>
        </p:txBody>
      </p:sp>
      <p:sp>
        <p:nvSpPr>
          <p:cNvPr id="2" name="正方形/長方形 1"/>
          <p:cNvSpPr/>
          <p:nvPr/>
        </p:nvSpPr>
        <p:spPr>
          <a:xfrm>
            <a:off x="1144812" y="3213871"/>
            <a:ext cx="6984776" cy="2554545"/>
          </a:xfrm>
          <a:prstGeom prst="rect">
            <a:avLst/>
          </a:prstGeom>
        </p:spPr>
        <p:txBody>
          <a:bodyPr wrap="square">
            <a:spAutoFit/>
          </a:bodyPr>
          <a:lstStyle/>
          <a:p>
            <a:r>
              <a:rPr lang="en-US" altLang="ja-JP" sz="4000" b="1" dirty="0">
                <a:solidFill>
                  <a:srgbClr val="0070C0"/>
                </a:solidFill>
                <a:effectLst>
                  <a:outerShdw blurRad="38100" dist="38100" dir="2700000" algn="tl">
                    <a:srgbClr val="000000">
                      <a:alpha val="43137"/>
                    </a:srgbClr>
                  </a:outerShdw>
                </a:effectLst>
              </a:rPr>
              <a:t>Ⅰ</a:t>
            </a:r>
            <a:r>
              <a:rPr lang="ja-JP" altLang="en-US" sz="4000" b="1" dirty="0">
                <a:solidFill>
                  <a:srgbClr val="0070C0"/>
                </a:solidFill>
                <a:effectLst>
                  <a:outerShdw blurRad="38100" dist="38100" dir="2700000" algn="tl">
                    <a:srgbClr val="000000">
                      <a:alpha val="43137"/>
                    </a:srgbClr>
                  </a:outerShdw>
                </a:effectLst>
              </a:rPr>
              <a:t>　ケアマネジメントに必要な</a:t>
            </a:r>
            <a:endParaRPr lang="en-US" altLang="ja-JP" sz="4000" b="1" dirty="0">
              <a:solidFill>
                <a:srgbClr val="0070C0"/>
              </a:solidFill>
              <a:effectLst>
                <a:outerShdw blurRad="38100" dist="38100" dir="2700000" algn="tl">
                  <a:srgbClr val="000000">
                    <a:alpha val="43137"/>
                  </a:srgbClr>
                </a:outerShdw>
              </a:effectLst>
            </a:endParaRPr>
          </a:p>
          <a:p>
            <a:r>
              <a:rPr lang="ja-JP" altLang="en-US" sz="4000" b="1" dirty="0">
                <a:solidFill>
                  <a:srgbClr val="0070C0"/>
                </a:solidFill>
                <a:effectLst>
                  <a:outerShdw blurRad="38100" dist="38100" dir="2700000" algn="tl">
                    <a:srgbClr val="000000">
                      <a:alpha val="43137"/>
                    </a:srgbClr>
                  </a:outerShdw>
                </a:effectLst>
              </a:rPr>
              <a:t>　　　基礎知識及び技術</a:t>
            </a:r>
            <a:endParaRPr lang="en-US" altLang="ja-JP" sz="4000" b="1" dirty="0">
              <a:solidFill>
                <a:srgbClr val="0070C0"/>
              </a:solidFill>
              <a:effectLst>
                <a:outerShdw blurRad="38100" dist="38100" dir="2700000" algn="tl">
                  <a:srgbClr val="000000">
                    <a:alpha val="43137"/>
                  </a:srgbClr>
                </a:outerShdw>
              </a:effectLst>
            </a:endParaRPr>
          </a:p>
          <a:p>
            <a:endParaRPr lang="en-US" altLang="ja-JP" sz="4000" b="1" dirty="0">
              <a:solidFill>
                <a:srgbClr val="0070C0"/>
              </a:solidFill>
              <a:effectLst>
                <a:outerShdw blurRad="38100" dist="38100" dir="2700000" algn="tl">
                  <a:srgbClr val="000000">
                    <a:alpha val="43137"/>
                  </a:srgbClr>
                </a:outerShdw>
              </a:effectLst>
            </a:endParaRPr>
          </a:p>
          <a:p>
            <a:r>
              <a:rPr lang="en-US" altLang="ja-JP" sz="4000" b="1" dirty="0">
                <a:solidFill>
                  <a:srgbClr val="0070C0"/>
                </a:solidFill>
                <a:effectLst>
                  <a:outerShdw blurRad="38100" dist="38100" dir="2700000" algn="tl">
                    <a:srgbClr val="000000">
                      <a:alpha val="43137"/>
                    </a:srgbClr>
                  </a:outerShdw>
                </a:effectLst>
              </a:rPr>
              <a:t>Ⅱ</a:t>
            </a:r>
            <a:r>
              <a:rPr lang="ja-JP" altLang="en-US" sz="4000" b="1" dirty="0">
                <a:solidFill>
                  <a:srgbClr val="0070C0"/>
                </a:solidFill>
                <a:effectLst>
                  <a:outerShdw blurRad="38100" dist="38100" dir="2700000" algn="tl">
                    <a:srgbClr val="000000">
                      <a:alpha val="43137"/>
                    </a:srgbClr>
                  </a:outerShdw>
                </a:effectLst>
              </a:rPr>
              <a:t>　　実習振返り</a:t>
            </a:r>
          </a:p>
        </p:txBody>
      </p:sp>
    </p:spTree>
    <p:extLst>
      <p:ext uri="{BB962C8B-B14F-4D97-AF65-F5344CB8AC3E}">
        <p14:creationId xmlns:p14="http://schemas.microsoft.com/office/powerpoint/2010/main" val="568569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76672"/>
            <a:ext cx="8229600" cy="1143000"/>
          </a:xfrm>
          <a:solidFill>
            <a:srgbClr val="FEF0F7"/>
          </a:solidFill>
        </p:spPr>
        <p:txBody>
          <a:bodyPr/>
          <a:lstStyle/>
          <a:p>
            <a:r>
              <a:rPr lang="ja-JP" altLang="en-US" sz="3600" dirty="0"/>
              <a:t>事例：「在宅酸素をしながらも、独居生活を希望する</a:t>
            </a:r>
            <a:r>
              <a:rPr lang="en-US" altLang="ja-JP" sz="3600" dirty="0"/>
              <a:t>79</a:t>
            </a:r>
            <a:r>
              <a:rPr lang="ja-JP" altLang="en-US" sz="3600" dirty="0"/>
              <a:t>歳の女性（Ａさん）」</a:t>
            </a:r>
            <a:endParaRPr kumimoji="1" lang="ja-JP" altLang="en-US" sz="3600" dirty="0"/>
          </a:p>
        </p:txBody>
      </p:sp>
      <p:sp>
        <p:nvSpPr>
          <p:cNvPr id="3" name="テキスト ボックス 2"/>
          <p:cNvSpPr txBox="1"/>
          <p:nvPr/>
        </p:nvSpPr>
        <p:spPr>
          <a:xfrm>
            <a:off x="1259632" y="2132856"/>
            <a:ext cx="6912768" cy="3970318"/>
          </a:xfrm>
          <a:prstGeom prst="rect">
            <a:avLst/>
          </a:prstGeom>
          <a:noFill/>
        </p:spPr>
        <p:txBody>
          <a:bodyPr wrap="square" rtlCol="0">
            <a:spAutoFit/>
          </a:bodyPr>
          <a:lstStyle/>
          <a:p>
            <a:r>
              <a:rPr kumimoji="1" lang="en-US" altLang="ja-JP" sz="3600" dirty="0">
                <a:solidFill>
                  <a:srgbClr val="0070C0"/>
                </a:solidFill>
              </a:rPr>
              <a:t>【</a:t>
            </a:r>
            <a:r>
              <a:rPr kumimoji="1" lang="ja-JP" altLang="en-US" sz="3600" dirty="0">
                <a:solidFill>
                  <a:srgbClr val="0070C0"/>
                </a:solidFill>
              </a:rPr>
              <a:t>事例の概要</a:t>
            </a:r>
            <a:r>
              <a:rPr kumimoji="1" lang="en-US" altLang="ja-JP" sz="3600" dirty="0">
                <a:solidFill>
                  <a:srgbClr val="0070C0"/>
                </a:solidFill>
              </a:rPr>
              <a:t>】</a:t>
            </a:r>
            <a:r>
              <a:rPr lang="ja-JP" altLang="en-US" sz="3600" dirty="0">
                <a:solidFill>
                  <a:srgbClr val="0070C0"/>
                </a:solidFill>
              </a:rPr>
              <a:t>　</a:t>
            </a:r>
            <a:endParaRPr kumimoji="1" lang="en-US" altLang="ja-JP" sz="1100" dirty="0">
              <a:solidFill>
                <a:srgbClr val="0070C0"/>
              </a:solidFill>
            </a:endParaRPr>
          </a:p>
          <a:p>
            <a:r>
              <a:rPr lang="ja-JP" altLang="en-US" sz="3600" dirty="0"/>
              <a:t>　</a:t>
            </a:r>
            <a:r>
              <a:rPr lang="ja-JP" altLang="en-US" sz="3600" dirty="0">
                <a:solidFill>
                  <a:schemeClr val="bg2">
                    <a:lumMod val="50000"/>
                  </a:schemeClr>
                </a:solidFill>
              </a:rPr>
              <a:t>●利用者</a:t>
            </a:r>
            <a:endParaRPr lang="en-US" altLang="ja-JP" sz="3600" dirty="0">
              <a:solidFill>
                <a:schemeClr val="bg2">
                  <a:lumMod val="50000"/>
                </a:schemeClr>
              </a:solidFill>
            </a:endParaRPr>
          </a:p>
          <a:p>
            <a:r>
              <a:rPr kumimoji="1" lang="ja-JP" altLang="en-US" sz="3600" dirty="0">
                <a:solidFill>
                  <a:schemeClr val="bg2">
                    <a:lumMod val="50000"/>
                  </a:schemeClr>
                </a:solidFill>
              </a:rPr>
              <a:t>　●家族環境</a:t>
            </a:r>
            <a:endParaRPr kumimoji="1" lang="en-US" altLang="ja-JP" sz="3600" dirty="0">
              <a:solidFill>
                <a:schemeClr val="bg2">
                  <a:lumMod val="50000"/>
                </a:schemeClr>
              </a:solidFill>
            </a:endParaRPr>
          </a:p>
          <a:p>
            <a:r>
              <a:rPr lang="ja-JP" altLang="en-US" sz="3600" dirty="0">
                <a:solidFill>
                  <a:schemeClr val="bg2">
                    <a:lumMod val="50000"/>
                  </a:schemeClr>
                </a:solidFill>
              </a:rPr>
              <a:t>　●身体状況</a:t>
            </a:r>
            <a:endParaRPr lang="en-US" altLang="ja-JP" sz="3600" dirty="0">
              <a:solidFill>
                <a:schemeClr val="bg2">
                  <a:lumMod val="50000"/>
                </a:schemeClr>
              </a:solidFill>
            </a:endParaRPr>
          </a:p>
          <a:p>
            <a:r>
              <a:rPr kumimoji="1" lang="ja-JP" altLang="en-US" sz="3600" dirty="0">
                <a:solidFill>
                  <a:schemeClr val="bg2">
                    <a:lumMod val="50000"/>
                  </a:schemeClr>
                </a:solidFill>
              </a:rPr>
              <a:t>　●生活歴</a:t>
            </a:r>
            <a:endParaRPr kumimoji="1" lang="en-US" altLang="ja-JP" sz="3600" dirty="0">
              <a:solidFill>
                <a:schemeClr val="bg2">
                  <a:lumMod val="50000"/>
                </a:schemeClr>
              </a:solidFill>
            </a:endParaRPr>
          </a:p>
          <a:p>
            <a:r>
              <a:rPr lang="ja-JP" altLang="en-US" sz="3600" dirty="0">
                <a:solidFill>
                  <a:schemeClr val="bg2">
                    <a:lumMod val="50000"/>
                  </a:schemeClr>
                </a:solidFill>
              </a:rPr>
              <a:t>　●現在の状況</a:t>
            </a:r>
            <a:endParaRPr lang="en-US" altLang="ja-JP" sz="3600" dirty="0">
              <a:solidFill>
                <a:schemeClr val="bg2">
                  <a:lumMod val="50000"/>
                </a:schemeClr>
              </a:solidFill>
            </a:endParaRPr>
          </a:p>
          <a:p>
            <a:r>
              <a:rPr kumimoji="1" lang="ja-JP" altLang="en-US" sz="3600" dirty="0">
                <a:solidFill>
                  <a:schemeClr val="bg2">
                    <a:lumMod val="50000"/>
                  </a:schemeClr>
                </a:solidFill>
              </a:rPr>
              <a:t>　●サービス等の利用状況</a:t>
            </a:r>
          </a:p>
        </p:txBody>
      </p:sp>
      <p:sp>
        <p:nvSpPr>
          <p:cNvPr id="5" name="メモ 4"/>
          <p:cNvSpPr/>
          <p:nvPr/>
        </p:nvSpPr>
        <p:spPr>
          <a:xfrm>
            <a:off x="7740352" y="1772816"/>
            <a:ext cx="1115616" cy="62068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000" dirty="0">
                <a:solidFill>
                  <a:srgbClr val="FF0000"/>
                </a:solidFill>
              </a:rPr>
              <a:t>ﾜｰｸｼｰﾄ</a:t>
            </a:r>
            <a:endParaRPr kumimoji="1" lang="en-US" altLang="ja-JP" sz="2000" dirty="0">
              <a:solidFill>
                <a:srgbClr val="FF0000"/>
              </a:solidFill>
            </a:endParaRPr>
          </a:p>
          <a:p>
            <a:pPr algn="ctr"/>
            <a:r>
              <a:rPr lang="ja-JP" altLang="en-US" sz="2000" dirty="0">
                <a:solidFill>
                  <a:srgbClr val="FF0000"/>
                </a:solidFill>
              </a:rPr>
              <a:t>Ｐ</a:t>
            </a:r>
            <a:r>
              <a:rPr lang="en-US" altLang="ja-JP" sz="2000" dirty="0">
                <a:solidFill>
                  <a:srgbClr val="FF0000"/>
                </a:solidFill>
              </a:rPr>
              <a:t>67</a:t>
            </a:r>
            <a:endParaRPr kumimoji="1" lang="ja-JP" altLang="en-US" sz="2000" dirty="0">
              <a:solidFill>
                <a:srgbClr val="FF0000"/>
              </a:solidFill>
            </a:endParaRPr>
          </a:p>
        </p:txBody>
      </p:sp>
    </p:spTree>
    <p:extLst>
      <p:ext uri="{BB962C8B-B14F-4D97-AF65-F5344CB8AC3E}">
        <p14:creationId xmlns:p14="http://schemas.microsoft.com/office/powerpoint/2010/main" val="3224326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625" y="0"/>
            <a:ext cx="8229600" cy="1143000"/>
          </a:xfrm>
        </p:spPr>
        <p:txBody>
          <a:bodyPr/>
          <a:lstStyle/>
          <a:p>
            <a:pPr eaLnBrk="1" hangingPunct="1"/>
            <a:r>
              <a:rPr lang="ja-JP" altLang="en-US"/>
              <a:t>ジェノグラム</a:t>
            </a:r>
          </a:p>
        </p:txBody>
      </p:sp>
      <p:sp>
        <p:nvSpPr>
          <p:cNvPr id="83971" name="Rectangle 4"/>
          <p:cNvSpPr>
            <a:spLocks noChangeArrowheads="1"/>
          </p:cNvSpPr>
          <p:nvPr/>
        </p:nvSpPr>
        <p:spPr bwMode="auto">
          <a:xfrm>
            <a:off x="785813" y="2071688"/>
            <a:ext cx="1366837" cy="647700"/>
          </a:xfrm>
          <a:prstGeom prst="rect">
            <a:avLst/>
          </a:prstGeom>
          <a:noFill/>
          <a:ln w="9525">
            <a:noFill/>
            <a:miter lim="800000"/>
            <a:headEnd/>
            <a:tailEnd/>
          </a:ln>
        </p:spPr>
        <p:txBody>
          <a:bodyPr wrap="none" anchor="ctr"/>
          <a:lstStyle/>
          <a:p>
            <a:pPr algn="ctr" eaLnBrk="1" hangingPunct="1">
              <a:defRPr/>
            </a:pPr>
            <a:r>
              <a:rPr lang="en-US" altLang="ja-JP" sz="2800" dirty="0">
                <a:solidFill>
                  <a:srgbClr val="FF0000"/>
                </a:solidFill>
                <a:effectLst>
                  <a:outerShdw blurRad="38100" dist="38100" dir="2700000" algn="tl">
                    <a:srgbClr val="000000">
                      <a:alpha val="43137"/>
                    </a:srgbClr>
                  </a:outerShdw>
                </a:effectLst>
                <a:latin typeface="Arial" charset="0"/>
              </a:rPr>
              <a:t>A</a:t>
            </a:r>
            <a:r>
              <a:rPr lang="ja-JP" altLang="en-US" sz="2800" dirty="0" err="1">
                <a:solidFill>
                  <a:srgbClr val="FF0000"/>
                </a:solidFill>
                <a:effectLst>
                  <a:outerShdw blurRad="38100" dist="38100" dir="2700000" algn="tl">
                    <a:srgbClr val="000000">
                      <a:alpha val="43137"/>
                    </a:srgbClr>
                  </a:outerShdw>
                </a:effectLst>
                <a:latin typeface="Arial" charset="0"/>
              </a:rPr>
              <a:t>さん</a:t>
            </a:r>
            <a:endParaRPr lang="en-US" altLang="ja-JP" sz="2800" dirty="0">
              <a:solidFill>
                <a:srgbClr val="FF0000"/>
              </a:solidFill>
              <a:effectLst>
                <a:outerShdw blurRad="38100" dist="38100" dir="2700000" algn="tl">
                  <a:srgbClr val="000000">
                    <a:alpha val="43137"/>
                  </a:srgbClr>
                </a:outerShdw>
              </a:effectLst>
              <a:latin typeface="Arial" charset="0"/>
            </a:endParaRPr>
          </a:p>
          <a:p>
            <a:pPr algn="ctr" eaLnBrk="1" hangingPunct="1">
              <a:defRPr/>
            </a:pPr>
            <a:r>
              <a:rPr lang="ja-JP" altLang="en-US" sz="2800" dirty="0">
                <a:solidFill>
                  <a:srgbClr val="FF0000"/>
                </a:solidFill>
                <a:effectLst>
                  <a:outerShdw blurRad="38100" dist="38100" dir="2700000" algn="tl">
                    <a:srgbClr val="000000">
                      <a:alpha val="43137"/>
                    </a:srgbClr>
                  </a:outerShdw>
                </a:effectLst>
                <a:latin typeface="Arial" charset="0"/>
              </a:rPr>
              <a:t>（</a:t>
            </a:r>
            <a:r>
              <a:rPr lang="en-US" altLang="ja-JP" sz="2800" dirty="0">
                <a:solidFill>
                  <a:srgbClr val="FF0000"/>
                </a:solidFill>
                <a:effectLst>
                  <a:outerShdw blurRad="38100" dist="38100" dir="2700000" algn="tl">
                    <a:srgbClr val="000000">
                      <a:alpha val="43137"/>
                    </a:srgbClr>
                  </a:outerShdw>
                </a:effectLst>
                <a:latin typeface="Arial" charset="0"/>
              </a:rPr>
              <a:t>7</a:t>
            </a:r>
            <a:r>
              <a:rPr lang="ja-JP" altLang="en-US" sz="2800" dirty="0">
                <a:solidFill>
                  <a:srgbClr val="FF0000"/>
                </a:solidFill>
                <a:effectLst>
                  <a:outerShdw blurRad="38100" dist="38100" dir="2700000" algn="tl">
                    <a:srgbClr val="000000">
                      <a:alpha val="43137"/>
                    </a:srgbClr>
                  </a:outerShdw>
                </a:effectLst>
                <a:latin typeface="Arial" charset="0"/>
              </a:rPr>
              <a:t>９歳：女性）</a:t>
            </a:r>
          </a:p>
        </p:txBody>
      </p:sp>
      <p:sp>
        <p:nvSpPr>
          <p:cNvPr id="4100" name="AutoShape 5"/>
          <p:cNvSpPr>
            <a:spLocks noChangeArrowheads="1"/>
          </p:cNvSpPr>
          <p:nvPr/>
        </p:nvSpPr>
        <p:spPr bwMode="auto">
          <a:xfrm>
            <a:off x="2627313" y="2205038"/>
            <a:ext cx="865187" cy="647700"/>
          </a:xfrm>
          <a:prstGeom prst="smileyFace">
            <a:avLst>
              <a:gd name="adj" fmla="val 4653"/>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101" name="Line 6"/>
          <p:cNvSpPr>
            <a:spLocks noChangeShapeType="1"/>
          </p:cNvSpPr>
          <p:nvPr/>
        </p:nvSpPr>
        <p:spPr bwMode="auto">
          <a:xfrm>
            <a:off x="3563938" y="2492375"/>
            <a:ext cx="18002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02" name="Rectangle 7"/>
          <p:cNvSpPr>
            <a:spLocks noChangeArrowheads="1"/>
          </p:cNvSpPr>
          <p:nvPr/>
        </p:nvSpPr>
        <p:spPr bwMode="auto">
          <a:xfrm>
            <a:off x="5435600" y="2205038"/>
            <a:ext cx="720725" cy="6477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103" name="Rectangle 8"/>
          <p:cNvSpPr>
            <a:spLocks noChangeArrowheads="1"/>
          </p:cNvSpPr>
          <p:nvPr/>
        </p:nvSpPr>
        <p:spPr bwMode="auto">
          <a:xfrm>
            <a:off x="7143750" y="2143125"/>
            <a:ext cx="13668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800"/>
              <a:t>夫（４年前に死去）</a:t>
            </a:r>
          </a:p>
        </p:txBody>
      </p:sp>
      <p:sp>
        <p:nvSpPr>
          <p:cNvPr id="4104" name="Line 9"/>
          <p:cNvSpPr>
            <a:spLocks noChangeShapeType="1"/>
          </p:cNvSpPr>
          <p:nvPr/>
        </p:nvSpPr>
        <p:spPr bwMode="auto">
          <a:xfrm>
            <a:off x="4427538" y="2492375"/>
            <a:ext cx="0" cy="1295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05" name="Line 10"/>
          <p:cNvSpPr>
            <a:spLocks noChangeShapeType="1"/>
          </p:cNvSpPr>
          <p:nvPr/>
        </p:nvSpPr>
        <p:spPr bwMode="auto">
          <a:xfrm>
            <a:off x="3059113" y="3789363"/>
            <a:ext cx="266541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06" name="Line 11"/>
          <p:cNvSpPr>
            <a:spLocks noChangeShapeType="1"/>
          </p:cNvSpPr>
          <p:nvPr/>
        </p:nvSpPr>
        <p:spPr bwMode="auto">
          <a:xfrm>
            <a:off x="3059113" y="3789363"/>
            <a:ext cx="0" cy="79216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07" name="Rectangle 12"/>
          <p:cNvSpPr>
            <a:spLocks noChangeArrowheads="1"/>
          </p:cNvSpPr>
          <p:nvPr/>
        </p:nvSpPr>
        <p:spPr bwMode="auto">
          <a:xfrm>
            <a:off x="2700338" y="4581525"/>
            <a:ext cx="720725" cy="647700"/>
          </a:xfrm>
          <a:prstGeom prst="rect">
            <a:avLst/>
          </a:prstGeom>
          <a:solidFill>
            <a:srgbClr val="C0C0C0"/>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108" name="Oval 14"/>
          <p:cNvSpPr>
            <a:spLocks noChangeArrowheads="1"/>
          </p:cNvSpPr>
          <p:nvPr/>
        </p:nvSpPr>
        <p:spPr bwMode="auto">
          <a:xfrm>
            <a:off x="5364163" y="4581525"/>
            <a:ext cx="720725" cy="647700"/>
          </a:xfrm>
          <a:prstGeom prst="ellipse">
            <a:avLst/>
          </a:prstGeom>
          <a:solidFill>
            <a:srgbClr val="FF33CC"/>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109" name="Rectangle 15"/>
          <p:cNvSpPr>
            <a:spLocks noChangeArrowheads="1"/>
          </p:cNvSpPr>
          <p:nvPr/>
        </p:nvSpPr>
        <p:spPr bwMode="auto">
          <a:xfrm>
            <a:off x="428625" y="3643313"/>
            <a:ext cx="2286000"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800"/>
              <a:t>長男家族（市内）</a:t>
            </a:r>
          </a:p>
        </p:txBody>
      </p:sp>
      <p:sp>
        <p:nvSpPr>
          <p:cNvPr id="4110" name="Line 16"/>
          <p:cNvSpPr>
            <a:spLocks noChangeShapeType="1"/>
          </p:cNvSpPr>
          <p:nvPr/>
        </p:nvSpPr>
        <p:spPr bwMode="auto">
          <a:xfrm>
            <a:off x="7072313" y="5562600"/>
            <a:ext cx="0" cy="5397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11" name="Oval 17"/>
          <p:cNvSpPr>
            <a:spLocks noChangeArrowheads="1"/>
          </p:cNvSpPr>
          <p:nvPr/>
        </p:nvSpPr>
        <p:spPr bwMode="auto">
          <a:xfrm>
            <a:off x="5929313" y="6000750"/>
            <a:ext cx="431800" cy="454025"/>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112" name="Rectangle 18"/>
          <p:cNvSpPr>
            <a:spLocks noChangeArrowheads="1"/>
          </p:cNvSpPr>
          <p:nvPr/>
        </p:nvSpPr>
        <p:spPr bwMode="auto">
          <a:xfrm>
            <a:off x="6286500" y="3714750"/>
            <a:ext cx="1366838"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800"/>
              <a:t>長女家族：県外</a:t>
            </a:r>
          </a:p>
        </p:txBody>
      </p:sp>
      <p:sp>
        <p:nvSpPr>
          <p:cNvPr id="4113" name="Line 11"/>
          <p:cNvSpPr>
            <a:spLocks noChangeShapeType="1"/>
          </p:cNvSpPr>
          <p:nvPr/>
        </p:nvSpPr>
        <p:spPr bwMode="auto">
          <a:xfrm>
            <a:off x="5715000" y="3786188"/>
            <a:ext cx="0" cy="7556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14" name="Line 13"/>
          <p:cNvSpPr>
            <a:spLocks noChangeShapeType="1"/>
          </p:cNvSpPr>
          <p:nvPr/>
        </p:nvSpPr>
        <p:spPr bwMode="auto">
          <a:xfrm flipV="1">
            <a:off x="1643063" y="4929188"/>
            <a:ext cx="104457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15" name="Oval 17"/>
          <p:cNvSpPr>
            <a:spLocks noChangeArrowheads="1"/>
          </p:cNvSpPr>
          <p:nvPr/>
        </p:nvSpPr>
        <p:spPr bwMode="auto">
          <a:xfrm>
            <a:off x="928688" y="4572000"/>
            <a:ext cx="720725" cy="647700"/>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116" name="Line 13"/>
          <p:cNvSpPr>
            <a:spLocks noChangeShapeType="1"/>
          </p:cNvSpPr>
          <p:nvPr/>
        </p:nvSpPr>
        <p:spPr bwMode="auto">
          <a:xfrm>
            <a:off x="6143625" y="4929188"/>
            <a:ext cx="18002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17" name="Line 16"/>
          <p:cNvSpPr>
            <a:spLocks noChangeShapeType="1"/>
          </p:cNvSpPr>
          <p:nvPr/>
        </p:nvSpPr>
        <p:spPr bwMode="auto">
          <a:xfrm>
            <a:off x="6858000" y="4929188"/>
            <a:ext cx="0" cy="6477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18" name="Line 13"/>
          <p:cNvSpPr>
            <a:spLocks noChangeShapeType="1"/>
          </p:cNvSpPr>
          <p:nvPr/>
        </p:nvSpPr>
        <p:spPr bwMode="auto">
          <a:xfrm>
            <a:off x="6143625" y="5572125"/>
            <a:ext cx="18002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19" name="Line 16"/>
          <p:cNvSpPr>
            <a:spLocks noChangeShapeType="1"/>
          </p:cNvSpPr>
          <p:nvPr/>
        </p:nvSpPr>
        <p:spPr bwMode="auto">
          <a:xfrm>
            <a:off x="6215063" y="5572125"/>
            <a:ext cx="0" cy="431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20" name="Line 16"/>
          <p:cNvSpPr>
            <a:spLocks noChangeShapeType="1"/>
          </p:cNvSpPr>
          <p:nvPr/>
        </p:nvSpPr>
        <p:spPr bwMode="auto">
          <a:xfrm>
            <a:off x="7929563" y="5572125"/>
            <a:ext cx="0" cy="431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21" name="Oval 17"/>
          <p:cNvSpPr>
            <a:spLocks noChangeArrowheads="1"/>
          </p:cNvSpPr>
          <p:nvPr/>
        </p:nvSpPr>
        <p:spPr bwMode="auto">
          <a:xfrm>
            <a:off x="7715250" y="6000750"/>
            <a:ext cx="431800" cy="454025"/>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122" name="Oval 17"/>
          <p:cNvSpPr>
            <a:spLocks noChangeArrowheads="1"/>
          </p:cNvSpPr>
          <p:nvPr/>
        </p:nvSpPr>
        <p:spPr bwMode="auto">
          <a:xfrm>
            <a:off x="6929438" y="6000750"/>
            <a:ext cx="431800" cy="454025"/>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123" name="Oval 17"/>
          <p:cNvSpPr>
            <a:spLocks noChangeArrowheads="1"/>
          </p:cNvSpPr>
          <p:nvPr/>
        </p:nvSpPr>
        <p:spPr bwMode="auto">
          <a:xfrm>
            <a:off x="2500313" y="1714500"/>
            <a:ext cx="1857375" cy="1643063"/>
          </a:xfrm>
          <a:prstGeom prst="ellipse">
            <a:avLst/>
          </a:prstGeom>
          <a:noFill/>
          <a:ln w="22225">
            <a:solidFill>
              <a:srgbClr val="FF0000"/>
            </a:solidFill>
            <a:prstDash val="sysDash"/>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124" name="Line 16"/>
          <p:cNvSpPr>
            <a:spLocks noChangeShapeType="1"/>
          </p:cNvSpPr>
          <p:nvPr/>
        </p:nvSpPr>
        <p:spPr bwMode="auto">
          <a:xfrm>
            <a:off x="2428875" y="5562600"/>
            <a:ext cx="0" cy="5397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25" name="Oval 17"/>
          <p:cNvSpPr>
            <a:spLocks noChangeArrowheads="1"/>
          </p:cNvSpPr>
          <p:nvPr/>
        </p:nvSpPr>
        <p:spPr bwMode="auto">
          <a:xfrm>
            <a:off x="1357313" y="6000750"/>
            <a:ext cx="431800" cy="454025"/>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126" name="Line 16"/>
          <p:cNvSpPr>
            <a:spLocks noChangeShapeType="1"/>
          </p:cNvSpPr>
          <p:nvPr/>
        </p:nvSpPr>
        <p:spPr bwMode="auto">
          <a:xfrm>
            <a:off x="2214563" y="4929188"/>
            <a:ext cx="0" cy="6477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27" name="Line 13"/>
          <p:cNvSpPr>
            <a:spLocks noChangeShapeType="1"/>
          </p:cNvSpPr>
          <p:nvPr/>
        </p:nvSpPr>
        <p:spPr bwMode="auto">
          <a:xfrm>
            <a:off x="1500188" y="5572125"/>
            <a:ext cx="18002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28" name="Line 16"/>
          <p:cNvSpPr>
            <a:spLocks noChangeShapeType="1"/>
          </p:cNvSpPr>
          <p:nvPr/>
        </p:nvSpPr>
        <p:spPr bwMode="auto">
          <a:xfrm>
            <a:off x="1571625" y="5572125"/>
            <a:ext cx="0" cy="431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29" name="Line 16"/>
          <p:cNvSpPr>
            <a:spLocks noChangeShapeType="1"/>
          </p:cNvSpPr>
          <p:nvPr/>
        </p:nvSpPr>
        <p:spPr bwMode="auto">
          <a:xfrm>
            <a:off x="3286125" y="5572125"/>
            <a:ext cx="0" cy="431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30" name="Oval 17"/>
          <p:cNvSpPr>
            <a:spLocks noChangeArrowheads="1"/>
          </p:cNvSpPr>
          <p:nvPr/>
        </p:nvSpPr>
        <p:spPr bwMode="auto">
          <a:xfrm>
            <a:off x="3071813" y="6000750"/>
            <a:ext cx="431800" cy="454025"/>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131" name="Oval 17"/>
          <p:cNvSpPr>
            <a:spLocks noChangeArrowheads="1"/>
          </p:cNvSpPr>
          <p:nvPr/>
        </p:nvSpPr>
        <p:spPr bwMode="auto">
          <a:xfrm>
            <a:off x="2286000" y="6000750"/>
            <a:ext cx="431800" cy="454025"/>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132" name="Rectangle 12"/>
          <p:cNvSpPr>
            <a:spLocks noChangeArrowheads="1"/>
          </p:cNvSpPr>
          <p:nvPr/>
        </p:nvSpPr>
        <p:spPr bwMode="auto">
          <a:xfrm>
            <a:off x="7929563" y="4572000"/>
            <a:ext cx="720725" cy="6477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5"/>
          <p:cNvSpPr>
            <a:spLocks noChangeArrowheads="1"/>
          </p:cNvSpPr>
          <p:nvPr/>
        </p:nvSpPr>
        <p:spPr bwMode="auto">
          <a:xfrm>
            <a:off x="1089025" y="1162050"/>
            <a:ext cx="638175"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p>
        </p:txBody>
      </p:sp>
      <p:sp>
        <p:nvSpPr>
          <p:cNvPr id="207906" name="Rectangle 34"/>
          <p:cNvSpPr>
            <a:spLocks noChangeArrowheads="1"/>
          </p:cNvSpPr>
          <p:nvPr/>
        </p:nvSpPr>
        <p:spPr bwMode="auto">
          <a:xfrm>
            <a:off x="279400" y="457200"/>
            <a:ext cx="9144000" cy="0"/>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wrap="none" anchor="ctr">
            <a:spAutoFit/>
          </a:bodyPr>
          <a:lstStyle/>
          <a:p>
            <a:pPr>
              <a:defRPr/>
            </a:pPr>
            <a:endParaRPr lang="ja-JP" altLang="ja-JP"/>
          </a:p>
        </p:txBody>
      </p:sp>
      <p:grpSp>
        <p:nvGrpSpPr>
          <p:cNvPr id="3" name="グループ化 2"/>
          <p:cNvGrpSpPr/>
          <p:nvPr/>
        </p:nvGrpSpPr>
        <p:grpSpPr>
          <a:xfrm>
            <a:off x="1547663" y="1988839"/>
            <a:ext cx="6480721" cy="4726285"/>
            <a:chOff x="142875" y="142875"/>
            <a:chExt cx="8858250" cy="6572250"/>
          </a:xfrm>
        </p:grpSpPr>
        <p:grpSp>
          <p:nvGrpSpPr>
            <p:cNvPr id="5123" name="Group 1"/>
            <p:cNvGrpSpPr>
              <a:grpSpLocks/>
            </p:cNvGrpSpPr>
            <p:nvPr/>
          </p:nvGrpSpPr>
          <p:grpSpPr bwMode="auto">
            <a:xfrm>
              <a:off x="142875" y="142875"/>
              <a:ext cx="8858250" cy="6572250"/>
              <a:chOff x="1110" y="8599"/>
              <a:chExt cx="10024" cy="7209"/>
            </a:xfrm>
          </p:grpSpPr>
          <p:sp>
            <p:nvSpPr>
              <p:cNvPr id="5144" name="Rectangle 24"/>
              <p:cNvSpPr>
                <a:spLocks noChangeArrowheads="1"/>
              </p:cNvSpPr>
              <p:nvPr/>
            </p:nvSpPr>
            <p:spPr bwMode="auto">
              <a:xfrm>
                <a:off x="4244" y="8599"/>
                <a:ext cx="3619" cy="1560"/>
              </a:xfrm>
              <a:prstGeom prst="rect">
                <a:avLst/>
              </a:prstGeom>
              <a:solidFill>
                <a:srgbClr val="F2DBDB"/>
              </a:solidFill>
              <a:ln w="9525">
                <a:solidFill>
                  <a:srgbClr val="000000"/>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ja-JP" sz="1200" b="1">
                    <a:solidFill>
                      <a:srgbClr val="FF0000"/>
                    </a:solidFill>
                    <a:latin typeface="ＭＳ Ｐ明朝" panose="02020600040205080304" pitchFamily="18" charset="-128"/>
                    <a:cs typeface="Times New Roman" panose="02020603050405020304" pitchFamily="18" charset="0"/>
                  </a:rPr>
                  <a:t>【</a:t>
                </a:r>
                <a:r>
                  <a:rPr lang="ja-JP" altLang="ja-JP" sz="1200" b="1">
                    <a:solidFill>
                      <a:srgbClr val="FF0000"/>
                    </a:solidFill>
                    <a:latin typeface="Century" panose="02040604050505020304" pitchFamily="18" charset="0"/>
                    <a:cs typeface="Times New Roman" panose="02020603050405020304" pitchFamily="18" charset="0"/>
                  </a:rPr>
                  <a:t>健康状態（変調</a:t>
                </a:r>
                <a:r>
                  <a:rPr lang="en-US" altLang="ja-JP" sz="1200" b="1">
                    <a:solidFill>
                      <a:srgbClr val="FF0000"/>
                    </a:solidFill>
                    <a:latin typeface="Century" panose="02040604050505020304" pitchFamily="18" charset="0"/>
                    <a:cs typeface="Times New Roman" panose="02020603050405020304" pitchFamily="18" charset="0"/>
                  </a:rPr>
                  <a:t>/</a:t>
                </a:r>
                <a:r>
                  <a:rPr lang="ja-JP" altLang="en-US" sz="1200" b="1">
                    <a:solidFill>
                      <a:srgbClr val="FF0000"/>
                    </a:solidFill>
                    <a:latin typeface="Century" panose="02040604050505020304" pitchFamily="18" charset="0"/>
                    <a:cs typeface="Times New Roman" panose="02020603050405020304" pitchFamily="18" charset="0"/>
                  </a:rPr>
                  <a:t>疾病）</a:t>
                </a:r>
                <a:r>
                  <a:rPr lang="en-US" altLang="ja-JP" sz="1200" b="1">
                    <a:solidFill>
                      <a:srgbClr val="FF0000"/>
                    </a:solidFill>
                    <a:latin typeface="ＭＳ Ｐ明朝" panose="02020600040205080304" pitchFamily="18" charset="-128"/>
                    <a:cs typeface="Times New Roman" panose="02020603050405020304" pitchFamily="18" charset="0"/>
                  </a:rPr>
                  <a:t>】</a:t>
                </a:r>
                <a:endParaRPr lang="en-US" altLang="ja-JP" sz="1200" b="1"/>
              </a:p>
              <a:p>
                <a:pPr>
                  <a:spcBef>
                    <a:spcPct val="0"/>
                  </a:spcBef>
                  <a:buFontTx/>
                  <a:buNone/>
                </a:pPr>
                <a:endParaRPr lang="en-US" altLang="ja-JP" sz="1200"/>
              </a:p>
            </p:txBody>
          </p:sp>
          <p:sp>
            <p:nvSpPr>
              <p:cNvPr id="207895" name="Rectangle 23"/>
              <p:cNvSpPr>
                <a:spLocks noChangeArrowheads="1"/>
              </p:cNvSpPr>
              <p:nvPr/>
            </p:nvSpPr>
            <p:spPr bwMode="auto">
              <a:xfrm>
                <a:off x="1110" y="10765"/>
                <a:ext cx="3135" cy="2062"/>
              </a:xfrm>
              <a:prstGeom prst="rect">
                <a:avLst/>
              </a:prstGeom>
              <a:solidFill>
                <a:srgbClr val="F2F2F2"/>
              </a:solidFill>
              <a:ln w="9525">
                <a:solidFill>
                  <a:srgbClr val="000000"/>
                </a:solidFill>
                <a:miter lim="800000"/>
                <a:headEnd/>
                <a:tailEnd/>
              </a:ln>
            </p:spPr>
            <p:txBody>
              <a:bodyPr/>
              <a:lstStyle/>
              <a:p>
                <a:pPr algn="ctr">
                  <a:defRPr/>
                </a:pPr>
                <a:r>
                  <a:rPr lang="ja-JP" altLang="ja-JP" sz="1200" b="1" dirty="0">
                    <a:solidFill>
                      <a:schemeClr val="accent6">
                        <a:lumMod val="60000"/>
                        <a:lumOff val="40000"/>
                      </a:schemeClr>
                    </a:solidFill>
                    <a:latin typeface="ＭＳ Ｐ明朝" pitchFamily="18" charset="-128"/>
                    <a:cs typeface="Times New Roman" pitchFamily="18" charset="0"/>
                  </a:rPr>
                  <a:t>【</a:t>
                </a:r>
                <a:r>
                  <a:rPr lang="ja-JP" sz="1200" b="1" dirty="0">
                    <a:solidFill>
                      <a:schemeClr val="accent6">
                        <a:lumMod val="60000"/>
                        <a:lumOff val="40000"/>
                      </a:schemeClr>
                    </a:solidFill>
                    <a:latin typeface="Century" pitchFamily="18" charset="0"/>
                    <a:cs typeface="Times New Roman" pitchFamily="18" charset="0"/>
                  </a:rPr>
                  <a:t>心身機能・身体構造</a:t>
                </a:r>
                <a:r>
                  <a:rPr lang="ja-JP" altLang="ja-JP" sz="1200" b="1" dirty="0">
                    <a:solidFill>
                      <a:schemeClr val="accent6">
                        <a:lumMod val="60000"/>
                        <a:lumOff val="40000"/>
                      </a:schemeClr>
                    </a:solidFill>
                    <a:latin typeface="ＭＳ Ｐ明朝" pitchFamily="18" charset="-128"/>
                    <a:cs typeface="Times New Roman" pitchFamily="18" charset="0"/>
                  </a:rPr>
                  <a:t>】</a:t>
                </a:r>
                <a:endParaRPr lang="ja-JP" altLang="ja-JP" sz="1200" b="1" dirty="0">
                  <a:solidFill>
                    <a:schemeClr val="accent6">
                      <a:lumMod val="60000"/>
                      <a:lumOff val="40000"/>
                    </a:schemeClr>
                  </a:solidFill>
                </a:endParaRPr>
              </a:p>
              <a:p>
                <a:pPr>
                  <a:defRPr/>
                </a:pPr>
                <a:endParaRPr lang="ja-JP" altLang="ja-JP" sz="1200" dirty="0"/>
              </a:p>
            </p:txBody>
          </p:sp>
          <p:sp>
            <p:nvSpPr>
              <p:cNvPr id="207894" name="Rectangle 22"/>
              <p:cNvSpPr>
                <a:spLocks noChangeArrowheads="1"/>
              </p:cNvSpPr>
              <p:nvPr/>
            </p:nvSpPr>
            <p:spPr bwMode="auto">
              <a:xfrm>
                <a:off x="4426" y="10765"/>
                <a:ext cx="3253" cy="2062"/>
              </a:xfrm>
              <a:prstGeom prst="rect">
                <a:avLst/>
              </a:prstGeom>
              <a:solidFill>
                <a:srgbClr val="FDE9D9"/>
              </a:solidFill>
              <a:ln w="9525">
                <a:solidFill>
                  <a:srgbClr val="000000"/>
                </a:solidFill>
                <a:miter lim="800000"/>
                <a:headEnd/>
                <a:tailEnd/>
              </a:ln>
            </p:spPr>
            <p:txBody>
              <a:bodyPr lIns="37440" rIns="37440"/>
              <a:lstStyle/>
              <a:p>
                <a:pPr algn="ctr">
                  <a:defRPr/>
                </a:pPr>
                <a:r>
                  <a:rPr lang="ja-JP" altLang="ja-JP" sz="1200" b="1" dirty="0">
                    <a:solidFill>
                      <a:schemeClr val="accent6">
                        <a:lumMod val="60000"/>
                        <a:lumOff val="40000"/>
                      </a:schemeClr>
                    </a:solidFill>
                    <a:latin typeface="ＭＳ Ｐ明朝" pitchFamily="18" charset="-128"/>
                    <a:cs typeface="Times New Roman" pitchFamily="18" charset="0"/>
                  </a:rPr>
                  <a:t>【</a:t>
                </a:r>
                <a:r>
                  <a:rPr lang="ja-JP" sz="1200" b="1" dirty="0">
                    <a:solidFill>
                      <a:schemeClr val="accent6">
                        <a:lumMod val="60000"/>
                        <a:lumOff val="40000"/>
                      </a:schemeClr>
                    </a:solidFill>
                    <a:latin typeface="Century" pitchFamily="18" charset="0"/>
                    <a:cs typeface="Times New Roman" pitchFamily="18" charset="0"/>
                  </a:rPr>
                  <a:t>活　動</a:t>
                </a:r>
                <a:r>
                  <a:rPr lang="ja-JP" altLang="ja-JP" sz="1200" b="1" dirty="0">
                    <a:solidFill>
                      <a:schemeClr val="accent6">
                        <a:lumMod val="60000"/>
                        <a:lumOff val="40000"/>
                      </a:schemeClr>
                    </a:solidFill>
                    <a:latin typeface="ＭＳ Ｐ明朝" pitchFamily="18" charset="-128"/>
                    <a:cs typeface="Times New Roman" pitchFamily="18" charset="0"/>
                  </a:rPr>
                  <a:t>】</a:t>
                </a:r>
                <a:endParaRPr lang="ja-JP" altLang="ja-JP" sz="1200" b="1" dirty="0">
                  <a:solidFill>
                    <a:schemeClr val="accent6">
                      <a:lumMod val="60000"/>
                      <a:lumOff val="40000"/>
                    </a:schemeClr>
                  </a:solidFill>
                </a:endParaRPr>
              </a:p>
              <a:p>
                <a:pPr>
                  <a:defRPr/>
                </a:pPr>
                <a:endParaRPr lang="ja-JP" altLang="ja-JP" sz="1200" dirty="0"/>
              </a:p>
            </p:txBody>
          </p:sp>
          <p:sp>
            <p:nvSpPr>
              <p:cNvPr id="207893" name="Rectangle 21"/>
              <p:cNvSpPr>
                <a:spLocks noChangeArrowheads="1"/>
              </p:cNvSpPr>
              <p:nvPr/>
            </p:nvSpPr>
            <p:spPr bwMode="auto">
              <a:xfrm>
                <a:off x="7924" y="10765"/>
                <a:ext cx="3210" cy="2062"/>
              </a:xfrm>
              <a:prstGeom prst="rect">
                <a:avLst/>
              </a:prstGeom>
              <a:solidFill>
                <a:srgbClr val="EAF1DD"/>
              </a:solidFill>
              <a:ln w="9525">
                <a:solidFill>
                  <a:srgbClr val="000000"/>
                </a:solidFill>
                <a:miter lim="800000"/>
                <a:headEnd/>
                <a:tailEnd/>
              </a:ln>
            </p:spPr>
            <p:txBody>
              <a:bodyPr lIns="37440" rIns="37440"/>
              <a:lstStyle/>
              <a:p>
                <a:pPr algn="ctr">
                  <a:defRPr/>
                </a:pPr>
                <a:r>
                  <a:rPr lang="ja-JP" altLang="ja-JP" sz="1200" b="1" dirty="0">
                    <a:solidFill>
                      <a:schemeClr val="accent6">
                        <a:lumMod val="60000"/>
                        <a:lumOff val="40000"/>
                      </a:schemeClr>
                    </a:solidFill>
                    <a:latin typeface="ＭＳ Ｐ明朝" pitchFamily="18" charset="-128"/>
                    <a:cs typeface="Times New Roman" pitchFamily="18" charset="0"/>
                  </a:rPr>
                  <a:t>【</a:t>
                </a:r>
                <a:r>
                  <a:rPr lang="ja-JP" sz="1200" b="1" dirty="0">
                    <a:solidFill>
                      <a:schemeClr val="accent6">
                        <a:lumMod val="60000"/>
                        <a:lumOff val="40000"/>
                      </a:schemeClr>
                    </a:solidFill>
                    <a:latin typeface="Century" pitchFamily="18" charset="0"/>
                    <a:cs typeface="Times New Roman" pitchFamily="18" charset="0"/>
                  </a:rPr>
                  <a:t>参　加</a:t>
                </a:r>
                <a:r>
                  <a:rPr lang="ja-JP" altLang="ja-JP" sz="1200" b="1" dirty="0">
                    <a:solidFill>
                      <a:schemeClr val="accent6">
                        <a:lumMod val="60000"/>
                        <a:lumOff val="40000"/>
                      </a:schemeClr>
                    </a:solidFill>
                    <a:latin typeface="ＭＳ Ｐ明朝" pitchFamily="18" charset="-128"/>
                    <a:cs typeface="Times New Roman" pitchFamily="18" charset="0"/>
                  </a:rPr>
                  <a:t>】</a:t>
                </a:r>
                <a:endParaRPr lang="ja-JP" altLang="ja-JP" sz="1200" b="1" dirty="0">
                  <a:solidFill>
                    <a:schemeClr val="accent6">
                      <a:lumMod val="60000"/>
                      <a:lumOff val="40000"/>
                    </a:schemeClr>
                  </a:solidFill>
                </a:endParaRPr>
              </a:p>
              <a:p>
                <a:pPr>
                  <a:defRPr/>
                </a:pPr>
                <a:endParaRPr lang="ja-JP" altLang="ja-JP" sz="1200" dirty="0"/>
              </a:p>
            </p:txBody>
          </p:sp>
          <p:sp>
            <p:nvSpPr>
              <p:cNvPr id="5148" name="Rectangle 20"/>
              <p:cNvSpPr>
                <a:spLocks noChangeArrowheads="1"/>
              </p:cNvSpPr>
              <p:nvPr/>
            </p:nvSpPr>
            <p:spPr bwMode="auto">
              <a:xfrm>
                <a:off x="1296" y="13937"/>
                <a:ext cx="4194" cy="1871"/>
              </a:xfrm>
              <a:prstGeom prst="rect">
                <a:avLst/>
              </a:prstGeom>
              <a:solidFill>
                <a:srgbClr val="F2F2F2"/>
              </a:solidFill>
              <a:ln w="9525">
                <a:solidFill>
                  <a:srgbClr val="000000"/>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ja-JP" sz="1200" b="1">
                    <a:solidFill>
                      <a:srgbClr val="FF0000"/>
                    </a:solidFill>
                    <a:latin typeface="ＭＳ Ｐ明朝" panose="02020600040205080304" pitchFamily="18" charset="-128"/>
                    <a:cs typeface="Times New Roman" panose="02020603050405020304" pitchFamily="18" charset="0"/>
                  </a:rPr>
                  <a:t>【</a:t>
                </a:r>
                <a:r>
                  <a:rPr lang="ja-JP" altLang="ja-JP" sz="1200" b="1">
                    <a:solidFill>
                      <a:srgbClr val="FF0000"/>
                    </a:solidFill>
                    <a:latin typeface="Century" panose="02040604050505020304" pitchFamily="18" charset="0"/>
                    <a:cs typeface="Times New Roman" panose="02020603050405020304" pitchFamily="18" charset="0"/>
                  </a:rPr>
                  <a:t>環境因子</a:t>
                </a:r>
                <a:r>
                  <a:rPr lang="ja-JP" altLang="ja-JP" sz="1200" b="1">
                    <a:solidFill>
                      <a:srgbClr val="FF0000"/>
                    </a:solidFill>
                    <a:latin typeface="ＭＳ Ｐ明朝" panose="02020600040205080304" pitchFamily="18" charset="-128"/>
                    <a:cs typeface="Times New Roman" panose="02020603050405020304" pitchFamily="18" charset="0"/>
                  </a:rPr>
                  <a:t>】</a:t>
                </a:r>
                <a:endParaRPr lang="ja-JP" altLang="ja-JP" sz="1200" b="1"/>
              </a:p>
              <a:p>
                <a:pPr>
                  <a:spcBef>
                    <a:spcPct val="0"/>
                  </a:spcBef>
                  <a:buFontTx/>
                  <a:buNone/>
                </a:pPr>
                <a:endParaRPr lang="ja-JP" altLang="ja-JP" sz="1200" b="1"/>
              </a:p>
            </p:txBody>
          </p:sp>
          <p:sp>
            <p:nvSpPr>
              <p:cNvPr id="5149" name="Rectangle 19"/>
              <p:cNvSpPr>
                <a:spLocks noChangeArrowheads="1"/>
              </p:cNvSpPr>
              <p:nvPr/>
            </p:nvSpPr>
            <p:spPr bwMode="auto">
              <a:xfrm>
                <a:off x="5910" y="13937"/>
                <a:ext cx="4165" cy="1871"/>
              </a:xfrm>
              <a:prstGeom prst="rect">
                <a:avLst/>
              </a:prstGeom>
              <a:solidFill>
                <a:srgbClr val="F2F2F2"/>
              </a:solidFill>
              <a:ln w="9525">
                <a:solidFill>
                  <a:srgbClr val="000000"/>
                </a:solidFill>
                <a:miter lim="800000"/>
                <a:headEnd/>
                <a:tailEnd/>
              </a:ln>
            </p:spPr>
            <p:txBody>
              <a:bodyPr lIns="37440" rIns="3744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ja-JP" sz="1200" b="1">
                    <a:solidFill>
                      <a:srgbClr val="FF0000"/>
                    </a:solidFill>
                    <a:latin typeface="ＭＳ Ｐ明朝" panose="02020600040205080304" pitchFamily="18" charset="-128"/>
                    <a:cs typeface="Times New Roman" panose="02020603050405020304" pitchFamily="18" charset="0"/>
                  </a:rPr>
                  <a:t>【</a:t>
                </a:r>
                <a:r>
                  <a:rPr lang="ja-JP" altLang="ja-JP" sz="1200" b="1">
                    <a:solidFill>
                      <a:srgbClr val="FF0000"/>
                    </a:solidFill>
                    <a:latin typeface="Century" panose="02040604050505020304" pitchFamily="18" charset="0"/>
                    <a:cs typeface="Times New Roman" panose="02020603050405020304" pitchFamily="18" charset="0"/>
                  </a:rPr>
                  <a:t>個人因子</a:t>
                </a:r>
                <a:r>
                  <a:rPr lang="ja-JP" altLang="ja-JP" sz="1200" b="1">
                    <a:solidFill>
                      <a:srgbClr val="FF0000"/>
                    </a:solidFill>
                    <a:latin typeface="ＭＳ Ｐ明朝" panose="02020600040205080304" pitchFamily="18" charset="-128"/>
                    <a:cs typeface="Times New Roman" panose="02020603050405020304" pitchFamily="18" charset="0"/>
                  </a:rPr>
                  <a:t>】</a:t>
                </a:r>
                <a:endParaRPr lang="ja-JP" altLang="ja-JP" sz="1200" b="1"/>
              </a:p>
              <a:p>
                <a:pPr>
                  <a:spcBef>
                    <a:spcPct val="0"/>
                  </a:spcBef>
                  <a:buFontTx/>
                  <a:buNone/>
                </a:pPr>
                <a:endParaRPr lang="ja-JP" altLang="ja-JP" sz="1200"/>
              </a:p>
            </p:txBody>
          </p:sp>
          <p:cxnSp>
            <p:nvCxnSpPr>
              <p:cNvPr id="5150" name="AutoShape 18"/>
              <p:cNvCxnSpPr>
                <a:cxnSpLocks noChangeShapeType="1"/>
              </p:cNvCxnSpPr>
              <p:nvPr/>
            </p:nvCxnSpPr>
            <p:spPr bwMode="auto">
              <a:xfrm>
                <a:off x="6058" y="10159"/>
                <a:ext cx="1" cy="565"/>
              </a:xfrm>
              <a:prstGeom prst="straightConnector1">
                <a:avLst/>
              </a:prstGeom>
              <a:noFill/>
              <a:ln w="3175">
                <a:solidFill>
                  <a:srgbClr val="938953"/>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5151" name="AutoShape 17"/>
              <p:cNvCxnSpPr>
                <a:cxnSpLocks noChangeShapeType="1"/>
              </p:cNvCxnSpPr>
              <p:nvPr/>
            </p:nvCxnSpPr>
            <p:spPr bwMode="auto">
              <a:xfrm flipV="1">
                <a:off x="8831" y="12986"/>
                <a:ext cx="0" cy="238"/>
              </a:xfrm>
              <a:prstGeom prst="straightConnector1">
                <a:avLst/>
              </a:prstGeom>
              <a:noFill/>
              <a:ln w="952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5152" name="AutoShape 16"/>
              <p:cNvCxnSpPr>
                <a:cxnSpLocks noChangeShapeType="1"/>
              </p:cNvCxnSpPr>
              <p:nvPr/>
            </p:nvCxnSpPr>
            <p:spPr bwMode="auto">
              <a:xfrm>
                <a:off x="2527" y="10453"/>
                <a:ext cx="6758" cy="1"/>
              </a:xfrm>
              <a:prstGeom prst="straightConnector1">
                <a:avLst/>
              </a:prstGeom>
              <a:noFill/>
              <a:ln w="3175">
                <a:solidFill>
                  <a:srgbClr val="938953"/>
                </a:solidFill>
                <a:round/>
                <a:headEnd/>
                <a:tailEnd/>
              </a:ln>
              <a:extLst>
                <a:ext uri="{909E8E84-426E-40DD-AFC4-6F175D3DCCD1}">
                  <a14:hiddenFill xmlns:a14="http://schemas.microsoft.com/office/drawing/2010/main">
                    <a:noFill/>
                  </a14:hiddenFill>
                </a:ext>
              </a:extLst>
            </p:spPr>
          </p:cxnSp>
          <p:cxnSp>
            <p:nvCxnSpPr>
              <p:cNvPr id="5153" name="AutoShape 15"/>
              <p:cNvCxnSpPr>
                <a:cxnSpLocks noChangeShapeType="1"/>
              </p:cNvCxnSpPr>
              <p:nvPr/>
            </p:nvCxnSpPr>
            <p:spPr bwMode="auto">
              <a:xfrm>
                <a:off x="2527" y="10453"/>
                <a:ext cx="0" cy="238"/>
              </a:xfrm>
              <a:prstGeom prst="straightConnector1">
                <a:avLst/>
              </a:prstGeom>
              <a:noFill/>
              <a:ln w="317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5154" name="AutoShape 14"/>
              <p:cNvCxnSpPr>
                <a:cxnSpLocks noChangeShapeType="1"/>
              </p:cNvCxnSpPr>
              <p:nvPr/>
            </p:nvCxnSpPr>
            <p:spPr bwMode="auto">
              <a:xfrm>
                <a:off x="9285" y="10453"/>
                <a:ext cx="0" cy="238"/>
              </a:xfrm>
              <a:prstGeom prst="straightConnector1">
                <a:avLst/>
              </a:prstGeom>
              <a:noFill/>
              <a:ln w="317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5155" name="AutoShape 13"/>
              <p:cNvCxnSpPr>
                <a:cxnSpLocks noChangeShapeType="1"/>
              </p:cNvCxnSpPr>
              <p:nvPr/>
            </p:nvCxnSpPr>
            <p:spPr bwMode="auto">
              <a:xfrm flipV="1">
                <a:off x="2527" y="12986"/>
                <a:ext cx="0" cy="238"/>
              </a:xfrm>
              <a:prstGeom prst="straightConnector1">
                <a:avLst/>
              </a:prstGeom>
              <a:noFill/>
              <a:ln w="952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5156" name="AutoShape 12"/>
              <p:cNvCxnSpPr>
                <a:cxnSpLocks noChangeShapeType="1"/>
              </p:cNvCxnSpPr>
              <p:nvPr/>
            </p:nvCxnSpPr>
            <p:spPr bwMode="auto">
              <a:xfrm>
                <a:off x="2527" y="13298"/>
                <a:ext cx="6304" cy="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5157" name="AutoShape 11"/>
              <p:cNvCxnSpPr>
                <a:cxnSpLocks noChangeShapeType="1"/>
              </p:cNvCxnSpPr>
              <p:nvPr/>
            </p:nvCxnSpPr>
            <p:spPr bwMode="auto">
              <a:xfrm>
                <a:off x="8831" y="13578"/>
                <a:ext cx="0" cy="238"/>
              </a:xfrm>
              <a:prstGeom prst="straightConnector1">
                <a:avLst/>
              </a:prstGeom>
              <a:noFill/>
              <a:ln w="317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5158" name="AutoShape 10"/>
              <p:cNvCxnSpPr>
                <a:cxnSpLocks noChangeShapeType="1"/>
              </p:cNvCxnSpPr>
              <p:nvPr/>
            </p:nvCxnSpPr>
            <p:spPr bwMode="auto">
              <a:xfrm>
                <a:off x="2527" y="13578"/>
                <a:ext cx="0" cy="238"/>
              </a:xfrm>
              <a:prstGeom prst="straightConnector1">
                <a:avLst/>
              </a:prstGeom>
              <a:noFill/>
              <a:ln w="317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5159" name="AutoShape 9"/>
              <p:cNvCxnSpPr>
                <a:cxnSpLocks noChangeShapeType="1"/>
              </p:cNvCxnSpPr>
              <p:nvPr/>
            </p:nvCxnSpPr>
            <p:spPr bwMode="auto">
              <a:xfrm>
                <a:off x="2527" y="13577"/>
                <a:ext cx="6304" cy="1"/>
              </a:xfrm>
              <a:prstGeom prst="straightConnector1">
                <a:avLst/>
              </a:prstGeom>
              <a:noFill/>
              <a:ln w="3175">
                <a:solidFill>
                  <a:srgbClr val="000000"/>
                </a:solidFill>
                <a:round/>
                <a:headEnd/>
                <a:tailEnd/>
              </a:ln>
              <a:extLst>
                <a:ext uri="{909E8E84-426E-40DD-AFC4-6F175D3DCCD1}">
                  <a14:hiddenFill xmlns:a14="http://schemas.microsoft.com/office/drawing/2010/main">
                    <a:noFill/>
                  </a14:hiddenFill>
                </a:ext>
              </a:extLst>
            </p:spPr>
          </p:cxnSp>
          <p:cxnSp>
            <p:nvCxnSpPr>
              <p:cNvPr id="5160" name="AutoShape 8"/>
              <p:cNvCxnSpPr>
                <a:cxnSpLocks noChangeShapeType="1"/>
              </p:cNvCxnSpPr>
              <p:nvPr/>
            </p:nvCxnSpPr>
            <p:spPr bwMode="auto">
              <a:xfrm flipV="1">
                <a:off x="5910" y="12827"/>
                <a:ext cx="1" cy="727"/>
              </a:xfrm>
              <a:prstGeom prst="straightConnector1">
                <a:avLst/>
              </a:prstGeom>
              <a:noFill/>
              <a:ln w="317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5161" name="AutoShape 7"/>
              <p:cNvCxnSpPr>
                <a:cxnSpLocks noChangeShapeType="1"/>
              </p:cNvCxnSpPr>
              <p:nvPr/>
            </p:nvCxnSpPr>
            <p:spPr bwMode="auto">
              <a:xfrm>
                <a:off x="4427" y="11880"/>
                <a:ext cx="3253" cy="0"/>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5162" name="AutoShape 6"/>
              <p:cNvCxnSpPr>
                <a:cxnSpLocks noChangeShapeType="1"/>
              </p:cNvCxnSpPr>
              <p:nvPr/>
            </p:nvCxnSpPr>
            <p:spPr bwMode="auto">
              <a:xfrm>
                <a:off x="7881" y="11880"/>
                <a:ext cx="3253" cy="0"/>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5163" name="AutoShape 5"/>
              <p:cNvCxnSpPr>
                <a:cxnSpLocks noChangeShapeType="1"/>
              </p:cNvCxnSpPr>
              <p:nvPr/>
            </p:nvCxnSpPr>
            <p:spPr bwMode="auto">
              <a:xfrm>
                <a:off x="1110" y="11880"/>
                <a:ext cx="3134" cy="0"/>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5164" name="AutoShape 4"/>
              <p:cNvCxnSpPr>
                <a:cxnSpLocks noChangeShapeType="1"/>
              </p:cNvCxnSpPr>
              <p:nvPr/>
            </p:nvCxnSpPr>
            <p:spPr bwMode="auto">
              <a:xfrm>
                <a:off x="5910" y="14985"/>
                <a:ext cx="4165" cy="0"/>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5165" name="AutoShape 3"/>
              <p:cNvCxnSpPr>
                <a:cxnSpLocks noChangeShapeType="1"/>
              </p:cNvCxnSpPr>
              <p:nvPr/>
            </p:nvCxnSpPr>
            <p:spPr bwMode="auto">
              <a:xfrm>
                <a:off x="1296" y="14985"/>
                <a:ext cx="4165" cy="0"/>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5166" name="AutoShape 2"/>
              <p:cNvCxnSpPr>
                <a:cxnSpLocks noChangeShapeType="1"/>
              </p:cNvCxnSpPr>
              <p:nvPr/>
            </p:nvCxnSpPr>
            <p:spPr bwMode="auto">
              <a:xfrm>
                <a:off x="4244" y="9540"/>
                <a:ext cx="3619" cy="1"/>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grpSp>
        <p:sp>
          <p:nvSpPr>
            <p:cNvPr id="28" name="正方形/長方形 27"/>
            <p:cNvSpPr/>
            <p:nvPr/>
          </p:nvSpPr>
          <p:spPr>
            <a:xfrm>
              <a:off x="285750" y="2643188"/>
              <a:ext cx="2500313" cy="357187"/>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200" dirty="0">
                  <a:solidFill>
                    <a:srgbClr val="FF3399"/>
                  </a:solidFill>
                  <a:latin typeface="HGP創英角ﾎﾟｯﾌﾟ体" pitchFamily="50" charset="-128"/>
                  <a:ea typeface="HGP創英角ﾎﾟｯﾌﾟ体" pitchFamily="50" charset="-128"/>
                </a:rPr>
                <a:t>プラス面：○○○○○</a:t>
              </a:r>
              <a:endParaRPr lang="en-US" altLang="ja-JP" sz="1200" dirty="0">
                <a:solidFill>
                  <a:srgbClr val="FF3399"/>
                </a:solidFill>
                <a:latin typeface="HGP創英角ﾎﾟｯﾌﾟ体" pitchFamily="50" charset="-128"/>
                <a:ea typeface="HGP創英角ﾎﾟｯﾌﾟ体" pitchFamily="50" charset="-128"/>
              </a:endParaRPr>
            </a:p>
            <a:p>
              <a:pPr eaLnBrk="1" hangingPunct="1">
                <a:defRPr/>
              </a:pPr>
              <a:endParaRPr lang="ja-JP" altLang="en-US" sz="1200" dirty="0">
                <a:solidFill>
                  <a:schemeClr val="tx1"/>
                </a:solidFill>
                <a:latin typeface="HGP創英角ﾎﾟｯﾌﾟ体" pitchFamily="50" charset="-128"/>
                <a:ea typeface="HGP創英角ﾎﾟｯﾌﾟ体" pitchFamily="50" charset="-128"/>
              </a:endParaRPr>
            </a:p>
          </p:txBody>
        </p:sp>
        <p:sp>
          <p:nvSpPr>
            <p:cNvPr id="29" name="正方形/長方形 28"/>
            <p:cNvSpPr/>
            <p:nvPr/>
          </p:nvSpPr>
          <p:spPr>
            <a:xfrm>
              <a:off x="285750" y="3357563"/>
              <a:ext cx="2286000" cy="357187"/>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200" dirty="0">
                  <a:solidFill>
                    <a:schemeClr val="tx1"/>
                  </a:solidFill>
                  <a:latin typeface="HGP創英角ﾎﾟｯﾌﾟ体" pitchFamily="50" charset="-128"/>
                  <a:ea typeface="HGP創英角ﾎﾟｯﾌﾟ体" pitchFamily="50" charset="-128"/>
                </a:rPr>
                <a:t>マイナス面：△△△△</a:t>
              </a:r>
              <a:endParaRPr lang="en-US" altLang="ja-JP" sz="1200" dirty="0">
                <a:solidFill>
                  <a:schemeClr val="tx1"/>
                </a:solidFill>
                <a:latin typeface="HGP創英角ﾎﾟｯﾌﾟ体" pitchFamily="50" charset="-128"/>
                <a:ea typeface="HGP創英角ﾎﾟｯﾌﾟ体" pitchFamily="50" charset="-128"/>
              </a:endParaRPr>
            </a:p>
            <a:p>
              <a:pPr eaLnBrk="1" hangingPunct="1">
                <a:defRPr/>
              </a:pPr>
              <a:endParaRPr lang="ja-JP" altLang="en-US" sz="1200" dirty="0">
                <a:solidFill>
                  <a:schemeClr val="tx1"/>
                </a:solidFill>
                <a:latin typeface="HGP創英角ﾎﾟｯﾌﾟ体" pitchFamily="50" charset="-128"/>
                <a:ea typeface="HGP創英角ﾎﾟｯﾌﾟ体" pitchFamily="50" charset="-128"/>
              </a:endParaRPr>
            </a:p>
          </p:txBody>
        </p:sp>
        <p:sp>
          <p:nvSpPr>
            <p:cNvPr id="59" name="正方形/長方形 58"/>
            <p:cNvSpPr/>
            <p:nvPr/>
          </p:nvSpPr>
          <p:spPr>
            <a:xfrm>
              <a:off x="3214688" y="642938"/>
              <a:ext cx="2500312" cy="357187"/>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200" dirty="0">
                  <a:solidFill>
                    <a:srgbClr val="FF3399"/>
                  </a:solidFill>
                  <a:latin typeface="HGP創英角ﾎﾟｯﾌﾟ体" pitchFamily="50" charset="-128"/>
                  <a:ea typeface="HGP創英角ﾎﾟｯﾌﾟ体" pitchFamily="50" charset="-128"/>
                </a:rPr>
                <a:t>プラス面：○○○○○</a:t>
              </a:r>
              <a:endParaRPr lang="en-US" altLang="ja-JP" sz="1200" dirty="0">
                <a:solidFill>
                  <a:srgbClr val="FF3399"/>
                </a:solidFill>
                <a:latin typeface="HGP創英角ﾎﾟｯﾌﾟ体" pitchFamily="50" charset="-128"/>
                <a:ea typeface="HGP創英角ﾎﾟｯﾌﾟ体" pitchFamily="50" charset="-128"/>
              </a:endParaRPr>
            </a:p>
            <a:p>
              <a:pPr eaLnBrk="1" hangingPunct="1">
                <a:defRPr/>
              </a:pPr>
              <a:endParaRPr lang="ja-JP" altLang="en-US" sz="1200" dirty="0">
                <a:solidFill>
                  <a:schemeClr val="tx1"/>
                </a:solidFill>
                <a:latin typeface="HGP創英角ﾎﾟｯﾌﾟ体" pitchFamily="50" charset="-128"/>
                <a:ea typeface="HGP創英角ﾎﾟｯﾌﾟ体" pitchFamily="50" charset="-128"/>
              </a:endParaRPr>
            </a:p>
          </p:txBody>
        </p:sp>
        <p:sp>
          <p:nvSpPr>
            <p:cNvPr id="60" name="正方形/長方形 59"/>
            <p:cNvSpPr/>
            <p:nvPr/>
          </p:nvSpPr>
          <p:spPr>
            <a:xfrm>
              <a:off x="3214688" y="1357313"/>
              <a:ext cx="2286000" cy="357187"/>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200" dirty="0">
                  <a:solidFill>
                    <a:schemeClr val="tx1"/>
                  </a:solidFill>
                  <a:latin typeface="HGP創英角ﾎﾟｯﾌﾟ体" pitchFamily="50" charset="-128"/>
                  <a:ea typeface="HGP創英角ﾎﾟｯﾌﾟ体" pitchFamily="50" charset="-128"/>
                </a:rPr>
                <a:t>マイナス面：△△△△</a:t>
              </a:r>
              <a:endParaRPr lang="en-US" altLang="ja-JP" sz="1200" dirty="0">
                <a:solidFill>
                  <a:schemeClr val="tx1"/>
                </a:solidFill>
                <a:latin typeface="HGP創英角ﾎﾟｯﾌﾟ体" pitchFamily="50" charset="-128"/>
                <a:ea typeface="HGP創英角ﾎﾟｯﾌﾟ体" pitchFamily="50" charset="-128"/>
              </a:endParaRPr>
            </a:p>
            <a:p>
              <a:pPr eaLnBrk="1" hangingPunct="1">
                <a:defRPr/>
              </a:pPr>
              <a:endParaRPr lang="ja-JP" altLang="en-US" sz="1200" dirty="0">
                <a:solidFill>
                  <a:schemeClr val="tx1"/>
                </a:solidFill>
                <a:latin typeface="HGP創英角ﾎﾟｯﾌﾟ体" pitchFamily="50" charset="-128"/>
                <a:ea typeface="HGP創英角ﾎﾟｯﾌﾟ体" pitchFamily="50" charset="-128"/>
              </a:endParaRPr>
            </a:p>
          </p:txBody>
        </p:sp>
        <p:sp>
          <p:nvSpPr>
            <p:cNvPr id="65" name="正方形/長方形 64"/>
            <p:cNvSpPr/>
            <p:nvPr/>
          </p:nvSpPr>
          <p:spPr>
            <a:xfrm>
              <a:off x="857250" y="5429250"/>
              <a:ext cx="2500313" cy="357188"/>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200" dirty="0">
                  <a:solidFill>
                    <a:srgbClr val="FF3399"/>
                  </a:solidFill>
                  <a:latin typeface="HGP創英角ﾎﾟｯﾌﾟ体" pitchFamily="50" charset="-128"/>
                  <a:ea typeface="HGP創英角ﾎﾟｯﾌﾟ体" pitchFamily="50" charset="-128"/>
                </a:rPr>
                <a:t>プラス面：○○○○○</a:t>
              </a:r>
              <a:endParaRPr lang="en-US" altLang="ja-JP" sz="1200" dirty="0">
                <a:solidFill>
                  <a:srgbClr val="FF3399"/>
                </a:solidFill>
                <a:latin typeface="HGP創英角ﾎﾟｯﾌﾟ体" pitchFamily="50" charset="-128"/>
                <a:ea typeface="HGP創英角ﾎﾟｯﾌﾟ体" pitchFamily="50" charset="-128"/>
              </a:endParaRPr>
            </a:p>
            <a:p>
              <a:pPr eaLnBrk="1" hangingPunct="1">
                <a:defRPr/>
              </a:pPr>
              <a:endParaRPr lang="ja-JP" altLang="en-US" sz="1200" dirty="0">
                <a:solidFill>
                  <a:schemeClr val="tx1"/>
                </a:solidFill>
                <a:latin typeface="HGP創英角ﾎﾟｯﾌﾟ体" pitchFamily="50" charset="-128"/>
                <a:ea typeface="HGP創英角ﾎﾟｯﾌﾟ体" pitchFamily="50" charset="-128"/>
              </a:endParaRPr>
            </a:p>
          </p:txBody>
        </p:sp>
        <p:sp>
          <p:nvSpPr>
            <p:cNvPr id="66" name="正方形/長方形 65"/>
            <p:cNvSpPr/>
            <p:nvPr/>
          </p:nvSpPr>
          <p:spPr>
            <a:xfrm>
              <a:off x="857250" y="6143625"/>
              <a:ext cx="2286000" cy="357188"/>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200" dirty="0">
                  <a:solidFill>
                    <a:schemeClr val="tx1"/>
                  </a:solidFill>
                  <a:latin typeface="HGP創英角ﾎﾟｯﾌﾟ体" pitchFamily="50" charset="-128"/>
                  <a:ea typeface="HGP創英角ﾎﾟｯﾌﾟ体" pitchFamily="50" charset="-128"/>
                </a:rPr>
                <a:t>マイナス面：△△△△</a:t>
              </a:r>
              <a:endParaRPr lang="en-US" altLang="ja-JP" sz="1200" dirty="0">
                <a:solidFill>
                  <a:schemeClr val="tx1"/>
                </a:solidFill>
                <a:latin typeface="HGP創英角ﾎﾟｯﾌﾟ体" pitchFamily="50" charset="-128"/>
                <a:ea typeface="HGP創英角ﾎﾟｯﾌﾟ体" pitchFamily="50" charset="-128"/>
              </a:endParaRPr>
            </a:p>
            <a:p>
              <a:pPr eaLnBrk="1" hangingPunct="1">
                <a:defRPr/>
              </a:pPr>
              <a:endParaRPr lang="ja-JP" altLang="en-US" sz="1200" dirty="0">
                <a:solidFill>
                  <a:schemeClr val="tx1"/>
                </a:solidFill>
                <a:latin typeface="HGP創英角ﾎﾟｯﾌﾟ体" pitchFamily="50" charset="-128"/>
                <a:ea typeface="HGP創英角ﾎﾟｯﾌﾟ体" pitchFamily="50" charset="-128"/>
              </a:endParaRPr>
            </a:p>
          </p:txBody>
        </p:sp>
        <p:sp>
          <p:nvSpPr>
            <p:cNvPr id="68" name="正方形/長方形 67"/>
            <p:cNvSpPr/>
            <p:nvPr/>
          </p:nvSpPr>
          <p:spPr>
            <a:xfrm>
              <a:off x="5000625" y="5429250"/>
              <a:ext cx="2500313" cy="357188"/>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200" dirty="0">
                  <a:solidFill>
                    <a:srgbClr val="FF3399"/>
                  </a:solidFill>
                  <a:latin typeface="HGP創英角ﾎﾟｯﾌﾟ体" pitchFamily="50" charset="-128"/>
                  <a:ea typeface="HGP創英角ﾎﾟｯﾌﾟ体" pitchFamily="50" charset="-128"/>
                </a:rPr>
                <a:t>プラス面：○○○○○</a:t>
              </a:r>
              <a:endParaRPr lang="en-US" altLang="ja-JP" sz="1200" dirty="0">
                <a:solidFill>
                  <a:srgbClr val="FF3399"/>
                </a:solidFill>
                <a:latin typeface="HGP創英角ﾎﾟｯﾌﾟ体" pitchFamily="50" charset="-128"/>
                <a:ea typeface="HGP創英角ﾎﾟｯﾌﾟ体" pitchFamily="50" charset="-128"/>
              </a:endParaRPr>
            </a:p>
            <a:p>
              <a:pPr eaLnBrk="1" hangingPunct="1">
                <a:defRPr/>
              </a:pPr>
              <a:endParaRPr lang="ja-JP" altLang="en-US" sz="1200" dirty="0">
                <a:solidFill>
                  <a:schemeClr val="tx1"/>
                </a:solidFill>
                <a:latin typeface="HGP創英角ﾎﾟｯﾌﾟ体" pitchFamily="50" charset="-128"/>
                <a:ea typeface="HGP創英角ﾎﾟｯﾌﾟ体" pitchFamily="50" charset="-128"/>
              </a:endParaRPr>
            </a:p>
          </p:txBody>
        </p:sp>
        <p:sp>
          <p:nvSpPr>
            <p:cNvPr id="69" name="正方形/長方形 68"/>
            <p:cNvSpPr/>
            <p:nvPr/>
          </p:nvSpPr>
          <p:spPr>
            <a:xfrm>
              <a:off x="5000625" y="6143625"/>
              <a:ext cx="2286000" cy="357188"/>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200" dirty="0">
                  <a:solidFill>
                    <a:schemeClr val="tx1"/>
                  </a:solidFill>
                  <a:latin typeface="HGP創英角ﾎﾟｯﾌﾟ体" pitchFamily="50" charset="-128"/>
                  <a:ea typeface="HGP創英角ﾎﾟｯﾌﾟ体" pitchFamily="50" charset="-128"/>
                </a:rPr>
                <a:t>マイナス面：△△△△</a:t>
              </a:r>
              <a:endParaRPr lang="en-US" altLang="ja-JP" sz="1200" dirty="0">
                <a:solidFill>
                  <a:schemeClr val="tx1"/>
                </a:solidFill>
                <a:latin typeface="HGP創英角ﾎﾟｯﾌﾟ体" pitchFamily="50" charset="-128"/>
                <a:ea typeface="HGP創英角ﾎﾟｯﾌﾟ体" pitchFamily="50" charset="-128"/>
              </a:endParaRPr>
            </a:p>
            <a:p>
              <a:pPr eaLnBrk="1" hangingPunct="1">
                <a:defRPr/>
              </a:pPr>
              <a:endParaRPr lang="ja-JP" altLang="en-US" sz="1200" dirty="0">
                <a:solidFill>
                  <a:schemeClr val="tx1"/>
                </a:solidFill>
                <a:latin typeface="HGP創英角ﾎﾟｯﾌﾟ体" pitchFamily="50" charset="-128"/>
                <a:ea typeface="HGP創英角ﾎﾟｯﾌﾟ体" pitchFamily="50" charset="-128"/>
              </a:endParaRPr>
            </a:p>
          </p:txBody>
        </p:sp>
        <p:sp>
          <p:nvSpPr>
            <p:cNvPr id="122" name="正方形/長方形 121"/>
            <p:cNvSpPr/>
            <p:nvPr/>
          </p:nvSpPr>
          <p:spPr>
            <a:xfrm>
              <a:off x="6357938" y="2714625"/>
              <a:ext cx="2500312" cy="357188"/>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200" dirty="0">
                  <a:solidFill>
                    <a:srgbClr val="FF3399"/>
                  </a:solidFill>
                  <a:latin typeface="HGP創英角ﾎﾟｯﾌﾟ体" pitchFamily="50" charset="-128"/>
                  <a:ea typeface="HGP創英角ﾎﾟｯﾌﾟ体" pitchFamily="50" charset="-128"/>
                </a:rPr>
                <a:t>プラス面：○○○○○</a:t>
              </a:r>
              <a:endParaRPr lang="en-US" altLang="ja-JP" sz="1200" dirty="0">
                <a:solidFill>
                  <a:srgbClr val="FF3399"/>
                </a:solidFill>
                <a:latin typeface="HGP創英角ﾎﾟｯﾌﾟ体" pitchFamily="50" charset="-128"/>
                <a:ea typeface="HGP創英角ﾎﾟｯﾌﾟ体" pitchFamily="50" charset="-128"/>
              </a:endParaRPr>
            </a:p>
            <a:p>
              <a:pPr eaLnBrk="1" hangingPunct="1">
                <a:defRPr/>
              </a:pPr>
              <a:endParaRPr lang="ja-JP" altLang="en-US" sz="1200" dirty="0">
                <a:solidFill>
                  <a:schemeClr val="tx1"/>
                </a:solidFill>
                <a:latin typeface="HGP創英角ﾎﾟｯﾌﾟ体" pitchFamily="50" charset="-128"/>
                <a:ea typeface="HGP創英角ﾎﾟｯﾌﾟ体" pitchFamily="50" charset="-128"/>
              </a:endParaRPr>
            </a:p>
          </p:txBody>
        </p:sp>
        <p:sp>
          <p:nvSpPr>
            <p:cNvPr id="123" name="正方形/長方形 122"/>
            <p:cNvSpPr/>
            <p:nvPr/>
          </p:nvSpPr>
          <p:spPr>
            <a:xfrm>
              <a:off x="6357938" y="3429000"/>
              <a:ext cx="2286000" cy="357188"/>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200" dirty="0">
                  <a:solidFill>
                    <a:schemeClr val="tx1"/>
                  </a:solidFill>
                  <a:latin typeface="HGP創英角ﾎﾟｯﾌﾟ体" pitchFamily="50" charset="-128"/>
                  <a:ea typeface="HGP創英角ﾎﾟｯﾌﾟ体" pitchFamily="50" charset="-128"/>
                </a:rPr>
                <a:t>マイナス面：△△△△</a:t>
              </a:r>
              <a:endParaRPr lang="en-US" altLang="ja-JP" sz="1200" dirty="0">
                <a:solidFill>
                  <a:schemeClr val="tx1"/>
                </a:solidFill>
                <a:latin typeface="HGP創英角ﾎﾟｯﾌﾟ体" pitchFamily="50" charset="-128"/>
                <a:ea typeface="HGP創英角ﾎﾟｯﾌﾟ体" pitchFamily="50" charset="-128"/>
              </a:endParaRPr>
            </a:p>
            <a:p>
              <a:pPr eaLnBrk="1" hangingPunct="1">
                <a:defRPr/>
              </a:pPr>
              <a:endParaRPr lang="ja-JP" altLang="en-US" sz="1200" dirty="0">
                <a:solidFill>
                  <a:schemeClr val="tx1"/>
                </a:solidFill>
                <a:latin typeface="HGP創英角ﾎﾟｯﾌﾟ体" pitchFamily="50" charset="-128"/>
                <a:ea typeface="HGP創英角ﾎﾟｯﾌﾟ体" pitchFamily="50" charset="-128"/>
              </a:endParaRPr>
            </a:p>
          </p:txBody>
        </p:sp>
        <p:sp>
          <p:nvSpPr>
            <p:cNvPr id="125" name="正方形/長方形 124"/>
            <p:cNvSpPr/>
            <p:nvPr/>
          </p:nvSpPr>
          <p:spPr>
            <a:xfrm>
              <a:off x="3214688" y="2786063"/>
              <a:ext cx="2500312" cy="357187"/>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200" dirty="0">
                  <a:solidFill>
                    <a:srgbClr val="FF3399"/>
                  </a:solidFill>
                  <a:latin typeface="HGP創英角ﾎﾟｯﾌﾟ体" pitchFamily="50" charset="-128"/>
                  <a:ea typeface="HGP創英角ﾎﾟｯﾌﾟ体" pitchFamily="50" charset="-128"/>
                </a:rPr>
                <a:t>プラス面：○○○○○</a:t>
              </a:r>
              <a:endParaRPr lang="en-US" altLang="ja-JP" sz="1200" dirty="0">
                <a:solidFill>
                  <a:srgbClr val="FF3399"/>
                </a:solidFill>
                <a:latin typeface="HGP創英角ﾎﾟｯﾌﾟ体" pitchFamily="50" charset="-128"/>
                <a:ea typeface="HGP創英角ﾎﾟｯﾌﾟ体" pitchFamily="50" charset="-128"/>
              </a:endParaRPr>
            </a:p>
            <a:p>
              <a:pPr eaLnBrk="1" hangingPunct="1">
                <a:defRPr/>
              </a:pPr>
              <a:endParaRPr lang="ja-JP" altLang="en-US" sz="1200" dirty="0">
                <a:solidFill>
                  <a:schemeClr val="tx1"/>
                </a:solidFill>
                <a:latin typeface="HGP創英角ﾎﾟｯﾌﾟ体" pitchFamily="50" charset="-128"/>
                <a:ea typeface="HGP創英角ﾎﾟｯﾌﾟ体" pitchFamily="50" charset="-128"/>
              </a:endParaRPr>
            </a:p>
          </p:txBody>
        </p:sp>
        <p:sp>
          <p:nvSpPr>
            <p:cNvPr id="126" name="正方形/長方形 125"/>
            <p:cNvSpPr/>
            <p:nvPr/>
          </p:nvSpPr>
          <p:spPr>
            <a:xfrm>
              <a:off x="3214688" y="3500438"/>
              <a:ext cx="2286000" cy="357187"/>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200" dirty="0">
                  <a:solidFill>
                    <a:schemeClr val="tx1"/>
                  </a:solidFill>
                  <a:latin typeface="HGP創英角ﾎﾟｯﾌﾟ体" pitchFamily="50" charset="-128"/>
                  <a:ea typeface="HGP創英角ﾎﾟｯﾌﾟ体" pitchFamily="50" charset="-128"/>
                </a:rPr>
                <a:t>マイナス面：△△△△</a:t>
              </a:r>
              <a:endParaRPr lang="en-US" altLang="ja-JP" sz="1200" dirty="0">
                <a:solidFill>
                  <a:schemeClr val="tx1"/>
                </a:solidFill>
                <a:latin typeface="HGP創英角ﾎﾟｯﾌﾟ体" pitchFamily="50" charset="-128"/>
                <a:ea typeface="HGP創英角ﾎﾟｯﾌﾟ体" pitchFamily="50" charset="-128"/>
              </a:endParaRPr>
            </a:p>
            <a:p>
              <a:pPr eaLnBrk="1" hangingPunct="1">
                <a:defRPr/>
              </a:pPr>
              <a:endParaRPr lang="ja-JP" altLang="en-US" sz="1200" dirty="0">
                <a:solidFill>
                  <a:schemeClr val="tx1"/>
                </a:solidFill>
                <a:latin typeface="HGP創英角ﾎﾟｯﾌﾟ体" pitchFamily="50" charset="-128"/>
                <a:ea typeface="HGP創英角ﾎﾟｯﾌﾟ体" pitchFamily="50" charset="-128"/>
              </a:endParaRPr>
            </a:p>
          </p:txBody>
        </p:sp>
      </p:grpSp>
      <p:sp>
        <p:nvSpPr>
          <p:cNvPr id="2" name="テキスト ボックス 1"/>
          <p:cNvSpPr txBox="1"/>
          <p:nvPr/>
        </p:nvSpPr>
        <p:spPr>
          <a:xfrm>
            <a:off x="526776" y="219951"/>
            <a:ext cx="8208912" cy="1231106"/>
          </a:xfrm>
          <a:prstGeom prst="rect">
            <a:avLst/>
          </a:prstGeom>
          <a:solidFill>
            <a:srgbClr val="FF0000"/>
          </a:solidFill>
        </p:spPr>
        <p:txBody>
          <a:bodyPr wrap="square" rtlCol="0">
            <a:spAutoFit/>
          </a:bodyPr>
          <a:lstStyle/>
          <a:p>
            <a:r>
              <a:rPr lang="ja-JP" altLang="en-US" sz="3200" dirty="0">
                <a:solidFill>
                  <a:schemeClr val="bg1"/>
                </a:solidFill>
              </a:rPr>
              <a:t>　演習①個人ワーク　　</a:t>
            </a:r>
            <a:r>
              <a:rPr lang="ja-JP" altLang="en-US" sz="3200" b="1" dirty="0">
                <a:solidFill>
                  <a:schemeClr val="bg1"/>
                </a:solidFill>
                <a:latin typeface="HGP創英角ｺﾞｼｯｸUB" panose="020B0900000000000000" pitchFamily="50" charset="-128"/>
                <a:ea typeface="HGP創英角ｺﾞｼｯｸUB" panose="020B0900000000000000" pitchFamily="50" charset="-128"/>
              </a:rPr>
              <a:t>（</a:t>
            </a:r>
            <a:r>
              <a:rPr lang="en-US" altLang="ja-JP" sz="3200" b="1" dirty="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7</a:t>
            </a:r>
            <a:r>
              <a:rPr lang="ja-JP" altLang="en-US" sz="3200" b="1" dirty="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分</a:t>
            </a:r>
            <a:r>
              <a:rPr lang="ja-JP" altLang="en-US" sz="3200" b="1" dirty="0">
                <a:solidFill>
                  <a:schemeClr val="bg1"/>
                </a:solidFill>
                <a:latin typeface="HGP創英角ｺﾞｼｯｸUB" panose="020B0900000000000000" pitchFamily="50" charset="-128"/>
                <a:ea typeface="HGP創英角ｺﾞｼｯｸUB" panose="020B0900000000000000" pitchFamily="50" charset="-128"/>
              </a:rPr>
              <a:t>）</a:t>
            </a:r>
            <a:endParaRPr lang="en-US" altLang="ja-JP" sz="3200" b="1" dirty="0">
              <a:solidFill>
                <a:schemeClr val="bg1"/>
              </a:solidFill>
              <a:latin typeface="HGP創英角ｺﾞｼｯｸUB" panose="020B0900000000000000" pitchFamily="50" charset="-128"/>
              <a:ea typeface="HGP創英角ｺﾞｼｯｸUB" panose="020B0900000000000000" pitchFamily="50" charset="-128"/>
            </a:endParaRPr>
          </a:p>
          <a:p>
            <a:r>
              <a:rPr lang="ja-JP" altLang="en-US" sz="1000" b="1" dirty="0">
                <a:solidFill>
                  <a:schemeClr val="bg1"/>
                </a:solidFill>
                <a:latin typeface="HGP創英角ｺﾞｼｯｸUB" panose="020B0900000000000000" pitchFamily="50" charset="-128"/>
                <a:ea typeface="HGP創英角ｺﾞｼｯｸUB" panose="020B0900000000000000" pitchFamily="50" charset="-128"/>
              </a:rPr>
              <a:t>　</a:t>
            </a:r>
            <a:endParaRPr lang="en-US" altLang="ja-JP" sz="1000" b="1" dirty="0">
              <a:solidFill>
                <a:schemeClr val="bg1"/>
              </a:solidFill>
              <a:latin typeface="HGP創英角ｺﾞｼｯｸUB" panose="020B0900000000000000" pitchFamily="50" charset="-128"/>
              <a:ea typeface="HGP創英角ｺﾞｼｯｸUB" panose="020B0900000000000000" pitchFamily="50" charset="-128"/>
            </a:endParaRPr>
          </a:p>
          <a:p>
            <a:r>
              <a:rPr lang="ja-JP" altLang="en-US" sz="3200" dirty="0">
                <a:solidFill>
                  <a:schemeClr val="bg1"/>
                </a:solidFill>
              </a:rPr>
              <a:t>　　</a:t>
            </a:r>
            <a:r>
              <a:rPr lang="en-US" altLang="ja-JP" sz="3200" dirty="0">
                <a:solidFill>
                  <a:schemeClr val="bg1"/>
                </a:solidFill>
              </a:rPr>
              <a:t>ICF</a:t>
            </a:r>
            <a:r>
              <a:rPr lang="ja-JP" altLang="en-US" sz="3200" dirty="0">
                <a:solidFill>
                  <a:schemeClr val="bg1"/>
                </a:solidFill>
              </a:rPr>
              <a:t>の枠組で情報を整理してみましょう</a:t>
            </a:r>
            <a:r>
              <a:rPr lang="en-US" altLang="ja-JP" sz="3200" dirty="0">
                <a:solidFill>
                  <a:schemeClr val="bg1"/>
                </a:solidFill>
              </a:rPr>
              <a:t>!</a:t>
            </a:r>
          </a:p>
        </p:txBody>
      </p:sp>
      <p:sp>
        <p:nvSpPr>
          <p:cNvPr id="42" name="メモ 41"/>
          <p:cNvSpPr/>
          <p:nvPr/>
        </p:nvSpPr>
        <p:spPr>
          <a:xfrm>
            <a:off x="7620072" y="1533597"/>
            <a:ext cx="1115616" cy="62068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000" dirty="0">
                <a:solidFill>
                  <a:srgbClr val="FF0000"/>
                </a:solidFill>
              </a:rPr>
              <a:t>ﾜｰｸｼｰﾄ</a:t>
            </a:r>
            <a:endParaRPr kumimoji="1" lang="en-US" altLang="ja-JP" sz="2000" dirty="0">
              <a:solidFill>
                <a:srgbClr val="FF0000"/>
              </a:solidFill>
            </a:endParaRPr>
          </a:p>
          <a:p>
            <a:pPr algn="ctr"/>
            <a:r>
              <a:rPr lang="ja-JP" altLang="en-US" sz="2000" dirty="0">
                <a:solidFill>
                  <a:srgbClr val="FF0000"/>
                </a:solidFill>
              </a:rPr>
              <a:t>Ｐ</a:t>
            </a:r>
            <a:r>
              <a:rPr lang="en-US" altLang="ja-JP" sz="2000" dirty="0">
                <a:solidFill>
                  <a:srgbClr val="FF0000"/>
                </a:solidFill>
              </a:rPr>
              <a:t>69</a:t>
            </a:r>
            <a:endParaRPr kumimoji="1" lang="ja-JP" altLang="en-US" sz="2000"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5"/>
          <p:cNvSpPr>
            <a:spLocks noChangeArrowheads="1"/>
          </p:cNvSpPr>
          <p:nvPr/>
        </p:nvSpPr>
        <p:spPr bwMode="auto">
          <a:xfrm>
            <a:off x="1089025" y="1162050"/>
            <a:ext cx="638175"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p>
        </p:txBody>
      </p:sp>
      <p:grpSp>
        <p:nvGrpSpPr>
          <p:cNvPr id="7171" name="Group 1"/>
          <p:cNvGrpSpPr>
            <a:grpSpLocks/>
          </p:cNvGrpSpPr>
          <p:nvPr/>
        </p:nvGrpSpPr>
        <p:grpSpPr bwMode="auto">
          <a:xfrm>
            <a:off x="142875" y="142875"/>
            <a:ext cx="8858250" cy="6572250"/>
            <a:chOff x="1110" y="8599"/>
            <a:chExt cx="10024" cy="7209"/>
          </a:xfrm>
        </p:grpSpPr>
        <p:sp>
          <p:nvSpPr>
            <p:cNvPr id="7184" name="Rectangle 24"/>
            <p:cNvSpPr>
              <a:spLocks noChangeArrowheads="1"/>
            </p:cNvSpPr>
            <p:nvPr/>
          </p:nvSpPr>
          <p:spPr bwMode="auto">
            <a:xfrm>
              <a:off x="4244" y="8599"/>
              <a:ext cx="3619" cy="1560"/>
            </a:xfrm>
            <a:prstGeom prst="rect">
              <a:avLst/>
            </a:prstGeom>
            <a:solidFill>
              <a:srgbClr val="F2DBDB"/>
            </a:solidFill>
            <a:ln w="9525">
              <a:solidFill>
                <a:srgbClr val="000000"/>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ja-JP" sz="1800" b="1">
                  <a:solidFill>
                    <a:srgbClr val="FF0000"/>
                  </a:solidFill>
                  <a:latin typeface="ＭＳ Ｐ明朝" panose="02020600040205080304" pitchFamily="18" charset="-128"/>
                  <a:cs typeface="Times New Roman" panose="02020603050405020304" pitchFamily="18" charset="0"/>
                </a:rPr>
                <a:t>【</a:t>
              </a:r>
              <a:r>
                <a:rPr lang="ja-JP" altLang="ja-JP" sz="1800" b="1">
                  <a:solidFill>
                    <a:srgbClr val="FF0000"/>
                  </a:solidFill>
                  <a:latin typeface="Century" panose="02040604050505020304" pitchFamily="18" charset="0"/>
                  <a:cs typeface="Times New Roman" panose="02020603050405020304" pitchFamily="18" charset="0"/>
                </a:rPr>
                <a:t>健康状態（変調</a:t>
              </a:r>
              <a:r>
                <a:rPr lang="en-US" altLang="ja-JP" sz="1800" b="1">
                  <a:solidFill>
                    <a:srgbClr val="FF0000"/>
                  </a:solidFill>
                  <a:latin typeface="Century" panose="02040604050505020304" pitchFamily="18" charset="0"/>
                  <a:cs typeface="Times New Roman" panose="02020603050405020304" pitchFamily="18" charset="0"/>
                </a:rPr>
                <a:t>/</a:t>
              </a:r>
              <a:r>
                <a:rPr lang="ja-JP" altLang="en-US" sz="1800" b="1">
                  <a:solidFill>
                    <a:srgbClr val="FF0000"/>
                  </a:solidFill>
                  <a:latin typeface="Century" panose="02040604050505020304" pitchFamily="18" charset="0"/>
                  <a:cs typeface="Times New Roman" panose="02020603050405020304" pitchFamily="18" charset="0"/>
                </a:rPr>
                <a:t>疾病）</a:t>
              </a:r>
              <a:r>
                <a:rPr lang="en-US" altLang="ja-JP" sz="1800" b="1">
                  <a:solidFill>
                    <a:srgbClr val="FF0000"/>
                  </a:solidFill>
                  <a:latin typeface="ＭＳ Ｐ明朝" panose="02020600040205080304" pitchFamily="18" charset="-128"/>
                  <a:cs typeface="Times New Roman" panose="02020603050405020304" pitchFamily="18" charset="0"/>
                </a:rPr>
                <a:t>】</a:t>
              </a:r>
              <a:endParaRPr lang="en-US" altLang="ja-JP" sz="1800" b="1"/>
            </a:p>
            <a:p>
              <a:pPr>
                <a:spcBef>
                  <a:spcPct val="0"/>
                </a:spcBef>
                <a:buFontTx/>
                <a:buNone/>
              </a:pPr>
              <a:endParaRPr lang="en-US" altLang="ja-JP" sz="1800"/>
            </a:p>
          </p:txBody>
        </p:sp>
        <p:sp>
          <p:nvSpPr>
            <p:cNvPr id="207895" name="Rectangle 23"/>
            <p:cNvSpPr>
              <a:spLocks noChangeArrowheads="1"/>
            </p:cNvSpPr>
            <p:nvPr/>
          </p:nvSpPr>
          <p:spPr bwMode="auto">
            <a:xfrm>
              <a:off x="1110" y="10765"/>
              <a:ext cx="3135" cy="2062"/>
            </a:xfrm>
            <a:prstGeom prst="rect">
              <a:avLst/>
            </a:prstGeom>
            <a:solidFill>
              <a:srgbClr val="F2F2F2"/>
            </a:solidFill>
            <a:ln w="9525">
              <a:solidFill>
                <a:srgbClr val="000000"/>
              </a:solidFill>
              <a:miter lim="800000"/>
              <a:headEnd/>
              <a:tailEnd/>
            </a:ln>
          </p:spPr>
          <p:txBody>
            <a:bodyPr/>
            <a:lstStyle/>
            <a:p>
              <a:pPr algn="ctr">
                <a:defRPr/>
              </a:pPr>
              <a:r>
                <a:rPr lang="ja-JP" altLang="ja-JP" b="1" dirty="0">
                  <a:solidFill>
                    <a:schemeClr val="accent6">
                      <a:lumMod val="60000"/>
                      <a:lumOff val="40000"/>
                    </a:schemeClr>
                  </a:solidFill>
                  <a:latin typeface="ＭＳ Ｐ明朝" pitchFamily="18" charset="-128"/>
                  <a:cs typeface="Times New Roman" pitchFamily="18" charset="0"/>
                </a:rPr>
                <a:t>【</a:t>
              </a:r>
              <a:r>
                <a:rPr lang="ja-JP" b="1" dirty="0">
                  <a:solidFill>
                    <a:schemeClr val="accent6">
                      <a:lumMod val="60000"/>
                      <a:lumOff val="40000"/>
                    </a:schemeClr>
                  </a:solidFill>
                  <a:latin typeface="Century" pitchFamily="18" charset="0"/>
                  <a:cs typeface="Times New Roman" pitchFamily="18" charset="0"/>
                </a:rPr>
                <a:t>心身機能・身体構造</a:t>
              </a:r>
              <a:r>
                <a:rPr lang="ja-JP" altLang="ja-JP" b="1" dirty="0">
                  <a:solidFill>
                    <a:schemeClr val="accent6">
                      <a:lumMod val="60000"/>
                      <a:lumOff val="40000"/>
                    </a:schemeClr>
                  </a:solidFill>
                  <a:latin typeface="ＭＳ Ｐ明朝" pitchFamily="18" charset="-128"/>
                  <a:cs typeface="Times New Roman" pitchFamily="18" charset="0"/>
                </a:rPr>
                <a:t>】</a:t>
              </a:r>
              <a:endParaRPr lang="ja-JP" altLang="ja-JP" b="1" dirty="0">
                <a:solidFill>
                  <a:schemeClr val="accent6">
                    <a:lumMod val="60000"/>
                    <a:lumOff val="40000"/>
                  </a:schemeClr>
                </a:solidFill>
              </a:endParaRPr>
            </a:p>
            <a:p>
              <a:pPr>
                <a:defRPr/>
              </a:pPr>
              <a:endParaRPr lang="ja-JP" altLang="ja-JP" dirty="0"/>
            </a:p>
          </p:txBody>
        </p:sp>
        <p:sp>
          <p:nvSpPr>
            <p:cNvPr id="207894" name="Rectangle 22"/>
            <p:cNvSpPr>
              <a:spLocks noChangeArrowheads="1"/>
            </p:cNvSpPr>
            <p:nvPr/>
          </p:nvSpPr>
          <p:spPr bwMode="auto">
            <a:xfrm>
              <a:off x="4426" y="10765"/>
              <a:ext cx="3253" cy="2062"/>
            </a:xfrm>
            <a:prstGeom prst="rect">
              <a:avLst/>
            </a:prstGeom>
            <a:solidFill>
              <a:srgbClr val="FDE9D9"/>
            </a:solidFill>
            <a:ln w="9525">
              <a:solidFill>
                <a:srgbClr val="000000"/>
              </a:solidFill>
              <a:miter lim="800000"/>
              <a:headEnd/>
              <a:tailEnd/>
            </a:ln>
          </p:spPr>
          <p:txBody>
            <a:bodyPr lIns="37440" rIns="37440"/>
            <a:lstStyle/>
            <a:p>
              <a:pPr algn="ctr">
                <a:defRPr/>
              </a:pPr>
              <a:r>
                <a:rPr lang="ja-JP" altLang="ja-JP" b="1" dirty="0">
                  <a:solidFill>
                    <a:schemeClr val="accent6">
                      <a:lumMod val="60000"/>
                      <a:lumOff val="40000"/>
                    </a:schemeClr>
                  </a:solidFill>
                  <a:latin typeface="ＭＳ Ｐ明朝" pitchFamily="18" charset="-128"/>
                  <a:cs typeface="Times New Roman" pitchFamily="18" charset="0"/>
                </a:rPr>
                <a:t>【</a:t>
              </a:r>
              <a:r>
                <a:rPr lang="ja-JP" b="1" dirty="0">
                  <a:solidFill>
                    <a:schemeClr val="accent6">
                      <a:lumMod val="60000"/>
                      <a:lumOff val="40000"/>
                    </a:schemeClr>
                  </a:solidFill>
                  <a:latin typeface="Century" pitchFamily="18" charset="0"/>
                  <a:cs typeface="Times New Roman" pitchFamily="18" charset="0"/>
                </a:rPr>
                <a:t>活　動</a:t>
              </a:r>
              <a:r>
                <a:rPr lang="ja-JP" altLang="ja-JP" b="1" dirty="0">
                  <a:solidFill>
                    <a:schemeClr val="accent6">
                      <a:lumMod val="60000"/>
                      <a:lumOff val="40000"/>
                    </a:schemeClr>
                  </a:solidFill>
                  <a:latin typeface="ＭＳ Ｐ明朝" pitchFamily="18" charset="-128"/>
                  <a:cs typeface="Times New Roman" pitchFamily="18" charset="0"/>
                </a:rPr>
                <a:t>】</a:t>
              </a:r>
              <a:endParaRPr lang="ja-JP" altLang="ja-JP" b="1" dirty="0">
                <a:solidFill>
                  <a:schemeClr val="accent6">
                    <a:lumMod val="60000"/>
                    <a:lumOff val="40000"/>
                  </a:schemeClr>
                </a:solidFill>
              </a:endParaRPr>
            </a:p>
            <a:p>
              <a:pPr>
                <a:defRPr/>
              </a:pPr>
              <a:endParaRPr lang="ja-JP" altLang="ja-JP" dirty="0"/>
            </a:p>
          </p:txBody>
        </p:sp>
        <p:sp>
          <p:nvSpPr>
            <p:cNvPr id="207893" name="Rectangle 21"/>
            <p:cNvSpPr>
              <a:spLocks noChangeArrowheads="1"/>
            </p:cNvSpPr>
            <p:nvPr/>
          </p:nvSpPr>
          <p:spPr bwMode="auto">
            <a:xfrm>
              <a:off x="7924" y="10765"/>
              <a:ext cx="3210" cy="2062"/>
            </a:xfrm>
            <a:prstGeom prst="rect">
              <a:avLst/>
            </a:prstGeom>
            <a:solidFill>
              <a:srgbClr val="EAF1DD"/>
            </a:solidFill>
            <a:ln w="9525">
              <a:solidFill>
                <a:srgbClr val="000000"/>
              </a:solidFill>
              <a:miter lim="800000"/>
              <a:headEnd/>
              <a:tailEnd/>
            </a:ln>
          </p:spPr>
          <p:txBody>
            <a:bodyPr lIns="37440" rIns="37440"/>
            <a:lstStyle/>
            <a:p>
              <a:pPr algn="ctr">
                <a:defRPr/>
              </a:pPr>
              <a:r>
                <a:rPr lang="ja-JP" altLang="ja-JP" b="1" dirty="0">
                  <a:solidFill>
                    <a:schemeClr val="accent6">
                      <a:lumMod val="60000"/>
                      <a:lumOff val="40000"/>
                    </a:schemeClr>
                  </a:solidFill>
                  <a:latin typeface="ＭＳ Ｐ明朝" pitchFamily="18" charset="-128"/>
                  <a:cs typeface="Times New Roman" pitchFamily="18" charset="0"/>
                </a:rPr>
                <a:t>【</a:t>
              </a:r>
              <a:r>
                <a:rPr lang="ja-JP" b="1" dirty="0">
                  <a:solidFill>
                    <a:schemeClr val="accent6">
                      <a:lumMod val="60000"/>
                      <a:lumOff val="40000"/>
                    </a:schemeClr>
                  </a:solidFill>
                  <a:latin typeface="Century" pitchFamily="18" charset="0"/>
                  <a:cs typeface="Times New Roman" pitchFamily="18" charset="0"/>
                </a:rPr>
                <a:t>参　加</a:t>
              </a:r>
              <a:r>
                <a:rPr lang="ja-JP" altLang="ja-JP" b="1" dirty="0">
                  <a:solidFill>
                    <a:schemeClr val="accent6">
                      <a:lumMod val="60000"/>
                      <a:lumOff val="40000"/>
                    </a:schemeClr>
                  </a:solidFill>
                  <a:latin typeface="ＭＳ Ｐ明朝" pitchFamily="18" charset="-128"/>
                  <a:cs typeface="Times New Roman" pitchFamily="18" charset="0"/>
                </a:rPr>
                <a:t>】</a:t>
              </a:r>
              <a:endParaRPr lang="ja-JP" altLang="ja-JP" b="1" dirty="0">
                <a:solidFill>
                  <a:schemeClr val="accent6">
                    <a:lumMod val="60000"/>
                    <a:lumOff val="40000"/>
                  </a:schemeClr>
                </a:solidFill>
              </a:endParaRPr>
            </a:p>
            <a:p>
              <a:pPr>
                <a:defRPr/>
              </a:pPr>
              <a:endParaRPr lang="ja-JP" altLang="ja-JP" dirty="0"/>
            </a:p>
          </p:txBody>
        </p:sp>
        <p:sp>
          <p:nvSpPr>
            <p:cNvPr id="7188" name="Rectangle 20"/>
            <p:cNvSpPr>
              <a:spLocks noChangeArrowheads="1"/>
            </p:cNvSpPr>
            <p:nvPr/>
          </p:nvSpPr>
          <p:spPr bwMode="auto">
            <a:xfrm>
              <a:off x="1296" y="13937"/>
              <a:ext cx="4194" cy="1871"/>
            </a:xfrm>
            <a:prstGeom prst="rect">
              <a:avLst/>
            </a:prstGeom>
            <a:solidFill>
              <a:srgbClr val="F2F2F2"/>
            </a:solidFill>
            <a:ln w="9525">
              <a:solidFill>
                <a:srgbClr val="000000"/>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ja-JP" sz="1800" b="1">
                  <a:solidFill>
                    <a:srgbClr val="FF0000"/>
                  </a:solidFill>
                  <a:latin typeface="ＭＳ Ｐ明朝" panose="02020600040205080304" pitchFamily="18" charset="-128"/>
                  <a:cs typeface="Times New Roman" panose="02020603050405020304" pitchFamily="18" charset="0"/>
                </a:rPr>
                <a:t>【</a:t>
              </a:r>
              <a:r>
                <a:rPr lang="ja-JP" altLang="ja-JP" sz="1800" b="1">
                  <a:solidFill>
                    <a:srgbClr val="FF0000"/>
                  </a:solidFill>
                  <a:latin typeface="Century" panose="02040604050505020304" pitchFamily="18" charset="0"/>
                  <a:cs typeface="Times New Roman" panose="02020603050405020304" pitchFamily="18" charset="0"/>
                </a:rPr>
                <a:t>環境因子</a:t>
              </a:r>
              <a:r>
                <a:rPr lang="ja-JP" altLang="ja-JP" sz="1800" b="1">
                  <a:solidFill>
                    <a:srgbClr val="FF0000"/>
                  </a:solidFill>
                  <a:latin typeface="ＭＳ Ｐ明朝" panose="02020600040205080304" pitchFamily="18" charset="-128"/>
                  <a:cs typeface="Times New Roman" panose="02020603050405020304" pitchFamily="18" charset="0"/>
                </a:rPr>
                <a:t>】</a:t>
              </a:r>
              <a:endParaRPr lang="ja-JP" altLang="ja-JP" sz="1800" b="1"/>
            </a:p>
            <a:p>
              <a:pPr>
                <a:spcBef>
                  <a:spcPct val="0"/>
                </a:spcBef>
                <a:buFontTx/>
                <a:buNone/>
              </a:pPr>
              <a:endParaRPr lang="ja-JP" altLang="ja-JP" sz="1800" b="1"/>
            </a:p>
          </p:txBody>
        </p:sp>
        <p:sp>
          <p:nvSpPr>
            <p:cNvPr id="7189" name="Rectangle 19"/>
            <p:cNvSpPr>
              <a:spLocks noChangeArrowheads="1"/>
            </p:cNvSpPr>
            <p:nvPr/>
          </p:nvSpPr>
          <p:spPr bwMode="auto">
            <a:xfrm>
              <a:off x="5910" y="13937"/>
              <a:ext cx="4165" cy="1871"/>
            </a:xfrm>
            <a:prstGeom prst="rect">
              <a:avLst/>
            </a:prstGeom>
            <a:solidFill>
              <a:srgbClr val="F2F2F2"/>
            </a:solidFill>
            <a:ln w="9525">
              <a:solidFill>
                <a:srgbClr val="000000"/>
              </a:solidFill>
              <a:miter lim="800000"/>
              <a:headEnd/>
              <a:tailEnd/>
            </a:ln>
          </p:spPr>
          <p:txBody>
            <a:bodyPr lIns="37440" rIns="3744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ja-JP" sz="1800" b="1">
                  <a:solidFill>
                    <a:srgbClr val="FF0000"/>
                  </a:solidFill>
                  <a:latin typeface="ＭＳ Ｐ明朝" panose="02020600040205080304" pitchFamily="18" charset="-128"/>
                  <a:cs typeface="Times New Roman" panose="02020603050405020304" pitchFamily="18" charset="0"/>
                </a:rPr>
                <a:t>【</a:t>
              </a:r>
              <a:r>
                <a:rPr lang="ja-JP" altLang="ja-JP" sz="1800" b="1">
                  <a:solidFill>
                    <a:srgbClr val="FF0000"/>
                  </a:solidFill>
                  <a:latin typeface="Century" panose="02040604050505020304" pitchFamily="18" charset="0"/>
                  <a:cs typeface="Times New Roman" panose="02020603050405020304" pitchFamily="18" charset="0"/>
                </a:rPr>
                <a:t>個人因子</a:t>
              </a:r>
              <a:r>
                <a:rPr lang="ja-JP" altLang="ja-JP" sz="1800" b="1">
                  <a:solidFill>
                    <a:srgbClr val="FF0000"/>
                  </a:solidFill>
                  <a:latin typeface="ＭＳ Ｐ明朝" panose="02020600040205080304" pitchFamily="18" charset="-128"/>
                  <a:cs typeface="Times New Roman" panose="02020603050405020304" pitchFamily="18" charset="0"/>
                </a:rPr>
                <a:t>】</a:t>
              </a:r>
              <a:endParaRPr lang="ja-JP" altLang="ja-JP" sz="1800" b="1"/>
            </a:p>
            <a:p>
              <a:pPr>
                <a:spcBef>
                  <a:spcPct val="0"/>
                </a:spcBef>
                <a:buFontTx/>
                <a:buNone/>
              </a:pPr>
              <a:endParaRPr lang="ja-JP" altLang="ja-JP" sz="1800"/>
            </a:p>
          </p:txBody>
        </p:sp>
        <p:cxnSp>
          <p:nvCxnSpPr>
            <p:cNvPr id="7190" name="AutoShape 18"/>
            <p:cNvCxnSpPr>
              <a:cxnSpLocks noChangeShapeType="1"/>
            </p:cNvCxnSpPr>
            <p:nvPr/>
          </p:nvCxnSpPr>
          <p:spPr bwMode="auto">
            <a:xfrm>
              <a:off x="6058" y="10159"/>
              <a:ext cx="1" cy="565"/>
            </a:xfrm>
            <a:prstGeom prst="straightConnector1">
              <a:avLst/>
            </a:prstGeom>
            <a:noFill/>
            <a:ln w="3175">
              <a:solidFill>
                <a:srgbClr val="938953"/>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7191" name="AutoShape 17"/>
            <p:cNvCxnSpPr>
              <a:cxnSpLocks noChangeShapeType="1"/>
            </p:cNvCxnSpPr>
            <p:nvPr/>
          </p:nvCxnSpPr>
          <p:spPr bwMode="auto">
            <a:xfrm flipV="1">
              <a:off x="8831" y="12986"/>
              <a:ext cx="0" cy="238"/>
            </a:xfrm>
            <a:prstGeom prst="straightConnector1">
              <a:avLst/>
            </a:prstGeom>
            <a:noFill/>
            <a:ln w="952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7192" name="AutoShape 16"/>
            <p:cNvCxnSpPr>
              <a:cxnSpLocks noChangeShapeType="1"/>
            </p:cNvCxnSpPr>
            <p:nvPr/>
          </p:nvCxnSpPr>
          <p:spPr bwMode="auto">
            <a:xfrm>
              <a:off x="2527" y="10453"/>
              <a:ext cx="6758" cy="1"/>
            </a:xfrm>
            <a:prstGeom prst="straightConnector1">
              <a:avLst/>
            </a:prstGeom>
            <a:noFill/>
            <a:ln w="3175">
              <a:solidFill>
                <a:srgbClr val="938953"/>
              </a:solidFill>
              <a:round/>
              <a:headEnd/>
              <a:tailEnd/>
            </a:ln>
            <a:extLst>
              <a:ext uri="{909E8E84-426E-40DD-AFC4-6F175D3DCCD1}">
                <a14:hiddenFill xmlns:a14="http://schemas.microsoft.com/office/drawing/2010/main">
                  <a:noFill/>
                </a14:hiddenFill>
              </a:ext>
            </a:extLst>
          </p:spPr>
        </p:cxnSp>
        <p:cxnSp>
          <p:nvCxnSpPr>
            <p:cNvPr id="7193" name="AutoShape 15"/>
            <p:cNvCxnSpPr>
              <a:cxnSpLocks noChangeShapeType="1"/>
            </p:cNvCxnSpPr>
            <p:nvPr/>
          </p:nvCxnSpPr>
          <p:spPr bwMode="auto">
            <a:xfrm>
              <a:off x="2527" y="10453"/>
              <a:ext cx="0" cy="238"/>
            </a:xfrm>
            <a:prstGeom prst="straightConnector1">
              <a:avLst/>
            </a:prstGeom>
            <a:noFill/>
            <a:ln w="317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7194" name="AutoShape 14"/>
            <p:cNvCxnSpPr>
              <a:cxnSpLocks noChangeShapeType="1"/>
            </p:cNvCxnSpPr>
            <p:nvPr/>
          </p:nvCxnSpPr>
          <p:spPr bwMode="auto">
            <a:xfrm>
              <a:off x="9285" y="10453"/>
              <a:ext cx="0" cy="238"/>
            </a:xfrm>
            <a:prstGeom prst="straightConnector1">
              <a:avLst/>
            </a:prstGeom>
            <a:noFill/>
            <a:ln w="317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7195" name="AutoShape 13"/>
            <p:cNvCxnSpPr>
              <a:cxnSpLocks noChangeShapeType="1"/>
            </p:cNvCxnSpPr>
            <p:nvPr/>
          </p:nvCxnSpPr>
          <p:spPr bwMode="auto">
            <a:xfrm flipV="1">
              <a:off x="2527" y="12986"/>
              <a:ext cx="0" cy="238"/>
            </a:xfrm>
            <a:prstGeom prst="straightConnector1">
              <a:avLst/>
            </a:prstGeom>
            <a:noFill/>
            <a:ln w="952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7196" name="AutoShape 12"/>
            <p:cNvCxnSpPr>
              <a:cxnSpLocks noChangeShapeType="1"/>
            </p:cNvCxnSpPr>
            <p:nvPr/>
          </p:nvCxnSpPr>
          <p:spPr bwMode="auto">
            <a:xfrm>
              <a:off x="2527" y="13298"/>
              <a:ext cx="6304" cy="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7197" name="AutoShape 11"/>
            <p:cNvCxnSpPr>
              <a:cxnSpLocks noChangeShapeType="1"/>
            </p:cNvCxnSpPr>
            <p:nvPr/>
          </p:nvCxnSpPr>
          <p:spPr bwMode="auto">
            <a:xfrm>
              <a:off x="8831" y="13578"/>
              <a:ext cx="0" cy="238"/>
            </a:xfrm>
            <a:prstGeom prst="straightConnector1">
              <a:avLst/>
            </a:prstGeom>
            <a:noFill/>
            <a:ln w="317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7198" name="AutoShape 10"/>
            <p:cNvCxnSpPr>
              <a:cxnSpLocks noChangeShapeType="1"/>
            </p:cNvCxnSpPr>
            <p:nvPr/>
          </p:nvCxnSpPr>
          <p:spPr bwMode="auto">
            <a:xfrm>
              <a:off x="2527" y="13578"/>
              <a:ext cx="0" cy="238"/>
            </a:xfrm>
            <a:prstGeom prst="straightConnector1">
              <a:avLst/>
            </a:prstGeom>
            <a:noFill/>
            <a:ln w="317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7199" name="AutoShape 9"/>
            <p:cNvCxnSpPr>
              <a:cxnSpLocks noChangeShapeType="1"/>
            </p:cNvCxnSpPr>
            <p:nvPr/>
          </p:nvCxnSpPr>
          <p:spPr bwMode="auto">
            <a:xfrm>
              <a:off x="2527" y="13577"/>
              <a:ext cx="6304" cy="1"/>
            </a:xfrm>
            <a:prstGeom prst="straightConnector1">
              <a:avLst/>
            </a:prstGeom>
            <a:noFill/>
            <a:ln w="3175">
              <a:solidFill>
                <a:srgbClr val="000000"/>
              </a:solidFill>
              <a:round/>
              <a:headEnd/>
              <a:tailEnd/>
            </a:ln>
            <a:extLst>
              <a:ext uri="{909E8E84-426E-40DD-AFC4-6F175D3DCCD1}">
                <a14:hiddenFill xmlns:a14="http://schemas.microsoft.com/office/drawing/2010/main">
                  <a:noFill/>
                </a14:hiddenFill>
              </a:ext>
            </a:extLst>
          </p:spPr>
        </p:cxnSp>
        <p:cxnSp>
          <p:nvCxnSpPr>
            <p:cNvPr id="7200" name="AutoShape 8"/>
            <p:cNvCxnSpPr>
              <a:cxnSpLocks noChangeShapeType="1"/>
            </p:cNvCxnSpPr>
            <p:nvPr/>
          </p:nvCxnSpPr>
          <p:spPr bwMode="auto">
            <a:xfrm flipV="1">
              <a:off x="5910" y="12827"/>
              <a:ext cx="1" cy="727"/>
            </a:xfrm>
            <a:prstGeom prst="straightConnector1">
              <a:avLst/>
            </a:prstGeom>
            <a:noFill/>
            <a:ln w="317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7201" name="AutoShape 7"/>
            <p:cNvCxnSpPr>
              <a:cxnSpLocks noChangeShapeType="1"/>
            </p:cNvCxnSpPr>
            <p:nvPr/>
          </p:nvCxnSpPr>
          <p:spPr bwMode="auto">
            <a:xfrm>
              <a:off x="4427" y="11880"/>
              <a:ext cx="3253" cy="0"/>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7202" name="AutoShape 6"/>
            <p:cNvCxnSpPr>
              <a:cxnSpLocks noChangeShapeType="1"/>
            </p:cNvCxnSpPr>
            <p:nvPr/>
          </p:nvCxnSpPr>
          <p:spPr bwMode="auto">
            <a:xfrm>
              <a:off x="7881" y="11880"/>
              <a:ext cx="3253" cy="0"/>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7203" name="AutoShape 5"/>
            <p:cNvCxnSpPr>
              <a:cxnSpLocks noChangeShapeType="1"/>
            </p:cNvCxnSpPr>
            <p:nvPr/>
          </p:nvCxnSpPr>
          <p:spPr bwMode="auto">
            <a:xfrm>
              <a:off x="1110" y="11880"/>
              <a:ext cx="3134" cy="0"/>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7204" name="AutoShape 4"/>
            <p:cNvCxnSpPr>
              <a:cxnSpLocks noChangeShapeType="1"/>
            </p:cNvCxnSpPr>
            <p:nvPr/>
          </p:nvCxnSpPr>
          <p:spPr bwMode="auto">
            <a:xfrm>
              <a:off x="5910" y="14985"/>
              <a:ext cx="4165" cy="0"/>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7205" name="AutoShape 3"/>
            <p:cNvCxnSpPr>
              <a:cxnSpLocks noChangeShapeType="1"/>
            </p:cNvCxnSpPr>
            <p:nvPr/>
          </p:nvCxnSpPr>
          <p:spPr bwMode="auto">
            <a:xfrm>
              <a:off x="1296" y="14985"/>
              <a:ext cx="4165" cy="0"/>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7206" name="AutoShape 2"/>
            <p:cNvCxnSpPr>
              <a:cxnSpLocks noChangeShapeType="1"/>
            </p:cNvCxnSpPr>
            <p:nvPr/>
          </p:nvCxnSpPr>
          <p:spPr bwMode="auto">
            <a:xfrm>
              <a:off x="4244" y="9540"/>
              <a:ext cx="3619" cy="1"/>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grpSp>
      <p:sp>
        <p:nvSpPr>
          <p:cNvPr id="207906" name="Rectangle 34"/>
          <p:cNvSpPr>
            <a:spLocks noChangeArrowheads="1"/>
          </p:cNvSpPr>
          <p:nvPr/>
        </p:nvSpPr>
        <p:spPr bwMode="auto">
          <a:xfrm>
            <a:off x="279400" y="457200"/>
            <a:ext cx="9144000" cy="0"/>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wrap="none" anchor="ctr">
            <a:spAutoFit/>
          </a:bodyPr>
          <a:lstStyle/>
          <a:p>
            <a:pPr>
              <a:defRPr/>
            </a:pPr>
            <a:endParaRPr lang="ja-JP" altLang="ja-JP"/>
          </a:p>
        </p:txBody>
      </p:sp>
      <p:sp>
        <p:nvSpPr>
          <p:cNvPr id="28" name="正方形/長方形 27"/>
          <p:cNvSpPr/>
          <p:nvPr/>
        </p:nvSpPr>
        <p:spPr>
          <a:xfrm>
            <a:off x="2843808" y="785813"/>
            <a:ext cx="6300192" cy="642937"/>
          </a:xfrm>
          <a:prstGeom prst="rect">
            <a:avLst/>
          </a:prstGeom>
          <a:solidFill>
            <a:srgbClr val="FFCCCC">
              <a:alpha val="3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chemeClr val="tx1"/>
                </a:solidFill>
                <a:latin typeface="+mj-ea"/>
                <a:ea typeface="+mj-ea"/>
              </a:rPr>
              <a:t>気管支拡張症、</a:t>
            </a:r>
            <a:endParaRPr lang="en-US" altLang="ja-JP" dirty="0">
              <a:solidFill>
                <a:schemeClr val="tx1"/>
              </a:solidFill>
              <a:latin typeface="+mj-ea"/>
              <a:ea typeface="+mj-ea"/>
            </a:endParaRPr>
          </a:p>
          <a:p>
            <a:pPr eaLnBrk="1" hangingPunct="1">
              <a:defRPr/>
            </a:pPr>
            <a:r>
              <a:rPr lang="ja-JP" altLang="en-US" dirty="0">
                <a:solidFill>
                  <a:schemeClr val="tx1"/>
                </a:solidFill>
                <a:latin typeface="+mj-ea"/>
                <a:ea typeface="+mj-ea"/>
              </a:rPr>
              <a:t>非結核性抗酸菌症（微熱・全身倦怠感・体調に波がある）</a:t>
            </a:r>
            <a:endParaRPr lang="en-US" altLang="ja-JP" dirty="0">
              <a:solidFill>
                <a:schemeClr val="tx1"/>
              </a:solidFill>
              <a:latin typeface="+mj-ea"/>
              <a:ea typeface="+mj-ea"/>
            </a:endParaRPr>
          </a:p>
          <a:p>
            <a:pPr eaLnBrk="1" hangingPunct="1">
              <a:defRPr/>
            </a:pPr>
            <a:r>
              <a:rPr lang="ja-JP" altLang="en-US" dirty="0">
                <a:solidFill>
                  <a:schemeClr val="tx1"/>
                </a:solidFill>
                <a:latin typeface="+mj-ea"/>
                <a:ea typeface="+mj-ea"/>
              </a:rPr>
              <a:t>腰痛・膝痛</a:t>
            </a:r>
          </a:p>
        </p:txBody>
      </p:sp>
      <p:sp>
        <p:nvSpPr>
          <p:cNvPr id="29" name="正方形/長方形 28"/>
          <p:cNvSpPr/>
          <p:nvPr/>
        </p:nvSpPr>
        <p:spPr>
          <a:xfrm>
            <a:off x="121947" y="3226795"/>
            <a:ext cx="2786063" cy="642937"/>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chemeClr val="tx1"/>
                </a:solidFill>
                <a:latin typeface="+mj-ea"/>
                <a:ea typeface="+mj-ea"/>
              </a:rPr>
              <a:t>歩行不安定、動作緩慢</a:t>
            </a:r>
            <a:endParaRPr lang="en-US" altLang="ja-JP" dirty="0">
              <a:solidFill>
                <a:schemeClr val="tx1"/>
              </a:solidFill>
              <a:latin typeface="+mj-ea"/>
              <a:ea typeface="+mj-ea"/>
            </a:endParaRPr>
          </a:p>
          <a:p>
            <a:pPr eaLnBrk="1" hangingPunct="1">
              <a:defRPr/>
            </a:pPr>
            <a:r>
              <a:rPr lang="ja-JP" altLang="en-US" dirty="0">
                <a:solidFill>
                  <a:schemeClr val="tx1"/>
                </a:solidFill>
                <a:latin typeface="+mj-ea"/>
                <a:ea typeface="+mj-ea"/>
              </a:rPr>
              <a:t>難聴、</a:t>
            </a:r>
            <a:r>
              <a:rPr lang="en-US" altLang="ja-JP" dirty="0">
                <a:solidFill>
                  <a:schemeClr val="tx1"/>
                </a:solidFill>
                <a:latin typeface="+mj-ea"/>
                <a:ea typeface="+mj-ea"/>
              </a:rPr>
              <a:t>24</a:t>
            </a:r>
            <a:r>
              <a:rPr lang="ja-JP" altLang="en-US" dirty="0">
                <a:solidFill>
                  <a:schemeClr val="tx1"/>
                </a:solidFill>
                <a:latin typeface="+mj-ea"/>
                <a:ea typeface="+mj-ea"/>
              </a:rPr>
              <a:t>時間在宅酸素</a:t>
            </a:r>
            <a:endParaRPr lang="en-US" altLang="ja-JP" dirty="0">
              <a:solidFill>
                <a:schemeClr val="tx1"/>
              </a:solidFill>
              <a:latin typeface="+mj-ea"/>
              <a:ea typeface="+mj-ea"/>
            </a:endParaRPr>
          </a:p>
          <a:p>
            <a:pPr eaLnBrk="1" hangingPunct="1">
              <a:defRPr/>
            </a:pPr>
            <a:r>
              <a:rPr lang="ja-JP" altLang="en-US" dirty="0">
                <a:solidFill>
                  <a:schemeClr val="tx1"/>
                </a:solidFill>
                <a:latin typeface="+mj-ea"/>
                <a:ea typeface="+mj-ea"/>
              </a:rPr>
              <a:t>電話の聞き違い多い</a:t>
            </a:r>
          </a:p>
        </p:txBody>
      </p:sp>
      <p:sp>
        <p:nvSpPr>
          <p:cNvPr id="30" name="正方形/長方形 29"/>
          <p:cNvSpPr/>
          <p:nvPr/>
        </p:nvSpPr>
        <p:spPr>
          <a:xfrm>
            <a:off x="142875" y="2500313"/>
            <a:ext cx="2928938" cy="642937"/>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rgbClr val="C00000"/>
                </a:solidFill>
                <a:latin typeface="+mn-ea"/>
              </a:rPr>
              <a:t>認知症なし、会話は問題なし</a:t>
            </a:r>
          </a:p>
        </p:txBody>
      </p:sp>
      <p:sp>
        <p:nvSpPr>
          <p:cNvPr id="31" name="正方形/長方形 30"/>
          <p:cNvSpPr/>
          <p:nvPr/>
        </p:nvSpPr>
        <p:spPr>
          <a:xfrm>
            <a:off x="3071813" y="2544309"/>
            <a:ext cx="3000375" cy="527503"/>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rgbClr val="C00000"/>
                </a:solidFill>
                <a:latin typeface="+mj-ea"/>
                <a:ea typeface="+mj-ea"/>
              </a:rPr>
              <a:t>金銭管理・服薬管理はできる</a:t>
            </a:r>
          </a:p>
        </p:txBody>
      </p:sp>
      <p:sp>
        <p:nvSpPr>
          <p:cNvPr id="32" name="正方形/長方形 31"/>
          <p:cNvSpPr/>
          <p:nvPr/>
        </p:nvSpPr>
        <p:spPr>
          <a:xfrm>
            <a:off x="4357688" y="5357813"/>
            <a:ext cx="4786312" cy="928687"/>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rgbClr val="C00000"/>
                </a:solidFill>
                <a:latin typeface="+mj-ea"/>
                <a:ea typeface="+mj-ea"/>
              </a:rPr>
              <a:t>女学校卒業、</a:t>
            </a:r>
            <a:r>
              <a:rPr lang="en-US" altLang="ja-JP" dirty="0">
                <a:solidFill>
                  <a:srgbClr val="C00000"/>
                </a:solidFill>
                <a:latin typeface="+mj-ea"/>
                <a:ea typeface="+mj-ea"/>
              </a:rPr>
              <a:t>5</a:t>
            </a:r>
            <a:r>
              <a:rPr lang="ja-JP" altLang="en-US" dirty="0">
                <a:solidFill>
                  <a:srgbClr val="C00000"/>
                </a:solidFill>
                <a:latin typeface="+mj-ea"/>
                <a:ea typeface="+mj-ea"/>
              </a:rPr>
              <a:t>年小学校教師経済的に支障ない</a:t>
            </a:r>
            <a:endParaRPr lang="en-US" altLang="ja-JP" dirty="0">
              <a:solidFill>
                <a:srgbClr val="C00000"/>
              </a:solidFill>
              <a:latin typeface="+mj-ea"/>
              <a:ea typeface="+mj-ea"/>
            </a:endParaRPr>
          </a:p>
          <a:p>
            <a:pPr eaLnBrk="1" hangingPunct="1">
              <a:defRPr/>
            </a:pPr>
            <a:r>
              <a:rPr lang="ja-JP" altLang="en-US" dirty="0">
                <a:solidFill>
                  <a:srgbClr val="C00000"/>
                </a:solidFill>
                <a:latin typeface="+mj-ea"/>
                <a:ea typeface="+mj-ea"/>
              </a:rPr>
              <a:t>お茶、お花、お琴の師範の資格</a:t>
            </a:r>
            <a:endParaRPr lang="en-US" altLang="ja-JP" dirty="0">
              <a:solidFill>
                <a:srgbClr val="C00000"/>
              </a:solidFill>
              <a:latin typeface="+mj-ea"/>
              <a:ea typeface="+mj-ea"/>
            </a:endParaRPr>
          </a:p>
          <a:p>
            <a:pPr eaLnBrk="1" hangingPunct="1">
              <a:defRPr/>
            </a:pPr>
            <a:r>
              <a:rPr lang="ja-JP" altLang="en-US" dirty="0">
                <a:solidFill>
                  <a:srgbClr val="C00000"/>
                </a:solidFill>
                <a:latin typeface="+mj-ea"/>
                <a:ea typeface="+mj-ea"/>
              </a:rPr>
              <a:t>性格は几帳面で大変礼儀正しい</a:t>
            </a:r>
          </a:p>
        </p:txBody>
      </p:sp>
      <p:sp>
        <p:nvSpPr>
          <p:cNvPr id="33" name="正方形/長方形 32"/>
          <p:cNvSpPr/>
          <p:nvPr/>
        </p:nvSpPr>
        <p:spPr>
          <a:xfrm>
            <a:off x="441128" y="5642938"/>
            <a:ext cx="3571875" cy="6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rgbClr val="00B050"/>
                </a:solidFill>
                <a:latin typeface="+mj-ea"/>
                <a:ea typeface="+mj-ea"/>
              </a:rPr>
              <a:t>人的：</a:t>
            </a:r>
            <a:r>
              <a:rPr lang="ja-JP" altLang="en-US" dirty="0">
                <a:solidFill>
                  <a:srgbClr val="C00000"/>
                </a:solidFill>
                <a:latin typeface="+mj-ea"/>
                <a:ea typeface="+mj-ea"/>
              </a:rPr>
              <a:t>子ども・孫との関係は良好</a:t>
            </a:r>
            <a:endParaRPr lang="en-US" altLang="ja-JP" dirty="0">
              <a:solidFill>
                <a:srgbClr val="C00000"/>
              </a:solidFill>
              <a:latin typeface="+mj-ea"/>
              <a:ea typeface="+mj-ea"/>
            </a:endParaRPr>
          </a:p>
          <a:p>
            <a:pPr eaLnBrk="1" hangingPunct="1">
              <a:defRPr/>
            </a:pPr>
            <a:r>
              <a:rPr lang="ja-JP" altLang="en-US" dirty="0">
                <a:solidFill>
                  <a:srgbClr val="C00000"/>
                </a:solidFill>
                <a:latin typeface="+mj-ea"/>
                <a:ea typeface="+mj-ea"/>
              </a:rPr>
              <a:t>　　　通院は長男嫁が送迎する</a:t>
            </a:r>
            <a:endParaRPr lang="en-US" altLang="ja-JP" dirty="0">
              <a:solidFill>
                <a:srgbClr val="C00000"/>
              </a:solidFill>
              <a:latin typeface="+mj-ea"/>
              <a:ea typeface="+mj-ea"/>
            </a:endParaRPr>
          </a:p>
          <a:p>
            <a:pPr eaLnBrk="1" hangingPunct="1">
              <a:defRPr/>
            </a:pPr>
            <a:r>
              <a:rPr lang="ja-JP" altLang="en-US" dirty="0">
                <a:solidFill>
                  <a:schemeClr val="accent2">
                    <a:lumMod val="75000"/>
                  </a:schemeClr>
                </a:solidFill>
                <a:latin typeface="+mj-ea"/>
                <a:ea typeface="+mj-ea"/>
              </a:rPr>
              <a:t>物的：</a:t>
            </a:r>
            <a:r>
              <a:rPr lang="ja-JP" altLang="en-US" dirty="0">
                <a:solidFill>
                  <a:srgbClr val="C00000"/>
                </a:solidFill>
                <a:latin typeface="+mj-ea"/>
                <a:ea typeface="+mj-ea"/>
              </a:rPr>
              <a:t>介護サービス（訪問介護・・）</a:t>
            </a:r>
            <a:endParaRPr lang="en-US" altLang="ja-JP" dirty="0">
              <a:solidFill>
                <a:srgbClr val="C00000"/>
              </a:solidFill>
              <a:latin typeface="+mj-ea"/>
              <a:ea typeface="+mj-ea"/>
            </a:endParaRPr>
          </a:p>
          <a:p>
            <a:pPr eaLnBrk="1" hangingPunct="1">
              <a:defRPr/>
            </a:pPr>
            <a:endParaRPr lang="ja-JP" altLang="en-US" dirty="0">
              <a:solidFill>
                <a:schemeClr val="tx1"/>
              </a:solidFill>
              <a:latin typeface="+mj-ea"/>
              <a:ea typeface="+mj-ea"/>
            </a:endParaRPr>
          </a:p>
        </p:txBody>
      </p:sp>
      <p:sp>
        <p:nvSpPr>
          <p:cNvPr id="34" name="正方形/長方形 33"/>
          <p:cNvSpPr/>
          <p:nvPr/>
        </p:nvSpPr>
        <p:spPr>
          <a:xfrm>
            <a:off x="4393406" y="6199964"/>
            <a:ext cx="4714875" cy="642937"/>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chemeClr val="tx1"/>
                </a:solidFill>
                <a:latin typeface="+mj-ea"/>
                <a:ea typeface="+mj-ea"/>
              </a:rPr>
              <a:t>遠慮深く、自分に厳しい、他人に頼むのは苦手、繊細で心配性</a:t>
            </a:r>
          </a:p>
        </p:txBody>
      </p:sp>
      <p:sp>
        <p:nvSpPr>
          <p:cNvPr id="35" name="正方形/長方形 34"/>
          <p:cNvSpPr/>
          <p:nvPr/>
        </p:nvSpPr>
        <p:spPr>
          <a:xfrm>
            <a:off x="428625" y="6215063"/>
            <a:ext cx="2786063" cy="642937"/>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rgbClr val="00B050"/>
                </a:solidFill>
                <a:latin typeface="+mj-ea"/>
                <a:ea typeface="+mj-ea"/>
              </a:rPr>
              <a:t>人的：</a:t>
            </a:r>
            <a:r>
              <a:rPr lang="ja-JP" altLang="en-US" dirty="0">
                <a:solidFill>
                  <a:schemeClr val="tx1"/>
                </a:solidFill>
                <a:latin typeface="+mj-ea"/>
                <a:ea typeface="+mj-ea"/>
              </a:rPr>
              <a:t>夫は</a:t>
            </a:r>
            <a:r>
              <a:rPr lang="en-US" altLang="ja-JP" dirty="0">
                <a:solidFill>
                  <a:schemeClr val="tx1"/>
                </a:solidFill>
                <a:latin typeface="+mj-ea"/>
                <a:ea typeface="+mj-ea"/>
              </a:rPr>
              <a:t>4</a:t>
            </a:r>
            <a:r>
              <a:rPr lang="ja-JP" altLang="en-US" dirty="0">
                <a:solidFill>
                  <a:schemeClr val="tx1"/>
                </a:solidFill>
                <a:latin typeface="+mj-ea"/>
                <a:ea typeface="+mj-ea"/>
              </a:rPr>
              <a:t>年前に死去</a:t>
            </a:r>
          </a:p>
        </p:txBody>
      </p:sp>
      <p:sp>
        <p:nvSpPr>
          <p:cNvPr id="36" name="正方形/長方形 35"/>
          <p:cNvSpPr/>
          <p:nvPr/>
        </p:nvSpPr>
        <p:spPr>
          <a:xfrm>
            <a:off x="3071813" y="3143250"/>
            <a:ext cx="3286125" cy="857250"/>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chemeClr val="tx1"/>
                </a:solidFill>
                <a:latin typeface="+mj-ea"/>
                <a:ea typeface="+mj-ea"/>
              </a:rPr>
              <a:t>横になっていることが多い</a:t>
            </a:r>
            <a:endParaRPr lang="en-US" altLang="ja-JP" dirty="0">
              <a:solidFill>
                <a:schemeClr val="tx1"/>
              </a:solidFill>
              <a:latin typeface="+mj-ea"/>
              <a:ea typeface="+mj-ea"/>
            </a:endParaRPr>
          </a:p>
          <a:p>
            <a:pPr eaLnBrk="1" hangingPunct="1">
              <a:defRPr/>
            </a:pPr>
            <a:r>
              <a:rPr lang="ja-JP" altLang="en-US" dirty="0">
                <a:solidFill>
                  <a:schemeClr val="tx1"/>
                </a:solidFill>
                <a:latin typeface="+mj-ea"/>
                <a:ea typeface="+mj-ea"/>
              </a:rPr>
              <a:t>調理・掃除に支障</a:t>
            </a:r>
            <a:endParaRPr lang="en-US" altLang="ja-JP" dirty="0">
              <a:solidFill>
                <a:schemeClr val="tx1"/>
              </a:solidFill>
              <a:latin typeface="+mj-ea"/>
              <a:ea typeface="+mj-ea"/>
            </a:endParaRPr>
          </a:p>
          <a:p>
            <a:pPr eaLnBrk="1" hangingPunct="1">
              <a:defRPr/>
            </a:pPr>
            <a:r>
              <a:rPr lang="ja-JP" altLang="en-US" dirty="0">
                <a:solidFill>
                  <a:schemeClr val="tx1"/>
                </a:solidFill>
                <a:latin typeface="+mj-ea"/>
                <a:ea typeface="+mj-ea"/>
              </a:rPr>
              <a:t>数カ月ほとんど入浴していない</a:t>
            </a:r>
          </a:p>
        </p:txBody>
      </p:sp>
      <p:sp>
        <p:nvSpPr>
          <p:cNvPr id="37" name="正方形/長方形 36"/>
          <p:cNvSpPr/>
          <p:nvPr/>
        </p:nvSpPr>
        <p:spPr>
          <a:xfrm>
            <a:off x="6149161" y="2774119"/>
            <a:ext cx="3143250" cy="642937"/>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rgbClr val="C00000"/>
                </a:solidFill>
                <a:latin typeface="+mj-ea"/>
                <a:ea typeface="+mj-ea"/>
              </a:rPr>
              <a:t>月に</a:t>
            </a:r>
            <a:r>
              <a:rPr lang="en-US" altLang="ja-JP" dirty="0">
                <a:solidFill>
                  <a:srgbClr val="C00000"/>
                </a:solidFill>
                <a:latin typeface="+mj-ea"/>
                <a:ea typeface="+mj-ea"/>
              </a:rPr>
              <a:t>1</a:t>
            </a:r>
            <a:r>
              <a:rPr lang="ja-JP" altLang="en-US" dirty="0">
                <a:solidFill>
                  <a:srgbClr val="C00000"/>
                </a:solidFill>
                <a:latin typeface="+mj-ea"/>
                <a:ea typeface="+mj-ea"/>
              </a:rPr>
              <a:t>回は通院</a:t>
            </a:r>
            <a:endParaRPr lang="en-US" altLang="ja-JP" dirty="0">
              <a:solidFill>
                <a:srgbClr val="C00000"/>
              </a:solidFill>
              <a:latin typeface="+mj-ea"/>
              <a:ea typeface="+mj-ea"/>
            </a:endParaRPr>
          </a:p>
          <a:p>
            <a:pPr eaLnBrk="1" hangingPunct="1">
              <a:defRPr/>
            </a:pPr>
            <a:r>
              <a:rPr lang="ja-JP" altLang="en-US" dirty="0">
                <a:solidFill>
                  <a:srgbClr val="C00000"/>
                </a:solidFill>
                <a:latin typeface="+mj-ea"/>
                <a:ea typeface="+mj-ea"/>
              </a:rPr>
              <a:t>調子の良い時は美容院へいく</a:t>
            </a:r>
            <a:endParaRPr lang="en-US" altLang="ja-JP" dirty="0">
              <a:solidFill>
                <a:srgbClr val="C00000"/>
              </a:solidFill>
              <a:latin typeface="+mj-ea"/>
              <a:ea typeface="+mj-ea"/>
            </a:endParaRPr>
          </a:p>
          <a:p>
            <a:pPr eaLnBrk="1" hangingPunct="1">
              <a:defRPr/>
            </a:pPr>
            <a:r>
              <a:rPr lang="ja-JP" altLang="en-US" dirty="0">
                <a:solidFill>
                  <a:srgbClr val="C00000"/>
                </a:solidFill>
                <a:latin typeface="+mj-ea"/>
                <a:ea typeface="+mj-ea"/>
              </a:rPr>
              <a:t>地域住民の役割は務めている</a:t>
            </a:r>
            <a:endParaRPr lang="en-US" altLang="ja-JP" dirty="0">
              <a:solidFill>
                <a:srgbClr val="C00000"/>
              </a:solidFill>
              <a:latin typeface="+mj-ea"/>
              <a:ea typeface="+mj-ea"/>
            </a:endParaRPr>
          </a:p>
          <a:p>
            <a:pPr eaLnBrk="1" hangingPunct="1">
              <a:defRPr/>
            </a:pPr>
            <a:endParaRPr lang="en-US" altLang="ja-JP" dirty="0">
              <a:solidFill>
                <a:schemeClr val="tx1"/>
              </a:solidFill>
              <a:latin typeface="+mj-ea"/>
              <a:ea typeface="+mj-ea"/>
            </a:endParaRPr>
          </a:p>
        </p:txBody>
      </p:sp>
      <p:sp>
        <p:nvSpPr>
          <p:cNvPr id="38" name="正方形/長方形 37"/>
          <p:cNvSpPr/>
          <p:nvPr/>
        </p:nvSpPr>
        <p:spPr>
          <a:xfrm>
            <a:off x="6143625" y="3438025"/>
            <a:ext cx="2786063" cy="491038"/>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chemeClr val="tx1"/>
                </a:solidFill>
                <a:latin typeface="+mj-ea"/>
                <a:ea typeface="+mj-ea"/>
              </a:rPr>
              <a:t>外出をあまりしない</a:t>
            </a:r>
          </a:p>
        </p:txBody>
      </p:sp>
      <p:sp>
        <p:nvSpPr>
          <p:cNvPr id="39" name="テキスト ボックス 38"/>
          <p:cNvSpPr txBox="1"/>
          <p:nvPr/>
        </p:nvSpPr>
        <p:spPr>
          <a:xfrm>
            <a:off x="251520" y="188640"/>
            <a:ext cx="1620000" cy="576000"/>
          </a:xfrm>
          <a:prstGeom prst="rect">
            <a:avLst/>
          </a:prstGeom>
          <a:solidFill>
            <a:srgbClr val="FF0000"/>
          </a:solidFill>
        </p:spPr>
        <p:txBody>
          <a:bodyPr wrap="square" rtlCol="0">
            <a:spAutoFit/>
          </a:bodyPr>
          <a:lstStyle/>
          <a:p>
            <a:pPr algn="ctr"/>
            <a:r>
              <a:rPr lang="ja-JP" altLang="en-US" sz="3200" dirty="0">
                <a:solidFill>
                  <a:schemeClr val="bg1"/>
                </a:solidFill>
              </a:rPr>
              <a:t>記載例</a:t>
            </a:r>
            <a:endParaRPr kumimoji="1" lang="ja-JP" altLang="en-US" sz="3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linds(horizontal)">
                                      <p:cBhvr>
                                        <p:cTn id="7" dur="500"/>
                                        <p:tgtEl>
                                          <p:spTgt spid="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blinds(horizontal)">
                                      <p:cBhvr>
                                        <p:cTn id="12" dur="500"/>
                                        <p:tgtEl>
                                          <p:spTgt spid="30"/>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blinds(horizontal)">
                                      <p:cBhvr>
                                        <p:cTn id="15" dur="500"/>
                                        <p:tgtEl>
                                          <p:spTgt spid="2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blinds(horizontal)">
                                      <p:cBhvr>
                                        <p:cTn id="20" dur="500"/>
                                        <p:tgtEl>
                                          <p:spTgt spid="31"/>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blinds(horizontal)">
                                      <p:cBhvr>
                                        <p:cTn id="23" dur="500"/>
                                        <p:tgtEl>
                                          <p:spTgt spid="3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blinds(horizontal)">
                                      <p:cBhvr>
                                        <p:cTn id="28" dur="500"/>
                                        <p:tgtEl>
                                          <p:spTgt spid="37"/>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box(in)">
                                      <p:cBhvr>
                                        <p:cTn id="31" dur="500"/>
                                        <p:tgtEl>
                                          <p:spTgt spid="3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blinds(horizontal)">
                                      <p:cBhvr>
                                        <p:cTn id="36" dur="500"/>
                                        <p:tgtEl>
                                          <p:spTgt spid="33"/>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blinds(horizontal)">
                                      <p:cBhvr>
                                        <p:cTn id="39" dur="500"/>
                                        <p:tgtEl>
                                          <p:spTgt spid="35"/>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blinds(horizontal)">
                                      <p:cBhvr>
                                        <p:cTn id="44" dur="500"/>
                                        <p:tgtEl>
                                          <p:spTgt spid="32"/>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34"/>
                                        </p:tgtEl>
                                        <p:attrNameLst>
                                          <p:attrName>style.visibility</p:attrName>
                                        </p:attrNameLst>
                                      </p:cBhvr>
                                      <p:to>
                                        <p:strVal val="visible"/>
                                      </p:to>
                                    </p:set>
                                    <p:animEffect transition="in" filter="blinds(horizontal)">
                                      <p:cBhvr>
                                        <p:cTn id="4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animBg="1"/>
      <p:bldP spid="31" grpId="0" animBg="1"/>
      <p:bldP spid="32" grpId="0" animBg="1"/>
      <p:bldP spid="33" grpId="0"/>
      <p:bldP spid="34" grpId="0" animBg="1"/>
      <p:bldP spid="35" grpId="0" animBg="1"/>
      <p:bldP spid="36" grpId="0" animBg="1"/>
      <p:bldP spid="37" grpId="0" animBg="1"/>
      <p:bldP spid="3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88" y="188641"/>
            <a:ext cx="8229600" cy="648071"/>
          </a:xfrm>
        </p:spPr>
        <p:txBody>
          <a:bodyPr/>
          <a:lstStyle/>
          <a:p>
            <a:pPr>
              <a:defRPr/>
            </a:pPr>
            <a:br>
              <a:rPr lang="ja-JP" altLang="en-US" sz="800" dirty="0">
                <a:solidFill>
                  <a:srgbClr val="FF3399"/>
                </a:solidFill>
                <a:latin typeface="HGP創英角ﾎﾟｯﾌﾟ体" pitchFamily="50" charset="-128"/>
                <a:ea typeface="HGP創英角ﾎﾟｯﾌﾟ体" pitchFamily="50" charset="-128"/>
              </a:rPr>
            </a:br>
            <a:r>
              <a:rPr lang="ja-JP" altLang="en-US" sz="3200" i="1" dirty="0" err="1">
                <a:solidFill>
                  <a:srgbClr val="FF3399"/>
                </a:solidFill>
                <a:latin typeface="HGP創英角ﾎﾟｯﾌﾟ体" pitchFamily="50" charset="-128"/>
                <a:ea typeface="HGP創英角ﾎﾟｯﾌﾟ体" pitchFamily="50" charset="-128"/>
              </a:rPr>
              <a:t>ー</a:t>
            </a:r>
            <a:r>
              <a:rPr lang="en-US" altLang="ja-JP" sz="3200" i="1" dirty="0">
                <a:solidFill>
                  <a:srgbClr val="FF3399"/>
                </a:solidFill>
                <a:latin typeface="HGP創英角ﾎﾟｯﾌﾟ体" pitchFamily="50" charset="-128"/>
                <a:ea typeface="HGP創英角ﾎﾟｯﾌﾟ体" pitchFamily="50" charset="-128"/>
              </a:rPr>
              <a:t>A</a:t>
            </a:r>
            <a:r>
              <a:rPr lang="ja-JP" altLang="en-US" sz="3200" i="1" dirty="0" err="1">
                <a:solidFill>
                  <a:srgbClr val="FF3399"/>
                </a:solidFill>
                <a:latin typeface="HGP創英角ﾎﾟｯﾌﾟ体" pitchFamily="50" charset="-128"/>
                <a:ea typeface="HGP創英角ﾎﾟｯﾌﾟ体" pitchFamily="50" charset="-128"/>
              </a:rPr>
              <a:t>さんら</a:t>
            </a:r>
            <a:r>
              <a:rPr lang="ja-JP" altLang="en-US" sz="3200" i="1" dirty="0">
                <a:solidFill>
                  <a:srgbClr val="FF3399"/>
                </a:solidFill>
                <a:latin typeface="HGP創英角ﾎﾟｯﾌﾟ体" pitchFamily="50" charset="-128"/>
                <a:ea typeface="HGP創英角ﾎﾟｯﾌﾟ体" pitchFamily="50" charset="-128"/>
              </a:rPr>
              <a:t>しい「活動」のある生活へー</a:t>
            </a:r>
          </a:p>
        </p:txBody>
      </p:sp>
      <p:sp>
        <p:nvSpPr>
          <p:cNvPr id="215041" name="Rectangle 1"/>
          <p:cNvSpPr>
            <a:spLocks noChangeArrowheads="1"/>
          </p:cNvSpPr>
          <p:nvPr/>
        </p:nvSpPr>
        <p:spPr bwMode="auto">
          <a:xfrm>
            <a:off x="360936" y="1627668"/>
            <a:ext cx="8535292" cy="1077218"/>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wrap="square" anchor="ctr">
            <a:spAutoFit/>
          </a:bodyPr>
          <a:lstStyle/>
          <a:p>
            <a:pPr indent="133350">
              <a:defRPr/>
            </a:pPr>
            <a:r>
              <a:rPr lang="ja-JP" sz="3200" dirty="0">
                <a:solidFill>
                  <a:srgbClr val="000000"/>
                </a:solidFill>
                <a:latin typeface="Century" pitchFamily="18" charset="0"/>
                <a:cs typeface="Times New Roman" pitchFamily="18" charset="0"/>
              </a:rPr>
              <a:t>Ａさんが体調管理をしつつ</a:t>
            </a:r>
            <a:r>
              <a:rPr lang="ja-JP" altLang="en-US" sz="3200" dirty="0">
                <a:solidFill>
                  <a:srgbClr val="000000"/>
                </a:solidFill>
                <a:latin typeface="Century" pitchFamily="18" charset="0"/>
                <a:cs typeface="Times New Roman" pitchFamily="18" charset="0"/>
              </a:rPr>
              <a:t>、</a:t>
            </a:r>
            <a:r>
              <a:rPr lang="ja-JP" sz="3200" dirty="0">
                <a:solidFill>
                  <a:srgbClr val="000000"/>
                </a:solidFill>
                <a:latin typeface="Century" pitchFamily="18" charset="0"/>
                <a:cs typeface="Times New Roman" pitchFamily="18" charset="0"/>
              </a:rPr>
              <a:t>自分のしたい活動ができるようにするにはどうすればよいだろうか。</a:t>
            </a:r>
            <a:endParaRPr lang="ja-JP" sz="3200" dirty="0"/>
          </a:p>
        </p:txBody>
      </p:sp>
      <p:sp>
        <p:nvSpPr>
          <p:cNvPr id="4" name="正方形/長方形 3"/>
          <p:cNvSpPr/>
          <p:nvPr/>
        </p:nvSpPr>
        <p:spPr>
          <a:xfrm>
            <a:off x="539552" y="909134"/>
            <a:ext cx="7344816" cy="646112"/>
          </a:xfrm>
          <a:prstGeom prst="rect">
            <a:avLst/>
          </a:prstGeom>
          <a:solidFill>
            <a:schemeClr val="accent6">
              <a:lumMod val="60000"/>
              <a:lumOff val="40000"/>
            </a:schemeClr>
          </a:solidFill>
        </p:spPr>
        <p:txBody>
          <a:bodyPr wrap="square">
            <a:spAutoFit/>
          </a:bodyPr>
          <a:lstStyle/>
          <a:p>
            <a:pPr algn="ctr" eaLnBrk="1" hangingPunct="1">
              <a:defRPr/>
            </a:pPr>
            <a:r>
              <a:rPr lang="ja-JP" altLang="en-US" sz="3600" b="1" dirty="0">
                <a:solidFill>
                  <a:schemeClr val="bg1"/>
                </a:solidFill>
                <a:latin typeface="Arial" charset="0"/>
              </a:rPr>
              <a:t>演習②　　健康状態について</a:t>
            </a:r>
            <a:r>
              <a:rPr lang="ja-JP" altLang="en-US" sz="3600" b="1" dirty="0">
                <a:latin typeface="Arial" charset="0"/>
              </a:rPr>
              <a:t>　　</a:t>
            </a:r>
            <a:r>
              <a:rPr lang="ja-JP" altLang="en-US" b="1" dirty="0">
                <a:latin typeface="Arial" charset="0"/>
              </a:rPr>
              <a:t>　　　　　　　　　　</a:t>
            </a:r>
            <a:endParaRPr lang="ja-JP" altLang="en-US" dirty="0">
              <a:latin typeface="Arial" charset="0"/>
            </a:endParaRPr>
          </a:p>
        </p:txBody>
      </p:sp>
      <p:sp>
        <p:nvSpPr>
          <p:cNvPr id="3" name="テキスト ボックス 2"/>
          <p:cNvSpPr txBox="1"/>
          <p:nvPr/>
        </p:nvSpPr>
        <p:spPr>
          <a:xfrm>
            <a:off x="179512" y="2924944"/>
            <a:ext cx="7632848" cy="2862322"/>
          </a:xfrm>
          <a:prstGeom prst="rect">
            <a:avLst/>
          </a:prstGeom>
          <a:solidFill>
            <a:srgbClr val="FEF0F7"/>
          </a:solidFill>
        </p:spPr>
        <p:txBody>
          <a:bodyPr wrap="square" rtlCol="0">
            <a:spAutoFit/>
          </a:bodyPr>
          <a:lstStyle/>
          <a:p>
            <a:r>
              <a:rPr lang="ja-JP" altLang="en-US" sz="2800" dirty="0"/>
              <a:t>　</a:t>
            </a:r>
            <a:r>
              <a:rPr lang="ja-JP" altLang="en-US" sz="2800" b="1" dirty="0">
                <a:effectLst>
                  <a:outerShdw blurRad="38100" dist="38100" dir="2700000" algn="tl">
                    <a:srgbClr val="000000">
                      <a:alpha val="43137"/>
                    </a:srgbClr>
                  </a:outerShdw>
                </a:effectLst>
              </a:rPr>
              <a:t>ＩＣＦシートから捉えてみましょう</a:t>
            </a:r>
            <a:endParaRPr lang="en-US" altLang="ja-JP" sz="2800" b="1" dirty="0">
              <a:effectLst>
                <a:outerShdw blurRad="38100" dist="38100" dir="2700000" algn="tl">
                  <a:srgbClr val="000000">
                    <a:alpha val="43137"/>
                  </a:srgbClr>
                </a:outerShdw>
              </a:effectLst>
            </a:endParaRPr>
          </a:p>
          <a:p>
            <a:endParaRPr lang="en-US" altLang="ja-JP" sz="1200" b="1" dirty="0">
              <a:effectLst>
                <a:outerShdw blurRad="38100" dist="38100" dir="2700000" algn="tl">
                  <a:srgbClr val="000000">
                    <a:alpha val="43137"/>
                  </a:srgbClr>
                </a:outerShdw>
              </a:effectLst>
            </a:endParaRPr>
          </a:p>
          <a:p>
            <a:r>
              <a:rPr kumimoji="1" lang="ja-JP" altLang="en-US" sz="1000" b="1" dirty="0">
                <a:solidFill>
                  <a:srgbClr val="FF3399"/>
                </a:solidFill>
                <a:effectLst>
                  <a:outerShdw blurRad="38100" dist="38100" dir="2700000" algn="tl">
                    <a:srgbClr val="000000">
                      <a:alpha val="43137"/>
                    </a:srgbClr>
                  </a:outerShdw>
                </a:effectLst>
              </a:rPr>
              <a:t>　　　　　　　　　　　　</a:t>
            </a:r>
            <a:endParaRPr kumimoji="1" lang="en-US" altLang="ja-JP" sz="1000" b="1" dirty="0">
              <a:solidFill>
                <a:srgbClr val="FF0000"/>
              </a:solidFill>
              <a:effectLst>
                <a:outerShdw blurRad="38100" dist="38100" dir="2700000" algn="tl">
                  <a:srgbClr val="000000">
                    <a:alpha val="43137"/>
                  </a:srgbClr>
                </a:outerShdw>
              </a:effectLst>
            </a:endParaRPr>
          </a:p>
          <a:p>
            <a:r>
              <a:rPr lang="ja-JP" altLang="en-US" sz="2800" dirty="0">
                <a:solidFill>
                  <a:srgbClr val="FF0000"/>
                </a:solidFill>
              </a:rPr>
              <a:t>　①「健康状態」が、生活機能にどのように</a:t>
            </a:r>
            <a:endParaRPr lang="en-US" altLang="ja-JP" sz="2800" dirty="0">
              <a:solidFill>
                <a:srgbClr val="FF0000"/>
              </a:solidFill>
            </a:endParaRPr>
          </a:p>
          <a:p>
            <a:r>
              <a:rPr lang="ja-JP" altLang="en-US" sz="2800" dirty="0">
                <a:solidFill>
                  <a:srgbClr val="FF0000"/>
                </a:solidFill>
              </a:rPr>
              <a:t>　　影響しているでしょうか？</a:t>
            </a:r>
            <a:endParaRPr lang="en-US" altLang="ja-JP" sz="2800" dirty="0">
              <a:solidFill>
                <a:srgbClr val="FF0000"/>
              </a:solidFill>
            </a:endParaRPr>
          </a:p>
          <a:p>
            <a:endParaRPr lang="en-US" altLang="ja-JP" dirty="0">
              <a:solidFill>
                <a:schemeClr val="bg1">
                  <a:lumMod val="50000"/>
                </a:schemeClr>
              </a:solidFill>
            </a:endParaRPr>
          </a:p>
          <a:p>
            <a:r>
              <a:rPr lang="ja-JP" altLang="en-US" sz="2800" dirty="0"/>
              <a:t>　</a:t>
            </a:r>
            <a:r>
              <a:rPr lang="ja-JP" altLang="en-US" sz="2800" dirty="0">
                <a:solidFill>
                  <a:srgbClr val="FF0000"/>
                </a:solidFill>
              </a:rPr>
              <a:t>②「健康状態」を改善するには、どの因子</a:t>
            </a:r>
            <a:endParaRPr lang="en-US" altLang="ja-JP" sz="2800" dirty="0">
              <a:solidFill>
                <a:srgbClr val="FF0000"/>
              </a:solidFill>
            </a:endParaRPr>
          </a:p>
          <a:p>
            <a:r>
              <a:rPr lang="ja-JP" altLang="en-US" sz="2800" dirty="0">
                <a:solidFill>
                  <a:srgbClr val="FF0000"/>
                </a:solidFill>
              </a:rPr>
              <a:t>　　に働きかければいいでしょうか？</a:t>
            </a:r>
            <a:endParaRPr lang="en-US" altLang="ja-JP" sz="2800" dirty="0">
              <a:solidFill>
                <a:srgbClr val="FF0000"/>
              </a:solidFill>
            </a:endParaRPr>
          </a:p>
        </p:txBody>
      </p:sp>
      <p:sp>
        <p:nvSpPr>
          <p:cNvPr id="7" name="メモ 6"/>
          <p:cNvSpPr/>
          <p:nvPr/>
        </p:nvSpPr>
        <p:spPr>
          <a:xfrm>
            <a:off x="7830616" y="909134"/>
            <a:ext cx="1115616" cy="62068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000" dirty="0">
                <a:solidFill>
                  <a:srgbClr val="FF0000"/>
                </a:solidFill>
              </a:rPr>
              <a:t>ﾜｰｸｼｰﾄ</a:t>
            </a:r>
            <a:endParaRPr kumimoji="1" lang="en-US" altLang="ja-JP" sz="2000" dirty="0">
              <a:solidFill>
                <a:srgbClr val="FF0000"/>
              </a:solidFill>
            </a:endParaRPr>
          </a:p>
          <a:p>
            <a:pPr algn="ctr"/>
            <a:r>
              <a:rPr lang="ja-JP" altLang="en-US" sz="2000" dirty="0">
                <a:solidFill>
                  <a:srgbClr val="FF0000"/>
                </a:solidFill>
              </a:rPr>
              <a:t>Ｐ</a:t>
            </a:r>
            <a:r>
              <a:rPr lang="en-US" altLang="ja-JP" sz="2000" dirty="0">
                <a:solidFill>
                  <a:srgbClr val="FF0000"/>
                </a:solidFill>
              </a:rPr>
              <a:t>70</a:t>
            </a:r>
            <a:endParaRPr kumimoji="1" lang="ja-JP" altLang="en-US" sz="2000" dirty="0">
              <a:solidFill>
                <a:srgbClr val="FF0000"/>
              </a:solidFill>
            </a:endParaRPr>
          </a:p>
        </p:txBody>
      </p:sp>
      <p:sp>
        <p:nvSpPr>
          <p:cNvPr id="8" name="正方形/長方形 7"/>
          <p:cNvSpPr/>
          <p:nvPr/>
        </p:nvSpPr>
        <p:spPr>
          <a:xfrm>
            <a:off x="2339753" y="5949280"/>
            <a:ext cx="3600399" cy="584775"/>
          </a:xfrm>
          <a:prstGeom prst="rect">
            <a:avLst/>
          </a:prstGeom>
          <a:solidFill>
            <a:schemeClr val="accent3">
              <a:lumMod val="95000"/>
            </a:schemeClr>
          </a:solidFill>
        </p:spPr>
        <p:txBody>
          <a:bodyPr wrap="square">
            <a:spAutoFit/>
          </a:bodyPr>
          <a:lstStyle/>
          <a:p>
            <a:r>
              <a:rPr lang="ja-JP" altLang="ja-JP" sz="3200" b="1" dirty="0"/>
              <a:t>　</a:t>
            </a:r>
            <a:r>
              <a:rPr lang="ja-JP" altLang="en-US" sz="3200" b="1" dirty="0">
                <a:solidFill>
                  <a:srgbClr val="0070C0"/>
                </a:solidFill>
                <a:effectLst>
                  <a:outerShdw blurRad="38100" dist="38100" dir="2700000" algn="tl">
                    <a:srgbClr val="000000">
                      <a:alpha val="43137"/>
                    </a:srgbClr>
                  </a:outerShdw>
                </a:effectLst>
              </a:rPr>
              <a:t>グループ</a:t>
            </a:r>
            <a:r>
              <a:rPr lang="ja-JP" altLang="ja-JP" sz="3200" b="1" dirty="0">
                <a:solidFill>
                  <a:srgbClr val="0070C0"/>
                </a:solidFill>
                <a:effectLst>
                  <a:outerShdw blurRad="38100" dist="38100" dir="2700000" algn="tl">
                    <a:srgbClr val="000000">
                      <a:alpha val="43137"/>
                    </a:srgbClr>
                  </a:outerShdw>
                </a:effectLst>
              </a:rPr>
              <a:t>ワーク</a:t>
            </a:r>
            <a:r>
              <a:rPr lang="ja-JP" altLang="en-US" sz="3200" b="1" dirty="0"/>
              <a:t>　</a:t>
            </a:r>
            <a:r>
              <a:rPr lang="ja-JP" altLang="ja-JP" sz="3200" b="1" dirty="0">
                <a:solidFill>
                  <a:srgbClr val="FF3399"/>
                </a:solidFill>
                <a:effectLst>
                  <a:outerShdw blurRad="38100" dist="38100" dir="2700000" algn="tl">
                    <a:srgbClr val="000000">
                      <a:alpha val="43137"/>
                    </a:srgbClr>
                  </a:outerShdw>
                </a:effectLst>
              </a:rPr>
              <a:t>　</a:t>
            </a:r>
            <a:endParaRPr lang="ja-JP" altLang="en-US" sz="3200" dirty="0">
              <a:solidFill>
                <a:srgbClr val="FF3399"/>
              </a:solidFill>
              <a:effectLst>
                <a:outerShdw blurRad="38100" dist="38100" dir="2700000" algn="tl">
                  <a:srgbClr val="000000">
                    <a:alpha val="43137"/>
                  </a:srgbClr>
                </a:outerShdw>
              </a:effectLst>
            </a:endParaRPr>
          </a:p>
        </p:txBody>
      </p:sp>
      <p:sp>
        <p:nvSpPr>
          <p:cNvPr id="11" name="角丸四角形吹き出し 10"/>
          <p:cNvSpPr/>
          <p:nvPr/>
        </p:nvSpPr>
        <p:spPr>
          <a:xfrm>
            <a:off x="7020272" y="2852936"/>
            <a:ext cx="1907704" cy="1800200"/>
          </a:xfrm>
          <a:prstGeom prst="wedgeRoundRectCallout">
            <a:avLst>
              <a:gd name="adj1" fmla="val -63664"/>
              <a:gd name="adj2" fmla="val 37340"/>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kumimoji="1" lang="ja-JP" altLang="en-US" sz="2400" b="1" dirty="0">
                <a:solidFill>
                  <a:schemeClr val="tx2"/>
                </a:solidFill>
                <a:latin typeface="+mj-ea"/>
                <a:ea typeface="+mj-ea"/>
              </a:rPr>
              <a:t>ワークシート</a:t>
            </a:r>
            <a:r>
              <a:rPr kumimoji="1" lang="en-US" altLang="ja-JP" sz="2400" b="1" dirty="0">
                <a:solidFill>
                  <a:srgbClr val="C80064"/>
                </a:solidFill>
                <a:effectLst>
                  <a:outerShdw blurRad="38100" dist="38100" dir="2700000" algn="tl">
                    <a:srgbClr val="000000">
                      <a:alpha val="43137"/>
                    </a:srgbClr>
                  </a:outerShdw>
                </a:effectLst>
                <a:latin typeface="+mj-ea"/>
                <a:ea typeface="+mj-ea"/>
              </a:rPr>
              <a:t>P</a:t>
            </a:r>
            <a:r>
              <a:rPr lang="en-US" altLang="ja-JP" sz="2400" b="1" dirty="0">
                <a:solidFill>
                  <a:srgbClr val="C80064"/>
                </a:solidFill>
                <a:effectLst>
                  <a:outerShdw blurRad="38100" dist="38100" dir="2700000" algn="tl">
                    <a:srgbClr val="000000">
                      <a:alpha val="43137"/>
                    </a:srgbClr>
                  </a:outerShdw>
                </a:effectLst>
                <a:latin typeface="+mj-ea"/>
                <a:ea typeface="+mj-ea"/>
              </a:rPr>
              <a:t>69</a:t>
            </a:r>
            <a:r>
              <a:rPr lang="ja-JP" altLang="en-US" sz="1000" b="1" dirty="0">
                <a:solidFill>
                  <a:srgbClr val="C80064"/>
                </a:solidFill>
                <a:effectLst>
                  <a:outerShdw blurRad="38100" dist="38100" dir="2700000" algn="tl">
                    <a:srgbClr val="000000">
                      <a:alpha val="43137"/>
                    </a:srgbClr>
                  </a:outerShdw>
                </a:effectLst>
                <a:latin typeface="+mj-ea"/>
                <a:ea typeface="+mj-ea"/>
              </a:rPr>
              <a:t>　</a:t>
            </a:r>
            <a:r>
              <a:rPr lang="ja-JP" altLang="en-US" b="1" dirty="0">
                <a:solidFill>
                  <a:srgbClr val="002060"/>
                </a:solidFill>
                <a:latin typeface="+mj-ea"/>
                <a:ea typeface="+mj-ea"/>
              </a:rPr>
              <a:t>（</a:t>
            </a:r>
            <a:r>
              <a:rPr lang="en-US" altLang="ja-JP" b="1" dirty="0">
                <a:solidFill>
                  <a:srgbClr val="002060"/>
                </a:solidFill>
                <a:latin typeface="+mj-ea"/>
                <a:ea typeface="+mj-ea"/>
              </a:rPr>
              <a:t>ICF</a:t>
            </a:r>
            <a:r>
              <a:rPr lang="ja-JP" altLang="en-US" b="1" dirty="0">
                <a:solidFill>
                  <a:srgbClr val="002060"/>
                </a:solidFill>
                <a:latin typeface="+mj-ea"/>
                <a:ea typeface="+mj-ea"/>
              </a:rPr>
              <a:t>シート）</a:t>
            </a:r>
            <a:r>
              <a:rPr lang="ja-JP" altLang="en-US" sz="2400" b="1" dirty="0">
                <a:solidFill>
                  <a:schemeClr val="tx2"/>
                </a:solidFill>
                <a:latin typeface="+mj-ea"/>
                <a:ea typeface="+mj-ea"/>
              </a:rPr>
              <a:t>をもとに考えてみましょう</a:t>
            </a:r>
            <a:endParaRPr kumimoji="1" lang="ja-JP" altLang="en-US" sz="2400" b="1" dirty="0">
              <a:solidFill>
                <a:schemeClr val="tx2"/>
              </a:solidFill>
              <a:latin typeface="+mj-ea"/>
              <a:ea typeface="+mj-ea"/>
            </a:endParaRPr>
          </a:p>
        </p:txBody>
      </p:sp>
      <p:pic>
        <p:nvPicPr>
          <p:cNvPr id="12" name="オブジェクト 2"/>
          <p:cNvPicPr/>
          <p:nvPr/>
        </p:nvPicPr>
        <p:blipFill>
          <a:blip r:embed="rId3" cstate="print">
            <a:lum contrast="20000"/>
          </a:blip>
          <a:srcRect b="-328"/>
          <a:stretch>
            <a:fillRect/>
          </a:stretch>
        </p:blipFill>
        <p:spPr bwMode="auto">
          <a:xfrm>
            <a:off x="6804248" y="4941168"/>
            <a:ext cx="2123728" cy="1656184"/>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5"/>
          <p:cNvSpPr>
            <a:spLocks noChangeArrowheads="1"/>
          </p:cNvSpPr>
          <p:nvPr/>
        </p:nvSpPr>
        <p:spPr bwMode="auto">
          <a:xfrm>
            <a:off x="1089025" y="1162050"/>
            <a:ext cx="638175"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p>
        </p:txBody>
      </p:sp>
      <p:grpSp>
        <p:nvGrpSpPr>
          <p:cNvPr id="9219" name="Group 1"/>
          <p:cNvGrpSpPr>
            <a:grpSpLocks/>
          </p:cNvGrpSpPr>
          <p:nvPr/>
        </p:nvGrpSpPr>
        <p:grpSpPr bwMode="auto">
          <a:xfrm>
            <a:off x="142875" y="476671"/>
            <a:ext cx="8858250" cy="6238453"/>
            <a:chOff x="1110" y="8599"/>
            <a:chExt cx="10024" cy="7209"/>
          </a:xfrm>
        </p:grpSpPr>
        <p:sp>
          <p:nvSpPr>
            <p:cNvPr id="9265" name="Rectangle 24"/>
            <p:cNvSpPr>
              <a:spLocks noChangeArrowheads="1"/>
            </p:cNvSpPr>
            <p:nvPr/>
          </p:nvSpPr>
          <p:spPr bwMode="auto">
            <a:xfrm>
              <a:off x="4244" y="8599"/>
              <a:ext cx="3619" cy="1560"/>
            </a:xfrm>
            <a:prstGeom prst="rect">
              <a:avLst/>
            </a:prstGeom>
            <a:solidFill>
              <a:srgbClr val="F2DBDB"/>
            </a:solidFill>
            <a:ln w="9525">
              <a:solidFill>
                <a:srgbClr val="000000"/>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ja-JP" sz="1800" b="1">
                  <a:solidFill>
                    <a:srgbClr val="FF0000"/>
                  </a:solidFill>
                  <a:latin typeface="ＭＳ Ｐ明朝" panose="02020600040205080304" pitchFamily="18" charset="-128"/>
                  <a:cs typeface="Times New Roman" panose="02020603050405020304" pitchFamily="18" charset="0"/>
                </a:rPr>
                <a:t>【</a:t>
              </a:r>
              <a:r>
                <a:rPr lang="ja-JP" altLang="ja-JP" sz="1800" b="1">
                  <a:solidFill>
                    <a:srgbClr val="FF0000"/>
                  </a:solidFill>
                  <a:latin typeface="Century" panose="02040604050505020304" pitchFamily="18" charset="0"/>
                  <a:cs typeface="Times New Roman" panose="02020603050405020304" pitchFamily="18" charset="0"/>
                </a:rPr>
                <a:t>健康状態（変調</a:t>
              </a:r>
              <a:r>
                <a:rPr lang="en-US" altLang="ja-JP" sz="1800" b="1">
                  <a:solidFill>
                    <a:srgbClr val="FF0000"/>
                  </a:solidFill>
                  <a:latin typeface="Century" panose="02040604050505020304" pitchFamily="18" charset="0"/>
                  <a:cs typeface="Times New Roman" panose="02020603050405020304" pitchFamily="18" charset="0"/>
                </a:rPr>
                <a:t>/</a:t>
              </a:r>
              <a:r>
                <a:rPr lang="ja-JP" altLang="en-US" sz="1800" b="1">
                  <a:solidFill>
                    <a:srgbClr val="FF0000"/>
                  </a:solidFill>
                  <a:latin typeface="Century" panose="02040604050505020304" pitchFamily="18" charset="0"/>
                  <a:cs typeface="Times New Roman" panose="02020603050405020304" pitchFamily="18" charset="0"/>
                </a:rPr>
                <a:t>疾病）</a:t>
              </a:r>
              <a:r>
                <a:rPr lang="en-US" altLang="ja-JP" sz="1800" b="1">
                  <a:solidFill>
                    <a:srgbClr val="FF0000"/>
                  </a:solidFill>
                  <a:latin typeface="ＭＳ Ｐ明朝" panose="02020600040205080304" pitchFamily="18" charset="-128"/>
                  <a:cs typeface="Times New Roman" panose="02020603050405020304" pitchFamily="18" charset="0"/>
                </a:rPr>
                <a:t>】</a:t>
              </a:r>
              <a:endParaRPr lang="en-US" altLang="ja-JP" sz="1800" b="1"/>
            </a:p>
            <a:p>
              <a:pPr>
                <a:spcBef>
                  <a:spcPct val="0"/>
                </a:spcBef>
                <a:buFontTx/>
                <a:buNone/>
              </a:pPr>
              <a:endParaRPr lang="en-US" altLang="ja-JP" sz="1800"/>
            </a:p>
          </p:txBody>
        </p:sp>
        <p:sp>
          <p:nvSpPr>
            <p:cNvPr id="207895" name="Rectangle 23"/>
            <p:cNvSpPr>
              <a:spLocks noChangeArrowheads="1"/>
            </p:cNvSpPr>
            <p:nvPr/>
          </p:nvSpPr>
          <p:spPr bwMode="auto">
            <a:xfrm>
              <a:off x="1110" y="10765"/>
              <a:ext cx="3135" cy="2062"/>
            </a:xfrm>
            <a:prstGeom prst="rect">
              <a:avLst/>
            </a:prstGeom>
            <a:solidFill>
              <a:srgbClr val="F2F2F2"/>
            </a:solidFill>
            <a:ln w="9525">
              <a:solidFill>
                <a:srgbClr val="000000"/>
              </a:solidFill>
              <a:miter lim="800000"/>
              <a:headEnd/>
              <a:tailEnd/>
            </a:ln>
          </p:spPr>
          <p:txBody>
            <a:bodyPr/>
            <a:lstStyle/>
            <a:p>
              <a:pPr algn="ctr">
                <a:defRPr/>
              </a:pPr>
              <a:r>
                <a:rPr lang="ja-JP" altLang="ja-JP" b="1" dirty="0">
                  <a:solidFill>
                    <a:schemeClr val="accent6">
                      <a:lumMod val="60000"/>
                      <a:lumOff val="40000"/>
                    </a:schemeClr>
                  </a:solidFill>
                  <a:latin typeface="ＭＳ Ｐ明朝" pitchFamily="18" charset="-128"/>
                  <a:cs typeface="Times New Roman" pitchFamily="18" charset="0"/>
                </a:rPr>
                <a:t>【</a:t>
              </a:r>
              <a:r>
                <a:rPr lang="ja-JP" b="1" dirty="0">
                  <a:solidFill>
                    <a:schemeClr val="accent6">
                      <a:lumMod val="60000"/>
                      <a:lumOff val="40000"/>
                    </a:schemeClr>
                  </a:solidFill>
                  <a:latin typeface="Century" pitchFamily="18" charset="0"/>
                  <a:cs typeface="Times New Roman" pitchFamily="18" charset="0"/>
                </a:rPr>
                <a:t>心身機能・身体構造</a:t>
              </a:r>
              <a:r>
                <a:rPr lang="ja-JP" altLang="ja-JP" b="1" dirty="0">
                  <a:solidFill>
                    <a:schemeClr val="accent6">
                      <a:lumMod val="60000"/>
                      <a:lumOff val="40000"/>
                    </a:schemeClr>
                  </a:solidFill>
                  <a:latin typeface="ＭＳ Ｐ明朝" pitchFamily="18" charset="-128"/>
                  <a:cs typeface="Times New Roman" pitchFamily="18" charset="0"/>
                </a:rPr>
                <a:t>】</a:t>
              </a:r>
              <a:endParaRPr lang="ja-JP" altLang="ja-JP" b="1" dirty="0">
                <a:solidFill>
                  <a:schemeClr val="accent6">
                    <a:lumMod val="60000"/>
                    <a:lumOff val="40000"/>
                  </a:schemeClr>
                </a:solidFill>
              </a:endParaRPr>
            </a:p>
            <a:p>
              <a:pPr>
                <a:defRPr/>
              </a:pPr>
              <a:endParaRPr lang="ja-JP" altLang="ja-JP" dirty="0"/>
            </a:p>
          </p:txBody>
        </p:sp>
        <p:sp>
          <p:nvSpPr>
            <p:cNvPr id="207894" name="Rectangle 22"/>
            <p:cNvSpPr>
              <a:spLocks noChangeArrowheads="1"/>
            </p:cNvSpPr>
            <p:nvPr/>
          </p:nvSpPr>
          <p:spPr bwMode="auto">
            <a:xfrm>
              <a:off x="4426" y="10765"/>
              <a:ext cx="3253" cy="2062"/>
            </a:xfrm>
            <a:prstGeom prst="rect">
              <a:avLst/>
            </a:prstGeom>
            <a:solidFill>
              <a:srgbClr val="FDE9D9"/>
            </a:solidFill>
            <a:ln w="9525">
              <a:solidFill>
                <a:srgbClr val="000000"/>
              </a:solidFill>
              <a:miter lim="800000"/>
              <a:headEnd/>
              <a:tailEnd/>
            </a:ln>
          </p:spPr>
          <p:txBody>
            <a:bodyPr lIns="37440" rIns="37440"/>
            <a:lstStyle/>
            <a:p>
              <a:pPr algn="ctr">
                <a:defRPr/>
              </a:pPr>
              <a:r>
                <a:rPr lang="ja-JP" altLang="ja-JP" b="1" dirty="0">
                  <a:solidFill>
                    <a:schemeClr val="accent6">
                      <a:lumMod val="60000"/>
                      <a:lumOff val="40000"/>
                    </a:schemeClr>
                  </a:solidFill>
                  <a:latin typeface="ＭＳ Ｐ明朝" pitchFamily="18" charset="-128"/>
                  <a:cs typeface="Times New Roman" pitchFamily="18" charset="0"/>
                </a:rPr>
                <a:t>【</a:t>
              </a:r>
              <a:r>
                <a:rPr lang="ja-JP" b="1" dirty="0">
                  <a:solidFill>
                    <a:schemeClr val="accent6">
                      <a:lumMod val="60000"/>
                      <a:lumOff val="40000"/>
                    </a:schemeClr>
                  </a:solidFill>
                  <a:latin typeface="Century" pitchFamily="18" charset="0"/>
                  <a:cs typeface="Times New Roman" pitchFamily="18" charset="0"/>
                </a:rPr>
                <a:t>活　動</a:t>
              </a:r>
              <a:r>
                <a:rPr lang="ja-JP" altLang="ja-JP" b="1" dirty="0">
                  <a:solidFill>
                    <a:schemeClr val="accent6">
                      <a:lumMod val="60000"/>
                      <a:lumOff val="40000"/>
                    </a:schemeClr>
                  </a:solidFill>
                  <a:latin typeface="ＭＳ Ｐ明朝" pitchFamily="18" charset="-128"/>
                  <a:cs typeface="Times New Roman" pitchFamily="18" charset="0"/>
                </a:rPr>
                <a:t>】</a:t>
              </a:r>
              <a:endParaRPr lang="ja-JP" altLang="ja-JP" b="1" dirty="0">
                <a:solidFill>
                  <a:schemeClr val="accent6">
                    <a:lumMod val="60000"/>
                    <a:lumOff val="40000"/>
                  </a:schemeClr>
                </a:solidFill>
              </a:endParaRPr>
            </a:p>
            <a:p>
              <a:pPr>
                <a:defRPr/>
              </a:pPr>
              <a:endParaRPr lang="ja-JP" altLang="ja-JP" dirty="0"/>
            </a:p>
          </p:txBody>
        </p:sp>
        <p:sp>
          <p:nvSpPr>
            <p:cNvPr id="207893" name="Rectangle 21"/>
            <p:cNvSpPr>
              <a:spLocks noChangeArrowheads="1"/>
            </p:cNvSpPr>
            <p:nvPr/>
          </p:nvSpPr>
          <p:spPr bwMode="auto">
            <a:xfrm>
              <a:off x="7924" y="10765"/>
              <a:ext cx="3210" cy="2062"/>
            </a:xfrm>
            <a:prstGeom prst="rect">
              <a:avLst/>
            </a:prstGeom>
            <a:solidFill>
              <a:srgbClr val="EAF1DD"/>
            </a:solidFill>
            <a:ln w="9525">
              <a:solidFill>
                <a:srgbClr val="000000"/>
              </a:solidFill>
              <a:miter lim="800000"/>
              <a:headEnd/>
              <a:tailEnd/>
            </a:ln>
          </p:spPr>
          <p:txBody>
            <a:bodyPr lIns="37440" rIns="37440"/>
            <a:lstStyle/>
            <a:p>
              <a:pPr algn="ctr">
                <a:defRPr/>
              </a:pPr>
              <a:r>
                <a:rPr lang="ja-JP" altLang="ja-JP" b="1" dirty="0">
                  <a:solidFill>
                    <a:schemeClr val="accent6">
                      <a:lumMod val="60000"/>
                      <a:lumOff val="40000"/>
                    </a:schemeClr>
                  </a:solidFill>
                  <a:latin typeface="ＭＳ Ｐ明朝" pitchFamily="18" charset="-128"/>
                  <a:cs typeface="Times New Roman" pitchFamily="18" charset="0"/>
                </a:rPr>
                <a:t>【</a:t>
              </a:r>
              <a:r>
                <a:rPr lang="ja-JP" b="1" dirty="0">
                  <a:solidFill>
                    <a:schemeClr val="accent6">
                      <a:lumMod val="60000"/>
                      <a:lumOff val="40000"/>
                    </a:schemeClr>
                  </a:solidFill>
                  <a:latin typeface="Century" pitchFamily="18" charset="0"/>
                  <a:cs typeface="Times New Roman" pitchFamily="18" charset="0"/>
                </a:rPr>
                <a:t>参　加</a:t>
              </a:r>
              <a:r>
                <a:rPr lang="ja-JP" altLang="ja-JP" b="1" dirty="0">
                  <a:solidFill>
                    <a:schemeClr val="accent6">
                      <a:lumMod val="60000"/>
                      <a:lumOff val="40000"/>
                    </a:schemeClr>
                  </a:solidFill>
                  <a:latin typeface="ＭＳ Ｐ明朝" pitchFamily="18" charset="-128"/>
                  <a:cs typeface="Times New Roman" pitchFamily="18" charset="0"/>
                </a:rPr>
                <a:t>】</a:t>
              </a:r>
              <a:endParaRPr lang="ja-JP" altLang="ja-JP" b="1" dirty="0">
                <a:solidFill>
                  <a:schemeClr val="accent6">
                    <a:lumMod val="60000"/>
                    <a:lumOff val="40000"/>
                  </a:schemeClr>
                </a:solidFill>
              </a:endParaRPr>
            </a:p>
            <a:p>
              <a:pPr>
                <a:defRPr/>
              </a:pPr>
              <a:endParaRPr lang="ja-JP" altLang="ja-JP" dirty="0"/>
            </a:p>
          </p:txBody>
        </p:sp>
        <p:sp>
          <p:nvSpPr>
            <p:cNvPr id="9269" name="Rectangle 20"/>
            <p:cNvSpPr>
              <a:spLocks noChangeArrowheads="1"/>
            </p:cNvSpPr>
            <p:nvPr/>
          </p:nvSpPr>
          <p:spPr bwMode="auto">
            <a:xfrm>
              <a:off x="1296" y="13937"/>
              <a:ext cx="4194" cy="1871"/>
            </a:xfrm>
            <a:prstGeom prst="rect">
              <a:avLst/>
            </a:prstGeom>
            <a:solidFill>
              <a:srgbClr val="F2F2F2"/>
            </a:solidFill>
            <a:ln w="9525">
              <a:solidFill>
                <a:srgbClr val="000000"/>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ja-JP" sz="1800" b="1">
                  <a:solidFill>
                    <a:srgbClr val="FF0000"/>
                  </a:solidFill>
                  <a:latin typeface="ＭＳ Ｐ明朝" panose="02020600040205080304" pitchFamily="18" charset="-128"/>
                  <a:cs typeface="Times New Roman" panose="02020603050405020304" pitchFamily="18" charset="0"/>
                </a:rPr>
                <a:t>【</a:t>
              </a:r>
              <a:r>
                <a:rPr lang="ja-JP" altLang="ja-JP" sz="1800" b="1">
                  <a:solidFill>
                    <a:srgbClr val="FF0000"/>
                  </a:solidFill>
                  <a:latin typeface="Century" panose="02040604050505020304" pitchFamily="18" charset="0"/>
                  <a:cs typeface="Times New Roman" panose="02020603050405020304" pitchFamily="18" charset="0"/>
                </a:rPr>
                <a:t>環境因子</a:t>
              </a:r>
              <a:r>
                <a:rPr lang="ja-JP" altLang="ja-JP" sz="1800" b="1">
                  <a:solidFill>
                    <a:srgbClr val="FF0000"/>
                  </a:solidFill>
                  <a:latin typeface="ＭＳ Ｐ明朝" panose="02020600040205080304" pitchFamily="18" charset="-128"/>
                  <a:cs typeface="Times New Roman" panose="02020603050405020304" pitchFamily="18" charset="0"/>
                </a:rPr>
                <a:t>】</a:t>
              </a:r>
              <a:endParaRPr lang="ja-JP" altLang="ja-JP" sz="1800" b="1"/>
            </a:p>
            <a:p>
              <a:pPr>
                <a:spcBef>
                  <a:spcPct val="0"/>
                </a:spcBef>
                <a:buFontTx/>
                <a:buNone/>
              </a:pPr>
              <a:endParaRPr lang="ja-JP" altLang="ja-JP" sz="1800" b="1"/>
            </a:p>
          </p:txBody>
        </p:sp>
        <p:sp>
          <p:nvSpPr>
            <p:cNvPr id="9270" name="Rectangle 19"/>
            <p:cNvSpPr>
              <a:spLocks noChangeArrowheads="1"/>
            </p:cNvSpPr>
            <p:nvPr/>
          </p:nvSpPr>
          <p:spPr bwMode="auto">
            <a:xfrm>
              <a:off x="5910" y="13937"/>
              <a:ext cx="4165" cy="1871"/>
            </a:xfrm>
            <a:prstGeom prst="rect">
              <a:avLst/>
            </a:prstGeom>
            <a:solidFill>
              <a:srgbClr val="F2F2F2"/>
            </a:solidFill>
            <a:ln w="9525">
              <a:solidFill>
                <a:srgbClr val="000000"/>
              </a:solidFill>
              <a:miter lim="800000"/>
              <a:headEnd/>
              <a:tailEnd/>
            </a:ln>
          </p:spPr>
          <p:txBody>
            <a:bodyPr lIns="37440" rIns="3744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ja-JP" sz="1800" b="1">
                  <a:solidFill>
                    <a:srgbClr val="FF0000"/>
                  </a:solidFill>
                  <a:latin typeface="ＭＳ Ｐ明朝" panose="02020600040205080304" pitchFamily="18" charset="-128"/>
                  <a:cs typeface="Times New Roman" panose="02020603050405020304" pitchFamily="18" charset="0"/>
                </a:rPr>
                <a:t>【</a:t>
              </a:r>
              <a:r>
                <a:rPr lang="ja-JP" altLang="ja-JP" sz="1800" b="1">
                  <a:solidFill>
                    <a:srgbClr val="FF0000"/>
                  </a:solidFill>
                  <a:latin typeface="Century" panose="02040604050505020304" pitchFamily="18" charset="0"/>
                  <a:cs typeface="Times New Roman" panose="02020603050405020304" pitchFamily="18" charset="0"/>
                </a:rPr>
                <a:t>個人因子</a:t>
              </a:r>
              <a:r>
                <a:rPr lang="ja-JP" altLang="ja-JP" sz="1800" b="1">
                  <a:solidFill>
                    <a:srgbClr val="FF0000"/>
                  </a:solidFill>
                  <a:latin typeface="ＭＳ Ｐ明朝" panose="02020600040205080304" pitchFamily="18" charset="-128"/>
                  <a:cs typeface="Times New Roman" panose="02020603050405020304" pitchFamily="18" charset="0"/>
                </a:rPr>
                <a:t>】</a:t>
              </a:r>
              <a:endParaRPr lang="ja-JP" altLang="ja-JP" sz="1800" b="1"/>
            </a:p>
            <a:p>
              <a:pPr>
                <a:spcBef>
                  <a:spcPct val="0"/>
                </a:spcBef>
                <a:buFontTx/>
                <a:buNone/>
              </a:pPr>
              <a:endParaRPr lang="ja-JP" altLang="ja-JP" sz="1800"/>
            </a:p>
          </p:txBody>
        </p:sp>
        <p:cxnSp>
          <p:nvCxnSpPr>
            <p:cNvPr id="9271" name="AutoShape 18"/>
            <p:cNvCxnSpPr>
              <a:cxnSpLocks noChangeShapeType="1"/>
            </p:cNvCxnSpPr>
            <p:nvPr/>
          </p:nvCxnSpPr>
          <p:spPr bwMode="auto">
            <a:xfrm>
              <a:off x="6058" y="10159"/>
              <a:ext cx="1" cy="565"/>
            </a:xfrm>
            <a:prstGeom prst="straightConnector1">
              <a:avLst/>
            </a:prstGeom>
            <a:noFill/>
            <a:ln w="3175">
              <a:solidFill>
                <a:srgbClr val="938953"/>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9272" name="AutoShape 17"/>
            <p:cNvCxnSpPr>
              <a:cxnSpLocks noChangeShapeType="1"/>
            </p:cNvCxnSpPr>
            <p:nvPr/>
          </p:nvCxnSpPr>
          <p:spPr bwMode="auto">
            <a:xfrm flipV="1">
              <a:off x="8831" y="12986"/>
              <a:ext cx="0" cy="238"/>
            </a:xfrm>
            <a:prstGeom prst="straightConnector1">
              <a:avLst/>
            </a:prstGeom>
            <a:noFill/>
            <a:ln w="952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9273" name="AutoShape 16"/>
            <p:cNvCxnSpPr>
              <a:cxnSpLocks noChangeShapeType="1"/>
            </p:cNvCxnSpPr>
            <p:nvPr/>
          </p:nvCxnSpPr>
          <p:spPr bwMode="auto">
            <a:xfrm>
              <a:off x="2527" y="10453"/>
              <a:ext cx="6758" cy="1"/>
            </a:xfrm>
            <a:prstGeom prst="straightConnector1">
              <a:avLst/>
            </a:prstGeom>
            <a:noFill/>
            <a:ln w="3175">
              <a:solidFill>
                <a:srgbClr val="938953"/>
              </a:solidFill>
              <a:round/>
              <a:headEnd/>
              <a:tailEnd/>
            </a:ln>
            <a:extLst>
              <a:ext uri="{909E8E84-426E-40DD-AFC4-6F175D3DCCD1}">
                <a14:hiddenFill xmlns:a14="http://schemas.microsoft.com/office/drawing/2010/main">
                  <a:noFill/>
                </a14:hiddenFill>
              </a:ext>
            </a:extLst>
          </p:spPr>
        </p:cxnSp>
        <p:cxnSp>
          <p:nvCxnSpPr>
            <p:cNvPr id="9274" name="AutoShape 15"/>
            <p:cNvCxnSpPr>
              <a:cxnSpLocks noChangeShapeType="1"/>
            </p:cNvCxnSpPr>
            <p:nvPr/>
          </p:nvCxnSpPr>
          <p:spPr bwMode="auto">
            <a:xfrm>
              <a:off x="2527" y="10453"/>
              <a:ext cx="0" cy="238"/>
            </a:xfrm>
            <a:prstGeom prst="straightConnector1">
              <a:avLst/>
            </a:prstGeom>
            <a:noFill/>
            <a:ln w="317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9275" name="AutoShape 14"/>
            <p:cNvCxnSpPr>
              <a:cxnSpLocks noChangeShapeType="1"/>
            </p:cNvCxnSpPr>
            <p:nvPr/>
          </p:nvCxnSpPr>
          <p:spPr bwMode="auto">
            <a:xfrm>
              <a:off x="9285" y="10453"/>
              <a:ext cx="0" cy="238"/>
            </a:xfrm>
            <a:prstGeom prst="straightConnector1">
              <a:avLst/>
            </a:prstGeom>
            <a:noFill/>
            <a:ln w="317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9276" name="AutoShape 13"/>
            <p:cNvCxnSpPr>
              <a:cxnSpLocks noChangeShapeType="1"/>
            </p:cNvCxnSpPr>
            <p:nvPr/>
          </p:nvCxnSpPr>
          <p:spPr bwMode="auto">
            <a:xfrm flipV="1">
              <a:off x="2527" y="12986"/>
              <a:ext cx="0" cy="238"/>
            </a:xfrm>
            <a:prstGeom prst="straightConnector1">
              <a:avLst/>
            </a:prstGeom>
            <a:noFill/>
            <a:ln w="952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9277" name="AutoShape 12"/>
            <p:cNvCxnSpPr>
              <a:cxnSpLocks noChangeShapeType="1"/>
            </p:cNvCxnSpPr>
            <p:nvPr/>
          </p:nvCxnSpPr>
          <p:spPr bwMode="auto">
            <a:xfrm>
              <a:off x="2527" y="13298"/>
              <a:ext cx="6304" cy="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9278" name="AutoShape 11"/>
            <p:cNvCxnSpPr>
              <a:cxnSpLocks noChangeShapeType="1"/>
            </p:cNvCxnSpPr>
            <p:nvPr/>
          </p:nvCxnSpPr>
          <p:spPr bwMode="auto">
            <a:xfrm>
              <a:off x="8831" y="13578"/>
              <a:ext cx="0" cy="238"/>
            </a:xfrm>
            <a:prstGeom prst="straightConnector1">
              <a:avLst/>
            </a:prstGeom>
            <a:noFill/>
            <a:ln w="317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9279" name="AutoShape 10"/>
            <p:cNvCxnSpPr>
              <a:cxnSpLocks noChangeShapeType="1"/>
            </p:cNvCxnSpPr>
            <p:nvPr/>
          </p:nvCxnSpPr>
          <p:spPr bwMode="auto">
            <a:xfrm>
              <a:off x="2527" y="13578"/>
              <a:ext cx="0" cy="238"/>
            </a:xfrm>
            <a:prstGeom prst="straightConnector1">
              <a:avLst/>
            </a:prstGeom>
            <a:noFill/>
            <a:ln w="317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9280" name="AutoShape 9"/>
            <p:cNvCxnSpPr>
              <a:cxnSpLocks noChangeShapeType="1"/>
            </p:cNvCxnSpPr>
            <p:nvPr/>
          </p:nvCxnSpPr>
          <p:spPr bwMode="auto">
            <a:xfrm>
              <a:off x="2527" y="13577"/>
              <a:ext cx="6304" cy="1"/>
            </a:xfrm>
            <a:prstGeom prst="straightConnector1">
              <a:avLst/>
            </a:prstGeom>
            <a:noFill/>
            <a:ln w="3175">
              <a:solidFill>
                <a:srgbClr val="000000"/>
              </a:solidFill>
              <a:round/>
              <a:headEnd/>
              <a:tailEnd/>
            </a:ln>
            <a:extLst>
              <a:ext uri="{909E8E84-426E-40DD-AFC4-6F175D3DCCD1}">
                <a14:hiddenFill xmlns:a14="http://schemas.microsoft.com/office/drawing/2010/main">
                  <a:noFill/>
                </a14:hiddenFill>
              </a:ext>
            </a:extLst>
          </p:spPr>
        </p:cxnSp>
        <p:cxnSp>
          <p:nvCxnSpPr>
            <p:cNvPr id="9281" name="AutoShape 8"/>
            <p:cNvCxnSpPr>
              <a:cxnSpLocks noChangeShapeType="1"/>
            </p:cNvCxnSpPr>
            <p:nvPr/>
          </p:nvCxnSpPr>
          <p:spPr bwMode="auto">
            <a:xfrm flipV="1">
              <a:off x="5910" y="12827"/>
              <a:ext cx="1" cy="727"/>
            </a:xfrm>
            <a:prstGeom prst="straightConnector1">
              <a:avLst/>
            </a:prstGeom>
            <a:noFill/>
            <a:ln w="317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9282" name="AutoShape 7"/>
            <p:cNvCxnSpPr>
              <a:cxnSpLocks noChangeShapeType="1"/>
            </p:cNvCxnSpPr>
            <p:nvPr/>
          </p:nvCxnSpPr>
          <p:spPr bwMode="auto">
            <a:xfrm>
              <a:off x="4427" y="11880"/>
              <a:ext cx="3253" cy="0"/>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9283" name="AutoShape 6"/>
            <p:cNvCxnSpPr>
              <a:cxnSpLocks noChangeShapeType="1"/>
            </p:cNvCxnSpPr>
            <p:nvPr/>
          </p:nvCxnSpPr>
          <p:spPr bwMode="auto">
            <a:xfrm>
              <a:off x="7881" y="11880"/>
              <a:ext cx="3253" cy="0"/>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9284" name="AutoShape 5"/>
            <p:cNvCxnSpPr>
              <a:cxnSpLocks noChangeShapeType="1"/>
            </p:cNvCxnSpPr>
            <p:nvPr/>
          </p:nvCxnSpPr>
          <p:spPr bwMode="auto">
            <a:xfrm>
              <a:off x="1110" y="11880"/>
              <a:ext cx="3134" cy="0"/>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9285" name="AutoShape 4"/>
            <p:cNvCxnSpPr>
              <a:cxnSpLocks noChangeShapeType="1"/>
            </p:cNvCxnSpPr>
            <p:nvPr/>
          </p:nvCxnSpPr>
          <p:spPr bwMode="auto">
            <a:xfrm>
              <a:off x="5910" y="14985"/>
              <a:ext cx="4165" cy="0"/>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9286" name="AutoShape 3"/>
            <p:cNvCxnSpPr>
              <a:cxnSpLocks noChangeShapeType="1"/>
            </p:cNvCxnSpPr>
            <p:nvPr/>
          </p:nvCxnSpPr>
          <p:spPr bwMode="auto">
            <a:xfrm>
              <a:off x="1296" y="14985"/>
              <a:ext cx="4165" cy="0"/>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9287" name="AutoShape 2"/>
            <p:cNvCxnSpPr>
              <a:cxnSpLocks noChangeShapeType="1"/>
            </p:cNvCxnSpPr>
            <p:nvPr/>
          </p:nvCxnSpPr>
          <p:spPr bwMode="auto">
            <a:xfrm>
              <a:off x="4244" y="9540"/>
              <a:ext cx="3619" cy="1"/>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grpSp>
      <p:sp>
        <p:nvSpPr>
          <p:cNvPr id="207906" name="Rectangle 34"/>
          <p:cNvSpPr>
            <a:spLocks noChangeArrowheads="1"/>
          </p:cNvSpPr>
          <p:nvPr/>
        </p:nvSpPr>
        <p:spPr bwMode="auto">
          <a:xfrm>
            <a:off x="279400" y="457200"/>
            <a:ext cx="9144000" cy="0"/>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wrap="none" anchor="ctr">
            <a:spAutoFit/>
          </a:bodyPr>
          <a:lstStyle/>
          <a:p>
            <a:pPr>
              <a:defRPr/>
            </a:pPr>
            <a:endParaRPr lang="ja-JP" altLang="ja-JP"/>
          </a:p>
        </p:txBody>
      </p:sp>
      <p:sp>
        <p:nvSpPr>
          <p:cNvPr id="28" name="正方形/長方形 27"/>
          <p:cNvSpPr/>
          <p:nvPr/>
        </p:nvSpPr>
        <p:spPr>
          <a:xfrm>
            <a:off x="2987824" y="908720"/>
            <a:ext cx="5857875" cy="642937"/>
          </a:xfrm>
          <a:prstGeom prst="rect">
            <a:avLst/>
          </a:prstGeom>
          <a:solidFill>
            <a:srgbClr val="FFCCCC">
              <a:alpha val="3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chemeClr val="tx1"/>
                </a:solidFill>
                <a:latin typeface="+mj-ea"/>
                <a:ea typeface="+mj-ea"/>
              </a:rPr>
              <a:t>気管支拡張症、</a:t>
            </a:r>
            <a:endParaRPr lang="en-US" altLang="ja-JP" dirty="0">
              <a:solidFill>
                <a:schemeClr val="tx1"/>
              </a:solidFill>
              <a:latin typeface="+mj-ea"/>
              <a:ea typeface="+mj-ea"/>
            </a:endParaRPr>
          </a:p>
          <a:p>
            <a:pPr eaLnBrk="1" hangingPunct="1">
              <a:defRPr/>
            </a:pPr>
            <a:r>
              <a:rPr lang="ja-JP" altLang="en-US" dirty="0">
                <a:solidFill>
                  <a:schemeClr val="tx1"/>
                </a:solidFill>
                <a:latin typeface="+mj-ea"/>
                <a:ea typeface="+mj-ea"/>
              </a:rPr>
              <a:t>非結核性抗酸菌症（微熱・全身倦怠感・体調に波がある）、腰痛・膝痛</a:t>
            </a:r>
          </a:p>
        </p:txBody>
      </p:sp>
      <p:sp>
        <p:nvSpPr>
          <p:cNvPr id="29" name="正方形/長方形 28"/>
          <p:cNvSpPr/>
          <p:nvPr/>
        </p:nvSpPr>
        <p:spPr>
          <a:xfrm>
            <a:off x="142875" y="3357563"/>
            <a:ext cx="2786063" cy="642937"/>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chemeClr val="tx1"/>
                </a:solidFill>
                <a:latin typeface="HGP創英角ﾎﾟｯﾌﾟ体" pitchFamily="50" charset="-128"/>
                <a:ea typeface="HGP創英角ﾎﾟｯﾌﾟ体" pitchFamily="50" charset="-128"/>
              </a:rPr>
              <a:t>歩行不安定、動作緩慢</a:t>
            </a:r>
            <a:endParaRPr lang="en-US" altLang="ja-JP" dirty="0">
              <a:solidFill>
                <a:schemeClr val="tx1"/>
              </a:solidFill>
              <a:latin typeface="HGP創英角ﾎﾟｯﾌﾟ体" pitchFamily="50" charset="-128"/>
              <a:ea typeface="HGP創英角ﾎﾟｯﾌﾟ体" pitchFamily="50" charset="-128"/>
            </a:endParaRPr>
          </a:p>
          <a:p>
            <a:pPr eaLnBrk="1" hangingPunct="1">
              <a:defRPr/>
            </a:pPr>
            <a:r>
              <a:rPr lang="ja-JP" altLang="en-US" dirty="0">
                <a:solidFill>
                  <a:schemeClr val="tx1"/>
                </a:solidFill>
                <a:latin typeface="HGP創英角ﾎﾟｯﾌﾟ体" pitchFamily="50" charset="-128"/>
                <a:ea typeface="HGP創英角ﾎﾟｯﾌﾟ体" pitchFamily="50" charset="-128"/>
              </a:rPr>
              <a:t>難聴、</a:t>
            </a:r>
            <a:r>
              <a:rPr lang="en-US" altLang="ja-JP" dirty="0">
                <a:solidFill>
                  <a:schemeClr val="tx1"/>
                </a:solidFill>
                <a:latin typeface="HGP創英角ﾎﾟｯﾌﾟ体" pitchFamily="50" charset="-128"/>
                <a:ea typeface="HGP創英角ﾎﾟｯﾌﾟ体" pitchFamily="50" charset="-128"/>
              </a:rPr>
              <a:t>24</a:t>
            </a:r>
            <a:r>
              <a:rPr lang="ja-JP" altLang="en-US" dirty="0">
                <a:solidFill>
                  <a:schemeClr val="tx1"/>
                </a:solidFill>
                <a:latin typeface="HGP創英角ﾎﾟｯﾌﾟ体" pitchFamily="50" charset="-128"/>
                <a:ea typeface="HGP創英角ﾎﾟｯﾌﾟ体" pitchFamily="50" charset="-128"/>
              </a:rPr>
              <a:t>時間在宅酸素</a:t>
            </a:r>
            <a:endParaRPr lang="en-US" altLang="ja-JP" dirty="0">
              <a:solidFill>
                <a:schemeClr val="tx1"/>
              </a:solidFill>
              <a:latin typeface="HGP創英角ﾎﾟｯﾌﾟ体" pitchFamily="50" charset="-128"/>
              <a:ea typeface="HGP創英角ﾎﾟｯﾌﾟ体" pitchFamily="50" charset="-128"/>
            </a:endParaRPr>
          </a:p>
          <a:p>
            <a:pPr eaLnBrk="1" hangingPunct="1">
              <a:defRPr/>
            </a:pPr>
            <a:r>
              <a:rPr lang="ja-JP" altLang="en-US" dirty="0">
                <a:solidFill>
                  <a:schemeClr val="tx1"/>
                </a:solidFill>
                <a:latin typeface="HGP創英角ﾎﾟｯﾌﾟ体" pitchFamily="50" charset="-128"/>
                <a:ea typeface="HGP創英角ﾎﾟｯﾌﾟ体" pitchFamily="50" charset="-128"/>
              </a:rPr>
              <a:t>電話の聞き違い多い</a:t>
            </a:r>
          </a:p>
        </p:txBody>
      </p:sp>
      <p:sp>
        <p:nvSpPr>
          <p:cNvPr id="30" name="正方形/長方形 29"/>
          <p:cNvSpPr/>
          <p:nvPr/>
        </p:nvSpPr>
        <p:spPr>
          <a:xfrm>
            <a:off x="0" y="2500313"/>
            <a:ext cx="3071813" cy="642937"/>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rgbClr val="FF3399"/>
                </a:solidFill>
                <a:latin typeface="HGP創英角ﾎﾟｯﾌﾟ体" pitchFamily="50" charset="-128"/>
                <a:ea typeface="HGP創英角ﾎﾟｯﾌﾟ体" pitchFamily="50" charset="-128"/>
              </a:rPr>
              <a:t>認知症なし、会話は問題なし</a:t>
            </a:r>
            <a:endParaRPr lang="ja-JP" altLang="en-US" dirty="0">
              <a:solidFill>
                <a:schemeClr val="tx1"/>
              </a:solidFill>
              <a:latin typeface="HGP創英角ﾎﾟｯﾌﾟ体" pitchFamily="50" charset="-128"/>
              <a:ea typeface="HGP創英角ﾎﾟｯﾌﾟ体" pitchFamily="50" charset="-128"/>
            </a:endParaRPr>
          </a:p>
        </p:txBody>
      </p:sp>
      <p:sp>
        <p:nvSpPr>
          <p:cNvPr id="31" name="正方形/長方形 30"/>
          <p:cNvSpPr/>
          <p:nvPr/>
        </p:nvSpPr>
        <p:spPr>
          <a:xfrm>
            <a:off x="3071813" y="2428875"/>
            <a:ext cx="3000375" cy="642938"/>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rgbClr val="FF3399"/>
                </a:solidFill>
                <a:latin typeface="HGP創英角ﾎﾟｯﾌﾟ体" pitchFamily="50" charset="-128"/>
                <a:ea typeface="HGP創英角ﾎﾟｯﾌﾟ体" pitchFamily="50" charset="-128"/>
              </a:rPr>
              <a:t>金銭管理・服薬管理はできる</a:t>
            </a:r>
            <a:endParaRPr lang="ja-JP" altLang="en-US" dirty="0">
              <a:solidFill>
                <a:schemeClr val="tx1"/>
              </a:solidFill>
              <a:latin typeface="HGP創英角ﾎﾟｯﾌﾟ体" pitchFamily="50" charset="-128"/>
              <a:ea typeface="HGP創英角ﾎﾟｯﾌﾟ体" pitchFamily="50" charset="-128"/>
            </a:endParaRPr>
          </a:p>
        </p:txBody>
      </p:sp>
      <p:sp>
        <p:nvSpPr>
          <p:cNvPr id="32" name="正方形/長方形 31"/>
          <p:cNvSpPr/>
          <p:nvPr/>
        </p:nvSpPr>
        <p:spPr>
          <a:xfrm>
            <a:off x="4357688" y="5357813"/>
            <a:ext cx="4786312" cy="928687"/>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rgbClr val="FF3399"/>
                </a:solidFill>
                <a:latin typeface="HGP創英角ﾎﾟｯﾌﾟ体" pitchFamily="50" charset="-128"/>
                <a:ea typeface="HGP創英角ﾎﾟｯﾌﾟ体" pitchFamily="50" charset="-128"/>
              </a:rPr>
              <a:t>女学校卒業、</a:t>
            </a:r>
            <a:r>
              <a:rPr lang="en-US" altLang="ja-JP" dirty="0">
                <a:solidFill>
                  <a:srgbClr val="FF3399"/>
                </a:solidFill>
                <a:latin typeface="HGP創英角ﾎﾟｯﾌﾟ体" pitchFamily="50" charset="-128"/>
                <a:ea typeface="HGP創英角ﾎﾟｯﾌﾟ体" pitchFamily="50" charset="-128"/>
              </a:rPr>
              <a:t>5</a:t>
            </a:r>
            <a:r>
              <a:rPr lang="ja-JP" altLang="en-US" dirty="0">
                <a:solidFill>
                  <a:srgbClr val="FF3399"/>
                </a:solidFill>
                <a:latin typeface="HGP創英角ﾎﾟｯﾌﾟ体" pitchFamily="50" charset="-128"/>
                <a:ea typeface="HGP創英角ﾎﾟｯﾌﾟ体" pitchFamily="50" charset="-128"/>
              </a:rPr>
              <a:t>年小学校教師経済的に支障ない</a:t>
            </a:r>
            <a:endParaRPr lang="en-US" altLang="ja-JP" dirty="0">
              <a:solidFill>
                <a:srgbClr val="FF3399"/>
              </a:solidFill>
              <a:latin typeface="HGP創英角ﾎﾟｯﾌﾟ体" pitchFamily="50" charset="-128"/>
              <a:ea typeface="HGP創英角ﾎﾟｯﾌﾟ体" pitchFamily="50" charset="-128"/>
            </a:endParaRPr>
          </a:p>
          <a:p>
            <a:pPr eaLnBrk="1" hangingPunct="1">
              <a:defRPr/>
            </a:pPr>
            <a:r>
              <a:rPr lang="ja-JP" altLang="en-US" dirty="0">
                <a:solidFill>
                  <a:srgbClr val="FF3399"/>
                </a:solidFill>
                <a:latin typeface="HGP創英角ﾎﾟｯﾌﾟ体" pitchFamily="50" charset="-128"/>
                <a:ea typeface="HGP創英角ﾎﾟｯﾌﾟ体" pitchFamily="50" charset="-128"/>
              </a:rPr>
              <a:t>お茶、お花、お琴の師範の資格</a:t>
            </a:r>
            <a:endParaRPr lang="en-US" altLang="ja-JP" dirty="0">
              <a:solidFill>
                <a:srgbClr val="FF3399"/>
              </a:solidFill>
              <a:latin typeface="HGP創英角ﾎﾟｯﾌﾟ体" pitchFamily="50" charset="-128"/>
              <a:ea typeface="HGP創英角ﾎﾟｯﾌﾟ体" pitchFamily="50" charset="-128"/>
            </a:endParaRPr>
          </a:p>
          <a:p>
            <a:pPr eaLnBrk="1" hangingPunct="1">
              <a:defRPr/>
            </a:pPr>
            <a:r>
              <a:rPr lang="ja-JP" altLang="en-US" dirty="0">
                <a:solidFill>
                  <a:srgbClr val="FF3399"/>
                </a:solidFill>
                <a:latin typeface="HGP創英角ﾎﾟｯﾌﾟ体" pitchFamily="50" charset="-128"/>
                <a:ea typeface="HGP創英角ﾎﾟｯﾌﾟ体" pitchFamily="50" charset="-128"/>
              </a:rPr>
              <a:t>性格は几帳面で大変礼儀正しい</a:t>
            </a:r>
            <a:endParaRPr lang="ja-JP" altLang="en-US" dirty="0">
              <a:solidFill>
                <a:schemeClr val="tx1"/>
              </a:solidFill>
              <a:latin typeface="HGP創英角ﾎﾟｯﾌﾟ体" pitchFamily="50" charset="-128"/>
              <a:ea typeface="HGP創英角ﾎﾟｯﾌﾟ体" pitchFamily="50" charset="-128"/>
            </a:endParaRPr>
          </a:p>
        </p:txBody>
      </p:sp>
      <p:sp>
        <p:nvSpPr>
          <p:cNvPr id="33" name="正方形/長方形 32"/>
          <p:cNvSpPr/>
          <p:nvPr/>
        </p:nvSpPr>
        <p:spPr>
          <a:xfrm>
            <a:off x="500063" y="5500688"/>
            <a:ext cx="3571875" cy="6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rgbClr val="00B050"/>
                </a:solidFill>
                <a:latin typeface="HGP創英角ﾎﾟｯﾌﾟ体" pitchFamily="50" charset="-128"/>
                <a:ea typeface="HGP創英角ﾎﾟｯﾌﾟ体" pitchFamily="50" charset="-128"/>
              </a:rPr>
              <a:t>人：</a:t>
            </a:r>
            <a:r>
              <a:rPr lang="ja-JP" altLang="en-US" dirty="0">
                <a:solidFill>
                  <a:srgbClr val="FF3399"/>
                </a:solidFill>
                <a:latin typeface="HGP創英角ﾎﾟｯﾌﾟ体" pitchFamily="50" charset="-128"/>
                <a:ea typeface="HGP創英角ﾎﾟｯﾌﾟ体" pitchFamily="50" charset="-128"/>
              </a:rPr>
              <a:t>子ども・孫との関係は良好</a:t>
            </a:r>
            <a:endParaRPr lang="en-US" altLang="ja-JP" dirty="0">
              <a:solidFill>
                <a:srgbClr val="FF3399"/>
              </a:solidFill>
              <a:latin typeface="HGP創英角ﾎﾟｯﾌﾟ体" pitchFamily="50" charset="-128"/>
              <a:ea typeface="HGP創英角ﾎﾟｯﾌﾟ体" pitchFamily="50" charset="-128"/>
            </a:endParaRPr>
          </a:p>
          <a:p>
            <a:pPr eaLnBrk="1" hangingPunct="1">
              <a:defRPr/>
            </a:pPr>
            <a:r>
              <a:rPr lang="ja-JP" altLang="en-US" dirty="0">
                <a:solidFill>
                  <a:srgbClr val="FF3399"/>
                </a:solidFill>
                <a:latin typeface="HGP創英角ﾎﾟｯﾌﾟ体" pitchFamily="50" charset="-128"/>
                <a:ea typeface="HGP創英角ﾎﾟｯﾌﾟ体" pitchFamily="50" charset="-128"/>
              </a:rPr>
              <a:t>　　　通院は長男嫁が送迎する</a:t>
            </a:r>
            <a:endParaRPr lang="en-US" altLang="ja-JP" dirty="0">
              <a:solidFill>
                <a:srgbClr val="FF3399"/>
              </a:solidFill>
              <a:latin typeface="HGP創英角ﾎﾟｯﾌﾟ体" pitchFamily="50" charset="-128"/>
              <a:ea typeface="HGP創英角ﾎﾟｯﾌﾟ体" pitchFamily="50" charset="-128"/>
            </a:endParaRPr>
          </a:p>
          <a:p>
            <a:pPr eaLnBrk="1" hangingPunct="1">
              <a:defRPr/>
            </a:pPr>
            <a:r>
              <a:rPr lang="ja-JP" altLang="en-US" dirty="0">
                <a:solidFill>
                  <a:schemeClr val="accent2">
                    <a:lumMod val="75000"/>
                  </a:schemeClr>
                </a:solidFill>
                <a:latin typeface="HGP創英角ﾎﾟｯﾌﾟ体" pitchFamily="50" charset="-128"/>
                <a:ea typeface="HGP創英角ﾎﾟｯﾌﾟ体" pitchFamily="50" charset="-128"/>
              </a:rPr>
              <a:t>環：</a:t>
            </a:r>
            <a:r>
              <a:rPr lang="ja-JP" altLang="en-US" dirty="0">
                <a:solidFill>
                  <a:srgbClr val="FF3399"/>
                </a:solidFill>
                <a:latin typeface="HGP創英角ﾎﾟｯﾌﾟ体" pitchFamily="50" charset="-128"/>
                <a:ea typeface="HGP創英角ﾎﾟｯﾌﾟ体" pitchFamily="50" charset="-128"/>
              </a:rPr>
              <a:t>介護サービス（訪問介護・・）</a:t>
            </a:r>
            <a:endParaRPr lang="en-US" altLang="ja-JP" dirty="0">
              <a:solidFill>
                <a:srgbClr val="FF3399"/>
              </a:solidFill>
              <a:latin typeface="HGP創英角ﾎﾟｯﾌﾟ体" pitchFamily="50" charset="-128"/>
              <a:ea typeface="HGP創英角ﾎﾟｯﾌﾟ体" pitchFamily="50" charset="-128"/>
            </a:endParaRPr>
          </a:p>
          <a:p>
            <a:pPr eaLnBrk="1" hangingPunct="1">
              <a:defRPr/>
            </a:pPr>
            <a:endParaRPr lang="ja-JP" altLang="en-US" dirty="0">
              <a:solidFill>
                <a:schemeClr val="tx1"/>
              </a:solidFill>
              <a:latin typeface="HGP創英角ﾎﾟｯﾌﾟ体" pitchFamily="50" charset="-128"/>
              <a:ea typeface="HGP創英角ﾎﾟｯﾌﾟ体" pitchFamily="50" charset="-128"/>
            </a:endParaRPr>
          </a:p>
        </p:txBody>
      </p:sp>
      <p:sp>
        <p:nvSpPr>
          <p:cNvPr id="34" name="正方形/長方形 33"/>
          <p:cNvSpPr/>
          <p:nvPr/>
        </p:nvSpPr>
        <p:spPr>
          <a:xfrm>
            <a:off x="4429125" y="6215063"/>
            <a:ext cx="3714750" cy="642937"/>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chemeClr val="tx1"/>
                </a:solidFill>
                <a:latin typeface="HGP創英角ﾎﾟｯﾌﾟ体" pitchFamily="50" charset="-128"/>
                <a:ea typeface="HGP創英角ﾎﾟｯﾌﾟ体" pitchFamily="50" charset="-128"/>
              </a:rPr>
              <a:t>遠慮深く、自分に厳しい、他人に頼むのは苦手、繊細で心配性</a:t>
            </a:r>
          </a:p>
        </p:txBody>
      </p:sp>
      <p:sp>
        <p:nvSpPr>
          <p:cNvPr id="35" name="正方形/長方形 34"/>
          <p:cNvSpPr/>
          <p:nvPr/>
        </p:nvSpPr>
        <p:spPr>
          <a:xfrm>
            <a:off x="428625" y="6215063"/>
            <a:ext cx="2786063" cy="642937"/>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rgbClr val="00B050"/>
                </a:solidFill>
                <a:latin typeface="HGP創英角ﾎﾟｯﾌﾟ体" pitchFamily="50" charset="-128"/>
                <a:ea typeface="HGP創英角ﾎﾟｯﾌﾟ体" pitchFamily="50" charset="-128"/>
              </a:rPr>
              <a:t>人：</a:t>
            </a:r>
            <a:r>
              <a:rPr lang="ja-JP" altLang="en-US" dirty="0">
                <a:solidFill>
                  <a:schemeClr val="tx1"/>
                </a:solidFill>
                <a:latin typeface="HGP創英角ﾎﾟｯﾌﾟ体" pitchFamily="50" charset="-128"/>
                <a:ea typeface="HGP創英角ﾎﾟｯﾌﾟ体" pitchFamily="50" charset="-128"/>
              </a:rPr>
              <a:t>夫は</a:t>
            </a:r>
            <a:r>
              <a:rPr lang="en-US" altLang="ja-JP" dirty="0">
                <a:solidFill>
                  <a:schemeClr val="tx1"/>
                </a:solidFill>
                <a:latin typeface="HGP創英角ﾎﾟｯﾌﾟ体" pitchFamily="50" charset="-128"/>
                <a:ea typeface="HGP創英角ﾎﾟｯﾌﾟ体" pitchFamily="50" charset="-128"/>
              </a:rPr>
              <a:t>4</a:t>
            </a:r>
            <a:r>
              <a:rPr lang="ja-JP" altLang="en-US" dirty="0">
                <a:solidFill>
                  <a:schemeClr val="tx1"/>
                </a:solidFill>
                <a:latin typeface="HGP創英角ﾎﾟｯﾌﾟ体" pitchFamily="50" charset="-128"/>
                <a:ea typeface="HGP創英角ﾎﾟｯﾌﾟ体" pitchFamily="50" charset="-128"/>
              </a:rPr>
              <a:t>年前に死去</a:t>
            </a:r>
          </a:p>
        </p:txBody>
      </p:sp>
      <p:sp>
        <p:nvSpPr>
          <p:cNvPr id="36" name="正方形/長方形 35"/>
          <p:cNvSpPr/>
          <p:nvPr/>
        </p:nvSpPr>
        <p:spPr>
          <a:xfrm>
            <a:off x="2928938" y="3286125"/>
            <a:ext cx="3214687" cy="642938"/>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chemeClr val="tx1"/>
                </a:solidFill>
                <a:latin typeface="+mj-ea"/>
                <a:ea typeface="+mj-ea"/>
              </a:rPr>
              <a:t>横になっていることが多い</a:t>
            </a:r>
            <a:endParaRPr lang="en-US" altLang="ja-JP" dirty="0">
              <a:solidFill>
                <a:schemeClr val="tx1"/>
              </a:solidFill>
              <a:latin typeface="+mj-ea"/>
              <a:ea typeface="+mj-ea"/>
            </a:endParaRPr>
          </a:p>
          <a:p>
            <a:pPr eaLnBrk="1" hangingPunct="1">
              <a:defRPr/>
            </a:pPr>
            <a:r>
              <a:rPr lang="ja-JP" altLang="en-US" dirty="0">
                <a:solidFill>
                  <a:schemeClr val="tx1"/>
                </a:solidFill>
                <a:latin typeface="+mj-ea"/>
                <a:ea typeface="+mj-ea"/>
              </a:rPr>
              <a:t>調理・掃除に支障</a:t>
            </a:r>
            <a:endParaRPr lang="en-US" altLang="ja-JP" dirty="0">
              <a:solidFill>
                <a:schemeClr val="tx1"/>
              </a:solidFill>
              <a:latin typeface="+mj-ea"/>
              <a:ea typeface="+mj-ea"/>
            </a:endParaRPr>
          </a:p>
          <a:p>
            <a:pPr eaLnBrk="1" hangingPunct="1">
              <a:defRPr/>
            </a:pPr>
            <a:r>
              <a:rPr lang="ja-JP" altLang="en-US" dirty="0">
                <a:solidFill>
                  <a:schemeClr val="tx1"/>
                </a:solidFill>
                <a:latin typeface="+mj-ea"/>
                <a:ea typeface="+mj-ea"/>
              </a:rPr>
              <a:t>数カ月ほとんど入浴していない</a:t>
            </a:r>
          </a:p>
          <a:p>
            <a:pPr eaLnBrk="1" hangingPunct="1">
              <a:defRPr/>
            </a:pPr>
            <a:endParaRPr lang="ja-JP" altLang="en-US" dirty="0">
              <a:solidFill>
                <a:schemeClr val="tx1"/>
              </a:solidFill>
              <a:latin typeface="+mj-ea"/>
              <a:ea typeface="+mj-ea"/>
            </a:endParaRPr>
          </a:p>
        </p:txBody>
      </p:sp>
      <p:sp>
        <p:nvSpPr>
          <p:cNvPr id="37" name="正方形/長方形 36"/>
          <p:cNvSpPr/>
          <p:nvPr/>
        </p:nvSpPr>
        <p:spPr>
          <a:xfrm>
            <a:off x="6286500" y="2428875"/>
            <a:ext cx="3357563" cy="642938"/>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rgbClr val="FF3399"/>
                </a:solidFill>
                <a:latin typeface="HGP創英角ﾎﾟｯﾌﾟ体" pitchFamily="50" charset="-128"/>
                <a:ea typeface="HGP創英角ﾎﾟｯﾌﾟ体" pitchFamily="50" charset="-128"/>
              </a:rPr>
              <a:t>月に</a:t>
            </a:r>
            <a:r>
              <a:rPr lang="en-US" altLang="ja-JP" dirty="0">
                <a:solidFill>
                  <a:srgbClr val="FF3399"/>
                </a:solidFill>
                <a:latin typeface="HGP創英角ﾎﾟｯﾌﾟ体" pitchFamily="50" charset="-128"/>
                <a:ea typeface="HGP創英角ﾎﾟｯﾌﾟ体" pitchFamily="50" charset="-128"/>
              </a:rPr>
              <a:t>1</a:t>
            </a:r>
            <a:r>
              <a:rPr lang="ja-JP" altLang="en-US" dirty="0">
                <a:solidFill>
                  <a:srgbClr val="FF3399"/>
                </a:solidFill>
                <a:latin typeface="HGP創英角ﾎﾟｯﾌﾟ体" pitchFamily="50" charset="-128"/>
                <a:ea typeface="HGP創英角ﾎﾟｯﾌﾟ体" pitchFamily="50" charset="-128"/>
              </a:rPr>
              <a:t>回は通院</a:t>
            </a:r>
            <a:endParaRPr lang="en-US" altLang="ja-JP" dirty="0">
              <a:solidFill>
                <a:srgbClr val="FF3399"/>
              </a:solidFill>
              <a:latin typeface="HGP創英角ﾎﾟｯﾌﾟ体" pitchFamily="50" charset="-128"/>
              <a:ea typeface="HGP創英角ﾎﾟｯﾌﾟ体" pitchFamily="50" charset="-128"/>
            </a:endParaRPr>
          </a:p>
          <a:p>
            <a:pPr eaLnBrk="1" hangingPunct="1">
              <a:defRPr/>
            </a:pPr>
            <a:r>
              <a:rPr lang="ja-JP" altLang="en-US" dirty="0">
                <a:solidFill>
                  <a:srgbClr val="FF3399"/>
                </a:solidFill>
                <a:latin typeface="HGP創英角ﾎﾟｯﾌﾟ体" pitchFamily="50" charset="-128"/>
                <a:ea typeface="HGP創英角ﾎﾟｯﾌﾟ体" pitchFamily="50" charset="-128"/>
              </a:rPr>
              <a:t>調子の良い時は美容院へいく</a:t>
            </a:r>
            <a:endParaRPr lang="ja-JP" altLang="en-US" dirty="0">
              <a:solidFill>
                <a:schemeClr val="tx1"/>
              </a:solidFill>
              <a:latin typeface="HGP創英角ﾎﾟｯﾌﾟ体" pitchFamily="50" charset="-128"/>
              <a:ea typeface="HGP創英角ﾎﾟｯﾌﾟ体" pitchFamily="50" charset="-128"/>
            </a:endParaRPr>
          </a:p>
        </p:txBody>
      </p:sp>
      <p:sp>
        <p:nvSpPr>
          <p:cNvPr id="38" name="正方形/長方形 37"/>
          <p:cNvSpPr/>
          <p:nvPr/>
        </p:nvSpPr>
        <p:spPr>
          <a:xfrm>
            <a:off x="6143625" y="3286125"/>
            <a:ext cx="2786063" cy="642938"/>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chemeClr val="tx1"/>
                </a:solidFill>
                <a:latin typeface="HGP創英角ﾎﾟｯﾌﾟ体" pitchFamily="50" charset="-128"/>
                <a:ea typeface="HGP創英角ﾎﾟｯﾌﾟ体" pitchFamily="50" charset="-128"/>
              </a:rPr>
              <a:t>外出をあまりしない</a:t>
            </a:r>
          </a:p>
        </p:txBody>
      </p:sp>
      <p:sp>
        <p:nvSpPr>
          <p:cNvPr id="39" name="円/楕円 38"/>
          <p:cNvSpPr/>
          <p:nvPr/>
        </p:nvSpPr>
        <p:spPr>
          <a:xfrm>
            <a:off x="2411760" y="476672"/>
            <a:ext cx="6143625" cy="1357312"/>
          </a:xfrm>
          <a:prstGeom prst="ellipse">
            <a:avLst/>
          </a:prstGeom>
          <a:solidFill>
            <a:schemeClr val="bg1">
              <a:alpha val="0"/>
            </a:schemeClr>
          </a:solidFill>
          <a:ln w="34925">
            <a:solidFill>
              <a:schemeClr val="accent5">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45" name="角丸四角形吹き出し 44"/>
          <p:cNvSpPr/>
          <p:nvPr/>
        </p:nvSpPr>
        <p:spPr>
          <a:xfrm>
            <a:off x="5929322" y="2143116"/>
            <a:ext cx="3214678" cy="1857388"/>
          </a:xfrm>
          <a:prstGeom prst="wedgeRoundRectCallout">
            <a:avLst>
              <a:gd name="adj1" fmla="val -44457"/>
              <a:gd name="adj2" fmla="val -69658"/>
              <a:gd name="adj3" fmla="val 16667"/>
            </a:avLst>
          </a:prstGeom>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eaLnBrk="1" hangingPunct="1">
              <a:defRPr/>
            </a:pPr>
            <a:r>
              <a:rPr lang="ja-JP" altLang="en-US" sz="2500" b="1" dirty="0">
                <a:solidFill>
                  <a:srgbClr val="FFE1FF"/>
                </a:solidFill>
                <a:effectLst>
                  <a:outerShdw blurRad="38100" dist="38100" dir="2700000" algn="tl">
                    <a:srgbClr val="000000">
                      <a:alpha val="43137"/>
                    </a:srgbClr>
                  </a:outerShdw>
                </a:effectLst>
              </a:rPr>
              <a:t>健康状態を安定させる</a:t>
            </a:r>
            <a:endParaRPr lang="en-US" altLang="ja-JP" sz="2500" b="1" dirty="0">
              <a:solidFill>
                <a:srgbClr val="FFE1FF"/>
              </a:solidFill>
              <a:effectLst>
                <a:outerShdw blurRad="38100" dist="38100" dir="2700000" algn="tl">
                  <a:srgbClr val="000000">
                    <a:alpha val="43137"/>
                  </a:srgbClr>
                </a:outerShdw>
              </a:effectLst>
            </a:endParaRPr>
          </a:p>
          <a:p>
            <a:pPr algn="ctr" eaLnBrk="1" hangingPunct="1">
              <a:defRPr/>
            </a:pPr>
            <a:r>
              <a:rPr lang="ja-JP" altLang="en-US" sz="2500" b="1" dirty="0">
                <a:solidFill>
                  <a:schemeClr val="bg1"/>
                </a:solidFill>
              </a:rPr>
              <a:t>↓</a:t>
            </a:r>
            <a:endParaRPr lang="en-US" altLang="ja-JP" sz="2500" b="1" dirty="0">
              <a:solidFill>
                <a:schemeClr val="bg1"/>
              </a:solidFill>
            </a:endParaRPr>
          </a:p>
          <a:p>
            <a:pPr algn="ctr" eaLnBrk="1" hangingPunct="1">
              <a:defRPr/>
            </a:pPr>
            <a:r>
              <a:rPr lang="ja-JP" altLang="en-US" sz="2500" b="1" dirty="0">
                <a:solidFill>
                  <a:schemeClr val="bg1"/>
                </a:solidFill>
                <a:effectLst>
                  <a:outerShdw blurRad="38100" dist="38100" dir="2700000" algn="tl">
                    <a:srgbClr val="000000">
                      <a:alpha val="43137"/>
                    </a:srgbClr>
                  </a:outerShdw>
                </a:effectLst>
              </a:rPr>
              <a:t>活動制限が減少</a:t>
            </a:r>
            <a:endParaRPr lang="en-US" altLang="ja-JP" sz="2500" b="1" dirty="0">
              <a:solidFill>
                <a:schemeClr val="bg1"/>
              </a:solidFill>
              <a:effectLst>
                <a:outerShdw blurRad="38100" dist="38100" dir="2700000" algn="tl">
                  <a:srgbClr val="000000">
                    <a:alpha val="43137"/>
                  </a:srgbClr>
                </a:outerShdw>
              </a:effectLst>
            </a:endParaRPr>
          </a:p>
          <a:p>
            <a:pPr algn="ctr" eaLnBrk="1" hangingPunct="1">
              <a:defRPr/>
            </a:pPr>
            <a:r>
              <a:rPr lang="ja-JP" altLang="en-US" sz="2500" b="1" dirty="0">
                <a:solidFill>
                  <a:schemeClr val="bg1"/>
                </a:solidFill>
                <a:effectLst>
                  <a:outerShdw blurRad="38100" dist="38100" dir="2700000" algn="tl">
                    <a:srgbClr val="000000">
                      <a:alpha val="43137"/>
                    </a:srgbClr>
                  </a:outerShdw>
                </a:effectLst>
              </a:rPr>
              <a:t>個人因子（－）の軽減</a:t>
            </a:r>
            <a:endParaRPr lang="en-US" altLang="ja-JP" sz="2500" b="1" dirty="0">
              <a:solidFill>
                <a:schemeClr val="bg1"/>
              </a:solidFill>
              <a:effectLst>
                <a:outerShdw blurRad="38100" dist="38100" dir="2700000" algn="tl">
                  <a:srgbClr val="000000">
                    <a:alpha val="43137"/>
                  </a:srgbClr>
                </a:outerShdw>
              </a:effectLst>
            </a:endParaRPr>
          </a:p>
        </p:txBody>
      </p:sp>
      <p:graphicFrame>
        <p:nvGraphicFramePr>
          <p:cNvPr id="47" name="表 46"/>
          <p:cNvGraphicFramePr>
            <a:graphicFrameLocks noGrp="1"/>
          </p:cNvGraphicFramePr>
          <p:nvPr>
            <p:extLst>
              <p:ext uri="{D42A27DB-BD31-4B8C-83A1-F6EECF244321}">
                <p14:modId xmlns:p14="http://schemas.microsoft.com/office/powerpoint/2010/main" val="1260645760"/>
              </p:ext>
            </p:extLst>
          </p:nvPr>
        </p:nvGraphicFramePr>
        <p:xfrm>
          <a:off x="0" y="4645025"/>
          <a:ext cx="9215438" cy="2212975"/>
        </p:xfrm>
        <a:graphic>
          <a:graphicData uri="http://schemas.openxmlformats.org/drawingml/2006/table">
            <a:tbl>
              <a:tblPr/>
              <a:tblGrid>
                <a:gridCol w="1806736">
                  <a:extLst>
                    <a:ext uri="{9D8B030D-6E8A-4147-A177-3AD203B41FA5}">
                      <a16:colId xmlns:a16="http://schemas.microsoft.com/office/drawing/2014/main" val="20000"/>
                    </a:ext>
                  </a:extLst>
                </a:gridCol>
                <a:gridCol w="1694375">
                  <a:extLst>
                    <a:ext uri="{9D8B030D-6E8A-4147-A177-3AD203B41FA5}">
                      <a16:colId xmlns:a16="http://schemas.microsoft.com/office/drawing/2014/main" val="20001"/>
                    </a:ext>
                  </a:extLst>
                </a:gridCol>
                <a:gridCol w="1969690">
                  <a:extLst>
                    <a:ext uri="{9D8B030D-6E8A-4147-A177-3AD203B41FA5}">
                      <a16:colId xmlns:a16="http://schemas.microsoft.com/office/drawing/2014/main" val="20002"/>
                    </a:ext>
                  </a:extLst>
                </a:gridCol>
                <a:gridCol w="2173006">
                  <a:extLst>
                    <a:ext uri="{9D8B030D-6E8A-4147-A177-3AD203B41FA5}">
                      <a16:colId xmlns:a16="http://schemas.microsoft.com/office/drawing/2014/main" val="20003"/>
                    </a:ext>
                  </a:extLst>
                </a:gridCol>
                <a:gridCol w="1571631">
                  <a:extLst>
                    <a:ext uri="{9D8B030D-6E8A-4147-A177-3AD203B41FA5}">
                      <a16:colId xmlns:a16="http://schemas.microsoft.com/office/drawing/2014/main" val="20004"/>
                    </a:ext>
                  </a:extLst>
                </a:gridCol>
              </a:tblGrid>
              <a:tr h="249193">
                <a:tc rowSpan="2">
                  <a:txBody>
                    <a:bodyPr/>
                    <a:lstStyle/>
                    <a:p>
                      <a:pPr algn="ctr">
                        <a:spcAft>
                          <a:spcPts val="0"/>
                        </a:spcAft>
                      </a:pPr>
                      <a:r>
                        <a:rPr lang="ja-JP" sz="1600" kern="100" dirty="0">
                          <a:latin typeface="Century"/>
                          <a:ea typeface="ＭＳ ゴシック"/>
                          <a:cs typeface="Times New Roman"/>
                        </a:rPr>
                        <a:t>生活全般の解決すべき課題</a:t>
                      </a:r>
                      <a:r>
                        <a:rPr lang="en-US" sz="1600" kern="100" dirty="0">
                          <a:latin typeface="Century"/>
                          <a:ea typeface="ＭＳ ゴシック"/>
                          <a:cs typeface="Times New Roman"/>
                        </a:rPr>
                        <a:t>(</a:t>
                      </a:r>
                      <a:r>
                        <a:rPr lang="ja-JP" sz="1600" kern="100" dirty="0">
                          <a:latin typeface="Century"/>
                          <a:ea typeface="ＭＳ ゴシック"/>
                          <a:cs typeface="Times New Roman"/>
                        </a:rPr>
                        <a:t>ニーズ</a:t>
                      </a:r>
                      <a:r>
                        <a:rPr lang="en-US" sz="1600" kern="100" dirty="0">
                          <a:latin typeface="Century"/>
                          <a:ea typeface="ＭＳ ゴシック"/>
                          <a:cs typeface="Times New Roman"/>
                        </a:rPr>
                        <a:t>)</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gridSpan="2">
                  <a:txBody>
                    <a:bodyPr/>
                    <a:lstStyle/>
                    <a:p>
                      <a:pPr algn="ctr">
                        <a:spcAft>
                          <a:spcPts val="0"/>
                        </a:spcAft>
                      </a:pPr>
                      <a:r>
                        <a:rPr lang="ja-JP" sz="1600" kern="100" dirty="0">
                          <a:latin typeface="Century"/>
                          <a:ea typeface="ＭＳ ゴシック"/>
                          <a:cs typeface="Times New Roman"/>
                        </a:rPr>
                        <a:t>目　　標</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hMerge="1">
                  <a:txBody>
                    <a:bodyPr/>
                    <a:lstStyle/>
                    <a:p>
                      <a:endParaRPr kumimoji="1" lang="ja-JP" altLang="en-US"/>
                    </a:p>
                  </a:txBody>
                  <a:tcPr/>
                </a:tc>
                <a:tc gridSpan="2">
                  <a:txBody>
                    <a:bodyPr/>
                    <a:lstStyle/>
                    <a:p>
                      <a:pPr algn="ctr">
                        <a:spcAft>
                          <a:spcPts val="0"/>
                        </a:spcAft>
                      </a:pPr>
                      <a:r>
                        <a:rPr lang="ja-JP" sz="1600" kern="100" dirty="0">
                          <a:latin typeface="Century"/>
                          <a:ea typeface="ＭＳ ゴシック"/>
                          <a:cs typeface="Times New Roman"/>
                        </a:rPr>
                        <a:t>援助内容</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428653">
                <a:tc vMerge="1">
                  <a:txBody>
                    <a:bodyPr/>
                    <a:lstStyle/>
                    <a:p>
                      <a:endParaRPr kumimoji="1" lang="ja-JP" altLang="en-US"/>
                    </a:p>
                  </a:txBody>
                  <a:tcPr/>
                </a:tc>
                <a:tc>
                  <a:txBody>
                    <a:bodyPr/>
                    <a:lstStyle/>
                    <a:p>
                      <a:pPr algn="ctr">
                        <a:spcAft>
                          <a:spcPts val="0"/>
                        </a:spcAft>
                      </a:pPr>
                      <a:r>
                        <a:rPr lang="ja-JP" sz="1600" kern="100" dirty="0">
                          <a:latin typeface="Century"/>
                          <a:ea typeface="ＭＳ ゴシック"/>
                          <a:cs typeface="Times New Roman"/>
                        </a:rPr>
                        <a:t>長期目標</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spcAft>
                          <a:spcPts val="0"/>
                        </a:spcAft>
                      </a:pPr>
                      <a:r>
                        <a:rPr lang="ja-JP" sz="1600" kern="100" dirty="0">
                          <a:latin typeface="Century"/>
                          <a:ea typeface="ＭＳ ゴシック"/>
                          <a:cs typeface="Times New Roman"/>
                        </a:rPr>
                        <a:t>短期目標</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spcAft>
                          <a:spcPts val="0"/>
                        </a:spcAft>
                      </a:pPr>
                      <a:r>
                        <a:rPr lang="ja-JP" sz="1600" kern="100" dirty="0">
                          <a:latin typeface="Century"/>
                          <a:ea typeface="ＭＳ ゴシック"/>
                          <a:cs typeface="Times New Roman"/>
                        </a:rPr>
                        <a:t>サービス内容</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spcAft>
                          <a:spcPts val="0"/>
                        </a:spcAft>
                      </a:pPr>
                      <a:r>
                        <a:rPr lang="ja-JP" sz="1600" kern="100" dirty="0">
                          <a:latin typeface="Century"/>
                          <a:ea typeface="ＭＳ ゴシック"/>
                          <a:cs typeface="Times New Roman"/>
                        </a:rPr>
                        <a:t>サービス種別</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1"/>
                  </a:ext>
                </a:extLst>
              </a:tr>
              <a:tr h="153512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2400" kern="100" dirty="0">
                          <a:latin typeface="+mj-ea"/>
                          <a:ea typeface="+mj-ea"/>
                          <a:cs typeface="Times New Roman"/>
                        </a:rPr>
                        <a:t>お花の展覧会、お茶会、琴の演奏会に行きたい</a:t>
                      </a:r>
                      <a:endParaRPr lang="en-US" sz="2400" kern="100" dirty="0">
                        <a:latin typeface="+mj-ea"/>
                        <a:ea typeface="+mj-ea"/>
                        <a:cs typeface="Times New Roman"/>
                      </a:endParaRPr>
                    </a:p>
                  </a:txBody>
                  <a:tcPr marL="72000" marR="72000" marT="720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chemeClr val="bg2">
                        <a:lumMod val="20000"/>
                        <a:lumOff val="80000"/>
                      </a:schemeClr>
                    </a:solidFill>
                  </a:tcPr>
                </a:tc>
                <a:tc>
                  <a:txBody>
                    <a:bodyPr/>
                    <a:lstStyle/>
                    <a:p>
                      <a:pPr algn="just">
                        <a:lnSpc>
                          <a:spcPct val="100000"/>
                        </a:lnSpc>
                        <a:spcAft>
                          <a:spcPts val="0"/>
                        </a:spcAft>
                      </a:pPr>
                      <a:r>
                        <a:rPr lang="ja-JP" altLang="en-US" sz="2400" kern="100" dirty="0">
                          <a:latin typeface="+mj-ea"/>
                          <a:ea typeface="+mj-ea"/>
                          <a:cs typeface="Times New Roman"/>
                        </a:rPr>
                        <a:t>元気に美容院にも行け、おしゃれもする</a:t>
                      </a:r>
                      <a:endParaRPr lang="en-US" sz="2400" kern="100" dirty="0">
                        <a:latin typeface="+mj-ea"/>
                        <a:ea typeface="+mj-ea"/>
                        <a:cs typeface="Times New Roman"/>
                      </a:endParaRPr>
                    </a:p>
                  </a:txBody>
                  <a:tcPr marL="72000" marR="72000" marT="720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chemeClr val="bg2">
                        <a:lumMod val="20000"/>
                        <a:lumOff val="80000"/>
                      </a:schemeClr>
                    </a:solidFill>
                  </a:tcPr>
                </a:tc>
                <a:tc>
                  <a:txBody>
                    <a:bodyPr/>
                    <a:lstStyle/>
                    <a:p>
                      <a:pPr algn="just">
                        <a:lnSpc>
                          <a:spcPct val="100000"/>
                        </a:lnSpc>
                        <a:spcAft>
                          <a:spcPts val="0"/>
                        </a:spcAft>
                      </a:pPr>
                      <a:r>
                        <a:rPr lang="ja-JP" altLang="en-US" sz="2400" kern="100" dirty="0">
                          <a:solidFill>
                            <a:srgbClr val="FF0000"/>
                          </a:solidFill>
                          <a:latin typeface="+mj-ea"/>
                          <a:ea typeface="+mj-ea"/>
                          <a:cs typeface="Times New Roman"/>
                        </a:rPr>
                        <a:t>病状が安定した日が多くなる</a:t>
                      </a:r>
                      <a:endParaRPr lang="en-US" sz="2400" kern="100" dirty="0">
                        <a:solidFill>
                          <a:srgbClr val="FF0000"/>
                        </a:solidFill>
                        <a:latin typeface="+mj-ea"/>
                        <a:ea typeface="+mj-ea"/>
                        <a:cs typeface="Times New Roman"/>
                      </a:endParaRPr>
                    </a:p>
                  </a:txBody>
                  <a:tcPr marL="72000" marR="72000" marT="720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chemeClr val="bg2">
                        <a:lumMod val="20000"/>
                        <a:lumOff val="80000"/>
                      </a:schemeClr>
                    </a:solidFill>
                  </a:tcPr>
                </a:tc>
                <a:tc>
                  <a:txBody>
                    <a:bodyPr/>
                    <a:lstStyle/>
                    <a:p>
                      <a:pPr algn="just">
                        <a:lnSpc>
                          <a:spcPct val="100000"/>
                        </a:lnSpc>
                        <a:spcAft>
                          <a:spcPts val="0"/>
                        </a:spcAft>
                      </a:pPr>
                      <a:r>
                        <a:rPr lang="ja-JP" altLang="en-US" sz="2400" kern="100" dirty="0">
                          <a:solidFill>
                            <a:srgbClr val="FF0000"/>
                          </a:solidFill>
                          <a:latin typeface="+mj-ea"/>
                          <a:ea typeface="+mj-ea"/>
                          <a:cs typeface="Times New Roman"/>
                        </a:rPr>
                        <a:t>健康チェック</a:t>
                      </a:r>
                      <a:endParaRPr lang="en-US" altLang="ja-JP" sz="2400" kern="100" dirty="0">
                        <a:solidFill>
                          <a:srgbClr val="FF0000"/>
                        </a:solidFill>
                        <a:latin typeface="+mj-ea"/>
                        <a:ea typeface="+mj-ea"/>
                        <a:cs typeface="Times New Roman"/>
                      </a:endParaRPr>
                    </a:p>
                    <a:p>
                      <a:pPr algn="just">
                        <a:lnSpc>
                          <a:spcPct val="100000"/>
                        </a:lnSpc>
                        <a:spcAft>
                          <a:spcPts val="0"/>
                        </a:spcAft>
                      </a:pPr>
                      <a:r>
                        <a:rPr lang="ja-JP" altLang="en-US" sz="2400" kern="100" dirty="0">
                          <a:solidFill>
                            <a:srgbClr val="FF0000"/>
                          </a:solidFill>
                          <a:latin typeface="+mj-ea"/>
                          <a:ea typeface="+mj-ea"/>
                          <a:cs typeface="Times New Roman"/>
                        </a:rPr>
                        <a:t>病状の把握</a:t>
                      </a:r>
                      <a:endParaRPr lang="en-US" altLang="ja-JP" sz="2400" kern="100" dirty="0">
                        <a:solidFill>
                          <a:srgbClr val="FF0000"/>
                        </a:solidFill>
                        <a:latin typeface="+mj-ea"/>
                        <a:ea typeface="+mj-ea"/>
                        <a:cs typeface="Times New Roman"/>
                      </a:endParaRPr>
                    </a:p>
                    <a:p>
                      <a:pPr algn="just">
                        <a:lnSpc>
                          <a:spcPct val="100000"/>
                        </a:lnSpc>
                        <a:spcAft>
                          <a:spcPts val="0"/>
                        </a:spcAft>
                      </a:pPr>
                      <a:r>
                        <a:rPr lang="ja-JP" altLang="en-US" sz="2400" kern="100" dirty="0">
                          <a:solidFill>
                            <a:srgbClr val="FF0000"/>
                          </a:solidFill>
                          <a:latin typeface="+mj-ea"/>
                          <a:ea typeface="+mj-ea"/>
                          <a:cs typeface="Times New Roman"/>
                        </a:rPr>
                        <a:t>入浴の可否判断</a:t>
                      </a:r>
                      <a:endParaRPr lang="en-US" sz="2400" kern="100" dirty="0">
                        <a:solidFill>
                          <a:srgbClr val="FF0000"/>
                        </a:solidFill>
                        <a:latin typeface="+mj-ea"/>
                        <a:ea typeface="+mj-ea"/>
                        <a:cs typeface="Times New Roman"/>
                      </a:endParaRPr>
                    </a:p>
                  </a:txBody>
                  <a:tcPr marL="72000" marR="72000" marT="720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chemeClr val="bg2">
                        <a:lumMod val="20000"/>
                        <a:lumOff val="80000"/>
                      </a:schemeClr>
                    </a:solidFill>
                  </a:tcPr>
                </a:tc>
                <a:tc>
                  <a:txBody>
                    <a:bodyPr/>
                    <a:lstStyle/>
                    <a:p>
                      <a:pPr algn="just">
                        <a:lnSpc>
                          <a:spcPct val="100000"/>
                        </a:lnSpc>
                        <a:spcAft>
                          <a:spcPts val="0"/>
                        </a:spcAft>
                      </a:pPr>
                      <a:r>
                        <a:rPr lang="ja-JP" altLang="en-US" sz="2400" kern="100" dirty="0">
                          <a:solidFill>
                            <a:srgbClr val="FF0000"/>
                          </a:solidFill>
                          <a:latin typeface="+mj-ea"/>
                          <a:ea typeface="+mj-ea"/>
                          <a:cs typeface="Times New Roman"/>
                        </a:rPr>
                        <a:t>主治医</a:t>
                      </a:r>
                      <a:endParaRPr lang="en-US" altLang="ja-JP" sz="2400" kern="100" dirty="0">
                        <a:solidFill>
                          <a:srgbClr val="FF0000"/>
                        </a:solidFill>
                        <a:latin typeface="+mj-ea"/>
                        <a:ea typeface="+mj-ea"/>
                        <a:cs typeface="Times New Roman"/>
                      </a:endParaRPr>
                    </a:p>
                    <a:p>
                      <a:pPr algn="just">
                        <a:lnSpc>
                          <a:spcPct val="100000"/>
                        </a:lnSpc>
                        <a:spcAft>
                          <a:spcPts val="0"/>
                        </a:spcAft>
                      </a:pPr>
                      <a:endParaRPr lang="en-US" altLang="ja-JP" sz="2400" kern="100" dirty="0">
                        <a:solidFill>
                          <a:srgbClr val="FF0000"/>
                        </a:solidFill>
                        <a:latin typeface="+mj-ea"/>
                        <a:ea typeface="+mj-ea"/>
                        <a:cs typeface="Times New Roman"/>
                      </a:endParaRPr>
                    </a:p>
                    <a:p>
                      <a:pPr algn="just">
                        <a:lnSpc>
                          <a:spcPct val="100000"/>
                        </a:lnSpc>
                        <a:spcAft>
                          <a:spcPts val="0"/>
                        </a:spcAft>
                      </a:pPr>
                      <a:r>
                        <a:rPr lang="ja-JP" altLang="en-US" sz="2400" kern="100" dirty="0">
                          <a:solidFill>
                            <a:srgbClr val="FF0000"/>
                          </a:solidFill>
                          <a:latin typeface="+mj-ea"/>
                          <a:ea typeface="+mj-ea"/>
                          <a:cs typeface="Times New Roman"/>
                        </a:rPr>
                        <a:t>訪問看護</a:t>
                      </a:r>
                      <a:endParaRPr lang="en-US" altLang="ja-JP" sz="2400" kern="100" dirty="0">
                        <a:solidFill>
                          <a:srgbClr val="FF0000"/>
                        </a:solidFill>
                        <a:latin typeface="+mj-ea"/>
                        <a:ea typeface="+mj-ea"/>
                        <a:cs typeface="Times New Roman"/>
                      </a:endParaRPr>
                    </a:p>
                  </a:txBody>
                  <a:tcPr marL="72000" marR="72000" marT="7200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2"/>
                  </a:ext>
                </a:extLst>
              </a:tr>
            </a:tbl>
          </a:graphicData>
        </a:graphic>
      </p:graphicFrame>
      <p:sp>
        <p:nvSpPr>
          <p:cNvPr id="48" name="1 つの角を切り取った四角形 47"/>
          <p:cNvSpPr/>
          <p:nvPr/>
        </p:nvSpPr>
        <p:spPr>
          <a:xfrm>
            <a:off x="0" y="4286250"/>
            <a:ext cx="3643313" cy="357188"/>
          </a:xfrm>
          <a:prstGeom prst="snip1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bg1"/>
                </a:solidFill>
              </a:rPr>
              <a:t>この時点で考えられるケアプラン</a:t>
            </a:r>
          </a:p>
        </p:txBody>
      </p:sp>
      <p:sp>
        <p:nvSpPr>
          <p:cNvPr id="49" name="正方形/長方形 48"/>
          <p:cNvSpPr/>
          <p:nvPr/>
        </p:nvSpPr>
        <p:spPr>
          <a:xfrm>
            <a:off x="0" y="2128744"/>
            <a:ext cx="2928938" cy="2009261"/>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altLang="ja-JP" dirty="0">
              <a:solidFill>
                <a:srgbClr val="FF3399"/>
              </a:solidFill>
              <a:latin typeface="HGP創英角ﾎﾟｯﾌﾟ体" pitchFamily="50" charset="-128"/>
              <a:ea typeface="HGP創英角ﾎﾟｯﾌﾟ体" pitchFamily="50" charset="-128"/>
            </a:endParaRPr>
          </a:p>
          <a:p>
            <a:pPr eaLnBrk="1" hangingPunct="1">
              <a:defRPr/>
            </a:pPr>
            <a:endParaRPr lang="ja-JP" altLang="en-US" dirty="0">
              <a:solidFill>
                <a:schemeClr val="tx1"/>
              </a:solidFill>
              <a:latin typeface="HGP創英角ﾎﾟｯﾌﾟ体" pitchFamily="50" charset="-128"/>
              <a:ea typeface="HGP創英角ﾎﾟｯﾌﾟ体" pitchFamily="50" charset="-128"/>
            </a:endParaRPr>
          </a:p>
        </p:txBody>
      </p:sp>
      <p:sp>
        <p:nvSpPr>
          <p:cNvPr id="50" name="正方形/長方形 49"/>
          <p:cNvSpPr/>
          <p:nvPr/>
        </p:nvSpPr>
        <p:spPr>
          <a:xfrm>
            <a:off x="3071813" y="2500313"/>
            <a:ext cx="2857500" cy="428625"/>
          </a:xfrm>
          <a:prstGeom prst="rect">
            <a:avLst/>
          </a:prstGeom>
          <a:solidFill>
            <a:srgbClr val="FFE1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altLang="ja-JP" dirty="0">
              <a:solidFill>
                <a:srgbClr val="FF3399"/>
              </a:solidFill>
              <a:latin typeface="HGP創英角ﾎﾟｯﾌﾟ体" pitchFamily="50" charset="-128"/>
              <a:ea typeface="HGP創英角ﾎﾟｯﾌﾟ体" pitchFamily="50" charset="-128"/>
            </a:endParaRPr>
          </a:p>
          <a:p>
            <a:pPr eaLnBrk="1" hangingPunct="1">
              <a:defRPr/>
            </a:pPr>
            <a:endParaRPr lang="ja-JP" altLang="en-US" dirty="0">
              <a:solidFill>
                <a:schemeClr val="tx1"/>
              </a:solidFill>
              <a:latin typeface="HGP創英角ﾎﾟｯﾌﾟ体" pitchFamily="50" charset="-128"/>
              <a:ea typeface="HGP創英角ﾎﾟｯﾌﾟ体" pitchFamily="50" charset="-128"/>
            </a:endParaRPr>
          </a:p>
        </p:txBody>
      </p:sp>
      <p:cxnSp>
        <p:nvCxnSpPr>
          <p:cNvPr id="42" name="直線矢印コネクタ 41"/>
          <p:cNvCxnSpPr/>
          <p:nvPr/>
        </p:nvCxnSpPr>
        <p:spPr>
          <a:xfrm rot="5400000">
            <a:off x="3928269" y="2428081"/>
            <a:ext cx="11430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4" name="角丸四角形吹き出し 43"/>
          <p:cNvSpPr/>
          <p:nvPr/>
        </p:nvSpPr>
        <p:spPr>
          <a:xfrm>
            <a:off x="357188" y="1214438"/>
            <a:ext cx="2143125" cy="1357312"/>
          </a:xfrm>
          <a:prstGeom prst="wedgeRoundRectCallout">
            <a:avLst>
              <a:gd name="adj1" fmla="val 120509"/>
              <a:gd name="adj2" fmla="val 5602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800" b="1" dirty="0">
                <a:solidFill>
                  <a:schemeClr val="accent2">
                    <a:lumMod val="75000"/>
                  </a:schemeClr>
                </a:solidFill>
              </a:rPr>
              <a:t>健康状態</a:t>
            </a:r>
            <a:endParaRPr lang="en-US" altLang="ja-JP" sz="2800" b="1" dirty="0">
              <a:solidFill>
                <a:schemeClr val="accent2">
                  <a:lumMod val="75000"/>
                </a:schemeClr>
              </a:solidFill>
            </a:endParaRPr>
          </a:p>
          <a:p>
            <a:pPr algn="ctr" eaLnBrk="1" hangingPunct="1">
              <a:defRPr/>
            </a:pPr>
            <a:r>
              <a:rPr lang="ja-JP" altLang="en-US" sz="2800" b="1" dirty="0">
                <a:solidFill>
                  <a:schemeClr val="accent2">
                    <a:lumMod val="75000"/>
                  </a:schemeClr>
                </a:solidFill>
              </a:rPr>
              <a:t>↓</a:t>
            </a:r>
            <a:endParaRPr lang="en-US" altLang="ja-JP" sz="2800" b="1" dirty="0">
              <a:solidFill>
                <a:schemeClr val="accent2">
                  <a:lumMod val="75000"/>
                </a:schemeClr>
              </a:solidFill>
            </a:endParaRPr>
          </a:p>
          <a:p>
            <a:pPr algn="ctr" eaLnBrk="1" hangingPunct="1">
              <a:defRPr/>
            </a:pPr>
            <a:r>
              <a:rPr lang="ja-JP" altLang="en-US" sz="2800" b="1" dirty="0">
                <a:solidFill>
                  <a:schemeClr val="accent2">
                    <a:lumMod val="75000"/>
                  </a:schemeClr>
                </a:solidFill>
              </a:rPr>
              <a:t>活動制限</a:t>
            </a:r>
          </a:p>
        </p:txBody>
      </p:sp>
      <p:sp>
        <p:nvSpPr>
          <p:cNvPr id="40" name="円/楕円 39"/>
          <p:cNvSpPr/>
          <p:nvPr/>
        </p:nvSpPr>
        <p:spPr>
          <a:xfrm>
            <a:off x="2592560" y="2948391"/>
            <a:ext cx="3429000" cy="1143000"/>
          </a:xfrm>
          <a:prstGeom prst="ellipse">
            <a:avLst/>
          </a:prstGeom>
          <a:solidFill>
            <a:schemeClr val="bg1">
              <a:alpha val="0"/>
            </a:schemeClr>
          </a:solidFill>
          <a:ln w="34925">
            <a:solidFill>
              <a:schemeClr val="accent5">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51" name="テキスト ボックス 50"/>
          <p:cNvSpPr txBox="1"/>
          <p:nvPr/>
        </p:nvSpPr>
        <p:spPr>
          <a:xfrm>
            <a:off x="0" y="0"/>
            <a:ext cx="3384376" cy="461665"/>
          </a:xfrm>
          <a:prstGeom prst="rect">
            <a:avLst/>
          </a:prstGeom>
          <a:solidFill>
            <a:srgbClr val="FF3399"/>
          </a:solidFill>
        </p:spPr>
        <p:txBody>
          <a:bodyPr wrap="square" rtlCol="0">
            <a:spAutoFit/>
          </a:bodyPr>
          <a:lstStyle/>
          <a:p>
            <a:r>
              <a:rPr kumimoji="1" lang="ja-JP" altLang="en-US" sz="2400" dirty="0">
                <a:solidFill>
                  <a:schemeClr val="bg1"/>
                </a:solidFill>
                <a:latin typeface="HG創英角ﾎﾟｯﾌﾟ体" pitchFamily="49" charset="-128"/>
                <a:ea typeface="HG創英角ﾎﾟｯﾌﾟ体" pitchFamily="49" charset="-128"/>
              </a:rPr>
              <a:t>ＩＣＦでニーズを把握</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linds(horizontal)">
                                      <p:cBhvr>
                                        <p:cTn id="7" dur="500"/>
                                        <p:tgtEl>
                                          <p:spTgt spid="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box(in)">
                                      <p:cBhvr>
                                        <p:cTn id="12" dur="500"/>
                                        <p:tgtEl>
                                          <p:spTgt spid="42"/>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box(in)">
                                      <p:cBhvr>
                                        <p:cTn id="15" dur="500"/>
                                        <p:tgtEl>
                                          <p:spTgt spid="4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44"/>
                                        </p:tgtEl>
                                        <p:attrNameLst>
                                          <p:attrName>style.visibility</p:attrName>
                                        </p:attrNameLst>
                                      </p:cBhvr>
                                      <p:to>
                                        <p:strVal val="visible"/>
                                      </p:to>
                                    </p:set>
                                    <p:animEffect transition="in" filter="blinds(horizontal)">
                                      <p:cBhvr>
                                        <p:cTn id="20" dur="500"/>
                                        <p:tgtEl>
                                          <p:spTgt spid="4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nodeType="clickEffect">
                                  <p:stCondLst>
                                    <p:cond delay="0"/>
                                  </p:stCondLst>
                                  <p:childTnLst>
                                    <p:set>
                                      <p:cBhvr>
                                        <p:cTn id="24" dur="1" fill="hold">
                                          <p:stCondLst>
                                            <p:cond delay="0"/>
                                          </p:stCondLst>
                                        </p:cTn>
                                        <p:tgtEl>
                                          <p:spTgt spid="45"/>
                                        </p:tgtEl>
                                        <p:attrNameLst>
                                          <p:attrName>style.visibility</p:attrName>
                                        </p:attrNameLst>
                                      </p:cBhvr>
                                      <p:to>
                                        <p:strVal val="visible"/>
                                      </p:to>
                                    </p:set>
                                    <p:animEffect transition="in" filter="box(in)">
                                      <p:cBhvr>
                                        <p:cTn id="25" dur="500"/>
                                        <p:tgtEl>
                                          <p:spTgt spid="4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nodeType="clickEffect">
                                  <p:stCondLst>
                                    <p:cond delay="0"/>
                                  </p:stCondLst>
                                  <p:childTnLst>
                                    <p:set>
                                      <p:cBhvr>
                                        <p:cTn id="29" dur="1" fill="hold">
                                          <p:stCondLst>
                                            <p:cond delay="0"/>
                                          </p:stCondLst>
                                        </p:cTn>
                                        <p:tgtEl>
                                          <p:spTgt spid="47"/>
                                        </p:tgtEl>
                                        <p:attrNameLst>
                                          <p:attrName>style.visibility</p:attrName>
                                        </p:attrNameLst>
                                      </p:cBhvr>
                                      <p:to>
                                        <p:strVal val="visible"/>
                                      </p:to>
                                    </p:set>
                                    <p:animEffect transition="in" filter="checkerboard(across)">
                                      <p:cBhvr>
                                        <p:cTn id="30" dur="500"/>
                                        <p:tgtEl>
                                          <p:spTgt spid="47"/>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49"/>
                                        </p:tgtEl>
                                        <p:attrNameLst>
                                          <p:attrName>style.visibility</p:attrName>
                                        </p:attrNameLst>
                                      </p:cBhvr>
                                      <p:to>
                                        <p:strVal val="visible"/>
                                      </p:to>
                                    </p:set>
                                    <p:animEffect transition="in" filter="box(in)">
                                      <p:cBhvr>
                                        <p:cTn id="33" dur="500"/>
                                        <p:tgtEl>
                                          <p:spTgt spid="49"/>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50"/>
                                        </p:tgtEl>
                                        <p:attrNameLst>
                                          <p:attrName>style.visibility</p:attrName>
                                        </p:attrNameLst>
                                      </p:cBhvr>
                                      <p:to>
                                        <p:strVal val="visible"/>
                                      </p:to>
                                    </p:set>
                                    <p:animEffect transition="in" filter="box(in)">
                                      <p:cBhvr>
                                        <p:cTn id="36" dur="500"/>
                                        <p:tgtEl>
                                          <p:spTgt spid="50"/>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48"/>
                                        </p:tgtEl>
                                        <p:attrNameLst>
                                          <p:attrName>style.visibility</p:attrName>
                                        </p:attrNameLst>
                                      </p:cBhvr>
                                      <p:to>
                                        <p:strVal val="visible"/>
                                      </p:to>
                                    </p:set>
                                    <p:animEffect transition="in" filter="blinds(horizontal)">
                                      <p:cBhvr>
                                        <p:cTn id="39"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8" grpId="0" animBg="1"/>
      <p:bldP spid="49" grpId="0" animBg="1"/>
      <p:bldP spid="50" grpId="0" animBg="1"/>
      <p:bldP spid="44" grpId="0" animBg="1"/>
      <p:bldP spid="4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16632"/>
            <a:ext cx="8229600" cy="725487"/>
          </a:xfrm>
        </p:spPr>
        <p:txBody>
          <a:bodyPr/>
          <a:lstStyle/>
          <a:p>
            <a:pPr>
              <a:defRPr/>
            </a:pPr>
            <a:r>
              <a:rPr lang="ja-JP" altLang="en-US" sz="3200" i="1" dirty="0" err="1">
                <a:solidFill>
                  <a:srgbClr val="FF3399"/>
                </a:solidFill>
                <a:latin typeface="HGP創英角ﾎﾟｯﾌﾟ体" pitchFamily="50" charset="-128"/>
                <a:ea typeface="HGP創英角ﾎﾟｯﾌﾟ体" pitchFamily="50" charset="-128"/>
              </a:rPr>
              <a:t>ー</a:t>
            </a:r>
            <a:r>
              <a:rPr lang="en-US" altLang="ja-JP" sz="3200" i="1" dirty="0">
                <a:solidFill>
                  <a:srgbClr val="FF3399"/>
                </a:solidFill>
                <a:latin typeface="HGP創英角ﾎﾟｯﾌﾟ体" pitchFamily="50" charset="-128"/>
                <a:ea typeface="HGP創英角ﾎﾟｯﾌﾟ体" pitchFamily="50" charset="-128"/>
              </a:rPr>
              <a:t>A</a:t>
            </a:r>
            <a:r>
              <a:rPr lang="ja-JP" altLang="en-US" sz="3200" i="1" dirty="0" err="1">
                <a:solidFill>
                  <a:srgbClr val="FF3399"/>
                </a:solidFill>
                <a:latin typeface="HGP創英角ﾎﾟｯﾌﾟ体" pitchFamily="50" charset="-128"/>
                <a:ea typeface="HGP創英角ﾎﾟｯﾌﾟ体" pitchFamily="50" charset="-128"/>
              </a:rPr>
              <a:t>さんら</a:t>
            </a:r>
            <a:r>
              <a:rPr lang="ja-JP" altLang="en-US" sz="3200" i="1" dirty="0">
                <a:solidFill>
                  <a:srgbClr val="FF3399"/>
                </a:solidFill>
                <a:latin typeface="HGP創英角ﾎﾟｯﾌﾟ体" pitchFamily="50" charset="-128"/>
                <a:ea typeface="HGP創英角ﾎﾟｯﾌﾟ体" pitchFamily="50" charset="-128"/>
              </a:rPr>
              <a:t>しい「活動」のある生活へー</a:t>
            </a:r>
          </a:p>
        </p:txBody>
      </p:sp>
      <p:sp>
        <p:nvSpPr>
          <p:cNvPr id="215041" name="Rectangle 1"/>
          <p:cNvSpPr>
            <a:spLocks noChangeArrowheads="1"/>
          </p:cNvSpPr>
          <p:nvPr/>
        </p:nvSpPr>
        <p:spPr bwMode="auto">
          <a:xfrm>
            <a:off x="285750" y="1885402"/>
            <a:ext cx="8858250" cy="1077218"/>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wrap="square" anchor="ctr">
            <a:spAutoFit/>
          </a:bodyPr>
          <a:lstStyle/>
          <a:p>
            <a:pPr indent="133350">
              <a:defRPr/>
            </a:pPr>
            <a:r>
              <a:rPr lang="ja-JP" altLang="en-US" sz="3200" dirty="0">
                <a:latin typeface="Arial" charset="0"/>
              </a:rPr>
              <a:t>☆個人因子（強み）を活かし、生活の活性化</a:t>
            </a:r>
            <a:endParaRPr lang="en-US" altLang="ja-JP" sz="3200" dirty="0">
              <a:latin typeface="Arial" charset="0"/>
            </a:endParaRPr>
          </a:p>
          <a:p>
            <a:pPr indent="133350">
              <a:defRPr/>
            </a:pPr>
            <a:r>
              <a:rPr lang="ja-JP" altLang="en-US" sz="3200" dirty="0">
                <a:latin typeface="Arial" charset="0"/>
              </a:rPr>
              <a:t>　と参加を実現できないか</a:t>
            </a:r>
            <a:endParaRPr lang="en-US" altLang="ja-JP" sz="3200" dirty="0">
              <a:latin typeface="Arial" charset="0"/>
            </a:endParaRPr>
          </a:p>
        </p:txBody>
      </p:sp>
      <p:sp>
        <p:nvSpPr>
          <p:cNvPr id="4" name="正方形/長方形 3"/>
          <p:cNvSpPr/>
          <p:nvPr/>
        </p:nvSpPr>
        <p:spPr>
          <a:xfrm>
            <a:off x="179512" y="980728"/>
            <a:ext cx="7830616" cy="646331"/>
          </a:xfrm>
          <a:prstGeom prst="rect">
            <a:avLst/>
          </a:prstGeom>
          <a:solidFill>
            <a:schemeClr val="accent6">
              <a:lumMod val="60000"/>
              <a:lumOff val="40000"/>
            </a:schemeClr>
          </a:solidFill>
        </p:spPr>
        <p:txBody>
          <a:bodyPr wrap="square">
            <a:spAutoFit/>
          </a:bodyPr>
          <a:lstStyle/>
          <a:p>
            <a:pPr eaLnBrk="1" hangingPunct="1">
              <a:defRPr/>
            </a:pPr>
            <a:r>
              <a:rPr lang="ja-JP" altLang="en-US" dirty="0">
                <a:solidFill>
                  <a:schemeClr val="bg1"/>
                </a:solidFill>
                <a:latin typeface="Arial" charset="0"/>
              </a:rPr>
              <a:t>　</a:t>
            </a:r>
            <a:r>
              <a:rPr lang="ja-JP" altLang="en-US" sz="3600" b="1" dirty="0">
                <a:solidFill>
                  <a:schemeClr val="bg1"/>
                </a:solidFill>
                <a:latin typeface="Arial" charset="0"/>
              </a:rPr>
              <a:t>演習➂　生活歴と地域活動等について</a:t>
            </a:r>
            <a:r>
              <a:rPr lang="ja-JP" altLang="en-US" b="1" dirty="0">
                <a:solidFill>
                  <a:schemeClr val="bg1"/>
                </a:solidFill>
                <a:latin typeface="Arial" charset="0"/>
              </a:rPr>
              <a:t>　　　　　　　　　　</a:t>
            </a:r>
            <a:endParaRPr lang="ja-JP" altLang="en-US" dirty="0">
              <a:solidFill>
                <a:schemeClr val="bg1"/>
              </a:solidFill>
              <a:latin typeface="Arial" charset="0"/>
            </a:endParaRPr>
          </a:p>
        </p:txBody>
      </p:sp>
      <p:sp>
        <p:nvSpPr>
          <p:cNvPr id="5" name="テキスト ボックス 4"/>
          <p:cNvSpPr txBox="1"/>
          <p:nvPr/>
        </p:nvSpPr>
        <p:spPr>
          <a:xfrm>
            <a:off x="683568" y="3140968"/>
            <a:ext cx="7704856" cy="2400657"/>
          </a:xfrm>
          <a:prstGeom prst="rect">
            <a:avLst/>
          </a:prstGeom>
          <a:solidFill>
            <a:srgbClr val="FEF4F9"/>
          </a:solidFill>
        </p:spPr>
        <p:txBody>
          <a:bodyPr wrap="square" rtlCol="0">
            <a:spAutoFit/>
          </a:bodyPr>
          <a:lstStyle/>
          <a:p>
            <a:r>
              <a:rPr lang="ja-JP" altLang="en-US" sz="2800" dirty="0"/>
              <a:t>　</a:t>
            </a:r>
            <a:r>
              <a:rPr lang="ja-JP" altLang="en-US" sz="2800" b="1" dirty="0">
                <a:effectLst>
                  <a:outerShdw blurRad="38100" dist="38100" dir="2700000" algn="tl">
                    <a:srgbClr val="000000">
                      <a:alpha val="43137"/>
                    </a:srgbClr>
                  </a:outerShdw>
                </a:effectLst>
              </a:rPr>
              <a:t>ＩＣＦシートから捉えてみましょう</a:t>
            </a:r>
            <a:endParaRPr lang="en-US" altLang="ja-JP" sz="2800" b="1" dirty="0">
              <a:effectLst>
                <a:outerShdw blurRad="38100" dist="38100" dir="2700000" algn="tl">
                  <a:srgbClr val="000000">
                    <a:alpha val="43137"/>
                  </a:srgbClr>
                </a:outerShdw>
              </a:effectLst>
            </a:endParaRPr>
          </a:p>
          <a:p>
            <a:r>
              <a:rPr kumimoji="1" lang="ja-JP" altLang="en-US" sz="1000" b="1" dirty="0">
                <a:solidFill>
                  <a:srgbClr val="FF3399"/>
                </a:solidFill>
                <a:effectLst>
                  <a:outerShdw blurRad="38100" dist="38100" dir="2700000" algn="tl">
                    <a:srgbClr val="000000">
                      <a:alpha val="43137"/>
                    </a:srgbClr>
                  </a:outerShdw>
                </a:effectLst>
              </a:rPr>
              <a:t>　　　　　　　　　　　　</a:t>
            </a:r>
            <a:endParaRPr kumimoji="1" lang="en-US" altLang="ja-JP" sz="1000" b="1" dirty="0">
              <a:solidFill>
                <a:srgbClr val="FF0000"/>
              </a:solidFill>
              <a:effectLst>
                <a:outerShdw blurRad="38100" dist="38100" dir="2700000" algn="tl">
                  <a:srgbClr val="000000">
                    <a:alpha val="43137"/>
                  </a:srgbClr>
                </a:outerShdw>
              </a:effectLst>
            </a:endParaRPr>
          </a:p>
          <a:p>
            <a:r>
              <a:rPr lang="ja-JP" altLang="en-US" sz="2800" dirty="0"/>
              <a:t>　</a:t>
            </a:r>
            <a:r>
              <a:rPr lang="ja-JP" altLang="en-US" sz="2800" dirty="0">
                <a:solidFill>
                  <a:srgbClr val="FF0000"/>
                </a:solidFill>
                <a:effectLst>
                  <a:outerShdw blurRad="38100" dist="38100" dir="2700000" algn="tl">
                    <a:srgbClr val="000000">
                      <a:alpha val="43137"/>
                    </a:srgbClr>
                  </a:outerShdw>
                </a:effectLst>
              </a:rPr>
              <a:t>Ａさんの尊厳を守り、以前のような</a:t>
            </a:r>
            <a:endParaRPr lang="en-US" altLang="ja-JP" sz="2800" dirty="0">
              <a:solidFill>
                <a:srgbClr val="FF0000"/>
              </a:solidFill>
              <a:effectLst>
                <a:outerShdw blurRad="38100" dist="38100" dir="2700000" algn="tl">
                  <a:srgbClr val="000000">
                    <a:alpha val="43137"/>
                  </a:srgbClr>
                </a:outerShdw>
              </a:effectLst>
            </a:endParaRPr>
          </a:p>
          <a:p>
            <a:r>
              <a:rPr lang="ja-JP" altLang="en-US" sz="2800" dirty="0">
                <a:solidFill>
                  <a:srgbClr val="FF0000"/>
                </a:solidFill>
                <a:effectLst>
                  <a:outerShdw blurRad="38100" dist="38100" dir="2700000" algn="tl">
                    <a:srgbClr val="000000">
                      <a:alpha val="43137"/>
                    </a:srgbClr>
                  </a:outerShdw>
                </a:effectLst>
              </a:rPr>
              <a:t>　生き生きしていた生活を部分的に</a:t>
            </a:r>
            <a:endParaRPr lang="en-US" altLang="ja-JP" sz="2800" dirty="0">
              <a:solidFill>
                <a:srgbClr val="FF0000"/>
              </a:solidFill>
              <a:effectLst>
                <a:outerShdw blurRad="38100" dist="38100" dir="2700000" algn="tl">
                  <a:srgbClr val="000000">
                    <a:alpha val="43137"/>
                  </a:srgbClr>
                </a:outerShdw>
              </a:effectLst>
            </a:endParaRPr>
          </a:p>
          <a:p>
            <a:r>
              <a:rPr lang="ja-JP" altLang="en-US" sz="2800" dirty="0">
                <a:solidFill>
                  <a:srgbClr val="FF0000"/>
                </a:solidFill>
                <a:effectLst>
                  <a:outerShdw blurRad="38100" dist="38100" dir="2700000" algn="tl">
                    <a:srgbClr val="000000">
                      <a:alpha val="43137"/>
                    </a:srgbClr>
                  </a:outerShdw>
                </a:effectLst>
              </a:rPr>
              <a:t>　でも取り戻すには、どの因子に働</a:t>
            </a:r>
            <a:endParaRPr lang="en-US" altLang="ja-JP" sz="2800" dirty="0">
              <a:solidFill>
                <a:srgbClr val="FF0000"/>
              </a:solidFill>
              <a:effectLst>
                <a:outerShdw blurRad="38100" dist="38100" dir="2700000" algn="tl">
                  <a:srgbClr val="000000">
                    <a:alpha val="43137"/>
                  </a:srgbClr>
                </a:outerShdw>
              </a:effectLst>
            </a:endParaRPr>
          </a:p>
          <a:p>
            <a:r>
              <a:rPr lang="ja-JP" altLang="en-US" sz="2800" dirty="0">
                <a:solidFill>
                  <a:srgbClr val="FF0000"/>
                </a:solidFill>
                <a:effectLst>
                  <a:outerShdw blurRad="38100" dist="38100" dir="2700000" algn="tl">
                    <a:srgbClr val="000000">
                      <a:alpha val="43137"/>
                    </a:srgbClr>
                  </a:outerShdw>
                </a:effectLst>
              </a:rPr>
              <a:t>　きかければいいでしょうか？</a:t>
            </a:r>
            <a:endParaRPr lang="en-US" altLang="ja-JP" sz="2800" dirty="0">
              <a:solidFill>
                <a:srgbClr val="FF0000"/>
              </a:solidFill>
              <a:effectLst>
                <a:outerShdw blurRad="38100" dist="38100" dir="2700000" algn="tl">
                  <a:srgbClr val="000000">
                    <a:alpha val="43137"/>
                  </a:srgbClr>
                </a:outerShdw>
              </a:effectLst>
            </a:endParaRPr>
          </a:p>
        </p:txBody>
      </p:sp>
      <p:sp>
        <p:nvSpPr>
          <p:cNvPr id="6" name="下矢印 5"/>
          <p:cNvSpPr/>
          <p:nvPr/>
        </p:nvSpPr>
        <p:spPr>
          <a:xfrm>
            <a:off x="323528" y="476672"/>
            <a:ext cx="928104" cy="3076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メモ 6"/>
          <p:cNvSpPr/>
          <p:nvPr/>
        </p:nvSpPr>
        <p:spPr>
          <a:xfrm>
            <a:off x="7974136" y="980728"/>
            <a:ext cx="1115616" cy="62068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000" dirty="0">
                <a:solidFill>
                  <a:srgbClr val="FF0000"/>
                </a:solidFill>
              </a:rPr>
              <a:t>ﾜｰｸｼｰﾄ</a:t>
            </a:r>
            <a:endParaRPr kumimoji="1" lang="en-US" altLang="ja-JP" sz="2000" dirty="0">
              <a:solidFill>
                <a:srgbClr val="FF0000"/>
              </a:solidFill>
            </a:endParaRPr>
          </a:p>
          <a:p>
            <a:pPr algn="ctr"/>
            <a:r>
              <a:rPr lang="ja-JP" altLang="en-US" sz="2000" dirty="0">
                <a:solidFill>
                  <a:srgbClr val="FF0000"/>
                </a:solidFill>
              </a:rPr>
              <a:t>Ｐ</a:t>
            </a:r>
            <a:r>
              <a:rPr lang="en-US" altLang="ja-JP" sz="2000" dirty="0">
                <a:solidFill>
                  <a:srgbClr val="FF0000"/>
                </a:solidFill>
              </a:rPr>
              <a:t>70</a:t>
            </a:r>
            <a:endParaRPr kumimoji="1" lang="ja-JP" altLang="en-US" sz="2000" dirty="0">
              <a:solidFill>
                <a:srgbClr val="FF0000"/>
              </a:solidFill>
            </a:endParaRPr>
          </a:p>
        </p:txBody>
      </p:sp>
      <p:sp>
        <p:nvSpPr>
          <p:cNvPr id="8" name="正方形/長方形 7"/>
          <p:cNvSpPr/>
          <p:nvPr/>
        </p:nvSpPr>
        <p:spPr>
          <a:xfrm>
            <a:off x="827584" y="6021288"/>
            <a:ext cx="4644008" cy="584775"/>
          </a:xfrm>
          <a:prstGeom prst="rect">
            <a:avLst/>
          </a:prstGeom>
          <a:solidFill>
            <a:schemeClr val="accent3">
              <a:lumMod val="95000"/>
            </a:schemeClr>
          </a:solidFill>
        </p:spPr>
        <p:txBody>
          <a:bodyPr wrap="square">
            <a:spAutoFit/>
          </a:bodyPr>
          <a:lstStyle/>
          <a:p>
            <a:r>
              <a:rPr lang="ja-JP" altLang="ja-JP" sz="3200" b="1" dirty="0"/>
              <a:t>　</a:t>
            </a:r>
            <a:r>
              <a:rPr lang="ja-JP" altLang="en-US" sz="3200" b="1" dirty="0">
                <a:solidFill>
                  <a:srgbClr val="0070C0"/>
                </a:solidFill>
                <a:effectLst>
                  <a:outerShdw blurRad="38100" dist="38100" dir="2700000" algn="tl">
                    <a:srgbClr val="000000">
                      <a:alpha val="43137"/>
                    </a:srgbClr>
                  </a:outerShdw>
                </a:effectLst>
              </a:rPr>
              <a:t>グループ</a:t>
            </a:r>
            <a:r>
              <a:rPr lang="ja-JP" altLang="ja-JP" sz="3200" b="1" dirty="0">
                <a:solidFill>
                  <a:srgbClr val="0070C0"/>
                </a:solidFill>
                <a:effectLst>
                  <a:outerShdw blurRad="38100" dist="38100" dir="2700000" algn="tl">
                    <a:srgbClr val="000000">
                      <a:alpha val="43137"/>
                    </a:srgbClr>
                  </a:outerShdw>
                </a:effectLst>
              </a:rPr>
              <a:t>ワーク</a:t>
            </a:r>
            <a:r>
              <a:rPr lang="ja-JP" altLang="ja-JP" sz="3200" b="1" dirty="0">
                <a:solidFill>
                  <a:srgbClr val="FF3399"/>
                </a:solidFill>
                <a:effectLst>
                  <a:outerShdw blurRad="38100" dist="38100" dir="2700000" algn="tl">
                    <a:srgbClr val="000000">
                      <a:alpha val="43137"/>
                    </a:srgbClr>
                  </a:outerShdw>
                </a:effectLst>
              </a:rPr>
              <a:t>　</a:t>
            </a:r>
            <a:endParaRPr lang="ja-JP" altLang="en-US" sz="3200" dirty="0">
              <a:solidFill>
                <a:srgbClr val="FF3399"/>
              </a:solidFill>
              <a:effectLst>
                <a:outerShdw blurRad="38100" dist="38100" dir="2700000" algn="tl">
                  <a:srgbClr val="000000">
                    <a:alpha val="43137"/>
                  </a:srgbClr>
                </a:outerShdw>
              </a:effectLst>
            </a:endParaRPr>
          </a:p>
        </p:txBody>
      </p:sp>
      <p:sp>
        <p:nvSpPr>
          <p:cNvPr id="11" name="角丸四角形吹き出し 10"/>
          <p:cNvSpPr/>
          <p:nvPr/>
        </p:nvSpPr>
        <p:spPr>
          <a:xfrm>
            <a:off x="7020272" y="2852936"/>
            <a:ext cx="1907704" cy="1800200"/>
          </a:xfrm>
          <a:prstGeom prst="wedgeRoundRectCallout">
            <a:avLst>
              <a:gd name="adj1" fmla="val -63664"/>
              <a:gd name="adj2" fmla="val 37340"/>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kumimoji="1" lang="ja-JP" altLang="en-US" sz="2400" b="1" dirty="0">
                <a:solidFill>
                  <a:schemeClr val="tx2"/>
                </a:solidFill>
                <a:latin typeface="+mj-ea"/>
                <a:ea typeface="+mj-ea"/>
              </a:rPr>
              <a:t>ワークシート</a:t>
            </a:r>
            <a:r>
              <a:rPr kumimoji="1" lang="en-US" altLang="ja-JP" sz="2400" b="1" dirty="0">
                <a:solidFill>
                  <a:srgbClr val="C80064"/>
                </a:solidFill>
                <a:effectLst>
                  <a:outerShdw blurRad="38100" dist="38100" dir="2700000" algn="tl">
                    <a:srgbClr val="000000">
                      <a:alpha val="43137"/>
                    </a:srgbClr>
                  </a:outerShdw>
                </a:effectLst>
                <a:latin typeface="+mj-ea"/>
                <a:ea typeface="+mj-ea"/>
              </a:rPr>
              <a:t>P</a:t>
            </a:r>
            <a:r>
              <a:rPr lang="en-US" altLang="ja-JP" sz="2400" b="1" dirty="0">
                <a:solidFill>
                  <a:srgbClr val="C80064"/>
                </a:solidFill>
                <a:effectLst>
                  <a:outerShdw blurRad="38100" dist="38100" dir="2700000" algn="tl">
                    <a:srgbClr val="000000">
                      <a:alpha val="43137"/>
                    </a:srgbClr>
                  </a:outerShdw>
                </a:effectLst>
                <a:latin typeface="+mj-ea"/>
                <a:ea typeface="+mj-ea"/>
              </a:rPr>
              <a:t>69</a:t>
            </a:r>
            <a:r>
              <a:rPr lang="ja-JP" altLang="en-US" sz="1000" b="1" dirty="0">
                <a:solidFill>
                  <a:srgbClr val="C80064"/>
                </a:solidFill>
                <a:effectLst>
                  <a:outerShdw blurRad="38100" dist="38100" dir="2700000" algn="tl">
                    <a:srgbClr val="000000">
                      <a:alpha val="43137"/>
                    </a:srgbClr>
                  </a:outerShdw>
                </a:effectLst>
                <a:latin typeface="+mj-ea"/>
                <a:ea typeface="+mj-ea"/>
              </a:rPr>
              <a:t>　</a:t>
            </a:r>
            <a:r>
              <a:rPr lang="ja-JP" altLang="en-US" b="1" dirty="0">
                <a:solidFill>
                  <a:srgbClr val="002060"/>
                </a:solidFill>
                <a:latin typeface="+mj-ea"/>
                <a:ea typeface="+mj-ea"/>
              </a:rPr>
              <a:t>（</a:t>
            </a:r>
            <a:r>
              <a:rPr lang="en-US" altLang="ja-JP" b="1" dirty="0">
                <a:solidFill>
                  <a:srgbClr val="002060"/>
                </a:solidFill>
                <a:latin typeface="+mj-ea"/>
                <a:ea typeface="+mj-ea"/>
              </a:rPr>
              <a:t>ICF</a:t>
            </a:r>
            <a:r>
              <a:rPr lang="ja-JP" altLang="en-US" b="1" dirty="0">
                <a:solidFill>
                  <a:srgbClr val="002060"/>
                </a:solidFill>
                <a:latin typeface="+mj-ea"/>
                <a:ea typeface="+mj-ea"/>
              </a:rPr>
              <a:t>シート）</a:t>
            </a:r>
            <a:r>
              <a:rPr lang="ja-JP" altLang="en-US" sz="2400" b="1" dirty="0">
                <a:solidFill>
                  <a:schemeClr val="tx2"/>
                </a:solidFill>
                <a:latin typeface="+mj-ea"/>
                <a:ea typeface="+mj-ea"/>
              </a:rPr>
              <a:t>をもとに考えてみましょう</a:t>
            </a:r>
            <a:endParaRPr kumimoji="1" lang="ja-JP" altLang="en-US" sz="2400" b="1" dirty="0">
              <a:solidFill>
                <a:schemeClr val="tx2"/>
              </a:solidFill>
              <a:latin typeface="+mj-ea"/>
              <a:ea typeface="+mj-ea"/>
            </a:endParaRPr>
          </a:p>
        </p:txBody>
      </p:sp>
      <p:pic>
        <p:nvPicPr>
          <p:cNvPr id="12" name="オブジェクト 2"/>
          <p:cNvPicPr/>
          <p:nvPr/>
        </p:nvPicPr>
        <p:blipFill>
          <a:blip r:embed="rId2" cstate="print">
            <a:lum contrast="20000"/>
          </a:blip>
          <a:srcRect b="-328"/>
          <a:stretch>
            <a:fillRect/>
          </a:stretch>
        </p:blipFill>
        <p:spPr bwMode="auto">
          <a:xfrm>
            <a:off x="6804248" y="4869160"/>
            <a:ext cx="2123728" cy="1728192"/>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5"/>
          <p:cNvSpPr>
            <a:spLocks noChangeArrowheads="1"/>
          </p:cNvSpPr>
          <p:nvPr/>
        </p:nvSpPr>
        <p:spPr bwMode="auto">
          <a:xfrm>
            <a:off x="1089025" y="1162050"/>
            <a:ext cx="638175"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p>
        </p:txBody>
      </p:sp>
      <p:grpSp>
        <p:nvGrpSpPr>
          <p:cNvPr id="11267" name="Group 1"/>
          <p:cNvGrpSpPr>
            <a:grpSpLocks/>
          </p:cNvGrpSpPr>
          <p:nvPr/>
        </p:nvGrpSpPr>
        <p:grpSpPr bwMode="auto">
          <a:xfrm>
            <a:off x="142875" y="142875"/>
            <a:ext cx="8858250" cy="6572250"/>
            <a:chOff x="1110" y="8599"/>
            <a:chExt cx="10024" cy="7209"/>
          </a:xfrm>
        </p:grpSpPr>
        <p:sp>
          <p:nvSpPr>
            <p:cNvPr id="11314" name="Rectangle 24"/>
            <p:cNvSpPr>
              <a:spLocks noChangeArrowheads="1"/>
            </p:cNvSpPr>
            <p:nvPr/>
          </p:nvSpPr>
          <p:spPr bwMode="auto">
            <a:xfrm>
              <a:off x="4244" y="8599"/>
              <a:ext cx="3619" cy="1560"/>
            </a:xfrm>
            <a:prstGeom prst="rect">
              <a:avLst/>
            </a:prstGeom>
            <a:solidFill>
              <a:srgbClr val="F2DBDB"/>
            </a:solidFill>
            <a:ln w="9525">
              <a:solidFill>
                <a:srgbClr val="000000"/>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ja-JP" sz="1800" b="1">
                  <a:solidFill>
                    <a:srgbClr val="FF0000"/>
                  </a:solidFill>
                  <a:latin typeface="ＭＳ Ｐ明朝" panose="02020600040205080304" pitchFamily="18" charset="-128"/>
                  <a:cs typeface="Times New Roman" panose="02020603050405020304" pitchFamily="18" charset="0"/>
                </a:rPr>
                <a:t>【</a:t>
              </a:r>
              <a:r>
                <a:rPr lang="ja-JP" altLang="ja-JP" sz="1800" b="1">
                  <a:solidFill>
                    <a:srgbClr val="FF0000"/>
                  </a:solidFill>
                  <a:latin typeface="Century" panose="02040604050505020304" pitchFamily="18" charset="0"/>
                  <a:cs typeface="Times New Roman" panose="02020603050405020304" pitchFamily="18" charset="0"/>
                </a:rPr>
                <a:t>健康状態（変調</a:t>
              </a:r>
              <a:r>
                <a:rPr lang="en-US" altLang="ja-JP" sz="1800" b="1">
                  <a:solidFill>
                    <a:srgbClr val="FF0000"/>
                  </a:solidFill>
                  <a:latin typeface="Century" panose="02040604050505020304" pitchFamily="18" charset="0"/>
                  <a:cs typeface="Times New Roman" panose="02020603050405020304" pitchFamily="18" charset="0"/>
                </a:rPr>
                <a:t>/</a:t>
              </a:r>
              <a:r>
                <a:rPr lang="ja-JP" altLang="en-US" sz="1800" b="1">
                  <a:solidFill>
                    <a:srgbClr val="FF0000"/>
                  </a:solidFill>
                  <a:latin typeface="Century" panose="02040604050505020304" pitchFamily="18" charset="0"/>
                  <a:cs typeface="Times New Roman" panose="02020603050405020304" pitchFamily="18" charset="0"/>
                </a:rPr>
                <a:t>疾病）</a:t>
              </a:r>
              <a:r>
                <a:rPr lang="en-US" altLang="ja-JP" sz="1800" b="1">
                  <a:solidFill>
                    <a:srgbClr val="FF0000"/>
                  </a:solidFill>
                  <a:latin typeface="ＭＳ Ｐ明朝" panose="02020600040205080304" pitchFamily="18" charset="-128"/>
                  <a:cs typeface="Times New Roman" panose="02020603050405020304" pitchFamily="18" charset="0"/>
                </a:rPr>
                <a:t>】</a:t>
              </a:r>
              <a:endParaRPr lang="en-US" altLang="ja-JP" sz="1800" b="1"/>
            </a:p>
            <a:p>
              <a:pPr>
                <a:spcBef>
                  <a:spcPct val="0"/>
                </a:spcBef>
                <a:buFontTx/>
                <a:buNone/>
              </a:pPr>
              <a:endParaRPr lang="en-US" altLang="ja-JP" sz="1800"/>
            </a:p>
          </p:txBody>
        </p:sp>
        <p:sp>
          <p:nvSpPr>
            <p:cNvPr id="207895" name="Rectangle 23"/>
            <p:cNvSpPr>
              <a:spLocks noChangeArrowheads="1"/>
            </p:cNvSpPr>
            <p:nvPr/>
          </p:nvSpPr>
          <p:spPr bwMode="auto">
            <a:xfrm>
              <a:off x="1110" y="10765"/>
              <a:ext cx="3135" cy="2062"/>
            </a:xfrm>
            <a:prstGeom prst="rect">
              <a:avLst/>
            </a:prstGeom>
            <a:solidFill>
              <a:srgbClr val="F2F2F2"/>
            </a:solidFill>
            <a:ln w="9525">
              <a:solidFill>
                <a:srgbClr val="000000"/>
              </a:solidFill>
              <a:miter lim="800000"/>
              <a:headEnd/>
              <a:tailEnd/>
            </a:ln>
          </p:spPr>
          <p:txBody>
            <a:bodyPr/>
            <a:lstStyle/>
            <a:p>
              <a:pPr algn="ctr">
                <a:defRPr/>
              </a:pPr>
              <a:r>
                <a:rPr lang="ja-JP" altLang="ja-JP" b="1" dirty="0">
                  <a:solidFill>
                    <a:schemeClr val="accent6">
                      <a:lumMod val="60000"/>
                      <a:lumOff val="40000"/>
                    </a:schemeClr>
                  </a:solidFill>
                  <a:latin typeface="ＭＳ Ｐ明朝" pitchFamily="18" charset="-128"/>
                  <a:cs typeface="Times New Roman" pitchFamily="18" charset="0"/>
                </a:rPr>
                <a:t>【</a:t>
              </a:r>
              <a:r>
                <a:rPr lang="ja-JP" b="1" dirty="0">
                  <a:solidFill>
                    <a:schemeClr val="accent6">
                      <a:lumMod val="60000"/>
                      <a:lumOff val="40000"/>
                    </a:schemeClr>
                  </a:solidFill>
                  <a:latin typeface="Century" pitchFamily="18" charset="0"/>
                  <a:cs typeface="Times New Roman" pitchFamily="18" charset="0"/>
                </a:rPr>
                <a:t>心身機能・身体構造</a:t>
              </a:r>
              <a:r>
                <a:rPr lang="ja-JP" altLang="ja-JP" b="1" dirty="0">
                  <a:solidFill>
                    <a:schemeClr val="accent6">
                      <a:lumMod val="60000"/>
                      <a:lumOff val="40000"/>
                    </a:schemeClr>
                  </a:solidFill>
                  <a:latin typeface="ＭＳ Ｐ明朝" pitchFamily="18" charset="-128"/>
                  <a:cs typeface="Times New Roman" pitchFamily="18" charset="0"/>
                </a:rPr>
                <a:t>】</a:t>
              </a:r>
              <a:endParaRPr lang="ja-JP" altLang="ja-JP" b="1" dirty="0">
                <a:solidFill>
                  <a:schemeClr val="accent6">
                    <a:lumMod val="60000"/>
                    <a:lumOff val="40000"/>
                  </a:schemeClr>
                </a:solidFill>
              </a:endParaRPr>
            </a:p>
            <a:p>
              <a:pPr>
                <a:defRPr/>
              </a:pPr>
              <a:endParaRPr lang="ja-JP" altLang="ja-JP" dirty="0"/>
            </a:p>
          </p:txBody>
        </p:sp>
        <p:sp>
          <p:nvSpPr>
            <p:cNvPr id="207894" name="Rectangle 22"/>
            <p:cNvSpPr>
              <a:spLocks noChangeArrowheads="1"/>
            </p:cNvSpPr>
            <p:nvPr/>
          </p:nvSpPr>
          <p:spPr bwMode="auto">
            <a:xfrm>
              <a:off x="4426" y="10765"/>
              <a:ext cx="3253" cy="2062"/>
            </a:xfrm>
            <a:prstGeom prst="rect">
              <a:avLst/>
            </a:prstGeom>
            <a:solidFill>
              <a:srgbClr val="FDE9D9"/>
            </a:solidFill>
            <a:ln w="9525">
              <a:solidFill>
                <a:srgbClr val="000000"/>
              </a:solidFill>
              <a:miter lim="800000"/>
              <a:headEnd/>
              <a:tailEnd/>
            </a:ln>
          </p:spPr>
          <p:txBody>
            <a:bodyPr lIns="37440" rIns="37440"/>
            <a:lstStyle/>
            <a:p>
              <a:pPr algn="ctr">
                <a:defRPr/>
              </a:pPr>
              <a:r>
                <a:rPr lang="ja-JP" altLang="ja-JP" b="1" dirty="0">
                  <a:solidFill>
                    <a:schemeClr val="accent6">
                      <a:lumMod val="60000"/>
                      <a:lumOff val="40000"/>
                    </a:schemeClr>
                  </a:solidFill>
                  <a:latin typeface="ＭＳ Ｐ明朝" pitchFamily="18" charset="-128"/>
                  <a:cs typeface="Times New Roman" pitchFamily="18" charset="0"/>
                </a:rPr>
                <a:t>【</a:t>
              </a:r>
              <a:r>
                <a:rPr lang="ja-JP" b="1" dirty="0">
                  <a:solidFill>
                    <a:schemeClr val="accent6">
                      <a:lumMod val="60000"/>
                      <a:lumOff val="40000"/>
                    </a:schemeClr>
                  </a:solidFill>
                  <a:latin typeface="Century" pitchFamily="18" charset="0"/>
                  <a:cs typeface="Times New Roman" pitchFamily="18" charset="0"/>
                </a:rPr>
                <a:t>活　動</a:t>
              </a:r>
              <a:r>
                <a:rPr lang="ja-JP" altLang="ja-JP" b="1" dirty="0">
                  <a:solidFill>
                    <a:schemeClr val="accent6">
                      <a:lumMod val="60000"/>
                      <a:lumOff val="40000"/>
                    </a:schemeClr>
                  </a:solidFill>
                  <a:latin typeface="ＭＳ Ｐ明朝" pitchFamily="18" charset="-128"/>
                  <a:cs typeface="Times New Roman" pitchFamily="18" charset="0"/>
                </a:rPr>
                <a:t>】</a:t>
              </a:r>
              <a:endParaRPr lang="ja-JP" altLang="ja-JP" b="1" dirty="0">
                <a:solidFill>
                  <a:schemeClr val="accent6">
                    <a:lumMod val="60000"/>
                    <a:lumOff val="40000"/>
                  </a:schemeClr>
                </a:solidFill>
              </a:endParaRPr>
            </a:p>
            <a:p>
              <a:pPr>
                <a:defRPr/>
              </a:pPr>
              <a:endParaRPr lang="ja-JP" altLang="ja-JP" dirty="0"/>
            </a:p>
          </p:txBody>
        </p:sp>
        <p:sp>
          <p:nvSpPr>
            <p:cNvPr id="207893" name="Rectangle 21"/>
            <p:cNvSpPr>
              <a:spLocks noChangeArrowheads="1"/>
            </p:cNvSpPr>
            <p:nvPr/>
          </p:nvSpPr>
          <p:spPr bwMode="auto">
            <a:xfrm>
              <a:off x="7924" y="10765"/>
              <a:ext cx="3210" cy="2062"/>
            </a:xfrm>
            <a:prstGeom prst="rect">
              <a:avLst/>
            </a:prstGeom>
            <a:solidFill>
              <a:srgbClr val="EAF1DD"/>
            </a:solidFill>
            <a:ln w="9525">
              <a:solidFill>
                <a:srgbClr val="000000"/>
              </a:solidFill>
              <a:miter lim="800000"/>
              <a:headEnd/>
              <a:tailEnd/>
            </a:ln>
          </p:spPr>
          <p:txBody>
            <a:bodyPr lIns="37440" rIns="37440"/>
            <a:lstStyle/>
            <a:p>
              <a:pPr algn="ctr">
                <a:defRPr/>
              </a:pPr>
              <a:r>
                <a:rPr lang="ja-JP" altLang="ja-JP" b="1" dirty="0">
                  <a:solidFill>
                    <a:schemeClr val="accent6">
                      <a:lumMod val="60000"/>
                      <a:lumOff val="40000"/>
                    </a:schemeClr>
                  </a:solidFill>
                  <a:latin typeface="ＭＳ Ｐ明朝" pitchFamily="18" charset="-128"/>
                  <a:cs typeface="Times New Roman" pitchFamily="18" charset="0"/>
                </a:rPr>
                <a:t>【</a:t>
              </a:r>
              <a:r>
                <a:rPr lang="ja-JP" b="1" dirty="0">
                  <a:solidFill>
                    <a:schemeClr val="accent6">
                      <a:lumMod val="60000"/>
                      <a:lumOff val="40000"/>
                    </a:schemeClr>
                  </a:solidFill>
                  <a:latin typeface="Century" pitchFamily="18" charset="0"/>
                  <a:cs typeface="Times New Roman" pitchFamily="18" charset="0"/>
                </a:rPr>
                <a:t>参　加</a:t>
              </a:r>
              <a:r>
                <a:rPr lang="ja-JP" altLang="ja-JP" b="1" dirty="0">
                  <a:solidFill>
                    <a:schemeClr val="accent6">
                      <a:lumMod val="60000"/>
                      <a:lumOff val="40000"/>
                    </a:schemeClr>
                  </a:solidFill>
                  <a:latin typeface="ＭＳ Ｐ明朝" pitchFamily="18" charset="-128"/>
                  <a:cs typeface="Times New Roman" pitchFamily="18" charset="0"/>
                </a:rPr>
                <a:t>】</a:t>
              </a:r>
              <a:endParaRPr lang="ja-JP" altLang="ja-JP" b="1" dirty="0">
                <a:solidFill>
                  <a:schemeClr val="accent6">
                    <a:lumMod val="60000"/>
                    <a:lumOff val="40000"/>
                  </a:schemeClr>
                </a:solidFill>
              </a:endParaRPr>
            </a:p>
            <a:p>
              <a:pPr>
                <a:defRPr/>
              </a:pPr>
              <a:endParaRPr lang="ja-JP" altLang="ja-JP" dirty="0"/>
            </a:p>
          </p:txBody>
        </p:sp>
        <p:sp>
          <p:nvSpPr>
            <p:cNvPr id="11318" name="Rectangle 20"/>
            <p:cNvSpPr>
              <a:spLocks noChangeArrowheads="1"/>
            </p:cNvSpPr>
            <p:nvPr/>
          </p:nvSpPr>
          <p:spPr bwMode="auto">
            <a:xfrm>
              <a:off x="1296" y="13937"/>
              <a:ext cx="4194" cy="1871"/>
            </a:xfrm>
            <a:prstGeom prst="rect">
              <a:avLst/>
            </a:prstGeom>
            <a:solidFill>
              <a:srgbClr val="F2F2F2"/>
            </a:solidFill>
            <a:ln w="9525">
              <a:solidFill>
                <a:srgbClr val="000000"/>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ja-JP" sz="1800" b="1">
                  <a:solidFill>
                    <a:srgbClr val="FF0000"/>
                  </a:solidFill>
                  <a:latin typeface="ＭＳ Ｐ明朝" panose="02020600040205080304" pitchFamily="18" charset="-128"/>
                  <a:cs typeface="Times New Roman" panose="02020603050405020304" pitchFamily="18" charset="0"/>
                </a:rPr>
                <a:t>【</a:t>
              </a:r>
              <a:r>
                <a:rPr lang="ja-JP" altLang="ja-JP" sz="1800" b="1">
                  <a:solidFill>
                    <a:srgbClr val="FF0000"/>
                  </a:solidFill>
                  <a:latin typeface="Century" panose="02040604050505020304" pitchFamily="18" charset="0"/>
                  <a:cs typeface="Times New Roman" panose="02020603050405020304" pitchFamily="18" charset="0"/>
                </a:rPr>
                <a:t>環境因子</a:t>
              </a:r>
              <a:r>
                <a:rPr lang="ja-JP" altLang="ja-JP" sz="1800" b="1">
                  <a:solidFill>
                    <a:srgbClr val="FF0000"/>
                  </a:solidFill>
                  <a:latin typeface="ＭＳ Ｐ明朝" panose="02020600040205080304" pitchFamily="18" charset="-128"/>
                  <a:cs typeface="Times New Roman" panose="02020603050405020304" pitchFamily="18" charset="0"/>
                </a:rPr>
                <a:t>】</a:t>
              </a:r>
              <a:endParaRPr lang="ja-JP" altLang="ja-JP" sz="1800" b="1"/>
            </a:p>
            <a:p>
              <a:pPr>
                <a:spcBef>
                  <a:spcPct val="0"/>
                </a:spcBef>
                <a:buFontTx/>
                <a:buNone/>
              </a:pPr>
              <a:endParaRPr lang="ja-JP" altLang="ja-JP" sz="1800" b="1"/>
            </a:p>
          </p:txBody>
        </p:sp>
        <p:sp>
          <p:nvSpPr>
            <p:cNvPr id="11319" name="Rectangle 19"/>
            <p:cNvSpPr>
              <a:spLocks noChangeArrowheads="1"/>
            </p:cNvSpPr>
            <p:nvPr/>
          </p:nvSpPr>
          <p:spPr bwMode="auto">
            <a:xfrm>
              <a:off x="5910" y="13937"/>
              <a:ext cx="4165" cy="1871"/>
            </a:xfrm>
            <a:prstGeom prst="rect">
              <a:avLst/>
            </a:prstGeom>
            <a:solidFill>
              <a:srgbClr val="F2F2F2"/>
            </a:solidFill>
            <a:ln w="9525">
              <a:solidFill>
                <a:srgbClr val="000000"/>
              </a:solidFill>
              <a:miter lim="800000"/>
              <a:headEnd/>
              <a:tailEnd/>
            </a:ln>
          </p:spPr>
          <p:txBody>
            <a:bodyPr lIns="37440" rIns="3744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ja-JP" sz="1800" b="1">
                  <a:solidFill>
                    <a:srgbClr val="FF0000"/>
                  </a:solidFill>
                  <a:latin typeface="ＭＳ Ｐ明朝" panose="02020600040205080304" pitchFamily="18" charset="-128"/>
                  <a:cs typeface="Times New Roman" panose="02020603050405020304" pitchFamily="18" charset="0"/>
                </a:rPr>
                <a:t>【</a:t>
              </a:r>
              <a:r>
                <a:rPr lang="ja-JP" altLang="ja-JP" sz="1800" b="1">
                  <a:solidFill>
                    <a:srgbClr val="FF0000"/>
                  </a:solidFill>
                  <a:latin typeface="Century" panose="02040604050505020304" pitchFamily="18" charset="0"/>
                  <a:cs typeface="Times New Roman" panose="02020603050405020304" pitchFamily="18" charset="0"/>
                </a:rPr>
                <a:t>個人因子</a:t>
              </a:r>
              <a:r>
                <a:rPr lang="ja-JP" altLang="ja-JP" sz="1800" b="1">
                  <a:solidFill>
                    <a:srgbClr val="FF0000"/>
                  </a:solidFill>
                  <a:latin typeface="ＭＳ Ｐ明朝" panose="02020600040205080304" pitchFamily="18" charset="-128"/>
                  <a:cs typeface="Times New Roman" panose="02020603050405020304" pitchFamily="18" charset="0"/>
                </a:rPr>
                <a:t>】</a:t>
              </a:r>
              <a:endParaRPr lang="ja-JP" altLang="ja-JP" sz="1800" b="1"/>
            </a:p>
            <a:p>
              <a:pPr>
                <a:spcBef>
                  <a:spcPct val="0"/>
                </a:spcBef>
                <a:buFontTx/>
                <a:buNone/>
              </a:pPr>
              <a:endParaRPr lang="ja-JP" altLang="ja-JP" sz="1800"/>
            </a:p>
          </p:txBody>
        </p:sp>
        <p:cxnSp>
          <p:nvCxnSpPr>
            <p:cNvPr id="11320" name="AutoShape 18"/>
            <p:cNvCxnSpPr>
              <a:cxnSpLocks noChangeShapeType="1"/>
            </p:cNvCxnSpPr>
            <p:nvPr/>
          </p:nvCxnSpPr>
          <p:spPr bwMode="auto">
            <a:xfrm>
              <a:off x="6058" y="10159"/>
              <a:ext cx="1" cy="565"/>
            </a:xfrm>
            <a:prstGeom prst="straightConnector1">
              <a:avLst/>
            </a:prstGeom>
            <a:noFill/>
            <a:ln w="3175">
              <a:solidFill>
                <a:srgbClr val="938953"/>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1321" name="AutoShape 17"/>
            <p:cNvCxnSpPr>
              <a:cxnSpLocks noChangeShapeType="1"/>
            </p:cNvCxnSpPr>
            <p:nvPr/>
          </p:nvCxnSpPr>
          <p:spPr bwMode="auto">
            <a:xfrm flipV="1">
              <a:off x="8831" y="12986"/>
              <a:ext cx="0" cy="238"/>
            </a:xfrm>
            <a:prstGeom prst="straightConnector1">
              <a:avLst/>
            </a:prstGeom>
            <a:noFill/>
            <a:ln w="952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11322" name="AutoShape 16"/>
            <p:cNvCxnSpPr>
              <a:cxnSpLocks noChangeShapeType="1"/>
            </p:cNvCxnSpPr>
            <p:nvPr/>
          </p:nvCxnSpPr>
          <p:spPr bwMode="auto">
            <a:xfrm>
              <a:off x="2527" y="10453"/>
              <a:ext cx="6758" cy="1"/>
            </a:xfrm>
            <a:prstGeom prst="straightConnector1">
              <a:avLst/>
            </a:prstGeom>
            <a:noFill/>
            <a:ln w="3175">
              <a:solidFill>
                <a:srgbClr val="938953"/>
              </a:solidFill>
              <a:round/>
              <a:headEnd/>
              <a:tailEnd/>
            </a:ln>
            <a:extLst>
              <a:ext uri="{909E8E84-426E-40DD-AFC4-6F175D3DCCD1}">
                <a14:hiddenFill xmlns:a14="http://schemas.microsoft.com/office/drawing/2010/main">
                  <a:noFill/>
                </a14:hiddenFill>
              </a:ext>
            </a:extLst>
          </p:spPr>
        </p:cxnSp>
        <p:cxnSp>
          <p:nvCxnSpPr>
            <p:cNvPr id="11323" name="AutoShape 15"/>
            <p:cNvCxnSpPr>
              <a:cxnSpLocks noChangeShapeType="1"/>
            </p:cNvCxnSpPr>
            <p:nvPr/>
          </p:nvCxnSpPr>
          <p:spPr bwMode="auto">
            <a:xfrm>
              <a:off x="2527" y="10453"/>
              <a:ext cx="0" cy="238"/>
            </a:xfrm>
            <a:prstGeom prst="straightConnector1">
              <a:avLst/>
            </a:prstGeom>
            <a:noFill/>
            <a:ln w="317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11324" name="AutoShape 14"/>
            <p:cNvCxnSpPr>
              <a:cxnSpLocks noChangeShapeType="1"/>
            </p:cNvCxnSpPr>
            <p:nvPr/>
          </p:nvCxnSpPr>
          <p:spPr bwMode="auto">
            <a:xfrm>
              <a:off x="9285" y="10453"/>
              <a:ext cx="0" cy="238"/>
            </a:xfrm>
            <a:prstGeom prst="straightConnector1">
              <a:avLst/>
            </a:prstGeom>
            <a:noFill/>
            <a:ln w="317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11325" name="AutoShape 13"/>
            <p:cNvCxnSpPr>
              <a:cxnSpLocks noChangeShapeType="1"/>
            </p:cNvCxnSpPr>
            <p:nvPr/>
          </p:nvCxnSpPr>
          <p:spPr bwMode="auto">
            <a:xfrm flipV="1">
              <a:off x="2527" y="12986"/>
              <a:ext cx="0" cy="238"/>
            </a:xfrm>
            <a:prstGeom prst="straightConnector1">
              <a:avLst/>
            </a:prstGeom>
            <a:noFill/>
            <a:ln w="952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11326" name="AutoShape 12"/>
            <p:cNvCxnSpPr>
              <a:cxnSpLocks noChangeShapeType="1"/>
            </p:cNvCxnSpPr>
            <p:nvPr/>
          </p:nvCxnSpPr>
          <p:spPr bwMode="auto">
            <a:xfrm>
              <a:off x="2527" y="13298"/>
              <a:ext cx="6304" cy="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1327" name="AutoShape 11"/>
            <p:cNvCxnSpPr>
              <a:cxnSpLocks noChangeShapeType="1"/>
            </p:cNvCxnSpPr>
            <p:nvPr/>
          </p:nvCxnSpPr>
          <p:spPr bwMode="auto">
            <a:xfrm>
              <a:off x="8831" y="13578"/>
              <a:ext cx="0" cy="238"/>
            </a:xfrm>
            <a:prstGeom prst="straightConnector1">
              <a:avLst/>
            </a:prstGeom>
            <a:noFill/>
            <a:ln w="317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11328" name="AutoShape 10"/>
            <p:cNvCxnSpPr>
              <a:cxnSpLocks noChangeShapeType="1"/>
            </p:cNvCxnSpPr>
            <p:nvPr/>
          </p:nvCxnSpPr>
          <p:spPr bwMode="auto">
            <a:xfrm>
              <a:off x="2527" y="13578"/>
              <a:ext cx="0" cy="238"/>
            </a:xfrm>
            <a:prstGeom prst="straightConnector1">
              <a:avLst/>
            </a:prstGeom>
            <a:noFill/>
            <a:ln w="317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11329" name="AutoShape 9"/>
            <p:cNvCxnSpPr>
              <a:cxnSpLocks noChangeShapeType="1"/>
            </p:cNvCxnSpPr>
            <p:nvPr/>
          </p:nvCxnSpPr>
          <p:spPr bwMode="auto">
            <a:xfrm>
              <a:off x="2527" y="13577"/>
              <a:ext cx="6304" cy="1"/>
            </a:xfrm>
            <a:prstGeom prst="straightConnector1">
              <a:avLst/>
            </a:prstGeom>
            <a:noFill/>
            <a:ln w="3175">
              <a:solidFill>
                <a:srgbClr val="000000"/>
              </a:solidFill>
              <a:round/>
              <a:headEnd/>
              <a:tailEnd/>
            </a:ln>
            <a:extLst>
              <a:ext uri="{909E8E84-426E-40DD-AFC4-6F175D3DCCD1}">
                <a14:hiddenFill xmlns:a14="http://schemas.microsoft.com/office/drawing/2010/main">
                  <a:noFill/>
                </a14:hiddenFill>
              </a:ext>
            </a:extLst>
          </p:spPr>
        </p:cxnSp>
        <p:cxnSp>
          <p:nvCxnSpPr>
            <p:cNvPr id="11330" name="AutoShape 8"/>
            <p:cNvCxnSpPr>
              <a:cxnSpLocks noChangeShapeType="1"/>
            </p:cNvCxnSpPr>
            <p:nvPr/>
          </p:nvCxnSpPr>
          <p:spPr bwMode="auto">
            <a:xfrm flipV="1">
              <a:off x="5910" y="12827"/>
              <a:ext cx="1" cy="727"/>
            </a:xfrm>
            <a:prstGeom prst="straightConnector1">
              <a:avLst/>
            </a:prstGeom>
            <a:noFill/>
            <a:ln w="317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11331" name="AutoShape 7"/>
            <p:cNvCxnSpPr>
              <a:cxnSpLocks noChangeShapeType="1"/>
            </p:cNvCxnSpPr>
            <p:nvPr/>
          </p:nvCxnSpPr>
          <p:spPr bwMode="auto">
            <a:xfrm>
              <a:off x="4427" y="11880"/>
              <a:ext cx="3253" cy="0"/>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11332" name="AutoShape 6"/>
            <p:cNvCxnSpPr>
              <a:cxnSpLocks noChangeShapeType="1"/>
            </p:cNvCxnSpPr>
            <p:nvPr/>
          </p:nvCxnSpPr>
          <p:spPr bwMode="auto">
            <a:xfrm>
              <a:off x="7881" y="11880"/>
              <a:ext cx="3253" cy="0"/>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11333" name="AutoShape 5"/>
            <p:cNvCxnSpPr>
              <a:cxnSpLocks noChangeShapeType="1"/>
            </p:cNvCxnSpPr>
            <p:nvPr/>
          </p:nvCxnSpPr>
          <p:spPr bwMode="auto">
            <a:xfrm>
              <a:off x="1110" y="11880"/>
              <a:ext cx="3134" cy="0"/>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11334" name="AutoShape 4"/>
            <p:cNvCxnSpPr>
              <a:cxnSpLocks noChangeShapeType="1"/>
            </p:cNvCxnSpPr>
            <p:nvPr/>
          </p:nvCxnSpPr>
          <p:spPr bwMode="auto">
            <a:xfrm>
              <a:off x="5910" y="14985"/>
              <a:ext cx="4165" cy="0"/>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11335" name="AutoShape 3"/>
            <p:cNvCxnSpPr>
              <a:cxnSpLocks noChangeShapeType="1"/>
            </p:cNvCxnSpPr>
            <p:nvPr/>
          </p:nvCxnSpPr>
          <p:spPr bwMode="auto">
            <a:xfrm>
              <a:off x="1296" y="14985"/>
              <a:ext cx="4165" cy="0"/>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11336" name="AutoShape 2"/>
            <p:cNvCxnSpPr>
              <a:cxnSpLocks noChangeShapeType="1"/>
            </p:cNvCxnSpPr>
            <p:nvPr/>
          </p:nvCxnSpPr>
          <p:spPr bwMode="auto">
            <a:xfrm>
              <a:off x="4244" y="9540"/>
              <a:ext cx="3619" cy="1"/>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grpSp>
      <p:sp>
        <p:nvSpPr>
          <p:cNvPr id="207906" name="Rectangle 34"/>
          <p:cNvSpPr>
            <a:spLocks noChangeArrowheads="1"/>
          </p:cNvSpPr>
          <p:nvPr/>
        </p:nvSpPr>
        <p:spPr bwMode="auto">
          <a:xfrm>
            <a:off x="279400" y="457200"/>
            <a:ext cx="9144000" cy="0"/>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wrap="none" anchor="ctr">
            <a:spAutoFit/>
          </a:bodyPr>
          <a:lstStyle/>
          <a:p>
            <a:pPr>
              <a:defRPr/>
            </a:pPr>
            <a:endParaRPr lang="ja-JP" altLang="ja-JP"/>
          </a:p>
        </p:txBody>
      </p:sp>
      <p:sp>
        <p:nvSpPr>
          <p:cNvPr id="28" name="正方形/長方形 27"/>
          <p:cNvSpPr/>
          <p:nvPr/>
        </p:nvSpPr>
        <p:spPr>
          <a:xfrm>
            <a:off x="2928938" y="928688"/>
            <a:ext cx="5857875" cy="642937"/>
          </a:xfrm>
          <a:prstGeom prst="rect">
            <a:avLst/>
          </a:prstGeom>
          <a:solidFill>
            <a:srgbClr val="FFCCCC">
              <a:alpha val="3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chemeClr val="tx1"/>
                </a:solidFill>
                <a:latin typeface="HGP創英角ﾎﾟｯﾌﾟ体" pitchFamily="50" charset="-128"/>
                <a:ea typeface="HGP創英角ﾎﾟｯﾌﾟ体" pitchFamily="50" charset="-128"/>
              </a:rPr>
              <a:t>気管支拡張症、</a:t>
            </a:r>
            <a:endParaRPr lang="en-US" altLang="ja-JP" dirty="0">
              <a:solidFill>
                <a:schemeClr val="tx1"/>
              </a:solidFill>
              <a:latin typeface="HGP創英角ﾎﾟｯﾌﾟ体" pitchFamily="50" charset="-128"/>
              <a:ea typeface="HGP創英角ﾎﾟｯﾌﾟ体" pitchFamily="50" charset="-128"/>
            </a:endParaRPr>
          </a:p>
          <a:p>
            <a:pPr eaLnBrk="1" hangingPunct="1">
              <a:defRPr/>
            </a:pPr>
            <a:r>
              <a:rPr lang="ja-JP" altLang="en-US" dirty="0">
                <a:solidFill>
                  <a:schemeClr val="tx1"/>
                </a:solidFill>
                <a:latin typeface="HGP創英角ﾎﾟｯﾌﾟ体" pitchFamily="50" charset="-128"/>
                <a:ea typeface="HGP創英角ﾎﾟｯﾌﾟ体" pitchFamily="50" charset="-128"/>
              </a:rPr>
              <a:t>非結核性抗酸菌症（微熱・全身倦怠感・体調に波がある）、腰痛・膝痛</a:t>
            </a:r>
          </a:p>
        </p:txBody>
      </p:sp>
      <p:sp>
        <p:nvSpPr>
          <p:cNvPr id="29" name="正方形/長方形 28"/>
          <p:cNvSpPr/>
          <p:nvPr/>
        </p:nvSpPr>
        <p:spPr>
          <a:xfrm>
            <a:off x="142875" y="3357563"/>
            <a:ext cx="2786063" cy="642937"/>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chemeClr val="tx1"/>
                </a:solidFill>
                <a:latin typeface="HGP創英角ﾎﾟｯﾌﾟ体" pitchFamily="50" charset="-128"/>
                <a:ea typeface="HGP創英角ﾎﾟｯﾌﾟ体" pitchFamily="50" charset="-128"/>
              </a:rPr>
              <a:t>歩行不安定、動作緩慢</a:t>
            </a:r>
            <a:endParaRPr lang="en-US" altLang="ja-JP" dirty="0">
              <a:solidFill>
                <a:schemeClr val="tx1"/>
              </a:solidFill>
              <a:latin typeface="HGP創英角ﾎﾟｯﾌﾟ体" pitchFamily="50" charset="-128"/>
              <a:ea typeface="HGP創英角ﾎﾟｯﾌﾟ体" pitchFamily="50" charset="-128"/>
            </a:endParaRPr>
          </a:p>
          <a:p>
            <a:pPr eaLnBrk="1" hangingPunct="1">
              <a:defRPr/>
            </a:pPr>
            <a:r>
              <a:rPr lang="ja-JP" altLang="en-US" dirty="0">
                <a:solidFill>
                  <a:schemeClr val="tx1"/>
                </a:solidFill>
                <a:latin typeface="HGP創英角ﾎﾟｯﾌﾟ体" pitchFamily="50" charset="-128"/>
                <a:ea typeface="HGP創英角ﾎﾟｯﾌﾟ体" pitchFamily="50" charset="-128"/>
              </a:rPr>
              <a:t>難聴、</a:t>
            </a:r>
            <a:r>
              <a:rPr lang="en-US" altLang="ja-JP" dirty="0">
                <a:solidFill>
                  <a:schemeClr val="tx1"/>
                </a:solidFill>
                <a:latin typeface="HGP創英角ﾎﾟｯﾌﾟ体" pitchFamily="50" charset="-128"/>
                <a:ea typeface="HGP創英角ﾎﾟｯﾌﾟ体" pitchFamily="50" charset="-128"/>
              </a:rPr>
              <a:t>24</a:t>
            </a:r>
            <a:r>
              <a:rPr lang="ja-JP" altLang="en-US" dirty="0">
                <a:solidFill>
                  <a:schemeClr val="tx1"/>
                </a:solidFill>
                <a:latin typeface="HGP創英角ﾎﾟｯﾌﾟ体" pitchFamily="50" charset="-128"/>
                <a:ea typeface="HGP創英角ﾎﾟｯﾌﾟ体" pitchFamily="50" charset="-128"/>
              </a:rPr>
              <a:t>時間在宅酸素</a:t>
            </a:r>
            <a:endParaRPr lang="en-US" altLang="ja-JP" dirty="0">
              <a:solidFill>
                <a:schemeClr val="tx1"/>
              </a:solidFill>
              <a:latin typeface="HGP創英角ﾎﾟｯﾌﾟ体" pitchFamily="50" charset="-128"/>
              <a:ea typeface="HGP創英角ﾎﾟｯﾌﾟ体" pitchFamily="50" charset="-128"/>
            </a:endParaRPr>
          </a:p>
          <a:p>
            <a:pPr eaLnBrk="1" hangingPunct="1">
              <a:defRPr/>
            </a:pPr>
            <a:r>
              <a:rPr lang="ja-JP" altLang="en-US" dirty="0">
                <a:solidFill>
                  <a:schemeClr val="tx1"/>
                </a:solidFill>
                <a:latin typeface="HGP創英角ﾎﾟｯﾌﾟ体" pitchFamily="50" charset="-128"/>
                <a:ea typeface="HGP創英角ﾎﾟｯﾌﾟ体" pitchFamily="50" charset="-128"/>
              </a:rPr>
              <a:t>電話の聞き違い多い</a:t>
            </a:r>
          </a:p>
        </p:txBody>
      </p:sp>
      <p:sp>
        <p:nvSpPr>
          <p:cNvPr id="30" name="正方形/長方形 29"/>
          <p:cNvSpPr/>
          <p:nvPr/>
        </p:nvSpPr>
        <p:spPr>
          <a:xfrm>
            <a:off x="0" y="2500313"/>
            <a:ext cx="3071813" cy="642937"/>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rgbClr val="FF3399"/>
                </a:solidFill>
                <a:latin typeface="HGP創英角ﾎﾟｯﾌﾟ体" pitchFamily="50" charset="-128"/>
                <a:ea typeface="HGP創英角ﾎﾟｯﾌﾟ体" pitchFamily="50" charset="-128"/>
              </a:rPr>
              <a:t>認知症なし、会話は問題なし</a:t>
            </a:r>
            <a:endParaRPr lang="ja-JP" altLang="en-US" dirty="0">
              <a:solidFill>
                <a:schemeClr val="tx1"/>
              </a:solidFill>
              <a:latin typeface="HGP創英角ﾎﾟｯﾌﾟ体" pitchFamily="50" charset="-128"/>
              <a:ea typeface="HGP創英角ﾎﾟｯﾌﾟ体" pitchFamily="50" charset="-128"/>
            </a:endParaRPr>
          </a:p>
        </p:txBody>
      </p:sp>
      <p:sp>
        <p:nvSpPr>
          <p:cNvPr id="31" name="正方形/長方形 30"/>
          <p:cNvSpPr/>
          <p:nvPr/>
        </p:nvSpPr>
        <p:spPr>
          <a:xfrm>
            <a:off x="3071813" y="2428875"/>
            <a:ext cx="3000375" cy="642938"/>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rgbClr val="FF3399"/>
                </a:solidFill>
                <a:latin typeface="HGP創英角ﾎﾟｯﾌﾟ体" pitchFamily="50" charset="-128"/>
                <a:ea typeface="HGP創英角ﾎﾟｯﾌﾟ体" pitchFamily="50" charset="-128"/>
              </a:rPr>
              <a:t>金銭管理・服薬管理はできる</a:t>
            </a:r>
            <a:endParaRPr lang="ja-JP" altLang="en-US" dirty="0">
              <a:solidFill>
                <a:schemeClr val="tx1"/>
              </a:solidFill>
              <a:latin typeface="HGP創英角ﾎﾟｯﾌﾟ体" pitchFamily="50" charset="-128"/>
              <a:ea typeface="HGP創英角ﾎﾟｯﾌﾟ体" pitchFamily="50" charset="-128"/>
            </a:endParaRPr>
          </a:p>
        </p:txBody>
      </p:sp>
      <p:sp>
        <p:nvSpPr>
          <p:cNvPr id="32" name="正方形/長方形 31"/>
          <p:cNvSpPr/>
          <p:nvPr/>
        </p:nvSpPr>
        <p:spPr>
          <a:xfrm>
            <a:off x="4357688" y="5357813"/>
            <a:ext cx="4786312" cy="928687"/>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b="1" dirty="0">
                <a:solidFill>
                  <a:srgbClr val="FF3399"/>
                </a:solidFill>
                <a:latin typeface="+mj-ea"/>
                <a:ea typeface="+mj-ea"/>
              </a:rPr>
              <a:t>女学校卒業、</a:t>
            </a:r>
            <a:r>
              <a:rPr lang="en-US" altLang="ja-JP" b="1" dirty="0">
                <a:solidFill>
                  <a:srgbClr val="FF3399"/>
                </a:solidFill>
                <a:latin typeface="+mj-ea"/>
                <a:ea typeface="+mj-ea"/>
              </a:rPr>
              <a:t>5</a:t>
            </a:r>
            <a:r>
              <a:rPr lang="ja-JP" altLang="en-US" b="1" dirty="0">
                <a:solidFill>
                  <a:srgbClr val="FF3399"/>
                </a:solidFill>
                <a:latin typeface="+mj-ea"/>
                <a:ea typeface="+mj-ea"/>
              </a:rPr>
              <a:t>年小学校教師経済的に支障ない</a:t>
            </a:r>
            <a:endParaRPr lang="en-US" altLang="ja-JP" b="1" dirty="0">
              <a:solidFill>
                <a:srgbClr val="FF3399"/>
              </a:solidFill>
              <a:latin typeface="+mj-ea"/>
              <a:ea typeface="+mj-ea"/>
            </a:endParaRPr>
          </a:p>
          <a:p>
            <a:pPr eaLnBrk="1" hangingPunct="1">
              <a:defRPr/>
            </a:pPr>
            <a:r>
              <a:rPr lang="ja-JP" altLang="en-US" b="1" dirty="0">
                <a:solidFill>
                  <a:srgbClr val="FF3399"/>
                </a:solidFill>
                <a:latin typeface="+mj-ea"/>
                <a:ea typeface="+mj-ea"/>
              </a:rPr>
              <a:t>お茶、お花、お琴の師範の</a:t>
            </a:r>
            <a:r>
              <a:rPr lang="ja-JP" altLang="en-US" sz="2000" b="1" dirty="0">
                <a:solidFill>
                  <a:srgbClr val="FF3399"/>
                </a:solidFill>
                <a:latin typeface="+mj-ea"/>
                <a:ea typeface="+mj-ea"/>
              </a:rPr>
              <a:t>資格</a:t>
            </a:r>
            <a:endParaRPr lang="en-US" altLang="ja-JP" sz="2000" b="1" dirty="0">
              <a:solidFill>
                <a:srgbClr val="FF3399"/>
              </a:solidFill>
              <a:latin typeface="+mj-ea"/>
              <a:ea typeface="+mj-ea"/>
            </a:endParaRPr>
          </a:p>
          <a:p>
            <a:pPr eaLnBrk="1" hangingPunct="1">
              <a:defRPr/>
            </a:pPr>
            <a:r>
              <a:rPr lang="ja-JP" altLang="en-US" b="1" dirty="0">
                <a:solidFill>
                  <a:srgbClr val="FF3399"/>
                </a:solidFill>
                <a:latin typeface="+mj-ea"/>
                <a:ea typeface="+mj-ea"/>
              </a:rPr>
              <a:t>性格は几帳面で大変礼儀正しい</a:t>
            </a:r>
            <a:endParaRPr lang="ja-JP" altLang="en-US" b="1" dirty="0">
              <a:solidFill>
                <a:schemeClr val="tx1"/>
              </a:solidFill>
              <a:latin typeface="+mj-ea"/>
              <a:ea typeface="+mj-ea"/>
            </a:endParaRPr>
          </a:p>
        </p:txBody>
      </p:sp>
      <p:sp>
        <p:nvSpPr>
          <p:cNvPr id="33" name="正方形/長方形 32"/>
          <p:cNvSpPr/>
          <p:nvPr/>
        </p:nvSpPr>
        <p:spPr>
          <a:xfrm>
            <a:off x="500063" y="5500688"/>
            <a:ext cx="3571875" cy="6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rgbClr val="00B050"/>
                </a:solidFill>
                <a:latin typeface="HGP創英角ﾎﾟｯﾌﾟ体" pitchFamily="50" charset="-128"/>
                <a:ea typeface="HGP創英角ﾎﾟｯﾌﾟ体" pitchFamily="50" charset="-128"/>
              </a:rPr>
              <a:t>人：</a:t>
            </a:r>
            <a:r>
              <a:rPr lang="ja-JP" altLang="en-US" dirty="0">
                <a:solidFill>
                  <a:srgbClr val="FF3399"/>
                </a:solidFill>
                <a:latin typeface="HGP創英角ﾎﾟｯﾌﾟ体" pitchFamily="50" charset="-128"/>
                <a:ea typeface="HGP創英角ﾎﾟｯﾌﾟ体" pitchFamily="50" charset="-128"/>
              </a:rPr>
              <a:t>子ども・孫との関係は良好</a:t>
            </a:r>
            <a:endParaRPr lang="en-US" altLang="ja-JP" dirty="0">
              <a:solidFill>
                <a:srgbClr val="FF3399"/>
              </a:solidFill>
              <a:latin typeface="HGP創英角ﾎﾟｯﾌﾟ体" pitchFamily="50" charset="-128"/>
              <a:ea typeface="HGP創英角ﾎﾟｯﾌﾟ体" pitchFamily="50" charset="-128"/>
            </a:endParaRPr>
          </a:p>
          <a:p>
            <a:pPr eaLnBrk="1" hangingPunct="1">
              <a:defRPr/>
            </a:pPr>
            <a:r>
              <a:rPr lang="ja-JP" altLang="en-US" dirty="0">
                <a:solidFill>
                  <a:srgbClr val="FF3399"/>
                </a:solidFill>
                <a:latin typeface="HGP創英角ﾎﾟｯﾌﾟ体" pitchFamily="50" charset="-128"/>
                <a:ea typeface="HGP創英角ﾎﾟｯﾌﾟ体" pitchFamily="50" charset="-128"/>
              </a:rPr>
              <a:t>　　　通院は長男嫁が送迎する</a:t>
            </a:r>
            <a:endParaRPr lang="en-US" altLang="ja-JP" dirty="0">
              <a:solidFill>
                <a:srgbClr val="FF3399"/>
              </a:solidFill>
              <a:latin typeface="HGP創英角ﾎﾟｯﾌﾟ体" pitchFamily="50" charset="-128"/>
              <a:ea typeface="HGP創英角ﾎﾟｯﾌﾟ体" pitchFamily="50" charset="-128"/>
            </a:endParaRPr>
          </a:p>
          <a:p>
            <a:pPr eaLnBrk="1" hangingPunct="1">
              <a:defRPr/>
            </a:pPr>
            <a:r>
              <a:rPr lang="ja-JP" altLang="en-US" dirty="0">
                <a:solidFill>
                  <a:schemeClr val="accent2">
                    <a:lumMod val="75000"/>
                  </a:schemeClr>
                </a:solidFill>
                <a:latin typeface="HGP創英角ﾎﾟｯﾌﾟ体" pitchFamily="50" charset="-128"/>
                <a:ea typeface="HGP創英角ﾎﾟｯﾌﾟ体" pitchFamily="50" charset="-128"/>
              </a:rPr>
              <a:t>環：</a:t>
            </a:r>
            <a:r>
              <a:rPr lang="ja-JP" altLang="en-US" dirty="0">
                <a:solidFill>
                  <a:srgbClr val="FF3399"/>
                </a:solidFill>
                <a:latin typeface="HGP創英角ﾎﾟｯﾌﾟ体" pitchFamily="50" charset="-128"/>
                <a:ea typeface="HGP創英角ﾎﾟｯﾌﾟ体" pitchFamily="50" charset="-128"/>
              </a:rPr>
              <a:t>介護サービス（訪問介護・・）</a:t>
            </a:r>
            <a:endParaRPr lang="en-US" altLang="ja-JP" dirty="0">
              <a:solidFill>
                <a:srgbClr val="FF3399"/>
              </a:solidFill>
              <a:latin typeface="HGP創英角ﾎﾟｯﾌﾟ体" pitchFamily="50" charset="-128"/>
              <a:ea typeface="HGP創英角ﾎﾟｯﾌﾟ体" pitchFamily="50" charset="-128"/>
            </a:endParaRPr>
          </a:p>
          <a:p>
            <a:pPr eaLnBrk="1" hangingPunct="1">
              <a:defRPr/>
            </a:pPr>
            <a:endParaRPr lang="ja-JP" altLang="en-US" dirty="0">
              <a:solidFill>
                <a:schemeClr val="tx1"/>
              </a:solidFill>
              <a:latin typeface="HGP創英角ﾎﾟｯﾌﾟ体" pitchFamily="50" charset="-128"/>
              <a:ea typeface="HGP創英角ﾎﾟｯﾌﾟ体" pitchFamily="50" charset="-128"/>
            </a:endParaRPr>
          </a:p>
        </p:txBody>
      </p:sp>
      <p:sp>
        <p:nvSpPr>
          <p:cNvPr id="34" name="正方形/長方形 33"/>
          <p:cNvSpPr/>
          <p:nvPr/>
        </p:nvSpPr>
        <p:spPr>
          <a:xfrm>
            <a:off x="4429124" y="6215063"/>
            <a:ext cx="4103315" cy="642937"/>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dirty="0">
                <a:solidFill>
                  <a:schemeClr val="tx1"/>
                </a:solidFill>
                <a:latin typeface="+mj-ea"/>
                <a:ea typeface="+mj-ea"/>
              </a:rPr>
              <a:t>遠慮深く、自分に厳しい、他人に頼むのは苦手、繊細で心配性</a:t>
            </a:r>
          </a:p>
        </p:txBody>
      </p:sp>
      <p:sp>
        <p:nvSpPr>
          <p:cNvPr id="35" name="正方形/長方形 34"/>
          <p:cNvSpPr/>
          <p:nvPr/>
        </p:nvSpPr>
        <p:spPr>
          <a:xfrm>
            <a:off x="428625" y="6215063"/>
            <a:ext cx="2786063" cy="642937"/>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rgbClr val="00B050"/>
                </a:solidFill>
                <a:latin typeface="HGP創英角ﾎﾟｯﾌﾟ体" pitchFamily="50" charset="-128"/>
                <a:ea typeface="HGP創英角ﾎﾟｯﾌﾟ体" pitchFamily="50" charset="-128"/>
              </a:rPr>
              <a:t>人：</a:t>
            </a:r>
            <a:r>
              <a:rPr lang="ja-JP" altLang="en-US" dirty="0">
                <a:solidFill>
                  <a:schemeClr val="tx1"/>
                </a:solidFill>
                <a:latin typeface="HGP創英角ﾎﾟｯﾌﾟ体" pitchFamily="50" charset="-128"/>
                <a:ea typeface="HGP創英角ﾎﾟｯﾌﾟ体" pitchFamily="50" charset="-128"/>
              </a:rPr>
              <a:t>夫は</a:t>
            </a:r>
            <a:r>
              <a:rPr lang="en-US" altLang="ja-JP" dirty="0">
                <a:solidFill>
                  <a:schemeClr val="tx1"/>
                </a:solidFill>
                <a:latin typeface="HGP創英角ﾎﾟｯﾌﾟ体" pitchFamily="50" charset="-128"/>
                <a:ea typeface="HGP創英角ﾎﾟｯﾌﾟ体" pitchFamily="50" charset="-128"/>
              </a:rPr>
              <a:t>4</a:t>
            </a:r>
            <a:r>
              <a:rPr lang="ja-JP" altLang="en-US" dirty="0">
                <a:solidFill>
                  <a:schemeClr val="tx1"/>
                </a:solidFill>
                <a:latin typeface="HGP創英角ﾎﾟｯﾌﾟ体" pitchFamily="50" charset="-128"/>
                <a:ea typeface="HGP創英角ﾎﾟｯﾌﾟ体" pitchFamily="50" charset="-128"/>
              </a:rPr>
              <a:t>年前に死去</a:t>
            </a:r>
          </a:p>
        </p:txBody>
      </p:sp>
      <p:sp>
        <p:nvSpPr>
          <p:cNvPr id="36" name="正方形/長方形 35"/>
          <p:cNvSpPr/>
          <p:nvPr/>
        </p:nvSpPr>
        <p:spPr>
          <a:xfrm>
            <a:off x="3143250" y="3286125"/>
            <a:ext cx="2786063" cy="642938"/>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b="1" dirty="0">
                <a:solidFill>
                  <a:schemeClr val="accent2">
                    <a:lumMod val="75000"/>
                  </a:schemeClr>
                </a:solidFill>
                <a:latin typeface="+mj-ea"/>
                <a:ea typeface="+mj-ea"/>
              </a:rPr>
              <a:t>横になっていることが多い</a:t>
            </a:r>
            <a:endParaRPr lang="en-US" altLang="ja-JP" b="1" dirty="0">
              <a:solidFill>
                <a:schemeClr val="accent2">
                  <a:lumMod val="75000"/>
                </a:schemeClr>
              </a:solidFill>
              <a:latin typeface="+mj-ea"/>
              <a:ea typeface="+mj-ea"/>
            </a:endParaRPr>
          </a:p>
          <a:p>
            <a:pPr eaLnBrk="1" hangingPunct="1">
              <a:defRPr/>
            </a:pPr>
            <a:r>
              <a:rPr lang="ja-JP" altLang="en-US" b="1" dirty="0">
                <a:solidFill>
                  <a:schemeClr val="accent2">
                    <a:lumMod val="75000"/>
                  </a:schemeClr>
                </a:solidFill>
                <a:latin typeface="+mj-ea"/>
                <a:ea typeface="+mj-ea"/>
              </a:rPr>
              <a:t>調理・掃除に支障</a:t>
            </a:r>
          </a:p>
        </p:txBody>
      </p:sp>
      <p:sp>
        <p:nvSpPr>
          <p:cNvPr id="37" name="正方形/長方形 36"/>
          <p:cNvSpPr/>
          <p:nvPr/>
        </p:nvSpPr>
        <p:spPr>
          <a:xfrm>
            <a:off x="6000750" y="2643188"/>
            <a:ext cx="3500438" cy="642937"/>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rgbClr val="FF3399"/>
                </a:solidFill>
                <a:latin typeface="HGP創英角ﾎﾟｯﾌﾟ体" pitchFamily="50" charset="-128"/>
                <a:ea typeface="HGP創英角ﾎﾟｯﾌﾟ体" pitchFamily="50" charset="-128"/>
              </a:rPr>
              <a:t>月に</a:t>
            </a:r>
            <a:r>
              <a:rPr lang="en-US" altLang="ja-JP" dirty="0">
                <a:solidFill>
                  <a:srgbClr val="FF3399"/>
                </a:solidFill>
                <a:latin typeface="HGP創英角ﾎﾟｯﾌﾟ体" pitchFamily="50" charset="-128"/>
                <a:ea typeface="HGP創英角ﾎﾟｯﾌﾟ体" pitchFamily="50" charset="-128"/>
              </a:rPr>
              <a:t>1</a:t>
            </a:r>
            <a:r>
              <a:rPr lang="ja-JP" altLang="en-US" dirty="0">
                <a:solidFill>
                  <a:srgbClr val="FF3399"/>
                </a:solidFill>
                <a:latin typeface="HGP創英角ﾎﾟｯﾌﾟ体" pitchFamily="50" charset="-128"/>
                <a:ea typeface="HGP創英角ﾎﾟｯﾌﾟ体" pitchFamily="50" charset="-128"/>
              </a:rPr>
              <a:t>回は通院</a:t>
            </a:r>
            <a:endParaRPr lang="en-US" altLang="ja-JP" dirty="0">
              <a:solidFill>
                <a:srgbClr val="FF3399"/>
              </a:solidFill>
              <a:latin typeface="HGP創英角ﾎﾟｯﾌﾟ体" pitchFamily="50" charset="-128"/>
              <a:ea typeface="HGP創英角ﾎﾟｯﾌﾟ体" pitchFamily="50" charset="-128"/>
            </a:endParaRPr>
          </a:p>
          <a:p>
            <a:pPr eaLnBrk="1" hangingPunct="1">
              <a:defRPr/>
            </a:pPr>
            <a:r>
              <a:rPr lang="ja-JP" altLang="en-US" dirty="0">
                <a:solidFill>
                  <a:srgbClr val="FF3399"/>
                </a:solidFill>
                <a:latin typeface="HGP創英角ﾎﾟｯﾌﾟ体" pitchFamily="50" charset="-128"/>
                <a:ea typeface="HGP創英角ﾎﾟｯﾌﾟ体" pitchFamily="50" charset="-128"/>
              </a:rPr>
              <a:t>調子の良い時は美容院へいく</a:t>
            </a:r>
            <a:endParaRPr lang="en-US" altLang="ja-JP" dirty="0">
              <a:solidFill>
                <a:srgbClr val="FF3399"/>
              </a:solidFill>
              <a:latin typeface="HGP創英角ﾎﾟｯﾌﾟ体" pitchFamily="50" charset="-128"/>
              <a:ea typeface="HGP創英角ﾎﾟｯﾌﾟ体" pitchFamily="50" charset="-128"/>
            </a:endParaRPr>
          </a:p>
          <a:p>
            <a:pPr eaLnBrk="1" hangingPunct="1">
              <a:defRPr/>
            </a:pPr>
            <a:r>
              <a:rPr lang="ja-JP" altLang="en-US" dirty="0">
                <a:solidFill>
                  <a:srgbClr val="FF3399"/>
                </a:solidFill>
                <a:latin typeface="HGP創英角ﾎﾟｯﾌﾟ体" pitchFamily="50" charset="-128"/>
                <a:ea typeface="HGP創英角ﾎﾟｯﾌﾟ体" pitchFamily="50" charset="-128"/>
              </a:rPr>
              <a:t>地域住民の役割は務めている</a:t>
            </a:r>
            <a:endParaRPr lang="en-US" altLang="ja-JP" dirty="0">
              <a:solidFill>
                <a:srgbClr val="FF3399"/>
              </a:solidFill>
              <a:latin typeface="HGP創英角ﾎﾟｯﾌﾟ体" pitchFamily="50" charset="-128"/>
              <a:ea typeface="HGP創英角ﾎﾟｯﾌﾟ体" pitchFamily="50" charset="-128"/>
            </a:endParaRPr>
          </a:p>
          <a:p>
            <a:pPr eaLnBrk="1" hangingPunct="1">
              <a:defRPr/>
            </a:pPr>
            <a:endParaRPr lang="en-US" altLang="ja-JP" dirty="0">
              <a:solidFill>
                <a:schemeClr val="tx1"/>
              </a:solidFill>
              <a:latin typeface="HGP創英角ﾎﾟｯﾌﾟ体" pitchFamily="50" charset="-128"/>
              <a:ea typeface="HGP創英角ﾎﾟｯﾌﾟ体" pitchFamily="50" charset="-128"/>
            </a:endParaRPr>
          </a:p>
        </p:txBody>
      </p:sp>
      <p:sp>
        <p:nvSpPr>
          <p:cNvPr id="38" name="正方形/長方形 37"/>
          <p:cNvSpPr/>
          <p:nvPr/>
        </p:nvSpPr>
        <p:spPr>
          <a:xfrm>
            <a:off x="6143625" y="3286125"/>
            <a:ext cx="2786063" cy="642938"/>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chemeClr val="accent2">
                    <a:lumMod val="75000"/>
                  </a:schemeClr>
                </a:solidFill>
                <a:latin typeface="+mn-ea"/>
              </a:rPr>
              <a:t>外出をあまりしない</a:t>
            </a:r>
          </a:p>
        </p:txBody>
      </p:sp>
      <p:cxnSp>
        <p:nvCxnSpPr>
          <p:cNvPr id="41" name="直線矢印コネクタ 40"/>
          <p:cNvCxnSpPr/>
          <p:nvPr/>
        </p:nvCxnSpPr>
        <p:spPr>
          <a:xfrm rot="16200000" flipV="1">
            <a:off x="5214938" y="3857625"/>
            <a:ext cx="1285875" cy="1000125"/>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3" name="円/楕円 42"/>
          <p:cNvSpPr/>
          <p:nvPr/>
        </p:nvSpPr>
        <p:spPr>
          <a:xfrm>
            <a:off x="4073435" y="6143625"/>
            <a:ext cx="5000625" cy="701362"/>
          </a:xfrm>
          <a:prstGeom prst="ellipse">
            <a:avLst/>
          </a:prstGeom>
          <a:solidFill>
            <a:schemeClr val="bg1">
              <a:alpha val="0"/>
            </a:schemeClr>
          </a:solidFill>
          <a:ln w="34925">
            <a:solidFill>
              <a:schemeClr val="accent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cxnSp>
        <p:nvCxnSpPr>
          <p:cNvPr id="46" name="直線矢印コネクタ 45"/>
          <p:cNvCxnSpPr/>
          <p:nvPr/>
        </p:nvCxnSpPr>
        <p:spPr>
          <a:xfrm rot="5400000" flipH="1" flipV="1">
            <a:off x="6357144" y="4287044"/>
            <a:ext cx="1143000" cy="284162"/>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50" name="表 49"/>
          <p:cNvGraphicFramePr>
            <a:graphicFrameLocks noGrp="1"/>
          </p:cNvGraphicFramePr>
          <p:nvPr>
            <p:extLst>
              <p:ext uri="{D42A27DB-BD31-4B8C-83A1-F6EECF244321}">
                <p14:modId xmlns:p14="http://schemas.microsoft.com/office/powerpoint/2010/main" val="559619488"/>
              </p:ext>
            </p:extLst>
          </p:nvPr>
        </p:nvGraphicFramePr>
        <p:xfrm>
          <a:off x="0" y="142875"/>
          <a:ext cx="9144001" cy="3071813"/>
        </p:xfrm>
        <a:graphic>
          <a:graphicData uri="http://schemas.openxmlformats.org/drawingml/2006/table">
            <a:tbl>
              <a:tblPr/>
              <a:tblGrid>
                <a:gridCol w="1718857">
                  <a:extLst>
                    <a:ext uri="{9D8B030D-6E8A-4147-A177-3AD203B41FA5}">
                      <a16:colId xmlns:a16="http://schemas.microsoft.com/office/drawing/2014/main" val="20000"/>
                    </a:ext>
                  </a:extLst>
                </a:gridCol>
                <a:gridCol w="1750381">
                  <a:extLst>
                    <a:ext uri="{9D8B030D-6E8A-4147-A177-3AD203B41FA5}">
                      <a16:colId xmlns:a16="http://schemas.microsoft.com/office/drawing/2014/main" val="20001"/>
                    </a:ext>
                  </a:extLst>
                </a:gridCol>
                <a:gridCol w="2034797">
                  <a:extLst>
                    <a:ext uri="{9D8B030D-6E8A-4147-A177-3AD203B41FA5}">
                      <a16:colId xmlns:a16="http://schemas.microsoft.com/office/drawing/2014/main" val="20002"/>
                    </a:ext>
                  </a:extLst>
                </a:gridCol>
                <a:gridCol w="2132708">
                  <a:extLst>
                    <a:ext uri="{9D8B030D-6E8A-4147-A177-3AD203B41FA5}">
                      <a16:colId xmlns:a16="http://schemas.microsoft.com/office/drawing/2014/main" val="20003"/>
                    </a:ext>
                  </a:extLst>
                </a:gridCol>
                <a:gridCol w="1507258">
                  <a:extLst>
                    <a:ext uri="{9D8B030D-6E8A-4147-A177-3AD203B41FA5}">
                      <a16:colId xmlns:a16="http://schemas.microsoft.com/office/drawing/2014/main" val="20004"/>
                    </a:ext>
                  </a:extLst>
                </a:gridCol>
              </a:tblGrid>
              <a:tr h="374611">
                <a:tc rowSpan="2">
                  <a:txBody>
                    <a:bodyPr/>
                    <a:lstStyle/>
                    <a:p>
                      <a:pPr algn="ctr">
                        <a:spcAft>
                          <a:spcPts val="0"/>
                        </a:spcAft>
                      </a:pPr>
                      <a:r>
                        <a:rPr lang="ja-JP" sz="1600" kern="100" dirty="0">
                          <a:latin typeface="Century"/>
                          <a:ea typeface="ＭＳ ゴシック"/>
                          <a:cs typeface="Times New Roman"/>
                        </a:rPr>
                        <a:t>生活全般の解決すべき課題</a:t>
                      </a:r>
                      <a:r>
                        <a:rPr lang="en-US" sz="1600" kern="100" dirty="0">
                          <a:latin typeface="Century"/>
                          <a:ea typeface="ＭＳ ゴシック"/>
                          <a:cs typeface="Times New Roman"/>
                        </a:rPr>
                        <a:t>(</a:t>
                      </a:r>
                      <a:r>
                        <a:rPr lang="ja-JP" sz="1600" kern="100" dirty="0">
                          <a:latin typeface="Century"/>
                          <a:ea typeface="ＭＳ ゴシック"/>
                          <a:cs typeface="Times New Roman"/>
                        </a:rPr>
                        <a:t>ニーズ</a:t>
                      </a:r>
                      <a:r>
                        <a:rPr lang="en-US" sz="1600" kern="100" dirty="0">
                          <a:latin typeface="Century"/>
                          <a:ea typeface="ＭＳ ゴシック"/>
                          <a:cs typeface="Times New Roman"/>
                        </a:rPr>
                        <a:t>)</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gridSpan="2">
                  <a:txBody>
                    <a:bodyPr/>
                    <a:lstStyle/>
                    <a:p>
                      <a:pPr algn="ctr">
                        <a:spcAft>
                          <a:spcPts val="0"/>
                        </a:spcAft>
                      </a:pPr>
                      <a:r>
                        <a:rPr lang="ja-JP" sz="1600" kern="100" dirty="0">
                          <a:latin typeface="Century"/>
                          <a:ea typeface="ＭＳ ゴシック"/>
                          <a:cs typeface="Times New Roman"/>
                        </a:rPr>
                        <a:t>目　　標</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hMerge="1">
                  <a:txBody>
                    <a:bodyPr/>
                    <a:lstStyle/>
                    <a:p>
                      <a:endParaRPr kumimoji="1" lang="ja-JP" altLang="en-US"/>
                    </a:p>
                  </a:txBody>
                  <a:tcPr/>
                </a:tc>
                <a:tc gridSpan="2">
                  <a:txBody>
                    <a:bodyPr/>
                    <a:lstStyle/>
                    <a:p>
                      <a:pPr algn="ctr">
                        <a:spcAft>
                          <a:spcPts val="0"/>
                        </a:spcAft>
                      </a:pPr>
                      <a:r>
                        <a:rPr lang="ja-JP" sz="1600" kern="100" dirty="0">
                          <a:latin typeface="Century"/>
                          <a:ea typeface="ＭＳ ゴシック"/>
                          <a:cs typeface="Times New Roman"/>
                        </a:rPr>
                        <a:t>援助内容</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449534">
                <a:tc vMerge="1">
                  <a:txBody>
                    <a:bodyPr/>
                    <a:lstStyle/>
                    <a:p>
                      <a:endParaRPr kumimoji="1" lang="ja-JP" altLang="en-US"/>
                    </a:p>
                  </a:txBody>
                  <a:tcPr/>
                </a:tc>
                <a:tc>
                  <a:txBody>
                    <a:bodyPr/>
                    <a:lstStyle/>
                    <a:p>
                      <a:pPr algn="ctr">
                        <a:spcAft>
                          <a:spcPts val="0"/>
                        </a:spcAft>
                      </a:pPr>
                      <a:r>
                        <a:rPr lang="ja-JP" sz="1600" kern="100" dirty="0">
                          <a:latin typeface="Century"/>
                          <a:ea typeface="ＭＳ ゴシック"/>
                          <a:cs typeface="Times New Roman"/>
                        </a:rPr>
                        <a:t>長期目標</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spcAft>
                          <a:spcPts val="0"/>
                        </a:spcAft>
                      </a:pPr>
                      <a:r>
                        <a:rPr lang="ja-JP" sz="1600" kern="100" dirty="0">
                          <a:latin typeface="Century"/>
                          <a:ea typeface="ＭＳ ゴシック"/>
                          <a:cs typeface="Times New Roman"/>
                        </a:rPr>
                        <a:t>短期目標</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spcAft>
                          <a:spcPts val="0"/>
                        </a:spcAft>
                      </a:pPr>
                      <a:r>
                        <a:rPr lang="ja-JP" sz="1600" kern="100" dirty="0">
                          <a:latin typeface="Century"/>
                          <a:ea typeface="ＭＳ ゴシック"/>
                          <a:cs typeface="Times New Roman"/>
                        </a:rPr>
                        <a:t>サービス内容</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spcAft>
                          <a:spcPts val="0"/>
                        </a:spcAft>
                      </a:pPr>
                      <a:r>
                        <a:rPr lang="ja-JP" sz="1600" kern="100" dirty="0">
                          <a:latin typeface="Century"/>
                          <a:ea typeface="ＭＳ ゴシック"/>
                          <a:cs typeface="Times New Roman"/>
                        </a:rPr>
                        <a:t>サービス種別</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1"/>
                  </a:ext>
                </a:extLst>
              </a:tr>
              <a:tr h="224766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2400" kern="100" dirty="0">
                          <a:latin typeface="+mj-ea"/>
                          <a:ea typeface="+mj-ea"/>
                          <a:cs typeface="Times New Roman"/>
                        </a:rPr>
                        <a:t>お花の展覧会、お茶会、琴の演奏会に行きたい</a:t>
                      </a:r>
                      <a:endParaRPr lang="en-US" sz="2400" kern="100" dirty="0">
                        <a:latin typeface="+mj-ea"/>
                        <a:ea typeface="+mj-ea"/>
                        <a:cs typeface="Times New Roman"/>
                      </a:endParaRPr>
                    </a:p>
                    <a:p>
                      <a:pPr algn="just">
                        <a:lnSpc>
                          <a:spcPct val="100000"/>
                        </a:lnSpc>
                        <a:spcAft>
                          <a:spcPts val="0"/>
                        </a:spcAft>
                      </a:pPr>
                      <a:endParaRPr lang="en-US" sz="2400" kern="100" dirty="0">
                        <a:latin typeface="+mj-ea"/>
                        <a:ea typeface="+mj-ea"/>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chemeClr val="bg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400" kern="100" dirty="0">
                          <a:latin typeface="+mj-ea"/>
                          <a:ea typeface="+mj-ea"/>
                          <a:cs typeface="Times New Roman"/>
                        </a:rPr>
                        <a:t>以前所属していた会の展覧会や琴の演奏会に行く。</a:t>
                      </a:r>
                      <a:endParaRPr lang="en-US" sz="2400" kern="100" dirty="0">
                        <a:latin typeface="+mj-ea"/>
                        <a:ea typeface="+mj-ea"/>
                        <a:cs typeface="Times New Roman"/>
                      </a:endParaRPr>
                    </a:p>
                  </a:txBody>
                  <a:tcPr marL="72000" marR="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chemeClr val="bg2">
                        <a:lumMod val="20000"/>
                        <a:lumOff val="80000"/>
                      </a:schemeClr>
                    </a:solidFill>
                  </a:tcPr>
                </a:tc>
                <a:tc>
                  <a:txBody>
                    <a:bodyPr/>
                    <a:lstStyle/>
                    <a:p>
                      <a:pPr algn="just">
                        <a:lnSpc>
                          <a:spcPct val="100000"/>
                        </a:lnSpc>
                        <a:spcAft>
                          <a:spcPts val="0"/>
                        </a:spcAft>
                      </a:pPr>
                      <a:r>
                        <a:rPr lang="ja-JP" altLang="en-US" sz="2400" kern="100" dirty="0">
                          <a:solidFill>
                            <a:srgbClr val="FF0000"/>
                          </a:solidFill>
                          <a:latin typeface="+mj-ea"/>
                          <a:ea typeface="+mj-ea"/>
                          <a:cs typeface="Times New Roman"/>
                        </a:rPr>
                        <a:t>家族と一緒に近くの展覧会やお茶会、演奏会に行く。</a:t>
                      </a:r>
                      <a:endParaRPr lang="en-US" sz="2400" kern="100" dirty="0">
                        <a:solidFill>
                          <a:srgbClr val="FF0000"/>
                        </a:solidFill>
                        <a:latin typeface="+mj-ea"/>
                        <a:ea typeface="+mj-ea"/>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chemeClr val="bg2">
                        <a:lumMod val="20000"/>
                        <a:lumOff val="80000"/>
                      </a:schemeClr>
                    </a:solidFill>
                  </a:tcPr>
                </a:tc>
                <a:tc>
                  <a:txBody>
                    <a:bodyPr/>
                    <a:lstStyle/>
                    <a:p>
                      <a:pPr algn="just">
                        <a:lnSpc>
                          <a:spcPct val="100000"/>
                        </a:lnSpc>
                        <a:spcAft>
                          <a:spcPts val="0"/>
                        </a:spcAft>
                      </a:pPr>
                      <a:r>
                        <a:rPr lang="ja-JP" altLang="en-US" sz="2400" kern="100" dirty="0">
                          <a:solidFill>
                            <a:srgbClr val="FF0000"/>
                          </a:solidFill>
                          <a:latin typeface="+mj-ea"/>
                          <a:ea typeface="+mj-ea"/>
                          <a:cs typeface="Times New Roman"/>
                        </a:rPr>
                        <a:t>・歩行訓練</a:t>
                      </a:r>
                      <a:endParaRPr lang="en-US" altLang="ja-JP" sz="2400" kern="100" dirty="0">
                        <a:solidFill>
                          <a:srgbClr val="FF0000"/>
                        </a:solidFill>
                        <a:latin typeface="+mj-ea"/>
                        <a:ea typeface="+mj-ea"/>
                        <a:cs typeface="Times New Roman"/>
                      </a:endParaRPr>
                    </a:p>
                    <a:p>
                      <a:pPr algn="just">
                        <a:lnSpc>
                          <a:spcPct val="100000"/>
                        </a:lnSpc>
                        <a:spcAft>
                          <a:spcPts val="0"/>
                        </a:spcAft>
                      </a:pPr>
                      <a:r>
                        <a:rPr lang="ja-JP" altLang="en-US" sz="2400" kern="100" dirty="0">
                          <a:solidFill>
                            <a:srgbClr val="FF0000"/>
                          </a:solidFill>
                          <a:latin typeface="+mj-ea"/>
                          <a:ea typeface="+mj-ea"/>
                          <a:cs typeface="Times New Roman"/>
                        </a:rPr>
                        <a:t>・外出の際の車いす利用</a:t>
                      </a:r>
                      <a:endParaRPr lang="en-US" altLang="ja-JP" sz="2400" kern="100" dirty="0">
                        <a:solidFill>
                          <a:srgbClr val="FF0000"/>
                        </a:solidFill>
                        <a:latin typeface="+mj-ea"/>
                        <a:ea typeface="+mj-ea"/>
                        <a:cs typeface="Times New Roman"/>
                      </a:endParaRPr>
                    </a:p>
                    <a:p>
                      <a:pPr algn="just">
                        <a:lnSpc>
                          <a:spcPct val="100000"/>
                        </a:lnSpc>
                        <a:spcAft>
                          <a:spcPts val="0"/>
                        </a:spcAft>
                      </a:pPr>
                      <a:r>
                        <a:rPr lang="ja-JP" altLang="en-US" sz="2400" kern="100" dirty="0">
                          <a:solidFill>
                            <a:srgbClr val="FF0000"/>
                          </a:solidFill>
                          <a:latin typeface="+mj-ea"/>
                          <a:ea typeface="+mj-ea"/>
                          <a:cs typeface="Times New Roman"/>
                        </a:rPr>
                        <a:t>・外出時の見守り・酸素の運搬</a:t>
                      </a:r>
                      <a:endParaRPr lang="en-US" sz="2400" kern="100" dirty="0">
                        <a:solidFill>
                          <a:srgbClr val="FF0000"/>
                        </a:solidFill>
                        <a:latin typeface="+mj-ea"/>
                        <a:ea typeface="+mj-ea"/>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chemeClr val="bg2">
                        <a:lumMod val="20000"/>
                        <a:lumOff val="80000"/>
                      </a:schemeClr>
                    </a:solidFill>
                  </a:tcPr>
                </a:tc>
                <a:tc>
                  <a:txBody>
                    <a:bodyPr/>
                    <a:lstStyle/>
                    <a:p>
                      <a:pPr algn="just">
                        <a:lnSpc>
                          <a:spcPct val="100000"/>
                        </a:lnSpc>
                        <a:spcAft>
                          <a:spcPts val="0"/>
                        </a:spcAft>
                      </a:pPr>
                      <a:r>
                        <a:rPr lang="ja-JP" altLang="en-US" sz="2400" kern="100" dirty="0">
                          <a:solidFill>
                            <a:srgbClr val="FF0000"/>
                          </a:solidFill>
                          <a:latin typeface="+mj-ea"/>
                          <a:ea typeface="+mj-ea"/>
                          <a:cs typeface="Times New Roman"/>
                        </a:rPr>
                        <a:t>通所リハビリ</a:t>
                      </a:r>
                      <a:endParaRPr lang="en-US" altLang="ja-JP" sz="2400" kern="100" dirty="0">
                        <a:solidFill>
                          <a:srgbClr val="FF0000"/>
                        </a:solidFill>
                        <a:latin typeface="+mj-ea"/>
                        <a:ea typeface="+mj-ea"/>
                        <a:cs typeface="Times New Roman"/>
                      </a:endParaRPr>
                    </a:p>
                    <a:p>
                      <a:pPr algn="just">
                        <a:lnSpc>
                          <a:spcPct val="100000"/>
                        </a:lnSpc>
                        <a:spcAft>
                          <a:spcPts val="0"/>
                        </a:spcAft>
                      </a:pPr>
                      <a:r>
                        <a:rPr lang="ja-JP" altLang="en-US" sz="2400" kern="100" dirty="0">
                          <a:solidFill>
                            <a:srgbClr val="FF0000"/>
                          </a:solidFill>
                          <a:latin typeface="+mj-ea"/>
                          <a:ea typeface="+mj-ea"/>
                          <a:cs typeface="Times New Roman"/>
                        </a:rPr>
                        <a:t>福祉用具貸与</a:t>
                      </a:r>
                      <a:endParaRPr lang="en-US" altLang="ja-JP" sz="2400" kern="100" dirty="0">
                        <a:solidFill>
                          <a:srgbClr val="FF0000"/>
                        </a:solidFill>
                        <a:latin typeface="+mj-ea"/>
                        <a:ea typeface="+mj-ea"/>
                        <a:cs typeface="Times New Roman"/>
                      </a:endParaRPr>
                    </a:p>
                    <a:p>
                      <a:pPr algn="just">
                        <a:lnSpc>
                          <a:spcPct val="100000"/>
                        </a:lnSpc>
                        <a:spcAft>
                          <a:spcPts val="0"/>
                        </a:spcAft>
                      </a:pPr>
                      <a:r>
                        <a:rPr lang="ja-JP" altLang="en-US" sz="2400" kern="100" dirty="0">
                          <a:solidFill>
                            <a:srgbClr val="FF0000"/>
                          </a:solidFill>
                          <a:latin typeface="+mj-ea"/>
                          <a:ea typeface="+mj-ea"/>
                          <a:cs typeface="Times New Roman"/>
                        </a:rPr>
                        <a:t>家族</a:t>
                      </a:r>
                      <a:endParaRPr lang="en-US" sz="2400" kern="100" dirty="0">
                        <a:solidFill>
                          <a:srgbClr val="FF0000"/>
                        </a:solidFill>
                        <a:latin typeface="+mj-ea"/>
                        <a:ea typeface="+mj-ea"/>
                        <a:cs typeface="Times New Roman"/>
                      </a:endParaRPr>
                    </a:p>
                  </a:txBody>
                  <a:tcPr marL="72000" marR="72000" marT="7200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2"/>
                  </a:ext>
                </a:extLst>
              </a:tr>
            </a:tbl>
          </a:graphicData>
        </a:graphic>
      </p:graphicFrame>
      <p:sp>
        <p:nvSpPr>
          <p:cNvPr id="51" name="1 つの角を切り取った四角形 50"/>
          <p:cNvSpPr/>
          <p:nvPr/>
        </p:nvSpPr>
        <p:spPr>
          <a:xfrm>
            <a:off x="0" y="0"/>
            <a:ext cx="3643313" cy="357188"/>
          </a:xfrm>
          <a:prstGeom prst="snip1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bg1"/>
                </a:solidFill>
              </a:rPr>
              <a:t>この時点で考えられるケアプラン</a:t>
            </a:r>
          </a:p>
        </p:txBody>
      </p:sp>
      <p:sp>
        <p:nvSpPr>
          <p:cNvPr id="52" name="正方形/長方形 51"/>
          <p:cNvSpPr/>
          <p:nvPr/>
        </p:nvSpPr>
        <p:spPr>
          <a:xfrm>
            <a:off x="0" y="3286125"/>
            <a:ext cx="2928938" cy="85725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altLang="ja-JP" dirty="0">
              <a:solidFill>
                <a:srgbClr val="FF3399"/>
              </a:solidFill>
              <a:latin typeface="HGP創英角ﾎﾟｯﾌﾟ体" pitchFamily="50" charset="-128"/>
              <a:ea typeface="HGP創英角ﾎﾟｯﾌﾟ体" pitchFamily="50" charset="-128"/>
            </a:endParaRPr>
          </a:p>
          <a:p>
            <a:pPr eaLnBrk="1" hangingPunct="1">
              <a:defRPr/>
            </a:pPr>
            <a:endParaRPr lang="ja-JP" altLang="en-US" dirty="0">
              <a:solidFill>
                <a:schemeClr val="tx1"/>
              </a:solidFill>
              <a:latin typeface="HGP創英角ﾎﾟｯﾌﾟ体" pitchFamily="50" charset="-128"/>
              <a:ea typeface="HGP創英角ﾎﾟｯﾌﾟ体" pitchFamily="50" charset="-128"/>
            </a:endParaRPr>
          </a:p>
        </p:txBody>
      </p:sp>
      <p:sp>
        <p:nvSpPr>
          <p:cNvPr id="53" name="正方形/長方形 52"/>
          <p:cNvSpPr/>
          <p:nvPr/>
        </p:nvSpPr>
        <p:spPr>
          <a:xfrm>
            <a:off x="357188" y="5143500"/>
            <a:ext cx="3643312" cy="171450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altLang="ja-JP" dirty="0">
              <a:solidFill>
                <a:srgbClr val="FF3399"/>
              </a:solidFill>
              <a:latin typeface="HGP創英角ﾎﾟｯﾌﾟ体" pitchFamily="50" charset="-128"/>
              <a:ea typeface="HGP創英角ﾎﾟｯﾌﾟ体" pitchFamily="50" charset="-128"/>
            </a:endParaRPr>
          </a:p>
          <a:p>
            <a:pPr eaLnBrk="1" hangingPunct="1">
              <a:defRPr/>
            </a:pPr>
            <a:endParaRPr lang="ja-JP" altLang="en-US" dirty="0">
              <a:solidFill>
                <a:schemeClr val="tx1"/>
              </a:solidFill>
              <a:latin typeface="HGP創英角ﾎﾟｯﾌﾟ体" pitchFamily="50" charset="-128"/>
              <a:ea typeface="HGP創英角ﾎﾟｯﾌﾟ体" pitchFamily="50" charset="-128"/>
            </a:endParaRPr>
          </a:p>
        </p:txBody>
      </p:sp>
      <p:sp>
        <p:nvSpPr>
          <p:cNvPr id="42" name="角丸四角形吹き出し 41"/>
          <p:cNvSpPr/>
          <p:nvPr/>
        </p:nvSpPr>
        <p:spPr>
          <a:xfrm>
            <a:off x="1000100" y="4071942"/>
            <a:ext cx="2786082" cy="1714512"/>
          </a:xfrm>
          <a:prstGeom prst="wedgeRoundRectCallout">
            <a:avLst>
              <a:gd name="adj1" fmla="val 115893"/>
              <a:gd name="adj2" fmla="val -23753"/>
              <a:gd name="adj3" fmla="val 16667"/>
            </a:avLst>
          </a:prstGeom>
          <a:solidFill>
            <a:srgbClr val="FFFF99"/>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800" b="1" dirty="0">
                <a:solidFill>
                  <a:schemeClr val="accent2">
                    <a:lumMod val="75000"/>
                  </a:schemeClr>
                </a:solidFill>
              </a:rPr>
              <a:t>参加・活動</a:t>
            </a:r>
            <a:endParaRPr lang="en-US" altLang="ja-JP" sz="2800" b="1" dirty="0">
              <a:solidFill>
                <a:schemeClr val="accent2">
                  <a:lumMod val="75000"/>
                </a:schemeClr>
              </a:solidFill>
            </a:endParaRPr>
          </a:p>
          <a:p>
            <a:pPr algn="ctr" eaLnBrk="1" hangingPunct="1">
              <a:defRPr/>
            </a:pPr>
            <a:r>
              <a:rPr lang="ja-JP" altLang="en-US" sz="2800" b="1" dirty="0">
                <a:solidFill>
                  <a:schemeClr val="accent2">
                    <a:lumMod val="75000"/>
                  </a:schemeClr>
                </a:solidFill>
              </a:rPr>
              <a:t>↑</a:t>
            </a:r>
            <a:endParaRPr lang="en-US" altLang="ja-JP" sz="2800" b="1" dirty="0">
              <a:solidFill>
                <a:schemeClr val="accent2">
                  <a:lumMod val="75000"/>
                </a:schemeClr>
              </a:solidFill>
            </a:endParaRPr>
          </a:p>
          <a:p>
            <a:pPr algn="ctr" eaLnBrk="1" hangingPunct="1">
              <a:defRPr/>
            </a:pPr>
            <a:r>
              <a:rPr lang="ja-JP" altLang="en-US" sz="2800" b="1" dirty="0">
                <a:solidFill>
                  <a:srgbClr val="FF0000"/>
                </a:solidFill>
              </a:rPr>
              <a:t>個人因子（＋）</a:t>
            </a:r>
          </a:p>
        </p:txBody>
      </p:sp>
      <p:sp>
        <p:nvSpPr>
          <p:cNvPr id="49" name="円/楕円 48"/>
          <p:cNvSpPr/>
          <p:nvPr/>
        </p:nvSpPr>
        <p:spPr>
          <a:xfrm>
            <a:off x="2454189" y="3067593"/>
            <a:ext cx="3500438" cy="1071562"/>
          </a:xfrm>
          <a:prstGeom prst="ellipse">
            <a:avLst/>
          </a:prstGeom>
          <a:solidFill>
            <a:schemeClr val="bg1">
              <a:alpha val="0"/>
            </a:schemeClr>
          </a:solidFill>
          <a:ln w="34925">
            <a:solidFill>
              <a:schemeClr val="accent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39" name="円/楕円 38"/>
          <p:cNvSpPr/>
          <p:nvPr/>
        </p:nvSpPr>
        <p:spPr>
          <a:xfrm>
            <a:off x="5776039" y="3098772"/>
            <a:ext cx="3500437" cy="928688"/>
          </a:xfrm>
          <a:prstGeom prst="ellipse">
            <a:avLst/>
          </a:prstGeom>
          <a:solidFill>
            <a:schemeClr val="bg1">
              <a:alpha val="0"/>
            </a:schemeClr>
          </a:solidFill>
          <a:ln w="34925">
            <a:solidFill>
              <a:schemeClr val="accent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linds(horizontal)">
                                      <p:cBhvr>
                                        <p:cTn id="7" dur="500"/>
                                        <p:tgtEl>
                                          <p:spTgt spid="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box(in)">
                                      <p:cBhvr>
                                        <p:cTn id="12" dur="500"/>
                                        <p:tgtEl>
                                          <p:spTgt spid="41"/>
                                        </p:tgtEl>
                                      </p:cBhvr>
                                    </p:animEffect>
                                  </p:childTnLst>
                                </p:cTn>
                              </p:par>
                              <p:par>
                                <p:cTn id="13" presetID="4" presetClass="entr" presetSubtype="16" fill="hold" nodeType="withEffect">
                                  <p:stCondLst>
                                    <p:cond delay="0"/>
                                  </p:stCondLst>
                                  <p:childTnLst>
                                    <p:set>
                                      <p:cBhvr>
                                        <p:cTn id="14" dur="1" fill="hold">
                                          <p:stCondLst>
                                            <p:cond delay="0"/>
                                          </p:stCondLst>
                                        </p:cTn>
                                        <p:tgtEl>
                                          <p:spTgt spid="46"/>
                                        </p:tgtEl>
                                        <p:attrNameLst>
                                          <p:attrName>style.visibility</p:attrName>
                                        </p:attrNameLst>
                                      </p:cBhvr>
                                      <p:to>
                                        <p:strVal val="visible"/>
                                      </p:to>
                                    </p:set>
                                    <p:animEffect transition="in" filter="box(in)">
                                      <p:cBhvr>
                                        <p:cTn id="15" dur="500"/>
                                        <p:tgtEl>
                                          <p:spTgt spid="46"/>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box(in)">
                                      <p:cBhvr>
                                        <p:cTn id="18" dur="500"/>
                                        <p:tgtEl>
                                          <p:spTgt spid="43"/>
                                        </p:tgtEl>
                                      </p:cBhvr>
                                    </p:animEffect>
                                  </p:childTnLst>
                                </p:cTn>
                              </p:par>
                              <p:par>
                                <p:cTn id="19" presetID="3" presetClass="entr" presetSubtype="10" fill="hold" nodeType="withEffect">
                                  <p:stCondLst>
                                    <p:cond delay="0"/>
                                  </p:stCondLst>
                                  <p:childTnLst>
                                    <p:set>
                                      <p:cBhvr>
                                        <p:cTn id="20" dur="1" fill="hold">
                                          <p:stCondLst>
                                            <p:cond delay="0"/>
                                          </p:stCondLst>
                                        </p:cTn>
                                        <p:tgtEl>
                                          <p:spTgt spid="42"/>
                                        </p:tgtEl>
                                        <p:attrNameLst>
                                          <p:attrName>style.visibility</p:attrName>
                                        </p:attrNameLst>
                                      </p:cBhvr>
                                      <p:to>
                                        <p:strVal val="visible"/>
                                      </p:to>
                                    </p:set>
                                    <p:animEffect transition="in" filter="blinds(horizontal)">
                                      <p:cBhvr>
                                        <p:cTn id="21" dur="500"/>
                                        <p:tgtEl>
                                          <p:spTgt spid="42"/>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49"/>
                                        </p:tgtEl>
                                        <p:attrNameLst>
                                          <p:attrName>style.visibility</p:attrName>
                                        </p:attrNameLst>
                                      </p:cBhvr>
                                      <p:to>
                                        <p:strVal val="visible"/>
                                      </p:to>
                                    </p:set>
                                    <p:animEffect transition="in" filter="blinds(horizontal)">
                                      <p:cBhvr>
                                        <p:cTn id="24" dur="500"/>
                                        <p:tgtEl>
                                          <p:spTgt spid="49"/>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52"/>
                                        </p:tgtEl>
                                        <p:attrNameLst>
                                          <p:attrName>style.visibility</p:attrName>
                                        </p:attrNameLst>
                                      </p:cBhvr>
                                      <p:to>
                                        <p:strVal val="visible"/>
                                      </p:to>
                                    </p:set>
                                    <p:animEffect transition="in" filter="box(in)">
                                      <p:cBhvr>
                                        <p:cTn id="27" dur="500"/>
                                        <p:tgtEl>
                                          <p:spTgt spid="52"/>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53"/>
                                        </p:tgtEl>
                                        <p:attrNameLst>
                                          <p:attrName>style.visibility</p:attrName>
                                        </p:attrNameLst>
                                      </p:cBhvr>
                                      <p:to>
                                        <p:strVal val="visible"/>
                                      </p:to>
                                    </p:set>
                                    <p:animEffect transition="in" filter="box(in)">
                                      <p:cBhvr>
                                        <p:cTn id="30" dur="500"/>
                                        <p:tgtEl>
                                          <p:spTgt spid="5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nodeType="click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blinds(horizontal)">
                                      <p:cBhvr>
                                        <p:cTn id="35" dur="500"/>
                                        <p:tgtEl>
                                          <p:spTgt spid="50"/>
                                        </p:tgtEl>
                                      </p:cBhvr>
                                    </p:animEffect>
                                  </p:childTnLst>
                                </p:cTn>
                              </p:par>
                              <p:par>
                                <p:cTn id="36" presetID="4" presetClass="entr" presetSubtype="16" fill="hold" grpId="1" nodeType="withEffect">
                                  <p:stCondLst>
                                    <p:cond delay="0"/>
                                  </p:stCondLst>
                                  <p:childTnLst>
                                    <p:set>
                                      <p:cBhvr>
                                        <p:cTn id="37" dur="1" fill="hold">
                                          <p:stCondLst>
                                            <p:cond delay="0"/>
                                          </p:stCondLst>
                                        </p:cTn>
                                        <p:tgtEl>
                                          <p:spTgt spid="52"/>
                                        </p:tgtEl>
                                        <p:attrNameLst>
                                          <p:attrName>style.visibility</p:attrName>
                                        </p:attrNameLst>
                                      </p:cBhvr>
                                      <p:to>
                                        <p:strVal val="visible"/>
                                      </p:to>
                                    </p:set>
                                    <p:animEffect transition="in" filter="box(in)">
                                      <p:cBhvr>
                                        <p:cTn id="38" dur="500"/>
                                        <p:tgtEl>
                                          <p:spTgt spid="52"/>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51"/>
                                        </p:tgtEl>
                                        <p:attrNameLst>
                                          <p:attrName>style.visibility</p:attrName>
                                        </p:attrNameLst>
                                      </p:cBhvr>
                                      <p:to>
                                        <p:strVal val="visible"/>
                                      </p:to>
                                    </p:set>
                                    <p:animEffect transition="in" filter="box(in)">
                                      <p:cBhvr>
                                        <p:cTn id="41"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51" grpId="0" animBg="1"/>
      <p:bldP spid="52" grpId="0" animBg="1"/>
      <p:bldP spid="52" grpId="1" animBg="1"/>
      <p:bldP spid="53" grpId="0" animBg="1"/>
      <p:bldP spid="49" grpId="0" animBg="1"/>
      <p:bldP spid="3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16632"/>
            <a:ext cx="8229600" cy="725487"/>
          </a:xfrm>
        </p:spPr>
        <p:txBody>
          <a:bodyPr/>
          <a:lstStyle/>
          <a:p>
            <a:pPr>
              <a:defRPr/>
            </a:pPr>
            <a:r>
              <a:rPr lang="ja-JP" altLang="en-US" sz="3200" i="1" dirty="0" err="1">
                <a:solidFill>
                  <a:srgbClr val="FF3399"/>
                </a:solidFill>
                <a:latin typeface="HGP創英角ﾎﾟｯﾌﾟ体" pitchFamily="50" charset="-128"/>
                <a:ea typeface="HGP創英角ﾎﾟｯﾌﾟ体" pitchFamily="50" charset="-128"/>
              </a:rPr>
              <a:t>ー</a:t>
            </a:r>
            <a:r>
              <a:rPr lang="en-US" altLang="ja-JP" sz="3200" i="1" dirty="0">
                <a:solidFill>
                  <a:srgbClr val="FF3399"/>
                </a:solidFill>
                <a:latin typeface="HGP創英角ﾎﾟｯﾌﾟ体" pitchFamily="50" charset="-128"/>
                <a:ea typeface="HGP創英角ﾎﾟｯﾌﾟ体" pitchFamily="50" charset="-128"/>
              </a:rPr>
              <a:t>A</a:t>
            </a:r>
            <a:r>
              <a:rPr lang="ja-JP" altLang="en-US" sz="3200" i="1" dirty="0" err="1">
                <a:solidFill>
                  <a:srgbClr val="FF3399"/>
                </a:solidFill>
                <a:latin typeface="HGP創英角ﾎﾟｯﾌﾟ体" pitchFamily="50" charset="-128"/>
                <a:ea typeface="HGP創英角ﾎﾟｯﾌﾟ体" pitchFamily="50" charset="-128"/>
              </a:rPr>
              <a:t>さんら</a:t>
            </a:r>
            <a:r>
              <a:rPr lang="ja-JP" altLang="en-US" sz="3200" i="1" dirty="0">
                <a:solidFill>
                  <a:srgbClr val="FF3399"/>
                </a:solidFill>
                <a:latin typeface="HGP創英角ﾎﾟｯﾌﾟ体" pitchFamily="50" charset="-128"/>
                <a:ea typeface="HGP創英角ﾎﾟｯﾌﾟ体" pitchFamily="50" charset="-128"/>
              </a:rPr>
              <a:t>しい「活動」のある生活へー</a:t>
            </a:r>
          </a:p>
        </p:txBody>
      </p:sp>
      <p:sp>
        <p:nvSpPr>
          <p:cNvPr id="4" name="正方形/長方形 3"/>
          <p:cNvSpPr/>
          <p:nvPr/>
        </p:nvSpPr>
        <p:spPr>
          <a:xfrm>
            <a:off x="251520" y="1124744"/>
            <a:ext cx="7560184" cy="646112"/>
          </a:xfrm>
          <a:prstGeom prst="rect">
            <a:avLst/>
          </a:prstGeom>
          <a:solidFill>
            <a:schemeClr val="accent6">
              <a:lumMod val="60000"/>
              <a:lumOff val="40000"/>
            </a:schemeClr>
          </a:solidFill>
        </p:spPr>
        <p:txBody>
          <a:bodyPr wrap="square">
            <a:spAutoFit/>
          </a:bodyPr>
          <a:lstStyle/>
          <a:p>
            <a:pPr algn="ctr" eaLnBrk="1" hangingPunct="1">
              <a:defRPr/>
            </a:pPr>
            <a:r>
              <a:rPr lang="ja-JP" altLang="en-US" sz="3600" b="1" dirty="0">
                <a:solidFill>
                  <a:schemeClr val="accent3"/>
                </a:solidFill>
                <a:latin typeface="Arial" charset="0"/>
              </a:rPr>
              <a:t>演習④　　　入浴について　　</a:t>
            </a:r>
            <a:r>
              <a:rPr lang="ja-JP" altLang="en-US" sz="3600" b="1" dirty="0">
                <a:solidFill>
                  <a:srgbClr val="FFE1FF"/>
                </a:solidFill>
                <a:latin typeface="Arial" charset="0"/>
              </a:rPr>
              <a:t>　　</a:t>
            </a:r>
            <a:r>
              <a:rPr lang="ja-JP" altLang="en-US" sz="3600" b="1" dirty="0">
                <a:latin typeface="Arial" charset="0"/>
              </a:rPr>
              <a:t>　</a:t>
            </a:r>
            <a:r>
              <a:rPr lang="ja-JP" altLang="en-US" b="1" dirty="0">
                <a:latin typeface="Arial" charset="0"/>
              </a:rPr>
              <a:t>　　　　　　　　　　</a:t>
            </a:r>
            <a:endParaRPr lang="ja-JP" altLang="en-US" dirty="0">
              <a:latin typeface="Arial" charset="0"/>
            </a:endParaRPr>
          </a:p>
        </p:txBody>
      </p:sp>
      <p:sp>
        <p:nvSpPr>
          <p:cNvPr id="5" name="テキスト ボックス 4"/>
          <p:cNvSpPr txBox="1"/>
          <p:nvPr/>
        </p:nvSpPr>
        <p:spPr>
          <a:xfrm>
            <a:off x="395536" y="2276872"/>
            <a:ext cx="7632848" cy="4031873"/>
          </a:xfrm>
          <a:prstGeom prst="rect">
            <a:avLst/>
          </a:prstGeom>
          <a:solidFill>
            <a:srgbClr val="FEF0F7"/>
          </a:solidFill>
        </p:spPr>
        <p:txBody>
          <a:bodyPr wrap="square" rtlCol="0">
            <a:spAutoFit/>
          </a:bodyPr>
          <a:lstStyle/>
          <a:p>
            <a:r>
              <a:rPr lang="ja-JP" altLang="en-US" sz="2800" b="1" dirty="0">
                <a:solidFill>
                  <a:srgbClr val="FF0000"/>
                </a:solidFill>
                <a:effectLst>
                  <a:outerShdw blurRad="38100" dist="38100" dir="2700000" algn="tl">
                    <a:srgbClr val="000000">
                      <a:alpha val="43137"/>
                    </a:srgbClr>
                  </a:outerShdw>
                </a:effectLst>
              </a:rPr>
              <a:t>　　</a:t>
            </a:r>
            <a:r>
              <a:rPr lang="ja-JP" altLang="en-US" sz="2800" b="1" dirty="0">
                <a:effectLst>
                  <a:outerShdw blurRad="38100" dist="38100" dir="2700000" algn="tl">
                    <a:srgbClr val="000000">
                      <a:alpha val="43137"/>
                    </a:srgbClr>
                  </a:outerShdw>
                </a:effectLst>
              </a:rPr>
              <a:t>ＩＣＦシートから捉えてみましょう</a:t>
            </a:r>
            <a:endParaRPr lang="en-US" altLang="ja-JP" sz="2800" b="1" dirty="0">
              <a:effectLst>
                <a:outerShdw blurRad="38100" dist="38100" dir="2700000" algn="tl">
                  <a:srgbClr val="000000">
                    <a:alpha val="43137"/>
                  </a:srgbClr>
                </a:outerShdw>
              </a:effectLst>
            </a:endParaRPr>
          </a:p>
          <a:p>
            <a:endParaRPr lang="en-US" altLang="ja-JP" sz="2800" b="1" dirty="0">
              <a:effectLst>
                <a:outerShdw blurRad="38100" dist="38100" dir="2700000" algn="tl">
                  <a:srgbClr val="000000">
                    <a:alpha val="43137"/>
                  </a:srgbClr>
                </a:outerShdw>
              </a:effectLst>
            </a:endParaRPr>
          </a:p>
          <a:p>
            <a:endParaRPr lang="en-US" altLang="ja-JP" sz="1000" b="1" dirty="0">
              <a:effectLst>
                <a:outerShdw blurRad="38100" dist="38100" dir="2700000" algn="tl">
                  <a:srgbClr val="000000">
                    <a:alpha val="43137"/>
                  </a:srgbClr>
                </a:outerShdw>
              </a:effectLst>
            </a:endParaRPr>
          </a:p>
          <a:p>
            <a:r>
              <a:rPr lang="ja-JP" altLang="en-US" sz="2800" dirty="0"/>
              <a:t>　①　</a:t>
            </a:r>
            <a:r>
              <a:rPr lang="ja-JP" altLang="en-US" sz="2800" dirty="0">
                <a:solidFill>
                  <a:srgbClr val="FF0000"/>
                </a:solidFill>
                <a:effectLst>
                  <a:outerShdw blurRad="38100" dist="38100" dir="2700000" algn="tl">
                    <a:srgbClr val="000000">
                      <a:alpha val="43137"/>
                    </a:srgbClr>
                  </a:outerShdw>
                </a:effectLst>
              </a:rPr>
              <a:t>Ａさんが入浴をされないのは、</a:t>
            </a:r>
            <a:endParaRPr lang="en-US" altLang="ja-JP" sz="2800" dirty="0">
              <a:solidFill>
                <a:srgbClr val="FF0000"/>
              </a:solidFill>
              <a:effectLst>
                <a:outerShdw blurRad="38100" dist="38100" dir="2700000" algn="tl">
                  <a:srgbClr val="000000">
                    <a:alpha val="43137"/>
                  </a:srgbClr>
                </a:outerShdw>
              </a:effectLst>
            </a:endParaRPr>
          </a:p>
          <a:p>
            <a:r>
              <a:rPr lang="ja-JP" altLang="en-US" sz="2800" dirty="0">
                <a:solidFill>
                  <a:srgbClr val="FF0000"/>
                </a:solidFill>
                <a:effectLst>
                  <a:outerShdw blurRad="38100" dist="38100" dir="2700000" algn="tl">
                    <a:srgbClr val="000000">
                      <a:alpha val="43137"/>
                    </a:srgbClr>
                  </a:outerShdw>
                </a:effectLst>
              </a:rPr>
              <a:t>　　　どの要因が影響していると考え</a:t>
            </a:r>
            <a:endParaRPr lang="en-US" altLang="ja-JP" sz="2800" dirty="0">
              <a:solidFill>
                <a:srgbClr val="FF0000"/>
              </a:solidFill>
              <a:effectLst>
                <a:outerShdw blurRad="38100" dist="38100" dir="2700000" algn="tl">
                  <a:srgbClr val="000000">
                    <a:alpha val="43137"/>
                  </a:srgbClr>
                </a:outerShdw>
              </a:effectLst>
            </a:endParaRPr>
          </a:p>
          <a:p>
            <a:r>
              <a:rPr lang="ja-JP" altLang="en-US" sz="2800" dirty="0">
                <a:solidFill>
                  <a:srgbClr val="FF0000"/>
                </a:solidFill>
                <a:effectLst>
                  <a:outerShdw blurRad="38100" dist="38100" dir="2700000" algn="tl">
                    <a:srgbClr val="000000">
                      <a:alpha val="43137"/>
                    </a:srgbClr>
                  </a:outerShdw>
                </a:effectLst>
              </a:rPr>
              <a:t>　　　</a:t>
            </a:r>
            <a:r>
              <a:rPr lang="ja-JP" altLang="en-US" sz="2800" dirty="0" err="1">
                <a:solidFill>
                  <a:srgbClr val="FF0000"/>
                </a:solidFill>
                <a:effectLst>
                  <a:outerShdw blurRad="38100" dist="38100" dir="2700000" algn="tl">
                    <a:srgbClr val="000000">
                      <a:alpha val="43137"/>
                    </a:srgbClr>
                  </a:outerShdw>
                </a:effectLst>
              </a:rPr>
              <a:t>られ</a:t>
            </a:r>
            <a:r>
              <a:rPr lang="ja-JP" altLang="en-US" sz="2800" dirty="0">
                <a:solidFill>
                  <a:srgbClr val="FF0000"/>
                </a:solidFill>
                <a:effectLst>
                  <a:outerShdw blurRad="38100" dist="38100" dir="2700000" algn="tl">
                    <a:srgbClr val="000000">
                      <a:alpha val="43137"/>
                    </a:srgbClr>
                  </a:outerShdw>
                </a:effectLst>
              </a:rPr>
              <a:t>ますか？</a:t>
            </a:r>
            <a:endParaRPr lang="en-US" altLang="ja-JP" sz="2800" dirty="0">
              <a:solidFill>
                <a:srgbClr val="FF0000"/>
              </a:solidFill>
              <a:effectLst>
                <a:outerShdw blurRad="38100" dist="38100" dir="2700000" algn="tl">
                  <a:srgbClr val="000000">
                    <a:alpha val="43137"/>
                  </a:srgbClr>
                </a:outerShdw>
              </a:effectLst>
            </a:endParaRPr>
          </a:p>
          <a:p>
            <a:endParaRPr lang="en-US" altLang="ja-JP" sz="1100" dirty="0">
              <a:solidFill>
                <a:srgbClr val="FF0000"/>
              </a:solidFill>
              <a:effectLst>
                <a:outerShdw blurRad="38100" dist="38100" dir="2700000" algn="tl">
                  <a:srgbClr val="000000">
                    <a:alpha val="43137"/>
                  </a:srgbClr>
                </a:outerShdw>
              </a:effectLst>
            </a:endParaRPr>
          </a:p>
          <a:p>
            <a:endParaRPr lang="en-US" altLang="ja-JP" sz="1100" dirty="0">
              <a:solidFill>
                <a:srgbClr val="FF0000"/>
              </a:solidFill>
              <a:effectLst>
                <a:outerShdw blurRad="38100" dist="38100" dir="2700000" algn="tl">
                  <a:srgbClr val="000000">
                    <a:alpha val="43137"/>
                  </a:srgbClr>
                </a:outerShdw>
              </a:effectLst>
            </a:endParaRPr>
          </a:p>
          <a:p>
            <a:r>
              <a:rPr lang="ja-JP" altLang="en-US" sz="2800" dirty="0">
                <a:solidFill>
                  <a:srgbClr val="FF0000"/>
                </a:solidFill>
                <a:effectLst>
                  <a:outerShdw blurRad="38100" dist="38100" dir="2700000" algn="tl">
                    <a:srgbClr val="000000">
                      <a:alpha val="43137"/>
                    </a:srgbClr>
                  </a:outerShdw>
                </a:effectLst>
              </a:rPr>
              <a:t>　</a:t>
            </a:r>
            <a:r>
              <a:rPr lang="ja-JP" altLang="en-US" sz="2800" dirty="0">
                <a:solidFill>
                  <a:schemeClr val="tx2"/>
                </a:solidFill>
                <a:effectLst>
                  <a:outerShdw blurRad="38100" dist="38100" dir="2700000" algn="tl">
                    <a:srgbClr val="000000">
                      <a:alpha val="43137"/>
                    </a:srgbClr>
                  </a:outerShdw>
                </a:effectLst>
              </a:rPr>
              <a:t>②</a:t>
            </a:r>
            <a:r>
              <a:rPr lang="ja-JP" altLang="en-US" sz="2800" dirty="0">
                <a:solidFill>
                  <a:srgbClr val="FF0000"/>
                </a:solidFill>
                <a:effectLst>
                  <a:outerShdw blurRad="38100" dist="38100" dir="2700000" algn="tl">
                    <a:srgbClr val="000000">
                      <a:alpha val="43137"/>
                    </a:srgbClr>
                  </a:outerShdw>
                </a:effectLst>
              </a:rPr>
              <a:t>　入浴する目的を持つためには、</a:t>
            </a:r>
            <a:endParaRPr lang="en-US" altLang="ja-JP" sz="2800" dirty="0">
              <a:solidFill>
                <a:srgbClr val="FF0000"/>
              </a:solidFill>
              <a:effectLst>
                <a:outerShdw blurRad="38100" dist="38100" dir="2700000" algn="tl">
                  <a:srgbClr val="000000">
                    <a:alpha val="43137"/>
                  </a:srgbClr>
                </a:outerShdw>
              </a:effectLst>
            </a:endParaRPr>
          </a:p>
          <a:p>
            <a:r>
              <a:rPr lang="ja-JP" altLang="en-US" sz="2800" dirty="0">
                <a:solidFill>
                  <a:srgbClr val="FF0000"/>
                </a:solidFill>
                <a:effectLst>
                  <a:outerShdw blurRad="38100" dist="38100" dir="2700000" algn="tl">
                    <a:srgbClr val="000000">
                      <a:alpha val="43137"/>
                    </a:srgbClr>
                  </a:outerShdw>
                </a:effectLst>
              </a:rPr>
              <a:t>　　　どの因子に働きかければいいで</a:t>
            </a:r>
            <a:endParaRPr lang="en-US" altLang="ja-JP" sz="2800" dirty="0">
              <a:solidFill>
                <a:srgbClr val="FF0000"/>
              </a:solidFill>
              <a:effectLst>
                <a:outerShdw blurRad="38100" dist="38100" dir="2700000" algn="tl">
                  <a:srgbClr val="000000">
                    <a:alpha val="43137"/>
                  </a:srgbClr>
                </a:outerShdw>
              </a:effectLst>
            </a:endParaRPr>
          </a:p>
          <a:p>
            <a:r>
              <a:rPr lang="ja-JP" altLang="en-US" sz="2800" dirty="0">
                <a:solidFill>
                  <a:srgbClr val="FF0000"/>
                </a:solidFill>
                <a:effectLst>
                  <a:outerShdw blurRad="38100" dist="38100" dir="2700000" algn="tl">
                    <a:srgbClr val="000000">
                      <a:alpha val="43137"/>
                    </a:srgbClr>
                  </a:outerShdw>
                </a:effectLst>
              </a:rPr>
              <a:t>　　　しょうか？</a:t>
            </a:r>
            <a:endParaRPr lang="en-US" altLang="ja-JP" sz="2800" dirty="0">
              <a:solidFill>
                <a:srgbClr val="FF0000"/>
              </a:solidFill>
              <a:effectLst>
                <a:outerShdw blurRad="38100" dist="38100" dir="2700000" algn="tl">
                  <a:srgbClr val="000000">
                    <a:alpha val="43137"/>
                  </a:srgbClr>
                </a:outerShdw>
              </a:effectLst>
            </a:endParaRPr>
          </a:p>
        </p:txBody>
      </p:sp>
      <p:sp>
        <p:nvSpPr>
          <p:cNvPr id="6" name="メモ 5"/>
          <p:cNvSpPr/>
          <p:nvPr/>
        </p:nvSpPr>
        <p:spPr>
          <a:xfrm>
            <a:off x="7811704" y="1137456"/>
            <a:ext cx="1115616" cy="62068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000" dirty="0">
                <a:solidFill>
                  <a:srgbClr val="FF0000"/>
                </a:solidFill>
              </a:rPr>
              <a:t>ﾜｰｸｼｰﾄ</a:t>
            </a:r>
            <a:endParaRPr kumimoji="1" lang="en-US" altLang="ja-JP" sz="2000" dirty="0">
              <a:solidFill>
                <a:srgbClr val="FF0000"/>
              </a:solidFill>
            </a:endParaRPr>
          </a:p>
          <a:p>
            <a:pPr algn="ctr"/>
            <a:r>
              <a:rPr lang="ja-JP" altLang="en-US" sz="2000" dirty="0">
                <a:solidFill>
                  <a:srgbClr val="FF0000"/>
                </a:solidFill>
              </a:rPr>
              <a:t>Ｐ</a:t>
            </a:r>
            <a:r>
              <a:rPr lang="en-US" altLang="ja-JP" sz="2000" dirty="0">
                <a:solidFill>
                  <a:srgbClr val="FF0000"/>
                </a:solidFill>
              </a:rPr>
              <a:t>71</a:t>
            </a:r>
            <a:endParaRPr kumimoji="1" lang="ja-JP" altLang="en-US" sz="2000" dirty="0">
              <a:solidFill>
                <a:srgbClr val="FF0000"/>
              </a:solidFill>
            </a:endParaRPr>
          </a:p>
        </p:txBody>
      </p:sp>
      <p:sp>
        <p:nvSpPr>
          <p:cNvPr id="7" name="正方形/長方形 6"/>
          <p:cNvSpPr/>
          <p:nvPr/>
        </p:nvSpPr>
        <p:spPr>
          <a:xfrm>
            <a:off x="3131840" y="6093296"/>
            <a:ext cx="4283968" cy="584775"/>
          </a:xfrm>
          <a:prstGeom prst="rect">
            <a:avLst/>
          </a:prstGeom>
          <a:solidFill>
            <a:schemeClr val="accent3">
              <a:lumMod val="95000"/>
            </a:schemeClr>
          </a:solidFill>
        </p:spPr>
        <p:txBody>
          <a:bodyPr wrap="square">
            <a:spAutoFit/>
          </a:bodyPr>
          <a:lstStyle/>
          <a:p>
            <a:r>
              <a:rPr lang="ja-JP" altLang="ja-JP" sz="3200" b="1" dirty="0"/>
              <a:t>　</a:t>
            </a:r>
            <a:r>
              <a:rPr lang="ja-JP" altLang="en-US" sz="3200" b="1" dirty="0">
                <a:solidFill>
                  <a:srgbClr val="0070C0"/>
                </a:solidFill>
                <a:effectLst>
                  <a:outerShdw blurRad="38100" dist="38100" dir="2700000" algn="tl">
                    <a:srgbClr val="000000">
                      <a:alpha val="43137"/>
                    </a:srgbClr>
                  </a:outerShdw>
                </a:effectLst>
              </a:rPr>
              <a:t>グループ</a:t>
            </a:r>
            <a:r>
              <a:rPr lang="ja-JP" altLang="ja-JP" sz="3200" b="1" dirty="0">
                <a:solidFill>
                  <a:srgbClr val="0070C0"/>
                </a:solidFill>
                <a:effectLst>
                  <a:outerShdw blurRad="38100" dist="38100" dir="2700000" algn="tl">
                    <a:srgbClr val="000000">
                      <a:alpha val="43137"/>
                    </a:srgbClr>
                  </a:outerShdw>
                </a:effectLst>
              </a:rPr>
              <a:t>ワーク</a:t>
            </a:r>
            <a:endParaRPr lang="ja-JP" altLang="en-US" sz="3200" dirty="0">
              <a:solidFill>
                <a:srgbClr val="FF3399"/>
              </a:solidFill>
              <a:effectLst>
                <a:outerShdw blurRad="38100" dist="38100" dir="2700000" algn="tl">
                  <a:srgbClr val="000000">
                    <a:alpha val="43137"/>
                  </a:srgbClr>
                </a:outerShdw>
              </a:effectLst>
            </a:endParaRPr>
          </a:p>
        </p:txBody>
      </p:sp>
      <p:sp>
        <p:nvSpPr>
          <p:cNvPr id="9" name="角丸四角形吹き出し 8"/>
          <p:cNvSpPr/>
          <p:nvPr/>
        </p:nvSpPr>
        <p:spPr>
          <a:xfrm>
            <a:off x="7020272" y="2852936"/>
            <a:ext cx="1907704" cy="1800200"/>
          </a:xfrm>
          <a:prstGeom prst="wedgeRoundRectCallout">
            <a:avLst>
              <a:gd name="adj1" fmla="val -63664"/>
              <a:gd name="adj2" fmla="val 37340"/>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kumimoji="1" lang="ja-JP" altLang="en-US" sz="2400" b="1" dirty="0">
                <a:solidFill>
                  <a:schemeClr val="tx2"/>
                </a:solidFill>
                <a:latin typeface="+mj-ea"/>
                <a:ea typeface="+mj-ea"/>
              </a:rPr>
              <a:t>ワークシート</a:t>
            </a:r>
            <a:r>
              <a:rPr kumimoji="1" lang="en-US" altLang="ja-JP" sz="2400" b="1" dirty="0">
                <a:solidFill>
                  <a:srgbClr val="C80064"/>
                </a:solidFill>
                <a:effectLst>
                  <a:outerShdw blurRad="38100" dist="38100" dir="2700000" algn="tl">
                    <a:srgbClr val="000000">
                      <a:alpha val="43137"/>
                    </a:srgbClr>
                  </a:outerShdw>
                </a:effectLst>
                <a:latin typeface="+mj-ea"/>
                <a:ea typeface="+mj-ea"/>
              </a:rPr>
              <a:t>P</a:t>
            </a:r>
            <a:r>
              <a:rPr lang="en-US" altLang="ja-JP" sz="2400" b="1" dirty="0">
                <a:solidFill>
                  <a:srgbClr val="C80064"/>
                </a:solidFill>
                <a:effectLst>
                  <a:outerShdw blurRad="38100" dist="38100" dir="2700000" algn="tl">
                    <a:srgbClr val="000000">
                      <a:alpha val="43137"/>
                    </a:srgbClr>
                  </a:outerShdw>
                </a:effectLst>
                <a:latin typeface="+mj-ea"/>
                <a:ea typeface="+mj-ea"/>
              </a:rPr>
              <a:t>69</a:t>
            </a:r>
            <a:r>
              <a:rPr lang="ja-JP" altLang="en-US" sz="1000" b="1" dirty="0">
                <a:solidFill>
                  <a:srgbClr val="C80064"/>
                </a:solidFill>
                <a:effectLst>
                  <a:outerShdw blurRad="38100" dist="38100" dir="2700000" algn="tl">
                    <a:srgbClr val="000000">
                      <a:alpha val="43137"/>
                    </a:srgbClr>
                  </a:outerShdw>
                </a:effectLst>
                <a:latin typeface="+mj-ea"/>
                <a:ea typeface="+mj-ea"/>
              </a:rPr>
              <a:t>　</a:t>
            </a:r>
            <a:r>
              <a:rPr lang="ja-JP" altLang="en-US" b="1" dirty="0">
                <a:solidFill>
                  <a:srgbClr val="002060"/>
                </a:solidFill>
                <a:latin typeface="+mj-ea"/>
                <a:ea typeface="+mj-ea"/>
              </a:rPr>
              <a:t>（</a:t>
            </a:r>
            <a:r>
              <a:rPr lang="en-US" altLang="ja-JP" b="1" dirty="0">
                <a:solidFill>
                  <a:srgbClr val="002060"/>
                </a:solidFill>
                <a:latin typeface="+mj-ea"/>
                <a:ea typeface="+mj-ea"/>
              </a:rPr>
              <a:t>ICF</a:t>
            </a:r>
            <a:r>
              <a:rPr lang="ja-JP" altLang="en-US" b="1" dirty="0">
                <a:solidFill>
                  <a:srgbClr val="002060"/>
                </a:solidFill>
                <a:latin typeface="+mj-ea"/>
                <a:ea typeface="+mj-ea"/>
              </a:rPr>
              <a:t>シート）</a:t>
            </a:r>
            <a:r>
              <a:rPr lang="ja-JP" altLang="en-US" sz="2400" b="1" dirty="0">
                <a:solidFill>
                  <a:schemeClr val="tx2"/>
                </a:solidFill>
                <a:latin typeface="+mj-ea"/>
                <a:ea typeface="+mj-ea"/>
              </a:rPr>
              <a:t>をもとに考えてみましょう</a:t>
            </a:r>
            <a:endParaRPr kumimoji="1" lang="ja-JP" altLang="en-US" sz="2400" b="1" dirty="0">
              <a:solidFill>
                <a:schemeClr val="tx2"/>
              </a:solidFill>
              <a:latin typeface="+mj-ea"/>
              <a:ea typeface="+mj-ea"/>
            </a:endParaRPr>
          </a:p>
        </p:txBody>
      </p:sp>
      <p:pic>
        <p:nvPicPr>
          <p:cNvPr id="10" name="オブジェクト 2"/>
          <p:cNvPicPr/>
          <p:nvPr/>
        </p:nvPicPr>
        <p:blipFill>
          <a:blip r:embed="rId2" cstate="print">
            <a:lum contrast="20000"/>
          </a:blip>
          <a:srcRect b="-328"/>
          <a:stretch>
            <a:fillRect/>
          </a:stretch>
        </p:blipFill>
        <p:spPr bwMode="auto">
          <a:xfrm>
            <a:off x="7020272" y="4869160"/>
            <a:ext cx="1872208" cy="1656184"/>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16632"/>
            <a:ext cx="8229600" cy="725487"/>
          </a:xfrm>
        </p:spPr>
        <p:txBody>
          <a:bodyPr/>
          <a:lstStyle/>
          <a:p>
            <a:pPr>
              <a:defRPr/>
            </a:pPr>
            <a:r>
              <a:rPr lang="ja-JP" altLang="en-US" sz="3200" i="1" dirty="0" err="1">
                <a:solidFill>
                  <a:srgbClr val="FF3399"/>
                </a:solidFill>
                <a:latin typeface="HGP創英角ﾎﾟｯﾌﾟ体" pitchFamily="50" charset="-128"/>
                <a:ea typeface="HGP創英角ﾎﾟｯﾌﾟ体" pitchFamily="50" charset="-128"/>
              </a:rPr>
              <a:t>ー</a:t>
            </a:r>
            <a:r>
              <a:rPr lang="en-US" altLang="ja-JP" sz="3200" i="1" dirty="0">
                <a:solidFill>
                  <a:srgbClr val="FF3399"/>
                </a:solidFill>
                <a:latin typeface="HGP創英角ﾎﾟｯﾌﾟ体" pitchFamily="50" charset="-128"/>
                <a:ea typeface="HGP創英角ﾎﾟｯﾌﾟ体" pitchFamily="50" charset="-128"/>
              </a:rPr>
              <a:t>A</a:t>
            </a:r>
            <a:r>
              <a:rPr lang="ja-JP" altLang="en-US" sz="3200" i="1" dirty="0" err="1">
                <a:solidFill>
                  <a:srgbClr val="FF3399"/>
                </a:solidFill>
                <a:latin typeface="HGP創英角ﾎﾟｯﾌﾟ体" pitchFamily="50" charset="-128"/>
                <a:ea typeface="HGP創英角ﾎﾟｯﾌﾟ体" pitchFamily="50" charset="-128"/>
              </a:rPr>
              <a:t>さんら</a:t>
            </a:r>
            <a:r>
              <a:rPr lang="ja-JP" altLang="en-US" sz="3200" i="1" dirty="0">
                <a:solidFill>
                  <a:srgbClr val="FF3399"/>
                </a:solidFill>
                <a:latin typeface="HGP創英角ﾎﾟｯﾌﾟ体" pitchFamily="50" charset="-128"/>
                <a:ea typeface="HGP創英角ﾎﾟｯﾌﾟ体" pitchFamily="50" charset="-128"/>
              </a:rPr>
              <a:t>しい「活動」のある生活へー</a:t>
            </a:r>
          </a:p>
        </p:txBody>
      </p:sp>
      <p:sp>
        <p:nvSpPr>
          <p:cNvPr id="215041" name="Rectangle 1"/>
          <p:cNvSpPr>
            <a:spLocks noChangeArrowheads="1"/>
          </p:cNvSpPr>
          <p:nvPr/>
        </p:nvSpPr>
        <p:spPr bwMode="auto">
          <a:xfrm>
            <a:off x="264150" y="1844824"/>
            <a:ext cx="8858250" cy="3540125"/>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anchor="ctr">
            <a:spAutoFit/>
          </a:bodyPr>
          <a:lstStyle/>
          <a:p>
            <a:pPr eaLnBrk="1" hangingPunct="1">
              <a:defRPr/>
            </a:pPr>
            <a:r>
              <a:rPr lang="ja-JP" altLang="en-US" sz="3600" dirty="0">
                <a:latin typeface="Arial" charset="0"/>
              </a:rPr>
              <a:t>☆遠慮がちな性格（個人因子）と健康不安、</a:t>
            </a:r>
            <a:endParaRPr lang="en-US" altLang="ja-JP" sz="3600" dirty="0">
              <a:latin typeface="Arial" charset="0"/>
            </a:endParaRPr>
          </a:p>
          <a:p>
            <a:pPr eaLnBrk="1" hangingPunct="1">
              <a:defRPr/>
            </a:pPr>
            <a:r>
              <a:rPr lang="ja-JP" altLang="en-US" sz="3600" dirty="0">
                <a:latin typeface="Arial" charset="0"/>
              </a:rPr>
              <a:t>　心身機能の衰え、活動に対する不安が入</a:t>
            </a:r>
            <a:endParaRPr lang="en-US" altLang="ja-JP" sz="3600" dirty="0">
              <a:latin typeface="Arial" charset="0"/>
            </a:endParaRPr>
          </a:p>
          <a:p>
            <a:pPr eaLnBrk="1" hangingPunct="1">
              <a:defRPr/>
            </a:pPr>
            <a:r>
              <a:rPr lang="ja-JP" altLang="en-US" sz="3600" dirty="0">
                <a:latin typeface="Arial" charset="0"/>
              </a:rPr>
              <a:t>　浴を阻んでいると思われる</a:t>
            </a:r>
            <a:endParaRPr lang="en-US" altLang="ja-JP" sz="3600" dirty="0">
              <a:latin typeface="Arial" charset="0"/>
            </a:endParaRPr>
          </a:p>
          <a:p>
            <a:pPr eaLnBrk="1" hangingPunct="1">
              <a:defRPr/>
            </a:pPr>
            <a:endParaRPr lang="en-US" altLang="ja-JP" sz="800" dirty="0">
              <a:latin typeface="Arial" charset="0"/>
            </a:endParaRPr>
          </a:p>
          <a:p>
            <a:pPr eaLnBrk="1" hangingPunct="1">
              <a:defRPr/>
            </a:pPr>
            <a:r>
              <a:rPr lang="ja-JP" altLang="en-US" sz="3600" dirty="0">
                <a:solidFill>
                  <a:schemeClr val="accent6">
                    <a:lumMod val="75000"/>
                  </a:schemeClr>
                </a:solidFill>
                <a:effectLst>
                  <a:outerShdw blurRad="38100" dist="38100" dir="2700000" algn="tl">
                    <a:srgbClr val="000000">
                      <a:alpha val="43137"/>
                    </a:srgbClr>
                  </a:outerShdw>
                </a:effectLst>
                <a:latin typeface="Arial" charset="0"/>
              </a:rPr>
              <a:t>⇒</a:t>
            </a:r>
            <a:r>
              <a:rPr lang="en-US" altLang="ja-JP" sz="3600" dirty="0">
                <a:solidFill>
                  <a:schemeClr val="accent6">
                    <a:lumMod val="75000"/>
                  </a:schemeClr>
                </a:solidFill>
                <a:effectLst>
                  <a:outerShdw blurRad="38100" dist="38100" dir="2700000" algn="tl">
                    <a:srgbClr val="000000">
                      <a:alpha val="43137"/>
                    </a:srgbClr>
                  </a:outerShdw>
                </a:effectLst>
                <a:latin typeface="Arial" charset="0"/>
              </a:rPr>
              <a:t>｢</a:t>
            </a:r>
            <a:r>
              <a:rPr lang="ja-JP" altLang="en-US" sz="3600" dirty="0">
                <a:solidFill>
                  <a:schemeClr val="accent6">
                    <a:lumMod val="75000"/>
                  </a:schemeClr>
                </a:solidFill>
                <a:effectLst>
                  <a:outerShdw blurRad="38100" dist="38100" dir="2700000" algn="tl">
                    <a:srgbClr val="000000">
                      <a:alpha val="43137"/>
                    </a:srgbClr>
                  </a:outerShdw>
                </a:effectLst>
                <a:latin typeface="Arial" charset="0"/>
              </a:rPr>
              <a:t>外出を楽しむ」 という生活目標を立てるこ</a:t>
            </a:r>
            <a:endParaRPr lang="en-US" altLang="ja-JP" sz="3600" dirty="0">
              <a:solidFill>
                <a:schemeClr val="accent6">
                  <a:lumMod val="75000"/>
                </a:schemeClr>
              </a:solidFill>
              <a:effectLst>
                <a:outerShdw blurRad="38100" dist="38100" dir="2700000" algn="tl">
                  <a:srgbClr val="000000">
                    <a:alpha val="43137"/>
                  </a:srgbClr>
                </a:outerShdw>
              </a:effectLst>
              <a:latin typeface="Arial" charset="0"/>
            </a:endParaRPr>
          </a:p>
          <a:p>
            <a:pPr eaLnBrk="1" hangingPunct="1">
              <a:defRPr/>
            </a:pPr>
            <a:r>
              <a:rPr lang="ja-JP" altLang="en-US" sz="3600" dirty="0">
                <a:solidFill>
                  <a:schemeClr val="accent6">
                    <a:lumMod val="75000"/>
                  </a:schemeClr>
                </a:solidFill>
                <a:effectLst>
                  <a:outerShdw blurRad="38100" dist="38100" dir="2700000" algn="tl">
                    <a:srgbClr val="000000">
                      <a:alpha val="43137"/>
                    </a:srgbClr>
                  </a:outerShdw>
                </a:effectLst>
                <a:latin typeface="Arial" charset="0"/>
              </a:rPr>
              <a:t>　とにより、Ａさんも入浴の必要性を自然に受</a:t>
            </a:r>
            <a:endParaRPr lang="en-US" altLang="ja-JP" sz="3600" dirty="0">
              <a:solidFill>
                <a:schemeClr val="accent6">
                  <a:lumMod val="75000"/>
                </a:schemeClr>
              </a:solidFill>
              <a:effectLst>
                <a:outerShdw blurRad="38100" dist="38100" dir="2700000" algn="tl">
                  <a:srgbClr val="000000">
                    <a:alpha val="43137"/>
                  </a:srgbClr>
                </a:outerShdw>
              </a:effectLst>
              <a:latin typeface="Arial" charset="0"/>
            </a:endParaRPr>
          </a:p>
          <a:p>
            <a:pPr eaLnBrk="1" hangingPunct="1">
              <a:defRPr/>
            </a:pPr>
            <a:r>
              <a:rPr lang="ja-JP" altLang="en-US" sz="3600" dirty="0">
                <a:solidFill>
                  <a:schemeClr val="accent6">
                    <a:lumMod val="75000"/>
                  </a:schemeClr>
                </a:solidFill>
                <a:effectLst>
                  <a:outerShdw blurRad="38100" dist="38100" dir="2700000" algn="tl">
                    <a:srgbClr val="000000">
                      <a:alpha val="43137"/>
                    </a:srgbClr>
                  </a:outerShdw>
                </a:effectLst>
                <a:latin typeface="Arial" charset="0"/>
              </a:rPr>
              <a:t>　け入れられるのではないか。</a:t>
            </a:r>
          </a:p>
        </p:txBody>
      </p:sp>
      <p:sp>
        <p:nvSpPr>
          <p:cNvPr id="4" name="正方形/長方形 3"/>
          <p:cNvSpPr/>
          <p:nvPr/>
        </p:nvSpPr>
        <p:spPr>
          <a:xfrm>
            <a:off x="251520" y="980728"/>
            <a:ext cx="7560840" cy="646112"/>
          </a:xfrm>
          <a:prstGeom prst="rect">
            <a:avLst/>
          </a:prstGeom>
          <a:solidFill>
            <a:schemeClr val="accent6">
              <a:lumMod val="60000"/>
              <a:lumOff val="40000"/>
            </a:schemeClr>
          </a:solidFill>
        </p:spPr>
        <p:txBody>
          <a:bodyPr wrap="square">
            <a:spAutoFit/>
          </a:bodyPr>
          <a:lstStyle/>
          <a:p>
            <a:pPr algn="ctr" eaLnBrk="1" hangingPunct="1">
              <a:defRPr/>
            </a:pPr>
            <a:r>
              <a:rPr lang="ja-JP" altLang="en-US" sz="3600" b="1" dirty="0">
                <a:solidFill>
                  <a:schemeClr val="accent3"/>
                </a:solidFill>
                <a:latin typeface="Arial" charset="0"/>
              </a:rPr>
              <a:t>演習④　　　入浴について</a:t>
            </a:r>
            <a:r>
              <a:rPr lang="ja-JP" altLang="en-US" sz="3600" b="1" dirty="0">
                <a:latin typeface="Arial" charset="0"/>
              </a:rPr>
              <a:t>　　</a:t>
            </a:r>
            <a:r>
              <a:rPr lang="ja-JP" altLang="en-US" b="1" dirty="0">
                <a:latin typeface="Arial" charset="0"/>
              </a:rPr>
              <a:t>　　　　　　　　　　</a:t>
            </a:r>
            <a:endParaRPr lang="ja-JP" altLang="en-US" dirty="0">
              <a:latin typeface="Arial" charset="0"/>
            </a:endParaRPr>
          </a:p>
        </p:txBody>
      </p:sp>
      <p:sp>
        <p:nvSpPr>
          <p:cNvPr id="5" name="メモ 4"/>
          <p:cNvSpPr/>
          <p:nvPr/>
        </p:nvSpPr>
        <p:spPr>
          <a:xfrm>
            <a:off x="7812360" y="993440"/>
            <a:ext cx="1115616" cy="62068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000" dirty="0">
                <a:solidFill>
                  <a:srgbClr val="FF0000"/>
                </a:solidFill>
              </a:rPr>
              <a:t>ﾜｰｸｼｰﾄ</a:t>
            </a:r>
            <a:endParaRPr kumimoji="1" lang="en-US" altLang="ja-JP" sz="2000" dirty="0">
              <a:solidFill>
                <a:srgbClr val="FF0000"/>
              </a:solidFill>
            </a:endParaRPr>
          </a:p>
          <a:p>
            <a:pPr algn="ctr"/>
            <a:r>
              <a:rPr lang="ja-JP" altLang="en-US" sz="2000" dirty="0">
                <a:solidFill>
                  <a:srgbClr val="FF0000"/>
                </a:solidFill>
              </a:rPr>
              <a:t>Ｐ</a:t>
            </a:r>
            <a:r>
              <a:rPr lang="en-US" altLang="ja-JP" sz="2000" dirty="0">
                <a:solidFill>
                  <a:srgbClr val="FF0000"/>
                </a:solidFill>
              </a:rPr>
              <a:t>71</a:t>
            </a:r>
            <a:endParaRPr kumimoji="1" lang="ja-JP" altLang="en-US" sz="20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4624"/>
            <a:ext cx="9144000" cy="647526"/>
          </a:xfrm>
          <a:solidFill>
            <a:schemeClr val="accent2">
              <a:lumMod val="40000"/>
              <a:lumOff val="60000"/>
            </a:schemeClr>
          </a:solidFill>
        </p:spPr>
        <p:txBody>
          <a:bodyPr/>
          <a:lstStyle/>
          <a:p>
            <a:pPr>
              <a:defRPr/>
            </a:pPr>
            <a:r>
              <a:rPr lang="ja-JP" altLang="en-US" sz="3600" dirty="0"/>
              <a:t>小規模研修５　　日程</a:t>
            </a:r>
          </a:p>
        </p:txBody>
      </p:sp>
      <p:graphicFrame>
        <p:nvGraphicFramePr>
          <p:cNvPr id="3" name="表 2"/>
          <p:cNvGraphicFramePr>
            <a:graphicFrameLocks noGrp="1"/>
          </p:cNvGraphicFramePr>
          <p:nvPr>
            <p:extLst>
              <p:ext uri="{D42A27DB-BD31-4B8C-83A1-F6EECF244321}">
                <p14:modId xmlns:p14="http://schemas.microsoft.com/office/powerpoint/2010/main" val="2128609752"/>
              </p:ext>
            </p:extLst>
          </p:nvPr>
        </p:nvGraphicFramePr>
        <p:xfrm>
          <a:off x="179512" y="908720"/>
          <a:ext cx="8856984" cy="5857761"/>
        </p:xfrm>
        <a:graphic>
          <a:graphicData uri="http://schemas.openxmlformats.org/drawingml/2006/table">
            <a:tbl>
              <a:tblPr firstRow="1" firstCol="1" bandRow="1"/>
              <a:tblGrid>
                <a:gridCol w="1309294">
                  <a:extLst>
                    <a:ext uri="{9D8B030D-6E8A-4147-A177-3AD203B41FA5}">
                      <a16:colId xmlns:a16="http://schemas.microsoft.com/office/drawing/2014/main" val="20000"/>
                    </a:ext>
                  </a:extLst>
                </a:gridCol>
                <a:gridCol w="7547690">
                  <a:extLst>
                    <a:ext uri="{9D8B030D-6E8A-4147-A177-3AD203B41FA5}">
                      <a16:colId xmlns:a16="http://schemas.microsoft.com/office/drawing/2014/main" val="20001"/>
                    </a:ext>
                  </a:extLst>
                </a:gridCol>
              </a:tblGrid>
              <a:tr h="554135">
                <a:tc>
                  <a:txBody>
                    <a:bodyPr/>
                    <a:lstStyle/>
                    <a:p>
                      <a:pPr algn="ctr">
                        <a:spcAft>
                          <a:spcPts val="0"/>
                        </a:spcAft>
                      </a:pPr>
                      <a:r>
                        <a:rPr lang="en-US" sz="2000" b="1" kern="100" dirty="0">
                          <a:effectLst/>
                          <a:latin typeface="ＭＳ ゴシック" panose="020B0609070205080204" pitchFamily="49" charset="-128"/>
                          <a:ea typeface="ＭＳ 明朝" panose="02020609040205080304" pitchFamily="17" charset="-128"/>
                          <a:cs typeface="Times New Roman" panose="02020603050405020304" pitchFamily="18" charset="0"/>
                        </a:rPr>
                        <a:t>9</a:t>
                      </a:r>
                      <a:r>
                        <a:rPr lang="ja-JP" sz="2000" b="1" kern="100" dirty="0">
                          <a:effectLst/>
                          <a:latin typeface="Century" panose="02040604050505020304" pitchFamily="18" charset="0"/>
                          <a:ea typeface="ＭＳ ゴシック" panose="020B0609070205080204" pitchFamily="49" charset="-128"/>
                          <a:cs typeface="Times New Roman" panose="02020603050405020304" pitchFamily="18" charset="0"/>
                        </a:rPr>
                        <a:t>：</a:t>
                      </a:r>
                      <a:r>
                        <a:rPr lang="en-US" sz="2000" b="1" kern="100" dirty="0">
                          <a:effectLst/>
                          <a:latin typeface="Century" panose="02040604050505020304" pitchFamily="18" charset="0"/>
                          <a:ea typeface="ＭＳ ゴシック" panose="020B0609070205080204" pitchFamily="49" charset="-128"/>
                          <a:cs typeface="Times New Roman" panose="02020603050405020304" pitchFamily="18" charset="0"/>
                        </a:rPr>
                        <a:t>00</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23653" marR="23653" marT="23653" marB="236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7CAAC"/>
                    </a:solidFill>
                  </a:tcPr>
                </a:tc>
                <a:tc>
                  <a:txBody>
                    <a:bodyPr/>
                    <a:lstStyle/>
                    <a:p>
                      <a:pPr marL="336550" indent="-203200" algn="l">
                        <a:spcAft>
                          <a:spcPts val="0"/>
                        </a:spcAft>
                      </a:pPr>
                      <a:r>
                        <a:rPr lang="en-US" altLang="ja-JP" sz="2000" kern="0" dirty="0">
                          <a:solidFill>
                            <a:srgbClr val="FF0000"/>
                          </a:solidFill>
                          <a:effectLst/>
                          <a:latin typeface="Century" panose="02040604050505020304" pitchFamily="18" charset="0"/>
                          <a:ea typeface="HGPｺﾞｼｯｸE" panose="020B0900000000000000" pitchFamily="50" charset="-128"/>
                          <a:cs typeface="HGPｺﾞｼｯｸE" panose="020B0900000000000000" pitchFamily="50" charset="-128"/>
                        </a:rPr>
                        <a:t>-</a:t>
                      </a:r>
                      <a:r>
                        <a:rPr lang="ja-JP" altLang="en-US" sz="2000" kern="0" dirty="0">
                          <a:solidFill>
                            <a:srgbClr val="FF0000"/>
                          </a:solidFill>
                          <a:effectLst/>
                          <a:latin typeface="Century" panose="02040604050505020304" pitchFamily="18" charset="0"/>
                          <a:ea typeface="HGPｺﾞｼｯｸE" panose="020B0900000000000000" pitchFamily="50" charset="-128"/>
                          <a:cs typeface="HGPｺﾞｼｯｸE" panose="020B0900000000000000" pitchFamily="50" charset="-128"/>
                        </a:rPr>
                        <a:t>１　</a:t>
                      </a:r>
                      <a:r>
                        <a:rPr lang="ja-JP" sz="2000" kern="0" dirty="0">
                          <a:solidFill>
                            <a:srgbClr val="FF0000"/>
                          </a:solidFill>
                          <a:effectLst/>
                          <a:latin typeface="Century" panose="02040604050505020304" pitchFamily="18" charset="0"/>
                          <a:ea typeface="HGPｺﾞｼｯｸE" panose="020B0900000000000000" pitchFamily="50" charset="-128"/>
                          <a:cs typeface="HGPｺﾞｼｯｸE" panose="020B0900000000000000" pitchFamily="50" charset="-128"/>
                        </a:rPr>
                        <a:t>ケアマネジメントに必要な基礎知識及び技術</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23653" marR="23653" marT="23653" marB="236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7CAAC"/>
                    </a:solidFill>
                  </a:tcPr>
                </a:tc>
                <a:extLst>
                  <a:ext uri="{0D108BD9-81ED-4DB2-BD59-A6C34878D82A}">
                    <a16:rowId xmlns:a16="http://schemas.microsoft.com/office/drawing/2014/main" val="10000"/>
                  </a:ext>
                </a:extLst>
              </a:tr>
              <a:tr h="435603">
                <a:tc rowSpan="4">
                  <a:txBody>
                    <a:bodyPr/>
                    <a:lstStyle/>
                    <a:p>
                      <a:pPr algn="ctr">
                        <a:spcAft>
                          <a:spcPts val="0"/>
                        </a:spcAft>
                      </a:pP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23653" marR="23653" marT="23653" marB="2365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37185" indent="-203835" algn="l">
                        <a:spcAft>
                          <a:spcPts val="0"/>
                        </a:spcAft>
                      </a:pPr>
                      <a:r>
                        <a:rPr lang="ja-JP" sz="2000" b="1" kern="100">
                          <a:solidFill>
                            <a:srgbClr val="525252"/>
                          </a:solidFill>
                          <a:effectLst/>
                          <a:latin typeface="Century" panose="02040604050505020304" pitchFamily="18" charset="0"/>
                          <a:ea typeface="ＭＳ ゴシック" panose="020B0609070205080204" pitchFamily="49" charset="-128"/>
                          <a:cs typeface="Times New Roman" panose="02020603050405020304" pitchFamily="18" charset="0"/>
                        </a:rPr>
                        <a:t>Ⅰ　アセスメント及びニーズの把握の方法</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23653" marR="23653" marT="23653" marB="236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pattFill prst="pct20">
                      <a:fgClr>
                        <a:srgbClr val="FFFFFF"/>
                      </a:fgClr>
                      <a:bgClr>
                        <a:srgbClr val="DFDFDF"/>
                      </a:bgClr>
                    </a:pattFill>
                  </a:tcPr>
                </a:tc>
                <a:extLst>
                  <a:ext uri="{0D108BD9-81ED-4DB2-BD59-A6C34878D82A}">
                    <a16:rowId xmlns:a16="http://schemas.microsoft.com/office/drawing/2014/main" val="10001"/>
                  </a:ext>
                </a:extLst>
              </a:tr>
              <a:tr h="546043">
                <a:tc vMerge="1">
                  <a:txBody>
                    <a:bodyPr/>
                    <a:lstStyle/>
                    <a:p>
                      <a:endParaRPr kumimoji="1" lang="ja-JP" altLang="en-US"/>
                    </a:p>
                  </a:txBody>
                  <a:tcPr/>
                </a:tc>
                <a:tc>
                  <a:txBody>
                    <a:bodyPr/>
                    <a:lstStyle/>
                    <a:p>
                      <a:pPr marL="535305" indent="-535305" algn="just">
                        <a:spcAft>
                          <a:spcPts val="0"/>
                        </a:spcAft>
                      </a:pPr>
                      <a:r>
                        <a:rPr lang="ja-JP" sz="2000" b="1" kern="100">
                          <a:solidFill>
                            <a:srgbClr val="538135"/>
                          </a:solidFill>
                          <a:effectLst/>
                          <a:latin typeface="Century" panose="02040604050505020304" pitchFamily="18" charset="0"/>
                          <a:ea typeface="ＭＳ ゴシック" panose="020B0609070205080204" pitchFamily="49" charset="-128"/>
                          <a:cs typeface="Times New Roman" panose="02020603050405020304" pitchFamily="18" charset="0"/>
                        </a:rPr>
                        <a:t>＜講義＞　国際生活機能分類（ＩＣＦ）の考え方とアセスメント</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6890" marR="23653" marT="23653" marB="236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2"/>
                  </a:ext>
                </a:extLst>
              </a:tr>
              <a:tr h="844537">
                <a:tc vMerge="1">
                  <a:txBody>
                    <a:bodyPr/>
                    <a:lstStyle/>
                    <a:p>
                      <a:pPr algn="ctr">
                        <a:spcAft>
                          <a:spcPts val="0"/>
                        </a:spcAft>
                      </a:pP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23653" marR="23653" marT="23653" marB="2365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FF"/>
                    </a:solidFill>
                  </a:tcPr>
                </a:tc>
                <a:tc>
                  <a:txBody>
                    <a:bodyPr/>
                    <a:lstStyle/>
                    <a:p>
                      <a:pPr marL="892175" indent="-892175" algn="just">
                        <a:spcAft>
                          <a:spcPts val="0"/>
                        </a:spcAft>
                      </a:pPr>
                      <a:r>
                        <a:rPr lang="ja-JP" sz="2000" b="1" kern="100" dirty="0">
                          <a:solidFill>
                            <a:srgbClr val="2E74B5"/>
                          </a:solidFill>
                          <a:effectLst/>
                          <a:latin typeface="Century" panose="02040604050505020304" pitchFamily="18" charset="0"/>
                          <a:ea typeface="ＭＳ ゴシック" panose="020B0609070205080204" pitchFamily="49" charset="-128"/>
                          <a:cs typeface="Times New Roman" panose="02020603050405020304" pitchFamily="18" charset="0"/>
                        </a:rPr>
                        <a:t>＜演習＞　</a:t>
                      </a:r>
                      <a:r>
                        <a:rPr lang="ja-JP" sz="2000" b="1"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事例演習：「在宅酸素をしながらも、独居生活を希望する</a:t>
                      </a:r>
                      <a:r>
                        <a:rPr lang="en-US" sz="2000" b="1"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79</a:t>
                      </a:r>
                      <a:r>
                        <a:rPr lang="ja-JP" sz="2000" b="1"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歳の女性」</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6890" marR="23653" marT="23653" marB="236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3"/>
                  </a:ext>
                </a:extLst>
              </a:tr>
              <a:tr h="625253">
                <a:tc vMerge="1">
                  <a:txBody>
                    <a:bodyPr/>
                    <a:lstStyle/>
                    <a:p>
                      <a:pPr algn="ctr">
                        <a:spcAft>
                          <a:spcPts val="0"/>
                        </a:spcAft>
                      </a:pP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23653" marR="23653" marT="23653" marB="2365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03835" algn="just">
                        <a:spcAft>
                          <a:spcPts val="0"/>
                        </a:spcAft>
                      </a:pPr>
                      <a:r>
                        <a:rPr lang="ja-JP" sz="2000" b="1" kern="100" dirty="0">
                          <a:solidFill>
                            <a:srgbClr val="525252"/>
                          </a:solidFill>
                          <a:effectLst/>
                          <a:latin typeface="Century" panose="02040604050505020304" pitchFamily="18" charset="0"/>
                          <a:ea typeface="ＭＳ ゴシック" panose="020B0609070205080204" pitchFamily="49" charset="-128"/>
                          <a:cs typeface="Times New Roman" panose="02020603050405020304" pitchFamily="18" charset="0"/>
                        </a:rPr>
                        <a:t>Ⅱ　ケアマネジメントのプロセスに必要な相談面接技術</a:t>
                      </a:r>
                      <a:endParaRPr lang="en-US" altLang="ja-JP" sz="2000" b="1" kern="100" dirty="0">
                        <a:solidFill>
                          <a:srgbClr val="525252"/>
                        </a:solidFill>
                        <a:effectLst/>
                        <a:latin typeface="Century" panose="02040604050505020304" pitchFamily="18" charset="0"/>
                        <a:ea typeface="ＭＳ ゴシック" panose="020B0609070205080204" pitchFamily="49" charset="-128"/>
                        <a:cs typeface="Times New Roman" panose="02020603050405020304" pitchFamily="18" charset="0"/>
                      </a:endParaRPr>
                    </a:p>
                    <a:p>
                      <a:pPr indent="203835" algn="just">
                        <a:spcAft>
                          <a:spcPts val="0"/>
                        </a:spcAft>
                      </a:pPr>
                      <a:r>
                        <a:rPr lang="ja-JP" altLang="en-US" sz="2000" b="1" kern="100" dirty="0">
                          <a:solidFill>
                            <a:srgbClr val="525252"/>
                          </a:solidFill>
                          <a:effectLst/>
                          <a:latin typeface="Century" panose="02040604050505020304" pitchFamily="18" charset="0"/>
                          <a:ea typeface="ＭＳ ゴシック" panose="020B0609070205080204" pitchFamily="49" charset="-128"/>
                          <a:cs typeface="Times New Roman" panose="02020603050405020304" pitchFamily="18" charset="0"/>
                        </a:rPr>
                        <a:t>　</a:t>
                      </a:r>
                      <a:r>
                        <a:rPr lang="ja-JP" sz="2000" b="1" kern="100" dirty="0">
                          <a:solidFill>
                            <a:srgbClr val="525252"/>
                          </a:solidFill>
                          <a:effectLst/>
                          <a:latin typeface="Century" panose="02040604050505020304" pitchFamily="18" charset="0"/>
                          <a:ea typeface="ＭＳ ゴシック" panose="020B0609070205080204" pitchFamily="49" charset="-128"/>
                          <a:cs typeface="Times New Roman" panose="02020603050405020304" pitchFamily="18" charset="0"/>
                        </a:rPr>
                        <a:t>　－演習偏－</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6890" marR="23653" marT="23653" marB="236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extLst>
                  <a:ext uri="{0D108BD9-81ED-4DB2-BD59-A6C34878D82A}">
                    <a16:rowId xmlns:a16="http://schemas.microsoft.com/office/drawing/2014/main" val="10004"/>
                  </a:ext>
                </a:extLst>
              </a:tr>
              <a:tr h="282501">
                <a:tc>
                  <a:txBody>
                    <a:bodyPr/>
                    <a:lstStyle/>
                    <a:p>
                      <a:pPr algn="ctr">
                        <a:spcAft>
                          <a:spcPts val="0"/>
                        </a:spcAft>
                      </a:pPr>
                      <a:r>
                        <a:rPr lang="en-US" sz="2000" b="1" kern="100" dirty="0">
                          <a:solidFill>
                            <a:schemeClr val="accent2">
                              <a:lumMod val="40000"/>
                              <a:lumOff val="60000"/>
                            </a:schemeClr>
                          </a:solidFill>
                          <a:effectLst/>
                          <a:latin typeface="ＭＳ ゴシック" panose="020B0609070205080204" pitchFamily="49" charset="-128"/>
                          <a:ea typeface="ＭＳ 明朝" panose="02020609040205080304" pitchFamily="17" charset="-128"/>
                          <a:cs typeface="Times New Roman" panose="02020603050405020304" pitchFamily="18" charset="0"/>
                        </a:rPr>
                        <a:t>11</a:t>
                      </a:r>
                      <a:r>
                        <a:rPr lang="ja-JP" sz="2000" b="1" kern="100" dirty="0">
                          <a:solidFill>
                            <a:schemeClr val="accent2">
                              <a:lumMod val="40000"/>
                              <a:lumOff val="60000"/>
                            </a:schemeClr>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en-US" sz="2000" b="1" kern="100" dirty="0">
                          <a:solidFill>
                            <a:schemeClr val="accent2">
                              <a:lumMod val="40000"/>
                              <a:lumOff val="60000"/>
                            </a:schemeClr>
                          </a:solidFill>
                          <a:effectLst/>
                          <a:latin typeface="Century" panose="02040604050505020304" pitchFamily="18" charset="0"/>
                          <a:ea typeface="ＭＳ ゴシック" panose="020B0609070205080204" pitchFamily="49" charset="-128"/>
                          <a:cs typeface="Times New Roman" panose="02020603050405020304" pitchFamily="18" charset="0"/>
                        </a:rPr>
                        <a:t>30</a:t>
                      </a:r>
                      <a:endParaRPr lang="ja-JP" sz="2000" kern="100" dirty="0">
                        <a:solidFill>
                          <a:schemeClr val="accent2">
                            <a:lumMod val="40000"/>
                            <a:lumOff val="60000"/>
                          </a:schemeClr>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23653" marR="23653" marT="23653" marB="2365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pattFill prst="pct5">
                      <a:fgClr>
                        <a:srgbClr val="FFFFFF"/>
                      </a:fgClr>
                      <a:bgClr>
                        <a:srgbClr val="EEEEEE"/>
                      </a:bgClr>
                    </a:pattFill>
                  </a:tcPr>
                </a:tc>
                <a:tc>
                  <a:txBody>
                    <a:bodyPr/>
                    <a:lstStyle/>
                    <a:p>
                      <a:pPr indent="178435" algn="just">
                        <a:spcAft>
                          <a:spcPts val="0"/>
                        </a:spcAft>
                      </a:pPr>
                      <a:r>
                        <a:rPr lang="ja-JP" sz="2000" b="1" kern="100" dirty="0">
                          <a:solidFill>
                            <a:schemeClr val="accent2">
                              <a:lumMod val="40000"/>
                              <a:lumOff val="60000"/>
                            </a:schemeClr>
                          </a:solidFill>
                          <a:effectLst/>
                          <a:latin typeface="Century" panose="02040604050505020304" pitchFamily="18" charset="0"/>
                          <a:ea typeface="ＭＳ ゴシック" panose="020B0609070205080204" pitchFamily="49" charset="-128"/>
                          <a:cs typeface="Times New Roman" panose="02020603050405020304" pitchFamily="18" charset="0"/>
                        </a:rPr>
                        <a:t>昼休憩</a:t>
                      </a:r>
                      <a:endParaRPr lang="ja-JP" sz="2000" kern="100" dirty="0">
                        <a:solidFill>
                          <a:schemeClr val="accent2">
                            <a:lumMod val="40000"/>
                            <a:lumOff val="60000"/>
                          </a:schemeClr>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46890" marR="23653" marT="23653" marB="236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pattFill prst="pct5">
                      <a:fgClr>
                        <a:srgbClr val="FFFFFF"/>
                      </a:fgClr>
                      <a:bgClr>
                        <a:srgbClr val="EEEEEE"/>
                      </a:bgClr>
                    </a:pattFill>
                  </a:tcPr>
                </a:tc>
                <a:extLst>
                  <a:ext uri="{0D108BD9-81ED-4DB2-BD59-A6C34878D82A}">
                    <a16:rowId xmlns:a16="http://schemas.microsoft.com/office/drawing/2014/main" val="10005"/>
                  </a:ext>
                </a:extLst>
              </a:tr>
              <a:tr h="443505">
                <a:tc>
                  <a:txBody>
                    <a:bodyPr/>
                    <a:lstStyle/>
                    <a:p>
                      <a:pPr algn="ctr">
                        <a:spcAft>
                          <a:spcPts val="0"/>
                        </a:spcAft>
                      </a:pPr>
                      <a:r>
                        <a:rPr lang="en-US" sz="2000" b="1" kern="100">
                          <a:effectLst/>
                          <a:latin typeface="ＭＳ ゴシック" panose="020B0609070205080204" pitchFamily="49" charset="-128"/>
                          <a:ea typeface="ＭＳ 明朝" panose="02020609040205080304" pitchFamily="17" charset="-128"/>
                          <a:cs typeface="Times New Roman" panose="02020603050405020304" pitchFamily="18" charset="0"/>
                        </a:rPr>
                        <a:t>12</a:t>
                      </a:r>
                      <a:r>
                        <a:rPr lang="ja-JP" sz="2000" b="1" kern="100">
                          <a:effectLst/>
                          <a:latin typeface="Century" panose="02040604050505020304" pitchFamily="18" charset="0"/>
                          <a:ea typeface="ＭＳ ゴシック" panose="020B0609070205080204" pitchFamily="49" charset="-128"/>
                          <a:cs typeface="Times New Roman" panose="02020603050405020304" pitchFamily="18" charset="0"/>
                        </a:rPr>
                        <a:t>：</a:t>
                      </a:r>
                      <a:r>
                        <a:rPr lang="en-US" sz="2000" b="1" kern="100">
                          <a:effectLst/>
                          <a:latin typeface="Century" panose="02040604050505020304" pitchFamily="18" charset="0"/>
                          <a:ea typeface="ＭＳ ゴシック" panose="020B0609070205080204" pitchFamily="49" charset="-128"/>
                          <a:cs typeface="Times New Roman" panose="02020603050405020304" pitchFamily="18" charset="0"/>
                        </a:rPr>
                        <a:t>15</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23653" marR="23653" marT="23653" marB="236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A8D08D"/>
                    </a:solidFill>
                  </a:tcPr>
                </a:tc>
                <a:tc>
                  <a:txBody>
                    <a:bodyPr/>
                    <a:lstStyle/>
                    <a:p>
                      <a:pPr algn="just">
                        <a:spcAft>
                          <a:spcPts val="0"/>
                        </a:spcAft>
                      </a:pPr>
                      <a:r>
                        <a:rPr lang="en-US" altLang="ja-JP" sz="2000" b="1" kern="100" dirty="0">
                          <a:solidFill>
                            <a:srgbClr val="FF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en-US" sz="2000" b="1" kern="100" dirty="0">
                          <a:solidFill>
                            <a:srgbClr val="FF0000"/>
                          </a:solidFill>
                          <a:effectLst/>
                          <a:latin typeface="Century" panose="02040604050505020304" pitchFamily="18" charset="0"/>
                          <a:ea typeface="ＭＳ ゴシック" panose="020B0609070205080204" pitchFamily="49" charset="-128"/>
                          <a:cs typeface="Times New Roman" panose="02020603050405020304" pitchFamily="18" charset="0"/>
                        </a:rPr>
                        <a:t>２　</a:t>
                      </a:r>
                      <a:r>
                        <a:rPr lang="ja-JP" sz="2000" b="1" kern="100" dirty="0">
                          <a:solidFill>
                            <a:srgbClr val="FF0000"/>
                          </a:solidFill>
                          <a:effectLst/>
                          <a:latin typeface="Century" panose="02040604050505020304" pitchFamily="18" charset="0"/>
                          <a:ea typeface="ＭＳ ゴシック" panose="020B0609070205080204" pitchFamily="49" charset="-128"/>
                          <a:cs typeface="Times New Roman" panose="02020603050405020304" pitchFamily="18" charset="0"/>
                        </a:rPr>
                        <a:t>実習振返り</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6890" marR="23653" marT="23653" marB="236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A8D08D"/>
                    </a:solidFill>
                  </a:tcPr>
                </a:tc>
                <a:extLst>
                  <a:ext uri="{0D108BD9-81ED-4DB2-BD59-A6C34878D82A}">
                    <a16:rowId xmlns:a16="http://schemas.microsoft.com/office/drawing/2014/main" val="10006"/>
                  </a:ext>
                </a:extLst>
              </a:tr>
              <a:tr h="586237">
                <a:tc rowSpan="3">
                  <a:txBody>
                    <a:bodyPr/>
                    <a:lstStyle/>
                    <a:p>
                      <a:pPr algn="ctr">
                        <a:spcAft>
                          <a:spcPts val="0"/>
                        </a:spcAft>
                      </a:pP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23653" marR="23653" marT="23653" marB="2365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33350" algn="l">
                        <a:spcAft>
                          <a:spcPts val="0"/>
                        </a:spcAft>
                      </a:pPr>
                      <a:r>
                        <a:rPr lang="ja-JP" sz="2000" b="1" kern="100" dirty="0">
                          <a:solidFill>
                            <a:srgbClr val="2E74B5"/>
                          </a:solidFill>
                          <a:effectLst/>
                          <a:latin typeface="Century" panose="02040604050505020304" pitchFamily="18" charset="0"/>
                          <a:ea typeface="HGPｺﾞｼｯｸM" panose="020B0600000000000000" pitchFamily="50" charset="-128"/>
                          <a:cs typeface="Times New Roman" panose="02020603050405020304" pitchFamily="18" charset="0"/>
                        </a:rPr>
                        <a:t>＜演習①＞　模擬ケアプラン作成実習事例の説明</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6890" marR="23653" marT="23653" marB="236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7"/>
                  </a:ext>
                </a:extLst>
              </a:tr>
              <a:tr h="574878">
                <a:tc vMerge="1">
                  <a:txBody>
                    <a:bodyPr/>
                    <a:lstStyle/>
                    <a:p>
                      <a:pPr algn="ctr">
                        <a:spcAft>
                          <a:spcPts val="0"/>
                        </a:spcAft>
                      </a:pP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23653" marR="23653" marT="23653" marB="2365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90220" indent="-356870" algn="just">
                        <a:spcAft>
                          <a:spcPts val="0"/>
                        </a:spcAft>
                      </a:pPr>
                      <a:r>
                        <a:rPr lang="ja-JP" sz="2000" b="1" kern="100" dirty="0">
                          <a:solidFill>
                            <a:srgbClr val="2E74B5"/>
                          </a:solidFill>
                          <a:effectLst/>
                          <a:latin typeface="Century" panose="02040604050505020304" pitchFamily="18" charset="0"/>
                          <a:ea typeface="HGPｺﾞｼｯｸM" panose="020B0600000000000000" pitchFamily="50" charset="-128"/>
                          <a:cs typeface="Times New Roman" panose="02020603050405020304" pitchFamily="18" charset="0"/>
                        </a:rPr>
                        <a:t>＜演習②＞　ケアマネジメント基礎技術報告書」及び「実習の手引」を用いて意見交換</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6890" marR="23653" marT="23653" marB="236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429677">
                <a:tc vMerge="1">
                  <a:txBody>
                    <a:bodyPr/>
                    <a:lstStyle/>
                    <a:p>
                      <a:pPr algn="ctr">
                        <a:spcAft>
                          <a:spcPts val="0"/>
                        </a:spcAft>
                      </a:pP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23653" marR="23653" marT="23653" marB="2365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90220" indent="-356870" algn="just">
                        <a:spcAft>
                          <a:spcPts val="0"/>
                        </a:spcAft>
                      </a:pPr>
                      <a:r>
                        <a:rPr lang="ja-JP" sz="2000" b="1" kern="100" dirty="0">
                          <a:solidFill>
                            <a:srgbClr val="2E74B5"/>
                          </a:solidFill>
                          <a:effectLst/>
                          <a:latin typeface="Century" panose="02040604050505020304" pitchFamily="18" charset="0"/>
                          <a:ea typeface="HGPｺﾞｼｯｸM" panose="020B0600000000000000" pitchFamily="50" charset="-128"/>
                          <a:cs typeface="Times New Roman" panose="02020603050405020304" pitchFamily="18" charset="0"/>
                        </a:rPr>
                        <a:t>＜講義･演習</a:t>
                      </a:r>
                      <a:r>
                        <a:rPr lang="en-US" sz="2000" b="1" kern="100" dirty="0">
                          <a:solidFill>
                            <a:srgbClr val="2E74B5"/>
                          </a:solidFill>
                          <a:effectLst/>
                          <a:latin typeface="ＭＳ ゴシック" panose="020B0609070205080204" pitchFamily="49" charset="-128"/>
                          <a:ea typeface="HGPｺﾞｼｯｸM" panose="020B0600000000000000" pitchFamily="50" charset="-128"/>
                          <a:cs typeface="Times New Roman" panose="02020603050405020304" pitchFamily="18" charset="0"/>
                        </a:rPr>
                        <a:t>➂</a:t>
                      </a:r>
                      <a:r>
                        <a:rPr lang="ja-JP" sz="2000" b="1" kern="100" dirty="0">
                          <a:solidFill>
                            <a:srgbClr val="2E74B5"/>
                          </a:solidFill>
                          <a:effectLst/>
                          <a:latin typeface="Century" panose="02040604050505020304" pitchFamily="18" charset="0"/>
                          <a:ea typeface="HGPｺﾞｼｯｸM" panose="020B0600000000000000" pitchFamily="50" charset="-128"/>
                          <a:cs typeface="Times New Roman" panose="02020603050405020304" pitchFamily="18" charset="0"/>
                        </a:rPr>
                        <a:t>＞　今後の学習課題の確認</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6890" marR="23653" marT="23653" marB="236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222246">
                <a:tc>
                  <a:txBody>
                    <a:bodyPr/>
                    <a:lstStyle/>
                    <a:p>
                      <a:pPr algn="ctr">
                        <a:spcAft>
                          <a:spcPts val="0"/>
                        </a:spcAft>
                      </a:pPr>
                      <a:r>
                        <a:rPr lang="en-US" sz="2000" b="1" kern="100">
                          <a:effectLst/>
                          <a:latin typeface="ＭＳ ゴシック" panose="020B0609070205080204" pitchFamily="49" charset="-128"/>
                          <a:ea typeface="ＭＳ 明朝" panose="02020609040205080304" pitchFamily="17" charset="-128"/>
                          <a:cs typeface="Times New Roman" panose="02020603050405020304" pitchFamily="18" charset="0"/>
                        </a:rPr>
                        <a:t>15</a:t>
                      </a:r>
                      <a:r>
                        <a:rPr lang="ja-JP" sz="2000" b="1" kern="100">
                          <a:effectLst/>
                          <a:latin typeface="Century" panose="02040604050505020304" pitchFamily="18" charset="0"/>
                          <a:ea typeface="ＭＳ ゴシック" panose="020B0609070205080204" pitchFamily="49" charset="-128"/>
                          <a:cs typeface="Times New Roman" panose="02020603050405020304" pitchFamily="18" charset="0"/>
                        </a:rPr>
                        <a:t>：</a:t>
                      </a:r>
                      <a:r>
                        <a:rPr lang="en-US" sz="2000" b="1" kern="100">
                          <a:effectLst/>
                          <a:latin typeface="Century" panose="02040604050505020304" pitchFamily="18" charset="0"/>
                          <a:ea typeface="ＭＳ ゴシック" panose="020B0609070205080204" pitchFamily="49" charset="-128"/>
                          <a:cs typeface="Times New Roman" panose="02020603050405020304" pitchFamily="18" charset="0"/>
                        </a:rPr>
                        <a:t>30</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23653" marR="23653" marT="23653" marB="2365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33350" algn="just">
                        <a:spcAft>
                          <a:spcPts val="0"/>
                        </a:spcAft>
                      </a:pPr>
                      <a:r>
                        <a:rPr lang="ja-JP" sz="2000" b="1" kern="100" dirty="0">
                          <a:effectLst/>
                          <a:latin typeface="Century" panose="02040604050505020304" pitchFamily="18" charset="0"/>
                          <a:ea typeface="ＭＳ ゴシック" panose="020B0609070205080204" pitchFamily="49" charset="-128"/>
                          <a:cs typeface="Times New Roman" panose="02020603050405020304" pitchFamily="18" charset="0"/>
                        </a:rPr>
                        <a:t>終了</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23653" marR="23653" marT="23653" marB="2365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bl>
          </a:graphicData>
        </a:graphic>
      </p:graphicFrame>
      <p:sp>
        <p:nvSpPr>
          <p:cNvPr id="5" name="メモ 4"/>
          <p:cNvSpPr/>
          <p:nvPr/>
        </p:nvSpPr>
        <p:spPr>
          <a:xfrm>
            <a:off x="7920880" y="71462"/>
            <a:ext cx="1115616" cy="647526"/>
          </a:xfrm>
          <a:prstGeom prst="foldedCorner">
            <a:avLst>
              <a:gd name="adj" fmla="val 123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000" dirty="0">
                <a:solidFill>
                  <a:srgbClr val="FF0000"/>
                </a:solidFill>
              </a:rPr>
              <a:t>ﾜｰｸｼｰﾄ</a:t>
            </a:r>
            <a:endParaRPr kumimoji="1" lang="en-US" altLang="ja-JP" sz="2000" dirty="0">
              <a:solidFill>
                <a:srgbClr val="FF0000"/>
              </a:solidFill>
            </a:endParaRPr>
          </a:p>
          <a:p>
            <a:pPr algn="ctr"/>
            <a:r>
              <a:rPr lang="ja-JP" altLang="en-US" sz="2000" dirty="0">
                <a:solidFill>
                  <a:srgbClr val="FF0000"/>
                </a:solidFill>
              </a:rPr>
              <a:t>Ｐ</a:t>
            </a:r>
            <a:r>
              <a:rPr lang="en-US" altLang="ja-JP" sz="2000" dirty="0">
                <a:solidFill>
                  <a:srgbClr val="FF0000"/>
                </a:solidFill>
              </a:rPr>
              <a:t>64</a:t>
            </a:r>
          </a:p>
          <a:p>
            <a:pPr algn="ctr"/>
            <a:endParaRPr kumimoji="1" lang="ja-JP" altLang="en-US" sz="2000" dirty="0">
              <a:solidFill>
                <a:srgbClr val="FF0000"/>
              </a:solidFill>
            </a:endParaRPr>
          </a:p>
        </p:txBody>
      </p:sp>
    </p:spTree>
    <p:extLst>
      <p:ext uri="{BB962C8B-B14F-4D97-AF65-F5344CB8AC3E}">
        <p14:creationId xmlns:p14="http://schemas.microsoft.com/office/powerpoint/2010/main" val="663844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5"/>
          <p:cNvSpPr>
            <a:spLocks noChangeArrowheads="1"/>
          </p:cNvSpPr>
          <p:nvPr/>
        </p:nvSpPr>
        <p:spPr bwMode="auto">
          <a:xfrm>
            <a:off x="1089025" y="1162050"/>
            <a:ext cx="638175"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p>
        </p:txBody>
      </p:sp>
      <p:grpSp>
        <p:nvGrpSpPr>
          <p:cNvPr id="13315" name="Group 1"/>
          <p:cNvGrpSpPr>
            <a:grpSpLocks/>
          </p:cNvGrpSpPr>
          <p:nvPr/>
        </p:nvGrpSpPr>
        <p:grpSpPr bwMode="auto">
          <a:xfrm>
            <a:off x="142875" y="142875"/>
            <a:ext cx="8858250" cy="6572250"/>
            <a:chOff x="1110" y="8599"/>
            <a:chExt cx="10024" cy="7209"/>
          </a:xfrm>
        </p:grpSpPr>
        <p:sp>
          <p:nvSpPr>
            <p:cNvPr id="13336" name="Rectangle 24"/>
            <p:cNvSpPr>
              <a:spLocks noChangeArrowheads="1"/>
            </p:cNvSpPr>
            <p:nvPr/>
          </p:nvSpPr>
          <p:spPr bwMode="auto">
            <a:xfrm>
              <a:off x="4244" y="8599"/>
              <a:ext cx="3619" cy="1560"/>
            </a:xfrm>
            <a:prstGeom prst="rect">
              <a:avLst/>
            </a:prstGeom>
            <a:solidFill>
              <a:srgbClr val="F2DBDB"/>
            </a:solidFill>
            <a:ln w="9525">
              <a:solidFill>
                <a:srgbClr val="000000"/>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1800" b="1" dirty="0">
                  <a:solidFill>
                    <a:srgbClr val="FF0000"/>
                  </a:solidFill>
                  <a:latin typeface="ＭＳ Ｐ明朝" panose="02020600040205080304" pitchFamily="18" charset="-128"/>
                  <a:cs typeface="Times New Roman" panose="02020603050405020304" pitchFamily="18" charset="0"/>
                </a:rPr>
                <a:t>　　　</a:t>
              </a:r>
              <a:r>
                <a:rPr lang="ja-JP" altLang="ja-JP" sz="1800" b="1" dirty="0">
                  <a:solidFill>
                    <a:srgbClr val="FF0000"/>
                  </a:solidFill>
                  <a:latin typeface="ＭＳ Ｐ明朝" panose="02020600040205080304" pitchFamily="18" charset="-128"/>
                  <a:cs typeface="Times New Roman" panose="02020603050405020304" pitchFamily="18" charset="0"/>
                </a:rPr>
                <a:t>【</a:t>
              </a:r>
              <a:r>
                <a:rPr lang="ja-JP" altLang="ja-JP" sz="1800" b="1" dirty="0">
                  <a:solidFill>
                    <a:srgbClr val="FF0000"/>
                  </a:solidFill>
                  <a:latin typeface="Century" panose="02040604050505020304" pitchFamily="18" charset="0"/>
                  <a:cs typeface="Times New Roman" panose="02020603050405020304" pitchFamily="18" charset="0"/>
                </a:rPr>
                <a:t>健康状態（変調</a:t>
              </a:r>
              <a:r>
                <a:rPr lang="en-US" altLang="ja-JP" sz="1800" b="1" dirty="0">
                  <a:solidFill>
                    <a:srgbClr val="FF0000"/>
                  </a:solidFill>
                  <a:latin typeface="Century" panose="02040604050505020304" pitchFamily="18" charset="0"/>
                  <a:cs typeface="Times New Roman" panose="02020603050405020304" pitchFamily="18" charset="0"/>
                </a:rPr>
                <a:t>/</a:t>
              </a:r>
              <a:r>
                <a:rPr lang="ja-JP" altLang="en-US" sz="1800" b="1" dirty="0">
                  <a:solidFill>
                    <a:srgbClr val="FF0000"/>
                  </a:solidFill>
                  <a:latin typeface="Century" panose="02040604050505020304" pitchFamily="18" charset="0"/>
                  <a:cs typeface="Times New Roman" panose="02020603050405020304" pitchFamily="18" charset="0"/>
                </a:rPr>
                <a:t>疾病）</a:t>
              </a:r>
              <a:r>
                <a:rPr lang="en-US" altLang="ja-JP" sz="1800" b="1" dirty="0">
                  <a:solidFill>
                    <a:srgbClr val="FF0000"/>
                  </a:solidFill>
                  <a:latin typeface="ＭＳ Ｐ明朝" panose="02020600040205080304" pitchFamily="18" charset="-128"/>
                  <a:cs typeface="Times New Roman" panose="02020603050405020304" pitchFamily="18" charset="0"/>
                </a:rPr>
                <a:t>】</a:t>
              </a:r>
              <a:endParaRPr lang="en-US" altLang="ja-JP" sz="1800" b="1" dirty="0"/>
            </a:p>
            <a:p>
              <a:pPr>
                <a:spcBef>
                  <a:spcPct val="0"/>
                </a:spcBef>
                <a:buFontTx/>
                <a:buNone/>
              </a:pPr>
              <a:endParaRPr lang="en-US" altLang="ja-JP" sz="1800" dirty="0"/>
            </a:p>
          </p:txBody>
        </p:sp>
        <p:sp>
          <p:nvSpPr>
            <p:cNvPr id="207895" name="Rectangle 23"/>
            <p:cNvSpPr>
              <a:spLocks noChangeArrowheads="1"/>
            </p:cNvSpPr>
            <p:nvPr/>
          </p:nvSpPr>
          <p:spPr bwMode="auto">
            <a:xfrm>
              <a:off x="1110" y="10765"/>
              <a:ext cx="3135" cy="2062"/>
            </a:xfrm>
            <a:prstGeom prst="rect">
              <a:avLst/>
            </a:prstGeom>
            <a:solidFill>
              <a:srgbClr val="F2F2F2"/>
            </a:solidFill>
            <a:ln w="9525">
              <a:solidFill>
                <a:srgbClr val="000000"/>
              </a:solidFill>
              <a:miter lim="800000"/>
              <a:headEnd/>
              <a:tailEnd/>
            </a:ln>
          </p:spPr>
          <p:txBody>
            <a:bodyPr/>
            <a:lstStyle/>
            <a:p>
              <a:pPr algn="ctr">
                <a:defRPr/>
              </a:pPr>
              <a:r>
                <a:rPr lang="ja-JP" altLang="ja-JP" b="1" dirty="0">
                  <a:solidFill>
                    <a:schemeClr val="accent6">
                      <a:lumMod val="60000"/>
                      <a:lumOff val="40000"/>
                    </a:schemeClr>
                  </a:solidFill>
                  <a:latin typeface="ＭＳ Ｐ明朝" pitchFamily="18" charset="-128"/>
                  <a:cs typeface="Times New Roman" pitchFamily="18" charset="0"/>
                </a:rPr>
                <a:t>【</a:t>
              </a:r>
              <a:r>
                <a:rPr lang="ja-JP" b="1" dirty="0">
                  <a:solidFill>
                    <a:schemeClr val="accent6">
                      <a:lumMod val="60000"/>
                      <a:lumOff val="40000"/>
                    </a:schemeClr>
                  </a:solidFill>
                  <a:latin typeface="Century" pitchFamily="18" charset="0"/>
                  <a:cs typeface="Times New Roman" pitchFamily="18" charset="0"/>
                </a:rPr>
                <a:t>心身機能・身体構造</a:t>
              </a:r>
              <a:r>
                <a:rPr lang="ja-JP" altLang="ja-JP" b="1" dirty="0">
                  <a:solidFill>
                    <a:schemeClr val="accent6">
                      <a:lumMod val="60000"/>
                      <a:lumOff val="40000"/>
                    </a:schemeClr>
                  </a:solidFill>
                  <a:latin typeface="ＭＳ Ｐ明朝" pitchFamily="18" charset="-128"/>
                  <a:cs typeface="Times New Roman" pitchFamily="18" charset="0"/>
                </a:rPr>
                <a:t>】</a:t>
              </a:r>
              <a:endParaRPr lang="ja-JP" altLang="ja-JP" b="1" dirty="0">
                <a:solidFill>
                  <a:schemeClr val="accent6">
                    <a:lumMod val="60000"/>
                    <a:lumOff val="40000"/>
                  </a:schemeClr>
                </a:solidFill>
              </a:endParaRPr>
            </a:p>
            <a:p>
              <a:pPr>
                <a:defRPr/>
              </a:pPr>
              <a:endParaRPr lang="ja-JP" altLang="ja-JP" dirty="0"/>
            </a:p>
          </p:txBody>
        </p:sp>
        <p:sp>
          <p:nvSpPr>
            <p:cNvPr id="207894" name="Rectangle 22"/>
            <p:cNvSpPr>
              <a:spLocks noChangeArrowheads="1"/>
            </p:cNvSpPr>
            <p:nvPr/>
          </p:nvSpPr>
          <p:spPr bwMode="auto">
            <a:xfrm>
              <a:off x="4426" y="10765"/>
              <a:ext cx="3253" cy="2062"/>
            </a:xfrm>
            <a:prstGeom prst="rect">
              <a:avLst/>
            </a:prstGeom>
            <a:solidFill>
              <a:srgbClr val="FDE9D9"/>
            </a:solidFill>
            <a:ln w="9525">
              <a:solidFill>
                <a:srgbClr val="000000"/>
              </a:solidFill>
              <a:miter lim="800000"/>
              <a:headEnd/>
              <a:tailEnd/>
            </a:ln>
          </p:spPr>
          <p:txBody>
            <a:bodyPr lIns="37440" rIns="37440"/>
            <a:lstStyle/>
            <a:p>
              <a:pPr algn="ctr">
                <a:defRPr/>
              </a:pPr>
              <a:r>
                <a:rPr lang="ja-JP" altLang="ja-JP" b="1" dirty="0">
                  <a:solidFill>
                    <a:schemeClr val="accent6">
                      <a:lumMod val="60000"/>
                      <a:lumOff val="40000"/>
                    </a:schemeClr>
                  </a:solidFill>
                  <a:latin typeface="ＭＳ Ｐ明朝" pitchFamily="18" charset="-128"/>
                  <a:cs typeface="Times New Roman" pitchFamily="18" charset="0"/>
                </a:rPr>
                <a:t>【</a:t>
              </a:r>
              <a:r>
                <a:rPr lang="ja-JP" b="1" dirty="0">
                  <a:solidFill>
                    <a:schemeClr val="accent6">
                      <a:lumMod val="60000"/>
                      <a:lumOff val="40000"/>
                    </a:schemeClr>
                  </a:solidFill>
                  <a:latin typeface="Century" pitchFamily="18" charset="0"/>
                  <a:cs typeface="Times New Roman" pitchFamily="18" charset="0"/>
                </a:rPr>
                <a:t>活　動</a:t>
              </a:r>
              <a:r>
                <a:rPr lang="ja-JP" altLang="ja-JP" b="1" dirty="0">
                  <a:solidFill>
                    <a:schemeClr val="accent6">
                      <a:lumMod val="60000"/>
                      <a:lumOff val="40000"/>
                    </a:schemeClr>
                  </a:solidFill>
                  <a:latin typeface="ＭＳ Ｐ明朝" pitchFamily="18" charset="-128"/>
                  <a:cs typeface="Times New Roman" pitchFamily="18" charset="0"/>
                </a:rPr>
                <a:t>】</a:t>
              </a:r>
              <a:endParaRPr lang="ja-JP" altLang="ja-JP" b="1" dirty="0">
                <a:solidFill>
                  <a:schemeClr val="accent6">
                    <a:lumMod val="60000"/>
                    <a:lumOff val="40000"/>
                  </a:schemeClr>
                </a:solidFill>
              </a:endParaRPr>
            </a:p>
            <a:p>
              <a:pPr>
                <a:defRPr/>
              </a:pPr>
              <a:endParaRPr lang="ja-JP" altLang="ja-JP" dirty="0"/>
            </a:p>
          </p:txBody>
        </p:sp>
        <p:sp>
          <p:nvSpPr>
            <p:cNvPr id="207893" name="Rectangle 21"/>
            <p:cNvSpPr>
              <a:spLocks noChangeArrowheads="1"/>
            </p:cNvSpPr>
            <p:nvPr/>
          </p:nvSpPr>
          <p:spPr bwMode="auto">
            <a:xfrm>
              <a:off x="7924" y="10765"/>
              <a:ext cx="3210" cy="2062"/>
            </a:xfrm>
            <a:prstGeom prst="rect">
              <a:avLst/>
            </a:prstGeom>
            <a:solidFill>
              <a:srgbClr val="EAF1DD"/>
            </a:solidFill>
            <a:ln w="9525">
              <a:solidFill>
                <a:srgbClr val="000000"/>
              </a:solidFill>
              <a:miter lim="800000"/>
              <a:headEnd/>
              <a:tailEnd/>
            </a:ln>
          </p:spPr>
          <p:txBody>
            <a:bodyPr lIns="37440" rIns="37440"/>
            <a:lstStyle/>
            <a:p>
              <a:pPr algn="ctr">
                <a:defRPr/>
              </a:pPr>
              <a:r>
                <a:rPr lang="ja-JP" altLang="ja-JP" b="1" dirty="0">
                  <a:solidFill>
                    <a:schemeClr val="accent6">
                      <a:lumMod val="60000"/>
                      <a:lumOff val="40000"/>
                    </a:schemeClr>
                  </a:solidFill>
                  <a:latin typeface="ＭＳ Ｐ明朝" pitchFamily="18" charset="-128"/>
                  <a:cs typeface="Times New Roman" pitchFamily="18" charset="0"/>
                </a:rPr>
                <a:t>【</a:t>
              </a:r>
              <a:r>
                <a:rPr lang="ja-JP" b="1" dirty="0">
                  <a:solidFill>
                    <a:schemeClr val="accent6">
                      <a:lumMod val="60000"/>
                      <a:lumOff val="40000"/>
                    </a:schemeClr>
                  </a:solidFill>
                  <a:latin typeface="Century" pitchFamily="18" charset="0"/>
                  <a:cs typeface="Times New Roman" pitchFamily="18" charset="0"/>
                </a:rPr>
                <a:t>参　加</a:t>
              </a:r>
              <a:r>
                <a:rPr lang="ja-JP" altLang="ja-JP" b="1" dirty="0">
                  <a:solidFill>
                    <a:schemeClr val="accent6">
                      <a:lumMod val="60000"/>
                      <a:lumOff val="40000"/>
                    </a:schemeClr>
                  </a:solidFill>
                  <a:latin typeface="ＭＳ Ｐ明朝" pitchFamily="18" charset="-128"/>
                  <a:cs typeface="Times New Roman" pitchFamily="18" charset="0"/>
                </a:rPr>
                <a:t>】</a:t>
              </a:r>
              <a:endParaRPr lang="ja-JP" altLang="ja-JP" b="1" dirty="0">
                <a:solidFill>
                  <a:schemeClr val="accent6">
                    <a:lumMod val="60000"/>
                    <a:lumOff val="40000"/>
                  </a:schemeClr>
                </a:solidFill>
              </a:endParaRPr>
            </a:p>
            <a:p>
              <a:pPr>
                <a:defRPr/>
              </a:pPr>
              <a:endParaRPr lang="ja-JP" altLang="ja-JP" dirty="0"/>
            </a:p>
          </p:txBody>
        </p:sp>
        <p:sp>
          <p:nvSpPr>
            <p:cNvPr id="13340" name="Rectangle 20"/>
            <p:cNvSpPr>
              <a:spLocks noChangeArrowheads="1"/>
            </p:cNvSpPr>
            <p:nvPr/>
          </p:nvSpPr>
          <p:spPr bwMode="auto">
            <a:xfrm>
              <a:off x="1296" y="13937"/>
              <a:ext cx="4194" cy="1871"/>
            </a:xfrm>
            <a:prstGeom prst="rect">
              <a:avLst/>
            </a:prstGeom>
            <a:solidFill>
              <a:srgbClr val="F2F2F2"/>
            </a:solidFill>
            <a:ln w="9525">
              <a:solidFill>
                <a:srgbClr val="000000"/>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ja-JP" sz="1800" b="1">
                  <a:solidFill>
                    <a:srgbClr val="FF0000"/>
                  </a:solidFill>
                  <a:latin typeface="ＭＳ Ｐ明朝" panose="02020600040205080304" pitchFamily="18" charset="-128"/>
                  <a:cs typeface="Times New Roman" panose="02020603050405020304" pitchFamily="18" charset="0"/>
                </a:rPr>
                <a:t>【</a:t>
              </a:r>
              <a:r>
                <a:rPr lang="ja-JP" altLang="ja-JP" sz="1800" b="1">
                  <a:solidFill>
                    <a:srgbClr val="FF0000"/>
                  </a:solidFill>
                  <a:latin typeface="Century" panose="02040604050505020304" pitchFamily="18" charset="0"/>
                  <a:cs typeface="Times New Roman" panose="02020603050405020304" pitchFamily="18" charset="0"/>
                </a:rPr>
                <a:t>環境因子</a:t>
              </a:r>
              <a:r>
                <a:rPr lang="ja-JP" altLang="ja-JP" sz="1800" b="1">
                  <a:solidFill>
                    <a:srgbClr val="FF0000"/>
                  </a:solidFill>
                  <a:latin typeface="ＭＳ Ｐ明朝" panose="02020600040205080304" pitchFamily="18" charset="-128"/>
                  <a:cs typeface="Times New Roman" panose="02020603050405020304" pitchFamily="18" charset="0"/>
                </a:rPr>
                <a:t>】</a:t>
              </a:r>
              <a:endParaRPr lang="ja-JP" altLang="ja-JP" sz="1800" b="1"/>
            </a:p>
            <a:p>
              <a:pPr>
                <a:spcBef>
                  <a:spcPct val="0"/>
                </a:spcBef>
                <a:buFontTx/>
                <a:buNone/>
              </a:pPr>
              <a:endParaRPr lang="ja-JP" altLang="ja-JP" sz="1800" b="1"/>
            </a:p>
          </p:txBody>
        </p:sp>
        <p:sp>
          <p:nvSpPr>
            <p:cNvPr id="13341" name="Rectangle 19"/>
            <p:cNvSpPr>
              <a:spLocks noChangeArrowheads="1"/>
            </p:cNvSpPr>
            <p:nvPr/>
          </p:nvSpPr>
          <p:spPr bwMode="auto">
            <a:xfrm>
              <a:off x="5910" y="13937"/>
              <a:ext cx="4165" cy="1871"/>
            </a:xfrm>
            <a:prstGeom prst="rect">
              <a:avLst/>
            </a:prstGeom>
            <a:solidFill>
              <a:srgbClr val="F2F2F2"/>
            </a:solidFill>
            <a:ln w="9525">
              <a:solidFill>
                <a:srgbClr val="000000"/>
              </a:solidFill>
              <a:miter lim="800000"/>
              <a:headEnd/>
              <a:tailEnd/>
            </a:ln>
          </p:spPr>
          <p:txBody>
            <a:bodyPr lIns="37440" rIns="3744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ja-JP" sz="1800" b="1">
                  <a:solidFill>
                    <a:srgbClr val="FF0000"/>
                  </a:solidFill>
                  <a:latin typeface="ＭＳ Ｐ明朝" panose="02020600040205080304" pitchFamily="18" charset="-128"/>
                  <a:cs typeface="Times New Roman" panose="02020603050405020304" pitchFamily="18" charset="0"/>
                </a:rPr>
                <a:t>【</a:t>
              </a:r>
              <a:r>
                <a:rPr lang="ja-JP" altLang="ja-JP" sz="1800" b="1">
                  <a:solidFill>
                    <a:srgbClr val="FF0000"/>
                  </a:solidFill>
                  <a:latin typeface="Century" panose="02040604050505020304" pitchFamily="18" charset="0"/>
                  <a:cs typeface="Times New Roman" panose="02020603050405020304" pitchFamily="18" charset="0"/>
                </a:rPr>
                <a:t>個人因子</a:t>
              </a:r>
              <a:r>
                <a:rPr lang="ja-JP" altLang="ja-JP" sz="1800" b="1">
                  <a:solidFill>
                    <a:srgbClr val="FF0000"/>
                  </a:solidFill>
                  <a:latin typeface="ＭＳ Ｐ明朝" panose="02020600040205080304" pitchFamily="18" charset="-128"/>
                  <a:cs typeface="Times New Roman" panose="02020603050405020304" pitchFamily="18" charset="0"/>
                </a:rPr>
                <a:t>】</a:t>
              </a:r>
              <a:endParaRPr lang="ja-JP" altLang="ja-JP" sz="1800" b="1"/>
            </a:p>
            <a:p>
              <a:pPr>
                <a:spcBef>
                  <a:spcPct val="0"/>
                </a:spcBef>
                <a:buFontTx/>
                <a:buNone/>
              </a:pPr>
              <a:endParaRPr lang="ja-JP" altLang="ja-JP" sz="1800"/>
            </a:p>
          </p:txBody>
        </p:sp>
        <p:cxnSp>
          <p:nvCxnSpPr>
            <p:cNvPr id="13342" name="AutoShape 18"/>
            <p:cNvCxnSpPr>
              <a:cxnSpLocks noChangeShapeType="1"/>
            </p:cNvCxnSpPr>
            <p:nvPr/>
          </p:nvCxnSpPr>
          <p:spPr bwMode="auto">
            <a:xfrm>
              <a:off x="6058" y="10159"/>
              <a:ext cx="1" cy="565"/>
            </a:xfrm>
            <a:prstGeom prst="straightConnector1">
              <a:avLst/>
            </a:prstGeom>
            <a:noFill/>
            <a:ln w="3175">
              <a:solidFill>
                <a:srgbClr val="938953"/>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3343" name="AutoShape 17"/>
            <p:cNvCxnSpPr>
              <a:cxnSpLocks noChangeShapeType="1"/>
            </p:cNvCxnSpPr>
            <p:nvPr/>
          </p:nvCxnSpPr>
          <p:spPr bwMode="auto">
            <a:xfrm flipV="1">
              <a:off x="8831" y="12986"/>
              <a:ext cx="0" cy="238"/>
            </a:xfrm>
            <a:prstGeom prst="straightConnector1">
              <a:avLst/>
            </a:prstGeom>
            <a:noFill/>
            <a:ln w="952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13344" name="AutoShape 16"/>
            <p:cNvCxnSpPr>
              <a:cxnSpLocks noChangeShapeType="1"/>
            </p:cNvCxnSpPr>
            <p:nvPr/>
          </p:nvCxnSpPr>
          <p:spPr bwMode="auto">
            <a:xfrm>
              <a:off x="2527" y="10453"/>
              <a:ext cx="6758" cy="1"/>
            </a:xfrm>
            <a:prstGeom prst="straightConnector1">
              <a:avLst/>
            </a:prstGeom>
            <a:noFill/>
            <a:ln w="3175">
              <a:solidFill>
                <a:srgbClr val="938953"/>
              </a:solidFill>
              <a:round/>
              <a:headEnd/>
              <a:tailEnd/>
            </a:ln>
            <a:extLst>
              <a:ext uri="{909E8E84-426E-40DD-AFC4-6F175D3DCCD1}">
                <a14:hiddenFill xmlns:a14="http://schemas.microsoft.com/office/drawing/2010/main">
                  <a:noFill/>
                </a14:hiddenFill>
              </a:ext>
            </a:extLst>
          </p:spPr>
        </p:cxnSp>
        <p:cxnSp>
          <p:nvCxnSpPr>
            <p:cNvPr id="13345" name="AutoShape 15"/>
            <p:cNvCxnSpPr>
              <a:cxnSpLocks noChangeShapeType="1"/>
            </p:cNvCxnSpPr>
            <p:nvPr/>
          </p:nvCxnSpPr>
          <p:spPr bwMode="auto">
            <a:xfrm>
              <a:off x="2527" y="10453"/>
              <a:ext cx="0" cy="238"/>
            </a:xfrm>
            <a:prstGeom prst="straightConnector1">
              <a:avLst/>
            </a:prstGeom>
            <a:noFill/>
            <a:ln w="317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13346" name="AutoShape 14"/>
            <p:cNvCxnSpPr>
              <a:cxnSpLocks noChangeShapeType="1"/>
            </p:cNvCxnSpPr>
            <p:nvPr/>
          </p:nvCxnSpPr>
          <p:spPr bwMode="auto">
            <a:xfrm>
              <a:off x="9285" y="10453"/>
              <a:ext cx="0" cy="238"/>
            </a:xfrm>
            <a:prstGeom prst="straightConnector1">
              <a:avLst/>
            </a:prstGeom>
            <a:noFill/>
            <a:ln w="317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13347" name="AutoShape 13"/>
            <p:cNvCxnSpPr>
              <a:cxnSpLocks noChangeShapeType="1"/>
            </p:cNvCxnSpPr>
            <p:nvPr/>
          </p:nvCxnSpPr>
          <p:spPr bwMode="auto">
            <a:xfrm flipV="1">
              <a:off x="2527" y="12986"/>
              <a:ext cx="0" cy="238"/>
            </a:xfrm>
            <a:prstGeom prst="straightConnector1">
              <a:avLst/>
            </a:prstGeom>
            <a:noFill/>
            <a:ln w="952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13348" name="AutoShape 12"/>
            <p:cNvCxnSpPr>
              <a:cxnSpLocks noChangeShapeType="1"/>
            </p:cNvCxnSpPr>
            <p:nvPr/>
          </p:nvCxnSpPr>
          <p:spPr bwMode="auto">
            <a:xfrm>
              <a:off x="2527" y="13298"/>
              <a:ext cx="6304" cy="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3349" name="AutoShape 11"/>
            <p:cNvCxnSpPr>
              <a:cxnSpLocks noChangeShapeType="1"/>
            </p:cNvCxnSpPr>
            <p:nvPr/>
          </p:nvCxnSpPr>
          <p:spPr bwMode="auto">
            <a:xfrm>
              <a:off x="8831" y="13578"/>
              <a:ext cx="0" cy="238"/>
            </a:xfrm>
            <a:prstGeom prst="straightConnector1">
              <a:avLst/>
            </a:prstGeom>
            <a:noFill/>
            <a:ln w="317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13350" name="AutoShape 10"/>
            <p:cNvCxnSpPr>
              <a:cxnSpLocks noChangeShapeType="1"/>
            </p:cNvCxnSpPr>
            <p:nvPr/>
          </p:nvCxnSpPr>
          <p:spPr bwMode="auto">
            <a:xfrm>
              <a:off x="2527" y="13578"/>
              <a:ext cx="0" cy="238"/>
            </a:xfrm>
            <a:prstGeom prst="straightConnector1">
              <a:avLst/>
            </a:prstGeom>
            <a:noFill/>
            <a:ln w="317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13351" name="AutoShape 9"/>
            <p:cNvCxnSpPr>
              <a:cxnSpLocks noChangeShapeType="1"/>
            </p:cNvCxnSpPr>
            <p:nvPr/>
          </p:nvCxnSpPr>
          <p:spPr bwMode="auto">
            <a:xfrm>
              <a:off x="2527" y="13577"/>
              <a:ext cx="6304" cy="1"/>
            </a:xfrm>
            <a:prstGeom prst="straightConnector1">
              <a:avLst/>
            </a:prstGeom>
            <a:noFill/>
            <a:ln w="3175">
              <a:solidFill>
                <a:srgbClr val="000000"/>
              </a:solidFill>
              <a:round/>
              <a:headEnd/>
              <a:tailEnd/>
            </a:ln>
            <a:extLst>
              <a:ext uri="{909E8E84-426E-40DD-AFC4-6F175D3DCCD1}">
                <a14:hiddenFill xmlns:a14="http://schemas.microsoft.com/office/drawing/2010/main">
                  <a:noFill/>
                </a14:hiddenFill>
              </a:ext>
            </a:extLst>
          </p:spPr>
        </p:cxnSp>
        <p:cxnSp>
          <p:nvCxnSpPr>
            <p:cNvPr id="13352" name="AutoShape 8"/>
            <p:cNvCxnSpPr>
              <a:cxnSpLocks noChangeShapeType="1"/>
            </p:cNvCxnSpPr>
            <p:nvPr/>
          </p:nvCxnSpPr>
          <p:spPr bwMode="auto">
            <a:xfrm flipV="1">
              <a:off x="5910" y="12827"/>
              <a:ext cx="1" cy="727"/>
            </a:xfrm>
            <a:prstGeom prst="straightConnector1">
              <a:avLst/>
            </a:prstGeom>
            <a:noFill/>
            <a:ln w="3175">
              <a:solidFill>
                <a:srgbClr val="938953"/>
              </a:solidFill>
              <a:round/>
              <a:headEnd/>
              <a:tailEnd type="triangle" w="med" len="med"/>
            </a:ln>
            <a:extLst>
              <a:ext uri="{909E8E84-426E-40DD-AFC4-6F175D3DCCD1}">
                <a14:hiddenFill xmlns:a14="http://schemas.microsoft.com/office/drawing/2010/main">
                  <a:noFill/>
                </a14:hiddenFill>
              </a:ext>
            </a:extLst>
          </p:spPr>
        </p:cxnSp>
        <p:cxnSp>
          <p:nvCxnSpPr>
            <p:cNvPr id="13353" name="AutoShape 7"/>
            <p:cNvCxnSpPr>
              <a:cxnSpLocks noChangeShapeType="1"/>
            </p:cNvCxnSpPr>
            <p:nvPr/>
          </p:nvCxnSpPr>
          <p:spPr bwMode="auto">
            <a:xfrm>
              <a:off x="4427" y="11880"/>
              <a:ext cx="3253" cy="0"/>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13354" name="AutoShape 6"/>
            <p:cNvCxnSpPr>
              <a:cxnSpLocks noChangeShapeType="1"/>
            </p:cNvCxnSpPr>
            <p:nvPr/>
          </p:nvCxnSpPr>
          <p:spPr bwMode="auto">
            <a:xfrm>
              <a:off x="7881" y="11880"/>
              <a:ext cx="3253" cy="0"/>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13355" name="AutoShape 5"/>
            <p:cNvCxnSpPr>
              <a:cxnSpLocks noChangeShapeType="1"/>
            </p:cNvCxnSpPr>
            <p:nvPr/>
          </p:nvCxnSpPr>
          <p:spPr bwMode="auto">
            <a:xfrm>
              <a:off x="1110" y="11880"/>
              <a:ext cx="3134" cy="0"/>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13356" name="AutoShape 4"/>
            <p:cNvCxnSpPr>
              <a:cxnSpLocks noChangeShapeType="1"/>
            </p:cNvCxnSpPr>
            <p:nvPr/>
          </p:nvCxnSpPr>
          <p:spPr bwMode="auto">
            <a:xfrm>
              <a:off x="5910" y="14985"/>
              <a:ext cx="4165" cy="0"/>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13357" name="AutoShape 3"/>
            <p:cNvCxnSpPr>
              <a:cxnSpLocks noChangeShapeType="1"/>
            </p:cNvCxnSpPr>
            <p:nvPr/>
          </p:nvCxnSpPr>
          <p:spPr bwMode="auto">
            <a:xfrm>
              <a:off x="1296" y="14985"/>
              <a:ext cx="4165" cy="0"/>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13358" name="AutoShape 2"/>
            <p:cNvCxnSpPr>
              <a:cxnSpLocks noChangeShapeType="1"/>
            </p:cNvCxnSpPr>
            <p:nvPr/>
          </p:nvCxnSpPr>
          <p:spPr bwMode="auto">
            <a:xfrm>
              <a:off x="4244" y="9540"/>
              <a:ext cx="3619" cy="1"/>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grpSp>
      <p:sp>
        <p:nvSpPr>
          <p:cNvPr id="207906" name="Rectangle 34"/>
          <p:cNvSpPr>
            <a:spLocks noChangeArrowheads="1"/>
          </p:cNvSpPr>
          <p:nvPr/>
        </p:nvSpPr>
        <p:spPr bwMode="auto">
          <a:xfrm>
            <a:off x="279400" y="457200"/>
            <a:ext cx="9144000" cy="0"/>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wrap="none" anchor="ctr">
            <a:spAutoFit/>
          </a:bodyPr>
          <a:lstStyle/>
          <a:p>
            <a:pPr>
              <a:defRPr/>
            </a:pPr>
            <a:endParaRPr lang="ja-JP" altLang="ja-JP"/>
          </a:p>
        </p:txBody>
      </p:sp>
      <p:sp>
        <p:nvSpPr>
          <p:cNvPr id="28" name="正方形/長方形 27"/>
          <p:cNvSpPr/>
          <p:nvPr/>
        </p:nvSpPr>
        <p:spPr>
          <a:xfrm>
            <a:off x="2928938" y="928688"/>
            <a:ext cx="5857875" cy="642937"/>
          </a:xfrm>
          <a:prstGeom prst="rect">
            <a:avLst/>
          </a:prstGeom>
          <a:solidFill>
            <a:srgbClr val="FFCCCC">
              <a:alpha val="3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chemeClr val="tx1"/>
                </a:solidFill>
                <a:latin typeface="+mj-ea"/>
                <a:ea typeface="+mj-ea"/>
              </a:rPr>
              <a:t>気管支拡張症、</a:t>
            </a:r>
            <a:endParaRPr lang="en-US" altLang="ja-JP" dirty="0">
              <a:solidFill>
                <a:schemeClr val="tx1"/>
              </a:solidFill>
              <a:latin typeface="+mj-ea"/>
              <a:ea typeface="+mj-ea"/>
            </a:endParaRPr>
          </a:p>
          <a:p>
            <a:pPr eaLnBrk="1" hangingPunct="1">
              <a:defRPr/>
            </a:pPr>
            <a:r>
              <a:rPr lang="ja-JP" altLang="en-US" dirty="0">
                <a:solidFill>
                  <a:schemeClr val="tx1"/>
                </a:solidFill>
                <a:latin typeface="+mj-ea"/>
                <a:ea typeface="+mj-ea"/>
              </a:rPr>
              <a:t>非結核性抗酸菌症（微熱・全身倦怠感・体調に波がある）、腰痛・膝痛</a:t>
            </a:r>
          </a:p>
        </p:txBody>
      </p:sp>
      <p:sp>
        <p:nvSpPr>
          <p:cNvPr id="29" name="正方形/長方形 28"/>
          <p:cNvSpPr/>
          <p:nvPr/>
        </p:nvSpPr>
        <p:spPr>
          <a:xfrm>
            <a:off x="132845" y="3246002"/>
            <a:ext cx="2786063" cy="642937"/>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chemeClr val="tx1"/>
                </a:solidFill>
                <a:latin typeface="+mj-ea"/>
                <a:ea typeface="+mj-ea"/>
              </a:rPr>
              <a:t>歩行不安定、動作緩慢</a:t>
            </a:r>
            <a:endParaRPr lang="en-US" altLang="ja-JP" dirty="0">
              <a:solidFill>
                <a:schemeClr val="tx1"/>
              </a:solidFill>
              <a:latin typeface="+mj-ea"/>
              <a:ea typeface="+mj-ea"/>
            </a:endParaRPr>
          </a:p>
          <a:p>
            <a:pPr eaLnBrk="1" hangingPunct="1">
              <a:defRPr/>
            </a:pPr>
            <a:r>
              <a:rPr lang="ja-JP" altLang="en-US" dirty="0">
                <a:solidFill>
                  <a:schemeClr val="tx1"/>
                </a:solidFill>
                <a:latin typeface="+mj-ea"/>
                <a:ea typeface="+mj-ea"/>
              </a:rPr>
              <a:t>難聴、</a:t>
            </a:r>
            <a:r>
              <a:rPr lang="en-US" altLang="ja-JP" dirty="0">
                <a:solidFill>
                  <a:schemeClr val="tx1"/>
                </a:solidFill>
                <a:latin typeface="+mj-ea"/>
                <a:ea typeface="+mj-ea"/>
              </a:rPr>
              <a:t>24</a:t>
            </a:r>
            <a:r>
              <a:rPr lang="ja-JP" altLang="en-US" dirty="0">
                <a:solidFill>
                  <a:schemeClr val="tx1"/>
                </a:solidFill>
                <a:latin typeface="+mj-ea"/>
                <a:ea typeface="+mj-ea"/>
              </a:rPr>
              <a:t>時間在宅酸素</a:t>
            </a:r>
            <a:endParaRPr lang="en-US" altLang="ja-JP" dirty="0">
              <a:solidFill>
                <a:schemeClr val="tx1"/>
              </a:solidFill>
              <a:latin typeface="+mj-ea"/>
              <a:ea typeface="+mj-ea"/>
            </a:endParaRPr>
          </a:p>
          <a:p>
            <a:pPr eaLnBrk="1" hangingPunct="1">
              <a:defRPr/>
            </a:pPr>
            <a:r>
              <a:rPr lang="ja-JP" altLang="en-US" dirty="0">
                <a:solidFill>
                  <a:schemeClr val="tx1"/>
                </a:solidFill>
                <a:latin typeface="+mj-ea"/>
                <a:ea typeface="+mj-ea"/>
              </a:rPr>
              <a:t>電話の聞き違い多い</a:t>
            </a:r>
          </a:p>
        </p:txBody>
      </p:sp>
      <p:sp>
        <p:nvSpPr>
          <p:cNvPr id="30" name="正方形/長方形 29"/>
          <p:cNvSpPr/>
          <p:nvPr/>
        </p:nvSpPr>
        <p:spPr>
          <a:xfrm>
            <a:off x="279400" y="2500313"/>
            <a:ext cx="2792413" cy="642937"/>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rgbClr val="FF3399"/>
                </a:solidFill>
                <a:latin typeface="+mj-ea"/>
                <a:ea typeface="+mj-ea"/>
              </a:rPr>
              <a:t>認知症なし</a:t>
            </a:r>
            <a:endParaRPr lang="en-US" altLang="ja-JP" dirty="0">
              <a:solidFill>
                <a:srgbClr val="FF3399"/>
              </a:solidFill>
              <a:latin typeface="+mj-ea"/>
              <a:ea typeface="+mj-ea"/>
            </a:endParaRPr>
          </a:p>
          <a:p>
            <a:pPr eaLnBrk="1" hangingPunct="1">
              <a:defRPr/>
            </a:pPr>
            <a:r>
              <a:rPr lang="ja-JP" altLang="en-US" dirty="0">
                <a:solidFill>
                  <a:srgbClr val="FF3399"/>
                </a:solidFill>
                <a:latin typeface="+mj-ea"/>
                <a:ea typeface="+mj-ea"/>
              </a:rPr>
              <a:t>会話は問題なし</a:t>
            </a:r>
            <a:endParaRPr lang="ja-JP" altLang="en-US" dirty="0">
              <a:solidFill>
                <a:schemeClr val="tx1"/>
              </a:solidFill>
              <a:latin typeface="+mj-ea"/>
              <a:ea typeface="+mj-ea"/>
            </a:endParaRPr>
          </a:p>
        </p:txBody>
      </p:sp>
      <p:sp>
        <p:nvSpPr>
          <p:cNvPr id="31" name="正方形/長方形 30"/>
          <p:cNvSpPr/>
          <p:nvPr/>
        </p:nvSpPr>
        <p:spPr>
          <a:xfrm>
            <a:off x="3071813" y="2428875"/>
            <a:ext cx="3000375" cy="642938"/>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rgbClr val="FF3399"/>
                </a:solidFill>
                <a:latin typeface="+mj-ea"/>
                <a:ea typeface="+mj-ea"/>
              </a:rPr>
              <a:t>金銭管理・服薬管理はできる</a:t>
            </a:r>
            <a:endParaRPr lang="ja-JP" altLang="en-US" dirty="0">
              <a:solidFill>
                <a:schemeClr val="tx1"/>
              </a:solidFill>
              <a:latin typeface="+mj-ea"/>
              <a:ea typeface="+mj-ea"/>
            </a:endParaRPr>
          </a:p>
        </p:txBody>
      </p:sp>
      <p:sp>
        <p:nvSpPr>
          <p:cNvPr id="32" name="正方形/長方形 31"/>
          <p:cNvSpPr/>
          <p:nvPr/>
        </p:nvSpPr>
        <p:spPr>
          <a:xfrm>
            <a:off x="4357688" y="5357813"/>
            <a:ext cx="4786312" cy="928687"/>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rgbClr val="FF3399"/>
                </a:solidFill>
                <a:latin typeface="+mj-ea"/>
                <a:ea typeface="+mj-ea"/>
              </a:rPr>
              <a:t>女学校卒業、</a:t>
            </a:r>
            <a:r>
              <a:rPr lang="en-US" altLang="ja-JP" dirty="0">
                <a:solidFill>
                  <a:srgbClr val="FF3399"/>
                </a:solidFill>
                <a:latin typeface="+mj-ea"/>
                <a:ea typeface="+mj-ea"/>
              </a:rPr>
              <a:t>5</a:t>
            </a:r>
            <a:r>
              <a:rPr lang="ja-JP" altLang="en-US" dirty="0">
                <a:solidFill>
                  <a:srgbClr val="FF3399"/>
                </a:solidFill>
                <a:latin typeface="+mj-ea"/>
                <a:ea typeface="+mj-ea"/>
              </a:rPr>
              <a:t>年小学校教師経済的に支障ない</a:t>
            </a:r>
            <a:endParaRPr lang="en-US" altLang="ja-JP" dirty="0">
              <a:solidFill>
                <a:srgbClr val="FF3399"/>
              </a:solidFill>
              <a:latin typeface="+mj-ea"/>
              <a:ea typeface="+mj-ea"/>
            </a:endParaRPr>
          </a:p>
          <a:p>
            <a:pPr eaLnBrk="1" hangingPunct="1">
              <a:defRPr/>
            </a:pPr>
            <a:r>
              <a:rPr lang="ja-JP" altLang="en-US" dirty="0">
                <a:solidFill>
                  <a:srgbClr val="FF3399"/>
                </a:solidFill>
                <a:latin typeface="+mj-ea"/>
                <a:ea typeface="+mj-ea"/>
              </a:rPr>
              <a:t>お茶、お花、お琴の師範の資格</a:t>
            </a:r>
            <a:endParaRPr lang="en-US" altLang="ja-JP" dirty="0">
              <a:solidFill>
                <a:srgbClr val="FF3399"/>
              </a:solidFill>
              <a:latin typeface="+mj-ea"/>
              <a:ea typeface="+mj-ea"/>
            </a:endParaRPr>
          </a:p>
          <a:p>
            <a:pPr eaLnBrk="1" hangingPunct="1">
              <a:defRPr/>
            </a:pPr>
            <a:r>
              <a:rPr lang="ja-JP" altLang="en-US" dirty="0">
                <a:solidFill>
                  <a:srgbClr val="FF3399"/>
                </a:solidFill>
                <a:latin typeface="+mj-ea"/>
                <a:ea typeface="+mj-ea"/>
              </a:rPr>
              <a:t>性格は几帳面で大変礼儀正しい</a:t>
            </a:r>
            <a:endParaRPr lang="ja-JP" altLang="en-US" dirty="0">
              <a:solidFill>
                <a:schemeClr val="tx1"/>
              </a:solidFill>
              <a:latin typeface="+mj-ea"/>
              <a:ea typeface="+mj-ea"/>
            </a:endParaRPr>
          </a:p>
        </p:txBody>
      </p:sp>
      <p:sp>
        <p:nvSpPr>
          <p:cNvPr id="33" name="正方形/長方形 32"/>
          <p:cNvSpPr/>
          <p:nvPr/>
        </p:nvSpPr>
        <p:spPr>
          <a:xfrm>
            <a:off x="500063" y="5500688"/>
            <a:ext cx="3571875" cy="642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rgbClr val="00B050"/>
                </a:solidFill>
                <a:latin typeface="HGP創英角ﾎﾟｯﾌﾟ体" pitchFamily="50" charset="-128"/>
                <a:ea typeface="HGP創英角ﾎﾟｯﾌﾟ体" pitchFamily="50" charset="-128"/>
              </a:rPr>
              <a:t>人：</a:t>
            </a:r>
            <a:r>
              <a:rPr lang="ja-JP" altLang="en-US" dirty="0">
                <a:solidFill>
                  <a:srgbClr val="FF3399"/>
                </a:solidFill>
                <a:latin typeface="HGP創英角ﾎﾟｯﾌﾟ体" pitchFamily="50" charset="-128"/>
                <a:ea typeface="HGP創英角ﾎﾟｯﾌﾟ体" pitchFamily="50" charset="-128"/>
              </a:rPr>
              <a:t>子ども・孫との関係は良好</a:t>
            </a:r>
            <a:endParaRPr lang="en-US" altLang="ja-JP" dirty="0">
              <a:solidFill>
                <a:srgbClr val="FF3399"/>
              </a:solidFill>
              <a:latin typeface="HGP創英角ﾎﾟｯﾌﾟ体" pitchFamily="50" charset="-128"/>
              <a:ea typeface="HGP創英角ﾎﾟｯﾌﾟ体" pitchFamily="50" charset="-128"/>
            </a:endParaRPr>
          </a:p>
          <a:p>
            <a:pPr eaLnBrk="1" hangingPunct="1">
              <a:defRPr/>
            </a:pPr>
            <a:r>
              <a:rPr lang="ja-JP" altLang="en-US" dirty="0">
                <a:solidFill>
                  <a:srgbClr val="FF3399"/>
                </a:solidFill>
                <a:latin typeface="HGP創英角ﾎﾟｯﾌﾟ体" pitchFamily="50" charset="-128"/>
                <a:ea typeface="HGP創英角ﾎﾟｯﾌﾟ体" pitchFamily="50" charset="-128"/>
              </a:rPr>
              <a:t>　　　通院は長男嫁が送迎する</a:t>
            </a:r>
            <a:endParaRPr lang="en-US" altLang="ja-JP" dirty="0">
              <a:solidFill>
                <a:srgbClr val="FF3399"/>
              </a:solidFill>
              <a:latin typeface="HGP創英角ﾎﾟｯﾌﾟ体" pitchFamily="50" charset="-128"/>
              <a:ea typeface="HGP創英角ﾎﾟｯﾌﾟ体" pitchFamily="50" charset="-128"/>
            </a:endParaRPr>
          </a:p>
          <a:p>
            <a:pPr eaLnBrk="1" hangingPunct="1">
              <a:defRPr/>
            </a:pPr>
            <a:r>
              <a:rPr lang="ja-JP" altLang="en-US" dirty="0">
                <a:solidFill>
                  <a:schemeClr val="accent2">
                    <a:lumMod val="75000"/>
                  </a:schemeClr>
                </a:solidFill>
                <a:latin typeface="HGP創英角ﾎﾟｯﾌﾟ体" pitchFamily="50" charset="-128"/>
                <a:ea typeface="HGP創英角ﾎﾟｯﾌﾟ体" pitchFamily="50" charset="-128"/>
              </a:rPr>
              <a:t>環：</a:t>
            </a:r>
            <a:r>
              <a:rPr lang="ja-JP" altLang="en-US" dirty="0">
                <a:solidFill>
                  <a:srgbClr val="FF3399"/>
                </a:solidFill>
                <a:latin typeface="HGP創英角ﾎﾟｯﾌﾟ体" pitchFamily="50" charset="-128"/>
                <a:ea typeface="HGP創英角ﾎﾟｯﾌﾟ体" pitchFamily="50" charset="-128"/>
              </a:rPr>
              <a:t>介護サービス（訪問介護・・）</a:t>
            </a:r>
            <a:endParaRPr lang="en-US" altLang="ja-JP" dirty="0">
              <a:solidFill>
                <a:srgbClr val="FF3399"/>
              </a:solidFill>
              <a:latin typeface="HGP創英角ﾎﾟｯﾌﾟ体" pitchFamily="50" charset="-128"/>
              <a:ea typeface="HGP創英角ﾎﾟｯﾌﾟ体" pitchFamily="50" charset="-128"/>
            </a:endParaRPr>
          </a:p>
          <a:p>
            <a:pPr eaLnBrk="1" hangingPunct="1">
              <a:defRPr/>
            </a:pPr>
            <a:endParaRPr lang="ja-JP" altLang="en-US" dirty="0">
              <a:solidFill>
                <a:schemeClr val="tx1"/>
              </a:solidFill>
              <a:latin typeface="HGP創英角ﾎﾟｯﾌﾟ体" pitchFamily="50" charset="-128"/>
              <a:ea typeface="HGP創英角ﾎﾟｯﾌﾟ体" pitchFamily="50" charset="-128"/>
            </a:endParaRPr>
          </a:p>
        </p:txBody>
      </p:sp>
      <p:sp>
        <p:nvSpPr>
          <p:cNvPr id="34" name="正方形/長方形 33"/>
          <p:cNvSpPr/>
          <p:nvPr/>
        </p:nvSpPr>
        <p:spPr>
          <a:xfrm>
            <a:off x="4429125" y="6215063"/>
            <a:ext cx="3714750" cy="642937"/>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chemeClr val="tx1"/>
                </a:solidFill>
                <a:latin typeface="+mn-ea"/>
              </a:rPr>
              <a:t>遠慮深く、自分に厳しい、他人に頼むのは苦手、繊細で心配性</a:t>
            </a:r>
          </a:p>
        </p:txBody>
      </p:sp>
      <p:sp>
        <p:nvSpPr>
          <p:cNvPr id="35" name="正方形/長方形 34"/>
          <p:cNvSpPr/>
          <p:nvPr/>
        </p:nvSpPr>
        <p:spPr>
          <a:xfrm>
            <a:off x="428625" y="6215063"/>
            <a:ext cx="2786063" cy="642937"/>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rgbClr val="00B050"/>
                </a:solidFill>
                <a:latin typeface="HGP創英角ﾎﾟｯﾌﾟ体" pitchFamily="50" charset="-128"/>
                <a:ea typeface="HGP創英角ﾎﾟｯﾌﾟ体" pitchFamily="50" charset="-128"/>
              </a:rPr>
              <a:t>人：</a:t>
            </a:r>
            <a:r>
              <a:rPr lang="ja-JP" altLang="en-US" dirty="0">
                <a:solidFill>
                  <a:schemeClr val="tx1"/>
                </a:solidFill>
                <a:latin typeface="HGP創英角ﾎﾟｯﾌﾟ体" pitchFamily="50" charset="-128"/>
                <a:ea typeface="HGP創英角ﾎﾟｯﾌﾟ体" pitchFamily="50" charset="-128"/>
              </a:rPr>
              <a:t>夫は</a:t>
            </a:r>
            <a:r>
              <a:rPr lang="en-US" altLang="ja-JP" dirty="0">
                <a:solidFill>
                  <a:schemeClr val="tx1"/>
                </a:solidFill>
                <a:latin typeface="HGP創英角ﾎﾟｯﾌﾟ体" pitchFamily="50" charset="-128"/>
                <a:ea typeface="HGP創英角ﾎﾟｯﾌﾟ体" pitchFamily="50" charset="-128"/>
              </a:rPr>
              <a:t>4</a:t>
            </a:r>
            <a:r>
              <a:rPr lang="ja-JP" altLang="en-US" dirty="0">
                <a:solidFill>
                  <a:schemeClr val="tx1"/>
                </a:solidFill>
                <a:latin typeface="HGP創英角ﾎﾟｯﾌﾟ体" pitchFamily="50" charset="-128"/>
                <a:ea typeface="HGP創英角ﾎﾟｯﾌﾟ体" pitchFamily="50" charset="-128"/>
              </a:rPr>
              <a:t>年前に死去</a:t>
            </a:r>
          </a:p>
        </p:txBody>
      </p:sp>
      <p:sp>
        <p:nvSpPr>
          <p:cNvPr id="36" name="正方形/長方形 35"/>
          <p:cNvSpPr/>
          <p:nvPr/>
        </p:nvSpPr>
        <p:spPr>
          <a:xfrm>
            <a:off x="3071813" y="3143250"/>
            <a:ext cx="3286125" cy="857250"/>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chemeClr val="tx1"/>
                </a:solidFill>
                <a:latin typeface="+mj-ea"/>
                <a:ea typeface="+mj-ea"/>
              </a:rPr>
              <a:t>横になっていることが多い</a:t>
            </a:r>
            <a:endParaRPr lang="en-US" altLang="ja-JP" dirty="0">
              <a:solidFill>
                <a:schemeClr val="tx1"/>
              </a:solidFill>
              <a:latin typeface="+mj-ea"/>
              <a:ea typeface="+mj-ea"/>
            </a:endParaRPr>
          </a:p>
          <a:p>
            <a:pPr eaLnBrk="1" hangingPunct="1">
              <a:defRPr/>
            </a:pPr>
            <a:r>
              <a:rPr lang="ja-JP" altLang="en-US" dirty="0">
                <a:solidFill>
                  <a:schemeClr val="tx1"/>
                </a:solidFill>
                <a:latin typeface="+mj-ea"/>
                <a:ea typeface="+mj-ea"/>
              </a:rPr>
              <a:t>調理・掃除に支障</a:t>
            </a:r>
            <a:endParaRPr lang="en-US" altLang="ja-JP" dirty="0">
              <a:solidFill>
                <a:schemeClr val="tx1"/>
              </a:solidFill>
              <a:latin typeface="+mj-ea"/>
              <a:ea typeface="+mj-ea"/>
            </a:endParaRPr>
          </a:p>
          <a:p>
            <a:pPr eaLnBrk="1" hangingPunct="1">
              <a:defRPr/>
            </a:pPr>
            <a:r>
              <a:rPr lang="ja-JP" altLang="en-US" dirty="0">
                <a:solidFill>
                  <a:schemeClr val="tx1"/>
                </a:solidFill>
                <a:latin typeface="+mj-ea"/>
                <a:ea typeface="+mj-ea"/>
              </a:rPr>
              <a:t>数カ月ほとんど入浴していない</a:t>
            </a:r>
          </a:p>
        </p:txBody>
      </p:sp>
      <p:sp>
        <p:nvSpPr>
          <p:cNvPr id="37" name="正方形/長方形 36"/>
          <p:cNvSpPr/>
          <p:nvPr/>
        </p:nvSpPr>
        <p:spPr>
          <a:xfrm>
            <a:off x="6143624" y="2643188"/>
            <a:ext cx="3357563" cy="642937"/>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rgbClr val="FF3399"/>
                </a:solidFill>
                <a:latin typeface="+mj-ea"/>
                <a:ea typeface="+mj-ea"/>
              </a:rPr>
              <a:t>月に</a:t>
            </a:r>
            <a:r>
              <a:rPr lang="en-US" altLang="ja-JP" dirty="0">
                <a:solidFill>
                  <a:srgbClr val="FF3399"/>
                </a:solidFill>
                <a:latin typeface="+mj-ea"/>
                <a:ea typeface="+mj-ea"/>
              </a:rPr>
              <a:t>1</a:t>
            </a:r>
            <a:r>
              <a:rPr lang="ja-JP" altLang="en-US" dirty="0">
                <a:solidFill>
                  <a:srgbClr val="FF3399"/>
                </a:solidFill>
                <a:latin typeface="+mj-ea"/>
                <a:ea typeface="+mj-ea"/>
              </a:rPr>
              <a:t>回は通院</a:t>
            </a:r>
            <a:endParaRPr lang="en-US" altLang="ja-JP" dirty="0">
              <a:solidFill>
                <a:srgbClr val="FF3399"/>
              </a:solidFill>
              <a:latin typeface="+mj-ea"/>
              <a:ea typeface="+mj-ea"/>
            </a:endParaRPr>
          </a:p>
          <a:p>
            <a:pPr eaLnBrk="1" hangingPunct="1">
              <a:defRPr/>
            </a:pPr>
            <a:r>
              <a:rPr lang="ja-JP" altLang="en-US" dirty="0">
                <a:solidFill>
                  <a:srgbClr val="FF3399"/>
                </a:solidFill>
                <a:latin typeface="+mj-ea"/>
                <a:ea typeface="+mj-ea"/>
              </a:rPr>
              <a:t>調子の良い時は美容院へいく</a:t>
            </a:r>
            <a:endParaRPr lang="en-US" altLang="ja-JP" dirty="0">
              <a:solidFill>
                <a:srgbClr val="FF3399"/>
              </a:solidFill>
              <a:latin typeface="+mj-ea"/>
              <a:ea typeface="+mj-ea"/>
            </a:endParaRPr>
          </a:p>
          <a:p>
            <a:pPr eaLnBrk="1" hangingPunct="1">
              <a:defRPr/>
            </a:pPr>
            <a:r>
              <a:rPr lang="ja-JP" altLang="en-US" dirty="0">
                <a:solidFill>
                  <a:srgbClr val="FF3399"/>
                </a:solidFill>
                <a:latin typeface="+mj-ea"/>
                <a:ea typeface="+mj-ea"/>
              </a:rPr>
              <a:t>地域住民の役割は務めている</a:t>
            </a:r>
            <a:endParaRPr lang="en-US" altLang="ja-JP" dirty="0">
              <a:solidFill>
                <a:srgbClr val="FF3399"/>
              </a:solidFill>
              <a:latin typeface="+mj-ea"/>
              <a:ea typeface="+mj-ea"/>
            </a:endParaRPr>
          </a:p>
          <a:p>
            <a:pPr eaLnBrk="1" hangingPunct="1">
              <a:defRPr/>
            </a:pPr>
            <a:endParaRPr lang="en-US" altLang="ja-JP" dirty="0">
              <a:solidFill>
                <a:schemeClr val="tx1"/>
              </a:solidFill>
              <a:latin typeface="HGP創英角ﾎﾟｯﾌﾟ体" pitchFamily="50" charset="-128"/>
              <a:ea typeface="HGP創英角ﾎﾟｯﾌﾟ体" pitchFamily="50" charset="-128"/>
            </a:endParaRPr>
          </a:p>
        </p:txBody>
      </p:sp>
      <p:sp>
        <p:nvSpPr>
          <p:cNvPr id="38" name="正方形/長方形 37"/>
          <p:cNvSpPr/>
          <p:nvPr/>
        </p:nvSpPr>
        <p:spPr>
          <a:xfrm>
            <a:off x="6143625" y="3286125"/>
            <a:ext cx="2786063" cy="642938"/>
          </a:xfrm>
          <a:prstGeom prst="rect">
            <a:avLst/>
          </a:prstGeom>
          <a:solidFill>
            <a:schemeClr val="bg2">
              <a:lumMod val="20000"/>
              <a:lumOff val="8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chemeClr val="tx1"/>
                </a:solidFill>
                <a:latin typeface="+mj-ea"/>
                <a:ea typeface="+mj-ea"/>
              </a:rPr>
              <a:t>外出をあまりしない</a:t>
            </a:r>
          </a:p>
        </p:txBody>
      </p:sp>
      <p:cxnSp>
        <p:nvCxnSpPr>
          <p:cNvPr id="39" name="直線矢印コネクタ 38"/>
          <p:cNvCxnSpPr/>
          <p:nvPr/>
        </p:nvCxnSpPr>
        <p:spPr>
          <a:xfrm rot="16200000" flipV="1">
            <a:off x="4429126" y="4857750"/>
            <a:ext cx="1928812" cy="642937"/>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0" name="円/楕円 39"/>
          <p:cNvSpPr/>
          <p:nvPr/>
        </p:nvSpPr>
        <p:spPr>
          <a:xfrm>
            <a:off x="3724656" y="6176406"/>
            <a:ext cx="5000625" cy="642937"/>
          </a:xfrm>
          <a:prstGeom prst="ellipse">
            <a:avLst/>
          </a:prstGeom>
          <a:solidFill>
            <a:schemeClr val="bg1">
              <a:alpha val="0"/>
            </a:schemeClr>
          </a:solidFill>
          <a:ln w="34925">
            <a:solidFill>
              <a:schemeClr val="accent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cxnSp>
        <p:nvCxnSpPr>
          <p:cNvPr id="41" name="直線矢印コネクタ 40"/>
          <p:cNvCxnSpPr/>
          <p:nvPr/>
        </p:nvCxnSpPr>
        <p:spPr>
          <a:xfrm rot="16200000" flipH="1">
            <a:off x="4000500" y="2714625"/>
            <a:ext cx="1785938" cy="7143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2" name="角丸四角形吹き出し 41"/>
          <p:cNvSpPr/>
          <p:nvPr/>
        </p:nvSpPr>
        <p:spPr>
          <a:xfrm>
            <a:off x="428596" y="4572008"/>
            <a:ext cx="3357586" cy="2285992"/>
          </a:xfrm>
          <a:prstGeom prst="wedgeRoundRectCallout">
            <a:avLst>
              <a:gd name="adj1" fmla="val 95468"/>
              <a:gd name="adj2" fmla="val -34341"/>
              <a:gd name="adj3" fmla="val 16667"/>
            </a:avLst>
          </a:prstGeom>
          <a:solidFill>
            <a:srgbClr val="FFFF99"/>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800" b="1" dirty="0">
                <a:solidFill>
                  <a:schemeClr val="accent2">
                    <a:lumMod val="75000"/>
                  </a:schemeClr>
                </a:solidFill>
              </a:rPr>
              <a:t>健康状態・</a:t>
            </a:r>
            <a:endParaRPr lang="en-US" altLang="ja-JP" sz="2800" b="1" dirty="0">
              <a:solidFill>
                <a:schemeClr val="accent2">
                  <a:lumMod val="75000"/>
                </a:schemeClr>
              </a:solidFill>
            </a:endParaRPr>
          </a:p>
          <a:p>
            <a:pPr algn="ctr" eaLnBrk="1" hangingPunct="1">
              <a:defRPr/>
            </a:pPr>
            <a:r>
              <a:rPr lang="ja-JP" altLang="en-US" sz="2800" b="1" dirty="0">
                <a:solidFill>
                  <a:schemeClr val="accent6">
                    <a:lumMod val="75000"/>
                  </a:schemeClr>
                </a:solidFill>
              </a:rPr>
              <a:t>個人因子（－）</a:t>
            </a:r>
            <a:endParaRPr lang="en-US" altLang="ja-JP" sz="2800" b="1" dirty="0">
              <a:solidFill>
                <a:schemeClr val="accent6">
                  <a:lumMod val="75000"/>
                </a:schemeClr>
              </a:solidFill>
            </a:endParaRPr>
          </a:p>
          <a:p>
            <a:pPr algn="ctr" eaLnBrk="1" hangingPunct="1">
              <a:defRPr/>
            </a:pPr>
            <a:r>
              <a:rPr lang="ja-JP" altLang="en-US" sz="2800" b="1" dirty="0">
                <a:solidFill>
                  <a:schemeClr val="accent2">
                    <a:lumMod val="75000"/>
                  </a:schemeClr>
                </a:solidFill>
              </a:rPr>
              <a:t>↓</a:t>
            </a:r>
            <a:endParaRPr lang="en-US" altLang="ja-JP" sz="2800" b="1" dirty="0">
              <a:solidFill>
                <a:schemeClr val="accent2">
                  <a:lumMod val="75000"/>
                </a:schemeClr>
              </a:solidFill>
            </a:endParaRPr>
          </a:p>
          <a:p>
            <a:pPr algn="ctr" eaLnBrk="1" hangingPunct="1">
              <a:defRPr/>
            </a:pPr>
            <a:r>
              <a:rPr lang="ja-JP" altLang="en-US" sz="2800" b="1" dirty="0">
                <a:solidFill>
                  <a:srgbClr val="FF0000"/>
                </a:solidFill>
              </a:rPr>
              <a:t>活動制限</a:t>
            </a:r>
          </a:p>
        </p:txBody>
      </p:sp>
      <p:sp>
        <p:nvSpPr>
          <p:cNvPr id="43" name="円/楕円 42"/>
          <p:cNvSpPr/>
          <p:nvPr/>
        </p:nvSpPr>
        <p:spPr>
          <a:xfrm>
            <a:off x="2928938" y="3714750"/>
            <a:ext cx="3500437" cy="396875"/>
          </a:xfrm>
          <a:prstGeom prst="ellipse">
            <a:avLst/>
          </a:prstGeom>
          <a:solidFill>
            <a:schemeClr val="bg1">
              <a:alpha val="0"/>
            </a:schemeClr>
          </a:solidFill>
          <a:ln w="34925">
            <a:solidFill>
              <a:schemeClr val="accent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solidFill>
                <a:srgbClr val="FF0000"/>
              </a:solidFill>
            </a:endParaRPr>
          </a:p>
        </p:txBody>
      </p:sp>
      <p:sp>
        <p:nvSpPr>
          <p:cNvPr id="46" name="円/楕円 45"/>
          <p:cNvSpPr/>
          <p:nvPr/>
        </p:nvSpPr>
        <p:spPr>
          <a:xfrm>
            <a:off x="2536031" y="705958"/>
            <a:ext cx="6250781" cy="1111250"/>
          </a:xfrm>
          <a:prstGeom prst="ellipse">
            <a:avLst/>
          </a:prstGeom>
          <a:solidFill>
            <a:schemeClr val="bg1">
              <a:alpha val="0"/>
            </a:schemeClr>
          </a:solidFill>
          <a:ln w="34925">
            <a:solidFill>
              <a:schemeClr val="accent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solidFill>
                <a:srgbClr val="FF0000"/>
              </a:solidFill>
            </a:endParaRPr>
          </a:p>
        </p:txBody>
      </p:sp>
      <p:sp>
        <p:nvSpPr>
          <p:cNvPr id="45" name="テキスト ボックス 44"/>
          <p:cNvSpPr txBox="1"/>
          <p:nvPr/>
        </p:nvSpPr>
        <p:spPr>
          <a:xfrm>
            <a:off x="0" y="0"/>
            <a:ext cx="3384376" cy="461665"/>
          </a:xfrm>
          <a:prstGeom prst="rect">
            <a:avLst/>
          </a:prstGeom>
          <a:solidFill>
            <a:srgbClr val="FF3399"/>
          </a:solidFill>
        </p:spPr>
        <p:txBody>
          <a:bodyPr wrap="square" rtlCol="0">
            <a:spAutoFit/>
          </a:bodyPr>
          <a:lstStyle/>
          <a:p>
            <a:r>
              <a:rPr kumimoji="1" lang="ja-JP" altLang="en-US" sz="2400" dirty="0">
                <a:solidFill>
                  <a:schemeClr val="bg1"/>
                </a:solidFill>
                <a:latin typeface="HG創英角ﾎﾟｯﾌﾟ体" pitchFamily="49" charset="-128"/>
                <a:ea typeface="HG創英角ﾎﾟｯﾌﾟ体" pitchFamily="49" charset="-128"/>
              </a:rPr>
              <a:t>ＩＣＦでニーズを把握</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blinds(horizontal)">
                                      <p:cBhvr>
                                        <p:cTn id="7" dur="500"/>
                                        <p:tgtEl>
                                          <p:spTgt spid="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box(in)">
                                      <p:cBhvr>
                                        <p:cTn id="12" dur="500"/>
                                        <p:tgtEl>
                                          <p:spTgt spid="39"/>
                                        </p:tgtEl>
                                      </p:cBhvr>
                                    </p:animEffect>
                                  </p:childTnLst>
                                </p:cTn>
                              </p:par>
                              <p:par>
                                <p:cTn id="13" presetID="4" presetClass="entr" presetSubtype="16" fill="hold" nodeType="with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box(in)">
                                      <p:cBhvr>
                                        <p:cTn id="15" dur="500"/>
                                        <p:tgtEl>
                                          <p:spTgt spid="41"/>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40"/>
                                        </p:tgtEl>
                                        <p:attrNameLst>
                                          <p:attrName>style.visibility</p:attrName>
                                        </p:attrNameLst>
                                      </p:cBhvr>
                                      <p:to>
                                        <p:strVal val="visible"/>
                                      </p:to>
                                    </p:set>
                                    <p:animEffect transition="in" filter="box(in)">
                                      <p:cBhvr>
                                        <p:cTn id="18" dur="500"/>
                                        <p:tgtEl>
                                          <p:spTgt spid="40"/>
                                        </p:tgtEl>
                                      </p:cBhvr>
                                    </p:animEffect>
                                  </p:childTnLst>
                                </p:cTn>
                              </p:par>
                              <p:par>
                                <p:cTn id="19" presetID="3" presetClass="entr" presetSubtype="10" fill="hold" nodeType="withEffect">
                                  <p:stCondLst>
                                    <p:cond delay="0"/>
                                  </p:stCondLst>
                                  <p:childTnLst>
                                    <p:set>
                                      <p:cBhvr>
                                        <p:cTn id="20" dur="1" fill="hold">
                                          <p:stCondLst>
                                            <p:cond delay="0"/>
                                          </p:stCondLst>
                                        </p:cTn>
                                        <p:tgtEl>
                                          <p:spTgt spid="42"/>
                                        </p:tgtEl>
                                        <p:attrNameLst>
                                          <p:attrName>style.visibility</p:attrName>
                                        </p:attrNameLst>
                                      </p:cBhvr>
                                      <p:to>
                                        <p:strVal val="visible"/>
                                      </p:to>
                                    </p:set>
                                    <p:animEffect transition="in" filter="blinds(horizontal)">
                                      <p:cBhvr>
                                        <p:cTn id="21" dur="500"/>
                                        <p:tgtEl>
                                          <p:spTgt spid="4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blinds(horizontal)">
                                      <p:cBhvr>
                                        <p:cTn id="26"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3" grpId="0" animBg="1"/>
      <p:bldP spid="4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909211452"/>
              </p:ext>
            </p:extLst>
          </p:nvPr>
        </p:nvGraphicFramePr>
        <p:xfrm>
          <a:off x="0" y="785813"/>
          <a:ext cx="9143999" cy="4881682"/>
        </p:xfrm>
        <a:graphic>
          <a:graphicData uri="http://schemas.openxmlformats.org/drawingml/2006/table">
            <a:tbl>
              <a:tblPr/>
              <a:tblGrid>
                <a:gridCol w="1718856">
                  <a:extLst>
                    <a:ext uri="{9D8B030D-6E8A-4147-A177-3AD203B41FA5}">
                      <a16:colId xmlns:a16="http://schemas.microsoft.com/office/drawing/2014/main" val="20000"/>
                    </a:ext>
                  </a:extLst>
                </a:gridCol>
                <a:gridCol w="1750380">
                  <a:extLst>
                    <a:ext uri="{9D8B030D-6E8A-4147-A177-3AD203B41FA5}">
                      <a16:colId xmlns:a16="http://schemas.microsoft.com/office/drawing/2014/main" val="20001"/>
                    </a:ext>
                  </a:extLst>
                </a:gridCol>
                <a:gridCol w="1817141">
                  <a:extLst>
                    <a:ext uri="{9D8B030D-6E8A-4147-A177-3AD203B41FA5}">
                      <a16:colId xmlns:a16="http://schemas.microsoft.com/office/drawing/2014/main" val="20002"/>
                    </a:ext>
                  </a:extLst>
                </a:gridCol>
                <a:gridCol w="2286016">
                  <a:extLst>
                    <a:ext uri="{9D8B030D-6E8A-4147-A177-3AD203B41FA5}">
                      <a16:colId xmlns:a16="http://schemas.microsoft.com/office/drawing/2014/main" val="20003"/>
                    </a:ext>
                  </a:extLst>
                </a:gridCol>
                <a:gridCol w="1571606">
                  <a:extLst>
                    <a:ext uri="{9D8B030D-6E8A-4147-A177-3AD203B41FA5}">
                      <a16:colId xmlns:a16="http://schemas.microsoft.com/office/drawing/2014/main" val="20004"/>
                    </a:ext>
                  </a:extLst>
                </a:gridCol>
              </a:tblGrid>
              <a:tr h="285733">
                <a:tc rowSpan="2">
                  <a:txBody>
                    <a:bodyPr/>
                    <a:lstStyle/>
                    <a:p>
                      <a:pPr algn="ctr">
                        <a:spcAft>
                          <a:spcPts val="0"/>
                        </a:spcAft>
                      </a:pPr>
                      <a:r>
                        <a:rPr lang="ja-JP" sz="1600" kern="100" dirty="0">
                          <a:latin typeface="Century"/>
                          <a:ea typeface="ＭＳ ゴシック"/>
                          <a:cs typeface="Times New Roman"/>
                        </a:rPr>
                        <a:t>生活全般の解決すべき課題</a:t>
                      </a:r>
                      <a:r>
                        <a:rPr lang="en-US" sz="1600" kern="100" dirty="0">
                          <a:latin typeface="Century"/>
                          <a:ea typeface="ＭＳ ゴシック"/>
                          <a:cs typeface="Times New Roman"/>
                        </a:rPr>
                        <a:t>(</a:t>
                      </a:r>
                      <a:r>
                        <a:rPr lang="ja-JP" sz="1600" kern="100" dirty="0">
                          <a:latin typeface="Century"/>
                          <a:ea typeface="ＭＳ ゴシック"/>
                          <a:cs typeface="Times New Roman"/>
                        </a:rPr>
                        <a:t>ニーズ</a:t>
                      </a:r>
                      <a:r>
                        <a:rPr lang="en-US" sz="1600" kern="100" dirty="0">
                          <a:latin typeface="Century"/>
                          <a:ea typeface="ＭＳ ゴシック"/>
                          <a:cs typeface="Times New Roman"/>
                        </a:rPr>
                        <a:t>)</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gridSpan="2">
                  <a:txBody>
                    <a:bodyPr/>
                    <a:lstStyle/>
                    <a:p>
                      <a:pPr algn="ctr">
                        <a:spcAft>
                          <a:spcPts val="0"/>
                        </a:spcAft>
                      </a:pPr>
                      <a:r>
                        <a:rPr lang="ja-JP" sz="1600" kern="100" dirty="0">
                          <a:latin typeface="Century"/>
                          <a:ea typeface="ＭＳ ゴシック"/>
                          <a:cs typeface="Times New Roman"/>
                        </a:rPr>
                        <a:t>目　　標</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hMerge="1">
                  <a:txBody>
                    <a:bodyPr/>
                    <a:lstStyle/>
                    <a:p>
                      <a:endParaRPr kumimoji="1" lang="ja-JP" altLang="en-US"/>
                    </a:p>
                  </a:txBody>
                  <a:tcPr/>
                </a:tc>
                <a:tc gridSpan="2">
                  <a:txBody>
                    <a:bodyPr/>
                    <a:lstStyle/>
                    <a:p>
                      <a:pPr algn="ctr">
                        <a:spcAft>
                          <a:spcPts val="0"/>
                        </a:spcAft>
                      </a:pPr>
                      <a:r>
                        <a:rPr lang="ja-JP" sz="1600" kern="100" dirty="0">
                          <a:latin typeface="Century"/>
                          <a:ea typeface="ＭＳ ゴシック"/>
                          <a:cs typeface="Times New Roman"/>
                        </a:rPr>
                        <a:t>援助内容</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428599">
                <a:tc vMerge="1">
                  <a:txBody>
                    <a:bodyPr/>
                    <a:lstStyle/>
                    <a:p>
                      <a:endParaRPr kumimoji="1" lang="ja-JP" altLang="en-US"/>
                    </a:p>
                  </a:txBody>
                  <a:tcPr/>
                </a:tc>
                <a:tc>
                  <a:txBody>
                    <a:bodyPr/>
                    <a:lstStyle/>
                    <a:p>
                      <a:pPr algn="ctr">
                        <a:spcAft>
                          <a:spcPts val="0"/>
                        </a:spcAft>
                      </a:pPr>
                      <a:r>
                        <a:rPr lang="ja-JP" sz="1600" kern="100" dirty="0">
                          <a:latin typeface="Century"/>
                          <a:ea typeface="ＭＳ ゴシック"/>
                          <a:cs typeface="Times New Roman"/>
                        </a:rPr>
                        <a:t>長期目標</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spcAft>
                          <a:spcPts val="0"/>
                        </a:spcAft>
                      </a:pPr>
                      <a:r>
                        <a:rPr lang="ja-JP" sz="1600" kern="100" dirty="0">
                          <a:latin typeface="Century"/>
                          <a:ea typeface="ＭＳ ゴシック"/>
                          <a:cs typeface="Times New Roman"/>
                        </a:rPr>
                        <a:t>短期目標</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spcAft>
                          <a:spcPts val="0"/>
                        </a:spcAft>
                      </a:pPr>
                      <a:r>
                        <a:rPr lang="ja-JP" sz="1600" kern="100" dirty="0">
                          <a:latin typeface="Century"/>
                          <a:ea typeface="ＭＳ ゴシック"/>
                          <a:cs typeface="Times New Roman"/>
                        </a:rPr>
                        <a:t>サービス内容</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spcAft>
                          <a:spcPts val="0"/>
                        </a:spcAft>
                      </a:pPr>
                      <a:r>
                        <a:rPr lang="ja-JP" sz="1600" kern="100" dirty="0">
                          <a:latin typeface="Century"/>
                          <a:ea typeface="ＭＳ ゴシック"/>
                          <a:cs typeface="Times New Roman"/>
                        </a:rPr>
                        <a:t>サービス種別</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1"/>
                  </a:ext>
                </a:extLst>
              </a:tr>
              <a:tr h="416722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2400" b="1" kern="100" dirty="0">
                          <a:solidFill>
                            <a:srgbClr val="FF3399"/>
                          </a:solidFill>
                          <a:latin typeface="+mj-ea"/>
                          <a:ea typeface="+mj-ea"/>
                          <a:cs typeface="Times New Roman"/>
                        </a:rPr>
                        <a:t>お花の展覧会、お茶会、琴の演奏会に行きたい</a:t>
                      </a:r>
                      <a:endParaRPr lang="en-US" sz="2400" b="1" kern="100" dirty="0">
                        <a:solidFill>
                          <a:srgbClr val="FF3399"/>
                        </a:solidFill>
                        <a:latin typeface="+mj-ea"/>
                        <a:ea typeface="+mj-ea"/>
                        <a:cs typeface="Times New Roman"/>
                      </a:endParaRPr>
                    </a:p>
                  </a:txBody>
                  <a:tcPr marL="72000" marR="72000" marT="71995" marB="71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r>
                        <a:rPr lang="ja-JP" altLang="en-US" sz="2400" b="1" kern="100" dirty="0">
                          <a:latin typeface="+mj-ea"/>
                          <a:ea typeface="+mj-ea"/>
                          <a:cs typeface="Times New Roman"/>
                        </a:rPr>
                        <a:t>定期的に入浴して清潔を保ち、</a:t>
                      </a:r>
                      <a:r>
                        <a:rPr lang="ja-JP" altLang="en-US" sz="2400" b="1" kern="100" dirty="0">
                          <a:solidFill>
                            <a:srgbClr val="FF0000"/>
                          </a:solidFill>
                          <a:latin typeface="+mj-ea"/>
                          <a:ea typeface="+mj-ea"/>
                          <a:cs typeface="Times New Roman"/>
                        </a:rPr>
                        <a:t>元気に美容院にも行け、おしゃれもする</a:t>
                      </a:r>
                      <a:endParaRPr lang="ja-JP" altLang="en-US" sz="2400" b="1" dirty="0">
                        <a:solidFill>
                          <a:srgbClr val="FF0000"/>
                        </a:solidFill>
                        <a:latin typeface="+mj-ea"/>
                        <a:ea typeface="+mj-ea"/>
                      </a:endParaRPr>
                    </a:p>
                  </a:txBody>
                  <a:tcPr marL="72000" marR="0" marT="71995" marB="71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400" b="1" kern="100" dirty="0">
                          <a:latin typeface="+mj-ea"/>
                          <a:ea typeface="+mj-ea"/>
                          <a:cs typeface="Times New Roman"/>
                        </a:rPr>
                        <a:t>・見守りを受けながら、</a:t>
                      </a:r>
                      <a:r>
                        <a:rPr lang="ja-JP" altLang="en-US" sz="2400" b="1" kern="100" dirty="0">
                          <a:solidFill>
                            <a:srgbClr val="0070C0"/>
                          </a:solidFill>
                          <a:latin typeface="+mj-ea"/>
                          <a:ea typeface="+mj-ea"/>
                          <a:cs typeface="Times New Roman"/>
                        </a:rPr>
                        <a:t>週１回以上、入浴ができるようになる</a:t>
                      </a:r>
                      <a:endParaRPr lang="en-US" altLang="ja-JP" sz="2400" b="1" kern="100" dirty="0">
                        <a:solidFill>
                          <a:srgbClr val="0070C0"/>
                        </a:solidFill>
                        <a:latin typeface="+mj-ea"/>
                        <a:ea typeface="+mj-ea"/>
                        <a:cs typeface="Times New Roman"/>
                      </a:endParaRPr>
                    </a:p>
                    <a:p>
                      <a:endParaRPr lang="ja-JP" altLang="en-US" sz="2400" b="1" dirty="0">
                        <a:latin typeface="+mj-ea"/>
                        <a:ea typeface="+mj-ea"/>
                      </a:endParaRPr>
                    </a:p>
                  </a:txBody>
                  <a:tcPr marL="72000" marR="72000" marT="71995" marB="71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just">
                        <a:lnSpc>
                          <a:spcPct val="100000"/>
                        </a:lnSpc>
                        <a:spcAft>
                          <a:spcPts val="0"/>
                        </a:spcAft>
                      </a:pPr>
                      <a:r>
                        <a:rPr lang="ja-JP" altLang="en-US" sz="2400" b="1" kern="100" dirty="0">
                          <a:latin typeface="+mj-ea"/>
                          <a:ea typeface="+mj-ea"/>
                          <a:cs typeface="Times New Roman"/>
                        </a:rPr>
                        <a:t>・浴室の手すりの設置</a:t>
                      </a:r>
                      <a:endParaRPr lang="en-US" altLang="ja-JP" sz="2400" b="1" kern="100" dirty="0">
                        <a:latin typeface="+mj-ea"/>
                        <a:ea typeface="+mj-ea"/>
                        <a:cs typeface="Times New Roman"/>
                      </a:endParaRPr>
                    </a:p>
                    <a:p>
                      <a:pPr algn="just">
                        <a:lnSpc>
                          <a:spcPct val="100000"/>
                        </a:lnSpc>
                        <a:spcAft>
                          <a:spcPts val="0"/>
                        </a:spcAft>
                      </a:pPr>
                      <a:r>
                        <a:rPr lang="ja-JP" altLang="en-US" sz="2400" b="1" kern="100" dirty="0">
                          <a:latin typeface="+mj-ea"/>
                          <a:ea typeface="+mj-ea"/>
                          <a:cs typeface="Times New Roman"/>
                        </a:rPr>
                        <a:t>・入浴についての指示</a:t>
                      </a:r>
                      <a:endParaRPr lang="en-US" altLang="ja-JP" sz="2400" b="1" kern="100" dirty="0">
                        <a:latin typeface="+mj-ea"/>
                        <a:ea typeface="+mj-ea"/>
                        <a:cs typeface="Times New Roman"/>
                      </a:endParaRPr>
                    </a:p>
                    <a:p>
                      <a:pPr algn="just">
                        <a:lnSpc>
                          <a:spcPct val="100000"/>
                        </a:lnSpc>
                        <a:spcAft>
                          <a:spcPts val="0"/>
                        </a:spcAft>
                      </a:pPr>
                      <a:r>
                        <a:rPr lang="ja-JP" altLang="en-US" sz="2400" b="1" kern="100" dirty="0">
                          <a:latin typeface="+mj-ea"/>
                          <a:ea typeface="+mj-ea"/>
                          <a:cs typeface="Times New Roman"/>
                        </a:rPr>
                        <a:t>・健康チェック、衣服の着脱</a:t>
                      </a:r>
                      <a:endParaRPr lang="en-US" altLang="ja-JP" sz="2400" b="1" kern="100" dirty="0">
                        <a:latin typeface="+mj-ea"/>
                        <a:ea typeface="+mj-ea"/>
                        <a:cs typeface="Times New Roman"/>
                      </a:endParaRPr>
                    </a:p>
                    <a:p>
                      <a:pPr algn="just">
                        <a:lnSpc>
                          <a:spcPct val="100000"/>
                        </a:lnSpc>
                        <a:spcAft>
                          <a:spcPts val="0"/>
                        </a:spcAft>
                      </a:pPr>
                      <a:r>
                        <a:rPr lang="ja-JP" altLang="en-US" sz="2400" b="1" kern="100" dirty="0">
                          <a:latin typeface="+mj-ea"/>
                          <a:ea typeface="+mj-ea"/>
                          <a:cs typeface="Times New Roman"/>
                        </a:rPr>
                        <a:t>・病状の把握、入浴の可否判断、入浴時の介助及び清拭等</a:t>
                      </a:r>
                      <a:endParaRPr lang="en-US" sz="2400" b="1" kern="100" dirty="0">
                        <a:latin typeface="+mj-ea"/>
                        <a:ea typeface="+mj-ea"/>
                        <a:cs typeface="Times New Roman"/>
                      </a:endParaRPr>
                    </a:p>
                    <a:p>
                      <a:pPr>
                        <a:lnSpc>
                          <a:spcPct val="100000"/>
                        </a:lnSpc>
                      </a:pPr>
                      <a:endParaRPr lang="ja-JP" altLang="en-US" sz="2400" b="1" dirty="0">
                        <a:latin typeface="+mj-ea"/>
                        <a:ea typeface="+mj-ea"/>
                      </a:endParaRPr>
                    </a:p>
                  </a:txBody>
                  <a:tcPr marL="72000" marR="72000" marT="71995" marB="71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just">
                        <a:lnSpc>
                          <a:spcPct val="100000"/>
                        </a:lnSpc>
                        <a:spcAft>
                          <a:spcPts val="0"/>
                        </a:spcAft>
                      </a:pPr>
                      <a:r>
                        <a:rPr lang="ja-JP" altLang="en-US" sz="2400" b="1" kern="100" dirty="0">
                          <a:latin typeface="+mj-ea"/>
                          <a:ea typeface="+mj-ea"/>
                          <a:cs typeface="Times New Roman"/>
                        </a:rPr>
                        <a:t>住宅改修</a:t>
                      </a:r>
                      <a:endParaRPr lang="en-US" altLang="ja-JP" sz="2400" b="1" kern="100" dirty="0">
                        <a:latin typeface="+mj-ea"/>
                        <a:ea typeface="+mj-ea"/>
                        <a:cs typeface="Times New Roman"/>
                      </a:endParaRPr>
                    </a:p>
                    <a:p>
                      <a:pPr algn="just">
                        <a:lnSpc>
                          <a:spcPct val="100000"/>
                        </a:lnSpc>
                        <a:spcAft>
                          <a:spcPts val="0"/>
                        </a:spcAft>
                      </a:pPr>
                      <a:endParaRPr lang="en-US" sz="2400" b="1" kern="100" dirty="0">
                        <a:latin typeface="+mj-ea"/>
                        <a:ea typeface="+mj-ea"/>
                        <a:cs typeface="Times New Roman"/>
                      </a:endParaRPr>
                    </a:p>
                    <a:p>
                      <a:pPr algn="just">
                        <a:lnSpc>
                          <a:spcPct val="100000"/>
                        </a:lnSpc>
                        <a:spcAft>
                          <a:spcPts val="0"/>
                        </a:spcAft>
                      </a:pPr>
                      <a:r>
                        <a:rPr lang="ja-JP" altLang="en-US" sz="2400" b="1" kern="100" dirty="0">
                          <a:latin typeface="+mj-ea"/>
                          <a:ea typeface="+mj-ea"/>
                          <a:cs typeface="Times New Roman"/>
                        </a:rPr>
                        <a:t>主治医</a:t>
                      </a:r>
                      <a:endParaRPr lang="en-US" altLang="ja-JP" sz="2400" b="1" kern="100" dirty="0">
                        <a:latin typeface="+mj-ea"/>
                        <a:ea typeface="+mj-ea"/>
                        <a:cs typeface="Times New Roman"/>
                      </a:endParaRPr>
                    </a:p>
                    <a:p>
                      <a:pPr algn="just">
                        <a:lnSpc>
                          <a:spcPct val="100000"/>
                        </a:lnSpc>
                        <a:spcAft>
                          <a:spcPts val="0"/>
                        </a:spcAft>
                      </a:pPr>
                      <a:r>
                        <a:rPr lang="ja-JP" altLang="en-US" sz="2400" b="1" kern="100" dirty="0">
                          <a:latin typeface="+mj-ea"/>
                          <a:ea typeface="+mj-ea"/>
                          <a:cs typeface="Times New Roman"/>
                        </a:rPr>
                        <a:t>家族</a:t>
                      </a:r>
                      <a:endParaRPr lang="en-US" altLang="ja-JP" sz="2400" b="1" kern="100" dirty="0">
                        <a:latin typeface="+mj-ea"/>
                        <a:ea typeface="+mj-ea"/>
                        <a:cs typeface="Times New Roman"/>
                      </a:endParaRPr>
                    </a:p>
                    <a:p>
                      <a:pPr algn="just">
                        <a:lnSpc>
                          <a:spcPct val="100000"/>
                        </a:lnSpc>
                        <a:spcAft>
                          <a:spcPts val="0"/>
                        </a:spcAft>
                      </a:pPr>
                      <a:r>
                        <a:rPr lang="ja-JP" altLang="en-US" sz="2400" b="1" kern="100" dirty="0">
                          <a:latin typeface="+mj-ea"/>
                          <a:ea typeface="+mj-ea"/>
                          <a:cs typeface="Times New Roman"/>
                        </a:rPr>
                        <a:t>訪問看護</a:t>
                      </a:r>
                      <a:endParaRPr lang="en-US" altLang="ja-JP" sz="2400" b="1" kern="100" dirty="0">
                        <a:latin typeface="+mj-ea"/>
                        <a:ea typeface="+mj-ea"/>
                        <a:cs typeface="Times New Roman"/>
                      </a:endParaRPr>
                    </a:p>
                    <a:p>
                      <a:pPr algn="just">
                        <a:lnSpc>
                          <a:spcPct val="100000"/>
                        </a:lnSpc>
                        <a:spcAft>
                          <a:spcPts val="0"/>
                        </a:spcAft>
                      </a:pPr>
                      <a:r>
                        <a:rPr lang="ja-JP" altLang="en-US" sz="2400" b="1" kern="100" dirty="0">
                          <a:latin typeface="+mj-ea"/>
                          <a:ea typeface="+mj-ea"/>
                          <a:cs typeface="Times New Roman"/>
                        </a:rPr>
                        <a:t>通所リハビリ</a:t>
                      </a:r>
                      <a:endParaRPr lang="en-US" sz="2400" b="1" kern="100" dirty="0">
                        <a:latin typeface="+mj-ea"/>
                        <a:ea typeface="+mj-ea"/>
                        <a:cs typeface="Times New Roman"/>
                      </a:endParaRPr>
                    </a:p>
                    <a:p>
                      <a:pPr>
                        <a:lnSpc>
                          <a:spcPct val="100000"/>
                        </a:lnSpc>
                      </a:pPr>
                      <a:endParaRPr lang="ja-JP" altLang="en-US" sz="2400" b="1" dirty="0">
                        <a:latin typeface="+mj-ea"/>
                        <a:ea typeface="+mj-ea"/>
                      </a:endParaRPr>
                    </a:p>
                  </a:txBody>
                  <a:tcPr marL="72000" marR="72000" marT="71995" marB="71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2"/>
                  </a:ext>
                </a:extLst>
              </a:tr>
            </a:tbl>
          </a:graphicData>
        </a:graphic>
      </p:graphicFrame>
      <p:sp>
        <p:nvSpPr>
          <p:cNvPr id="3" name="1 つの角を切り取った四角形 2"/>
          <p:cNvSpPr/>
          <p:nvPr/>
        </p:nvSpPr>
        <p:spPr>
          <a:xfrm>
            <a:off x="0" y="285750"/>
            <a:ext cx="3643313" cy="357188"/>
          </a:xfrm>
          <a:prstGeom prst="snip1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bg1"/>
                </a:solidFill>
              </a:rPr>
              <a:t>この時点で考えられるケアプラン</a:t>
            </a:r>
          </a:p>
        </p:txBody>
      </p:sp>
      <p:sp>
        <p:nvSpPr>
          <p:cNvPr id="4" name="メモ 3"/>
          <p:cNvSpPr/>
          <p:nvPr/>
        </p:nvSpPr>
        <p:spPr>
          <a:xfrm>
            <a:off x="8028383" y="55042"/>
            <a:ext cx="1115616" cy="62068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000" dirty="0">
                <a:solidFill>
                  <a:srgbClr val="FF0000"/>
                </a:solidFill>
              </a:rPr>
              <a:t>ﾜｰｸｼｰﾄ</a:t>
            </a:r>
            <a:endParaRPr kumimoji="1" lang="en-US" altLang="ja-JP" sz="2000" dirty="0">
              <a:solidFill>
                <a:srgbClr val="FF0000"/>
              </a:solidFill>
            </a:endParaRPr>
          </a:p>
          <a:p>
            <a:pPr algn="ctr"/>
            <a:r>
              <a:rPr lang="ja-JP" altLang="en-US" sz="2000" dirty="0">
                <a:solidFill>
                  <a:srgbClr val="FF0000"/>
                </a:solidFill>
              </a:rPr>
              <a:t>Ｐ</a:t>
            </a:r>
            <a:r>
              <a:rPr lang="en-US" altLang="ja-JP" sz="2000" dirty="0">
                <a:solidFill>
                  <a:srgbClr val="FF0000"/>
                </a:solidFill>
              </a:rPr>
              <a:t>72</a:t>
            </a:r>
            <a:endParaRPr kumimoji="1" lang="ja-JP" altLang="en-US" sz="2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188640"/>
            <a:ext cx="8229600" cy="725487"/>
          </a:xfrm>
        </p:spPr>
        <p:txBody>
          <a:bodyPr/>
          <a:lstStyle/>
          <a:p>
            <a:pPr>
              <a:defRPr/>
            </a:pPr>
            <a:r>
              <a:rPr lang="ja-JP" altLang="en-US" sz="3200" i="1" dirty="0" err="1">
                <a:solidFill>
                  <a:srgbClr val="FF3399"/>
                </a:solidFill>
                <a:latin typeface="HGP創英角ﾎﾟｯﾌﾟ体" pitchFamily="50" charset="-128"/>
                <a:ea typeface="HGP創英角ﾎﾟｯﾌﾟ体" pitchFamily="50" charset="-128"/>
              </a:rPr>
              <a:t>ー</a:t>
            </a:r>
            <a:r>
              <a:rPr lang="en-US" altLang="ja-JP" sz="3200" i="1" dirty="0">
                <a:solidFill>
                  <a:srgbClr val="FF3399"/>
                </a:solidFill>
                <a:latin typeface="HGP創英角ﾎﾟｯﾌﾟ体" pitchFamily="50" charset="-128"/>
                <a:ea typeface="HGP創英角ﾎﾟｯﾌﾟ体" pitchFamily="50" charset="-128"/>
              </a:rPr>
              <a:t>A</a:t>
            </a:r>
            <a:r>
              <a:rPr lang="ja-JP" altLang="en-US" sz="3200" i="1" dirty="0" err="1">
                <a:solidFill>
                  <a:srgbClr val="FF3399"/>
                </a:solidFill>
                <a:latin typeface="HGP創英角ﾎﾟｯﾌﾟ体" pitchFamily="50" charset="-128"/>
                <a:ea typeface="HGP創英角ﾎﾟｯﾌﾟ体" pitchFamily="50" charset="-128"/>
              </a:rPr>
              <a:t>さんら</a:t>
            </a:r>
            <a:r>
              <a:rPr lang="ja-JP" altLang="en-US" sz="3200" i="1" dirty="0">
                <a:solidFill>
                  <a:srgbClr val="FF3399"/>
                </a:solidFill>
                <a:latin typeface="HGP創英角ﾎﾟｯﾌﾟ体" pitchFamily="50" charset="-128"/>
                <a:ea typeface="HGP創英角ﾎﾟｯﾌﾟ体" pitchFamily="50" charset="-128"/>
              </a:rPr>
              <a:t>しい「活動」のある生活へー</a:t>
            </a:r>
          </a:p>
        </p:txBody>
      </p:sp>
      <p:sp>
        <p:nvSpPr>
          <p:cNvPr id="215041" name="Rectangle 1"/>
          <p:cNvSpPr>
            <a:spLocks noChangeArrowheads="1"/>
          </p:cNvSpPr>
          <p:nvPr/>
        </p:nvSpPr>
        <p:spPr bwMode="auto">
          <a:xfrm>
            <a:off x="539552" y="3356992"/>
            <a:ext cx="8246690" cy="1754326"/>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wrap="square" anchor="ctr">
            <a:spAutoFit/>
          </a:bodyPr>
          <a:lstStyle/>
          <a:p>
            <a:pPr eaLnBrk="1" hangingPunct="1">
              <a:defRPr/>
            </a:pPr>
            <a:r>
              <a:rPr lang="ja-JP" altLang="en-US" sz="3600" dirty="0">
                <a:latin typeface="Arial" charset="0"/>
              </a:rPr>
              <a:t>☆生活歴や好み</a:t>
            </a:r>
            <a:r>
              <a:rPr lang="en-US" altLang="ja-JP" sz="3600" dirty="0">
                <a:latin typeface="Arial" charset="0"/>
              </a:rPr>
              <a:t>(</a:t>
            </a:r>
            <a:r>
              <a:rPr lang="ja-JP" altLang="en-US" sz="3600" dirty="0">
                <a:latin typeface="Arial" charset="0"/>
              </a:rPr>
              <a:t>個人因子</a:t>
            </a:r>
            <a:r>
              <a:rPr lang="en-US" altLang="ja-JP" sz="3600" dirty="0">
                <a:latin typeface="Arial" charset="0"/>
              </a:rPr>
              <a:t>)</a:t>
            </a:r>
            <a:r>
              <a:rPr lang="ja-JP" altLang="en-US" sz="3600" dirty="0">
                <a:latin typeface="Arial" charset="0"/>
              </a:rPr>
              <a:t>を活かした活動と参加の実現ができないか考えてみましょう。</a:t>
            </a:r>
            <a:endParaRPr lang="en-US" altLang="ja-JP" sz="3600" dirty="0">
              <a:latin typeface="Arial" charset="0"/>
            </a:endParaRPr>
          </a:p>
        </p:txBody>
      </p:sp>
      <p:sp>
        <p:nvSpPr>
          <p:cNvPr id="4" name="正方形/長方形 3"/>
          <p:cNvSpPr/>
          <p:nvPr/>
        </p:nvSpPr>
        <p:spPr>
          <a:xfrm>
            <a:off x="323528" y="1201196"/>
            <a:ext cx="8352928" cy="646331"/>
          </a:xfrm>
          <a:prstGeom prst="rect">
            <a:avLst/>
          </a:prstGeom>
          <a:solidFill>
            <a:schemeClr val="accent6">
              <a:lumMod val="60000"/>
              <a:lumOff val="40000"/>
            </a:schemeClr>
          </a:solidFill>
        </p:spPr>
        <p:txBody>
          <a:bodyPr wrap="square">
            <a:spAutoFit/>
          </a:bodyPr>
          <a:lstStyle/>
          <a:p>
            <a:pPr algn="ctr" eaLnBrk="1" hangingPunct="1">
              <a:defRPr/>
            </a:pPr>
            <a:r>
              <a:rPr lang="ja-JP" altLang="en-US" sz="3600" b="1" dirty="0">
                <a:solidFill>
                  <a:schemeClr val="accent3"/>
                </a:solidFill>
                <a:latin typeface="Arial" charset="0"/>
              </a:rPr>
              <a:t>演習⑤　</a:t>
            </a:r>
            <a:r>
              <a:rPr lang="ja-JP" altLang="en-US" sz="3600" b="1" dirty="0">
                <a:solidFill>
                  <a:schemeClr val="bg1"/>
                </a:solidFill>
                <a:latin typeface="Arial" charset="0"/>
              </a:rPr>
              <a:t>本人らしい暮らしの継続ついて　　　</a:t>
            </a:r>
            <a:r>
              <a:rPr lang="ja-JP" altLang="en-US" sz="3600" b="1" dirty="0">
                <a:latin typeface="Arial" charset="0"/>
              </a:rPr>
              <a:t>　</a:t>
            </a:r>
            <a:r>
              <a:rPr lang="ja-JP" altLang="en-US" b="1" dirty="0">
                <a:latin typeface="Arial" charset="0"/>
              </a:rPr>
              <a:t>　　　　　　　　　　</a:t>
            </a:r>
            <a:endParaRPr lang="ja-JP" altLang="en-US" dirty="0">
              <a:latin typeface="Arial" charset="0"/>
            </a:endParaRPr>
          </a:p>
        </p:txBody>
      </p:sp>
      <p:sp>
        <p:nvSpPr>
          <p:cNvPr id="5" name="メモ 4"/>
          <p:cNvSpPr/>
          <p:nvPr/>
        </p:nvSpPr>
        <p:spPr>
          <a:xfrm>
            <a:off x="7812360" y="1844824"/>
            <a:ext cx="1115616" cy="62068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000" dirty="0">
                <a:solidFill>
                  <a:srgbClr val="FF0000"/>
                </a:solidFill>
              </a:rPr>
              <a:t>ﾜｰｸｼｰﾄ</a:t>
            </a:r>
            <a:endParaRPr kumimoji="1" lang="en-US" altLang="ja-JP" sz="2000" dirty="0">
              <a:solidFill>
                <a:srgbClr val="FF0000"/>
              </a:solidFill>
            </a:endParaRPr>
          </a:p>
          <a:p>
            <a:pPr algn="ctr"/>
            <a:r>
              <a:rPr lang="ja-JP" altLang="en-US" sz="2000" dirty="0">
                <a:solidFill>
                  <a:srgbClr val="FF0000"/>
                </a:solidFill>
              </a:rPr>
              <a:t>Ｐ</a:t>
            </a:r>
            <a:r>
              <a:rPr lang="en-US" altLang="ja-JP" sz="2000" dirty="0">
                <a:solidFill>
                  <a:srgbClr val="FF0000"/>
                </a:solidFill>
              </a:rPr>
              <a:t>71</a:t>
            </a:r>
            <a:endParaRPr kumimoji="1" lang="ja-JP" altLang="en-US" sz="2000" dirty="0">
              <a:solidFill>
                <a:srgbClr val="FF0000"/>
              </a:solidFill>
            </a:endParaRPr>
          </a:p>
        </p:txBody>
      </p:sp>
      <p:sp>
        <p:nvSpPr>
          <p:cNvPr id="6" name="正方形/長方形 5"/>
          <p:cNvSpPr/>
          <p:nvPr/>
        </p:nvSpPr>
        <p:spPr>
          <a:xfrm>
            <a:off x="4572000" y="5517232"/>
            <a:ext cx="3600400" cy="584775"/>
          </a:xfrm>
          <a:prstGeom prst="rect">
            <a:avLst/>
          </a:prstGeom>
          <a:solidFill>
            <a:schemeClr val="accent3">
              <a:lumMod val="95000"/>
            </a:schemeClr>
          </a:solidFill>
        </p:spPr>
        <p:txBody>
          <a:bodyPr wrap="square">
            <a:spAutoFit/>
          </a:bodyPr>
          <a:lstStyle/>
          <a:p>
            <a:r>
              <a:rPr lang="ja-JP" altLang="ja-JP" sz="3200" b="1" dirty="0"/>
              <a:t>　</a:t>
            </a:r>
            <a:r>
              <a:rPr lang="ja-JP" altLang="en-US" sz="3200" b="1" dirty="0">
                <a:solidFill>
                  <a:srgbClr val="0070C0"/>
                </a:solidFill>
                <a:effectLst>
                  <a:outerShdw blurRad="38100" dist="38100" dir="2700000" algn="tl">
                    <a:srgbClr val="000000">
                      <a:alpha val="43137"/>
                    </a:srgbClr>
                  </a:outerShdw>
                </a:effectLst>
              </a:rPr>
              <a:t>グループ</a:t>
            </a:r>
            <a:r>
              <a:rPr lang="ja-JP" altLang="ja-JP" sz="3200" b="1" dirty="0">
                <a:solidFill>
                  <a:srgbClr val="0070C0"/>
                </a:solidFill>
                <a:effectLst>
                  <a:outerShdw blurRad="38100" dist="38100" dir="2700000" algn="tl">
                    <a:srgbClr val="000000">
                      <a:alpha val="43137"/>
                    </a:srgbClr>
                  </a:outerShdw>
                </a:effectLst>
              </a:rPr>
              <a:t>ワーク</a:t>
            </a:r>
            <a:r>
              <a:rPr lang="ja-JP" altLang="en-US" sz="3200" b="1" dirty="0"/>
              <a:t>　</a:t>
            </a:r>
            <a:r>
              <a:rPr lang="ja-JP" altLang="ja-JP" sz="3200" b="1" dirty="0">
                <a:solidFill>
                  <a:srgbClr val="FF3399"/>
                </a:solidFill>
                <a:effectLst>
                  <a:outerShdw blurRad="38100" dist="38100" dir="2700000" algn="tl">
                    <a:srgbClr val="000000">
                      <a:alpha val="43137"/>
                    </a:srgbClr>
                  </a:outerShdw>
                </a:effectLst>
              </a:rPr>
              <a:t>　</a:t>
            </a:r>
            <a:endParaRPr lang="ja-JP" altLang="en-US" sz="3200" dirty="0">
              <a:solidFill>
                <a:srgbClr val="FF3399"/>
              </a:solidFill>
              <a:effectLst>
                <a:outerShdw blurRad="38100" dist="38100" dir="2700000" algn="tl">
                  <a:srgbClr val="000000">
                    <a:alpha val="43137"/>
                  </a:srgbClr>
                </a:outerShdw>
              </a:effectLst>
            </a:endParaRPr>
          </a:p>
        </p:txBody>
      </p:sp>
      <p:sp>
        <p:nvSpPr>
          <p:cNvPr id="70657" name="Rectangle 1"/>
          <p:cNvSpPr>
            <a:spLocks noChangeArrowheads="1"/>
          </p:cNvSpPr>
          <p:nvPr/>
        </p:nvSpPr>
        <p:spPr bwMode="auto">
          <a:xfrm>
            <a:off x="467544" y="2492896"/>
            <a:ext cx="6449201"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54000" algn="l" defTabSz="914400" rtl="0" eaLnBrk="1" fontAlgn="base" latinLnBrk="0" hangingPunct="1">
              <a:lnSpc>
                <a:spcPct val="100000"/>
              </a:lnSpc>
              <a:spcBef>
                <a:spcPct val="0"/>
              </a:spcBef>
              <a:spcAft>
                <a:spcPct val="0"/>
              </a:spcAft>
              <a:buClrTx/>
              <a:buSzTx/>
              <a:buFontTx/>
              <a:buNone/>
              <a:tabLst/>
            </a:pPr>
            <a:r>
              <a:rPr kumimoji="1" lang="ja-JP" sz="3200" b="0" i="0" u="none" strike="noStrike" cap="none" normalizeH="0" baseline="0" dirty="0">
                <a:ln>
                  <a:noFill/>
                </a:ln>
                <a:solidFill>
                  <a:srgbClr val="806000"/>
                </a:solidFill>
                <a:effectLst/>
                <a:latin typeface="Century" pitchFamily="18" charset="0"/>
                <a:ea typeface="HGPｺﾞｼｯｸM" pitchFamily="50" charset="-128"/>
                <a:cs typeface="Times New Roman" pitchFamily="18" charset="0"/>
              </a:rPr>
              <a:t>「Ａさんの望む生活を支援するには」</a:t>
            </a:r>
            <a:endParaRPr kumimoji="1" lang="ja-JP" sz="32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535275305"/>
              </p:ext>
            </p:extLst>
          </p:nvPr>
        </p:nvGraphicFramePr>
        <p:xfrm>
          <a:off x="0" y="785813"/>
          <a:ext cx="9144002" cy="5757863"/>
        </p:xfrm>
        <a:graphic>
          <a:graphicData uri="http://schemas.openxmlformats.org/drawingml/2006/table">
            <a:tbl>
              <a:tblPr/>
              <a:tblGrid>
                <a:gridCol w="1718857">
                  <a:extLst>
                    <a:ext uri="{9D8B030D-6E8A-4147-A177-3AD203B41FA5}">
                      <a16:colId xmlns:a16="http://schemas.microsoft.com/office/drawing/2014/main" val="20000"/>
                    </a:ext>
                  </a:extLst>
                </a:gridCol>
                <a:gridCol w="1750381">
                  <a:extLst>
                    <a:ext uri="{9D8B030D-6E8A-4147-A177-3AD203B41FA5}">
                      <a16:colId xmlns:a16="http://schemas.microsoft.com/office/drawing/2014/main" val="20001"/>
                    </a:ext>
                  </a:extLst>
                </a:gridCol>
                <a:gridCol w="2034797">
                  <a:extLst>
                    <a:ext uri="{9D8B030D-6E8A-4147-A177-3AD203B41FA5}">
                      <a16:colId xmlns:a16="http://schemas.microsoft.com/office/drawing/2014/main" val="20002"/>
                    </a:ext>
                  </a:extLst>
                </a:gridCol>
                <a:gridCol w="2282675">
                  <a:extLst>
                    <a:ext uri="{9D8B030D-6E8A-4147-A177-3AD203B41FA5}">
                      <a16:colId xmlns:a16="http://schemas.microsoft.com/office/drawing/2014/main" val="20003"/>
                    </a:ext>
                  </a:extLst>
                </a:gridCol>
                <a:gridCol w="1357292">
                  <a:extLst>
                    <a:ext uri="{9D8B030D-6E8A-4147-A177-3AD203B41FA5}">
                      <a16:colId xmlns:a16="http://schemas.microsoft.com/office/drawing/2014/main" val="20004"/>
                    </a:ext>
                  </a:extLst>
                </a:gridCol>
              </a:tblGrid>
              <a:tr h="285782">
                <a:tc rowSpan="2">
                  <a:txBody>
                    <a:bodyPr/>
                    <a:lstStyle/>
                    <a:p>
                      <a:pPr algn="ctr">
                        <a:spcAft>
                          <a:spcPts val="0"/>
                        </a:spcAft>
                      </a:pPr>
                      <a:r>
                        <a:rPr lang="ja-JP" sz="1600" kern="100" dirty="0">
                          <a:latin typeface="Century"/>
                          <a:ea typeface="ＭＳ ゴシック"/>
                          <a:cs typeface="Times New Roman"/>
                        </a:rPr>
                        <a:t>生活全般の解決すべき課題</a:t>
                      </a:r>
                      <a:r>
                        <a:rPr lang="en-US" sz="1600" kern="100" dirty="0">
                          <a:latin typeface="Century"/>
                          <a:ea typeface="ＭＳ ゴシック"/>
                          <a:cs typeface="Times New Roman"/>
                        </a:rPr>
                        <a:t>(</a:t>
                      </a:r>
                      <a:r>
                        <a:rPr lang="ja-JP" sz="1600" kern="100" dirty="0">
                          <a:latin typeface="Century"/>
                          <a:ea typeface="ＭＳ ゴシック"/>
                          <a:cs typeface="Times New Roman"/>
                        </a:rPr>
                        <a:t>ニーズ</a:t>
                      </a:r>
                      <a:r>
                        <a:rPr lang="en-US" sz="1600" kern="100" dirty="0">
                          <a:latin typeface="Century"/>
                          <a:ea typeface="ＭＳ ゴシック"/>
                          <a:cs typeface="Times New Roman"/>
                        </a:rPr>
                        <a:t>)</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gridSpan="2">
                  <a:txBody>
                    <a:bodyPr/>
                    <a:lstStyle/>
                    <a:p>
                      <a:pPr algn="ctr">
                        <a:spcAft>
                          <a:spcPts val="0"/>
                        </a:spcAft>
                      </a:pPr>
                      <a:r>
                        <a:rPr lang="ja-JP" sz="1600" kern="100" dirty="0">
                          <a:latin typeface="Century"/>
                          <a:ea typeface="ＭＳ ゴシック"/>
                          <a:cs typeface="Times New Roman"/>
                        </a:rPr>
                        <a:t>目　　標</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hMerge="1">
                  <a:txBody>
                    <a:bodyPr/>
                    <a:lstStyle/>
                    <a:p>
                      <a:endParaRPr kumimoji="1" lang="ja-JP" altLang="en-US"/>
                    </a:p>
                  </a:txBody>
                  <a:tcPr/>
                </a:tc>
                <a:tc gridSpan="2">
                  <a:txBody>
                    <a:bodyPr/>
                    <a:lstStyle/>
                    <a:p>
                      <a:pPr algn="ctr">
                        <a:spcAft>
                          <a:spcPts val="0"/>
                        </a:spcAft>
                      </a:pPr>
                      <a:r>
                        <a:rPr lang="ja-JP" sz="1600" kern="100" dirty="0">
                          <a:latin typeface="Century"/>
                          <a:ea typeface="ＭＳ ゴシック"/>
                          <a:cs typeface="Times New Roman"/>
                        </a:rPr>
                        <a:t>援助内容</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428673">
                <a:tc vMerge="1">
                  <a:txBody>
                    <a:bodyPr/>
                    <a:lstStyle/>
                    <a:p>
                      <a:endParaRPr kumimoji="1" lang="ja-JP" altLang="en-US"/>
                    </a:p>
                  </a:txBody>
                  <a:tcPr/>
                </a:tc>
                <a:tc>
                  <a:txBody>
                    <a:bodyPr/>
                    <a:lstStyle/>
                    <a:p>
                      <a:pPr algn="ctr">
                        <a:spcAft>
                          <a:spcPts val="0"/>
                        </a:spcAft>
                      </a:pPr>
                      <a:r>
                        <a:rPr lang="ja-JP" sz="1600" kern="100" dirty="0">
                          <a:latin typeface="Century"/>
                          <a:ea typeface="ＭＳ ゴシック"/>
                          <a:cs typeface="Times New Roman"/>
                        </a:rPr>
                        <a:t>長期目標</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spcAft>
                          <a:spcPts val="0"/>
                        </a:spcAft>
                      </a:pPr>
                      <a:r>
                        <a:rPr lang="ja-JP" sz="1600" kern="100" dirty="0">
                          <a:latin typeface="Century"/>
                          <a:ea typeface="ＭＳ ゴシック"/>
                          <a:cs typeface="Times New Roman"/>
                        </a:rPr>
                        <a:t>短期目標</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spcAft>
                          <a:spcPts val="0"/>
                        </a:spcAft>
                      </a:pPr>
                      <a:r>
                        <a:rPr lang="ja-JP" sz="1600" kern="100" dirty="0">
                          <a:latin typeface="Century"/>
                          <a:ea typeface="ＭＳ ゴシック"/>
                          <a:cs typeface="Times New Roman"/>
                        </a:rPr>
                        <a:t>サービス内容</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spcAft>
                          <a:spcPts val="0"/>
                        </a:spcAft>
                      </a:pPr>
                      <a:r>
                        <a:rPr lang="ja-JP" sz="1600" kern="100" dirty="0">
                          <a:latin typeface="Century"/>
                          <a:ea typeface="ＭＳ ゴシック"/>
                          <a:cs typeface="Times New Roman"/>
                        </a:rPr>
                        <a:t>サービス種別</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1"/>
                  </a:ext>
                </a:extLst>
              </a:tr>
              <a:tr h="270460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2400" kern="100" dirty="0">
                          <a:latin typeface="+mj-ea"/>
                          <a:ea typeface="+mj-ea"/>
                          <a:cs typeface="Times New Roman"/>
                        </a:rPr>
                        <a:t>お花の展覧会、お茶会、琴の演奏会に行きたい</a:t>
                      </a:r>
                      <a:endParaRPr lang="en-US" sz="2400" kern="100" dirty="0">
                        <a:latin typeface="+mj-ea"/>
                        <a:ea typeface="+mj-ea"/>
                        <a:cs typeface="Times New Roman"/>
                      </a:endParaRPr>
                    </a:p>
                  </a:txBody>
                  <a:tcPr marL="72000" marR="72000" marT="72008" marB="720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400" kern="100" dirty="0">
                          <a:latin typeface="+mj-ea"/>
                          <a:ea typeface="+mj-ea"/>
                          <a:cs typeface="Times New Roman"/>
                        </a:rPr>
                        <a:t>以前所属していた会の展覧会や琴の演奏会に行く。教え子たちに会うことができる</a:t>
                      </a:r>
                      <a:endParaRPr lang="en-US" sz="2400" kern="100" dirty="0">
                        <a:latin typeface="+mj-ea"/>
                        <a:ea typeface="+mj-ea"/>
                        <a:cs typeface="Times New Roman"/>
                      </a:endParaRPr>
                    </a:p>
                  </a:txBody>
                  <a:tcPr marL="72000" marR="0" marT="72008" marB="720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r>
                        <a:rPr lang="ja-JP" altLang="en-US" sz="2400" kern="100" dirty="0">
                          <a:latin typeface="+mj-ea"/>
                          <a:ea typeface="+mj-ea"/>
                          <a:cs typeface="Times New Roman"/>
                        </a:rPr>
                        <a:t>通所リハビリ内での</a:t>
                      </a:r>
                      <a:r>
                        <a:rPr lang="ja-JP" altLang="en-US" sz="2400" kern="100" dirty="0">
                          <a:solidFill>
                            <a:srgbClr val="FF0000"/>
                          </a:solidFill>
                          <a:latin typeface="+mj-ea"/>
                          <a:ea typeface="+mj-ea"/>
                          <a:cs typeface="Times New Roman"/>
                        </a:rPr>
                        <a:t>お茶会でのお手前を披露し、職員に指導する</a:t>
                      </a:r>
                      <a:endParaRPr lang="ja-JP" altLang="en-US" sz="2400" dirty="0">
                        <a:solidFill>
                          <a:srgbClr val="FF0000"/>
                        </a:solidFill>
                        <a:latin typeface="+mj-ea"/>
                        <a:ea typeface="+mj-ea"/>
                      </a:endParaRPr>
                    </a:p>
                  </a:txBody>
                  <a:tcPr marL="72000" marR="72000" marT="72008" marB="720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r>
                        <a:rPr lang="ja-JP" altLang="en-US" sz="2400" kern="100" dirty="0">
                          <a:latin typeface="+mj-ea"/>
                          <a:ea typeface="+mj-ea"/>
                          <a:cs typeface="Times New Roman"/>
                        </a:rPr>
                        <a:t>お茶やお花を楽しみ、</a:t>
                      </a:r>
                      <a:r>
                        <a:rPr lang="ja-JP" altLang="en-US" sz="2400" kern="100" dirty="0">
                          <a:solidFill>
                            <a:srgbClr val="FF0000"/>
                          </a:solidFill>
                          <a:latin typeface="+mj-ea"/>
                          <a:ea typeface="+mj-ea"/>
                          <a:cs typeface="Times New Roman"/>
                        </a:rPr>
                        <a:t>先生の役割をもつ</a:t>
                      </a:r>
                      <a:endParaRPr lang="ja-JP" altLang="en-US" sz="2400" dirty="0">
                        <a:solidFill>
                          <a:srgbClr val="FF0000"/>
                        </a:solidFill>
                        <a:latin typeface="+mj-ea"/>
                        <a:ea typeface="+mj-ea"/>
                      </a:endParaRPr>
                    </a:p>
                  </a:txBody>
                  <a:tcPr marL="72000" marR="72000" marT="72008" marB="720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400" kern="100" dirty="0">
                          <a:latin typeface="+mj-ea"/>
                          <a:ea typeface="+mj-ea"/>
                          <a:cs typeface="Times New Roman"/>
                        </a:rPr>
                        <a:t>通所リハビリ</a:t>
                      </a:r>
                      <a:endParaRPr lang="en-US" sz="2400" kern="100" dirty="0">
                        <a:latin typeface="+mj-ea"/>
                        <a:ea typeface="+mj-ea"/>
                        <a:cs typeface="Times New Roman"/>
                      </a:endParaRPr>
                    </a:p>
                    <a:p>
                      <a:endParaRPr lang="ja-JP" altLang="en-US" sz="2400" dirty="0">
                        <a:latin typeface="+mj-ea"/>
                        <a:ea typeface="+mj-ea"/>
                      </a:endParaRPr>
                    </a:p>
                  </a:txBody>
                  <a:tcPr marL="72000" marR="72000" marT="72008" marB="720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2"/>
                  </a:ext>
                </a:extLst>
              </a:tr>
              <a:tr h="233880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2400" kern="100" dirty="0">
                          <a:latin typeface="+mj-ea"/>
                          <a:ea typeface="+mj-ea"/>
                          <a:cs typeface="Times New Roman"/>
                        </a:rPr>
                        <a:t>お花を育て、玄関と床の間に自分で生ける</a:t>
                      </a:r>
                      <a:endParaRPr lang="en-US" sz="2400" kern="100" dirty="0">
                        <a:latin typeface="+mj-ea"/>
                        <a:ea typeface="+mj-ea"/>
                        <a:cs typeface="Times New Roman"/>
                      </a:endParaRPr>
                    </a:p>
                  </a:txBody>
                  <a:tcPr marL="72000" marR="72000" marT="72008" marB="720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chemeClr val="bg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400" kern="100" dirty="0">
                          <a:latin typeface="+mj-ea"/>
                          <a:ea typeface="+mj-ea"/>
                          <a:cs typeface="Times New Roman"/>
                        </a:rPr>
                        <a:t>庭の花壇のお花を自分で育てることができる</a:t>
                      </a:r>
                      <a:endParaRPr lang="en-US" sz="2400" kern="100" dirty="0">
                        <a:latin typeface="+mj-ea"/>
                        <a:ea typeface="+mj-ea"/>
                        <a:cs typeface="Times New Roman"/>
                      </a:endParaRPr>
                    </a:p>
                  </a:txBody>
                  <a:tcPr marL="72000" marR="0" marT="72008" marB="720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chemeClr val="bg2">
                        <a:lumMod val="20000"/>
                        <a:lumOff val="80000"/>
                      </a:schemeClr>
                    </a:solidFill>
                  </a:tcPr>
                </a:tc>
                <a:tc>
                  <a:txBody>
                    <a:bodyPr/>
                    <a:lstStyle/>
                    <a:p>
                      <a:r>
                        <a:rPr lang="ja-JP" altLang="en-US" sz="2400" kern="100" dirty="0">
                          <a:solidFill>
                            <a:srgbClr val="FF3399"/>
                          </a:solidFill>
                          <a:latin typeface="+mj-ea"/>
                          <a:ea typeface="+mj-ea"/>
                          <a:cs typeface="Times New Roman"/>
                        </a:rPr>
                        <a:t>切り取ってもらった花を花器に生け、玄関と床の間に飾る</a:t>
                      </a:r>
                      <a:endParaRPr lang="ja-JP" altLang="en-US" sz="2400" dirty="0">
                        <a:solidFill>
                          <a:srgbClr val="FF3399"/>
                        </a:solidFill>
                        <a:latin typeface="+mj-ea"/>
                        <a:ea typeface="+mj-ea"/>
                      </a:endParaRPr>
                    </a:p>
                  </a:txBody>
                  <a:tcPr marL="72000" marR="72000" marT="72008" marB="720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chemeClr val="bg2">
                        <a:lumMod val="20000"/>
                        <a:lumOff val="80000"/>
                      </a:schemeClr>
                    </a:solidFill>
                  </a:tcPr>
                </a:tc>
                <a:tc>
                  <a:txBody>
                    <a:bodyPr/>
                    <a:lstStyle/>
                    <a:p>
                      <a:pPr algn="just">
                        <a:lnSpc>
                          <a:spcPct val="100000"/>
                        </a:lnSpc>
                        <a:spcAft>
                          <a:spcPts val="0"/>
                        </a:spcAft>
                      </a:pPr>
                      <a:r>
                        <a:rPr lang="ja-JP" altLang="en-US" sz="2400" kern="100" dirty="0">
                          <a:latin typeface="+mj-ea"/>
                          <a:ea typeface="+mj-ea"/>
                          <a:cs typeface="Times New Roman"/>
                        </a:rPr>
                        <a:t>・</a:t>
                      </a:r>
                      <a:r>
                        <a:rPr lang="ja-JP" altLang="en-US" sz="2400" kern="100" dirty="0">
                          <a:solidFill>
                            <a:srgbClr val="FF3399"/>
                          </a:solidFill>
                          <a:latin typeface="+mj-ea"/>
                          <a:ea typeface="+mj-ea"/>
                          <a:cs typeface="Times New Roman"/>
                        </a:rPr>
                        <a:t>庭の手入れの仕方を指示する</a:t>
                      </a:r>
                      <a:endParaRPr lang="en-US" altLang="ja-JP" sz="2400" kern="100" dirty="0">
                        <a:solidFill>
                          <a:srgbClr val="FF3399"/>
                        </a:solidFill>
                        <a:latin typeface="+mj-ea"/>
                        <a:ea typeface="+mj-ea"/>
                        <a:cs typeface="Times New Roman"/>
                      </a:endParaRPr>
                    </a:p>
                    <a:p>
                      <a:pPr algn="just">
                        <a:lnSpc>
                          <a:spcPct val="100000"/>
                        </a:lnSpc>
                        <a:spcAft>
                          <a:spcPts val="0"/>
                        </a:spcAft>
                      </a:pPr>
                      <a:r>
                        <a:rPr lang="ja-JP" altLang="en-US" sz="2400" kern="100" dirty="0">
                          <a:latin typeface="+mj-ea"/>
                          <a:ea typeface="+mj-ea"/>
                          <a:cs typeface="Times New Roman"/>
                        </a:rPr>
                        <a:t>・お花の苗を購入する</a:t>
                      </a:r>
                      <a:endParaRPr lang="en-US" altLang="ja-JP" sz="2400" kern="100" dirty="0">
                        <a:latin typeface="+mj-ea"/>
                        <a:ea typeface="+mj-ea"/>
                        <a:cs typeface="Times New Roman"/>
                      </a:endParaRPr>
                    </a:p>
                    <a:p>
                      <a:pPr algn="just">
                        <a:lnSpc>
                          <a:spcPct val="100000"/>
                        </a:lnSpc>
                        <a:spcAft>
                          <a:spcPts val="0"/>
                        </a:spcAft>
                      </a:pPr>
                      <a:r>
                        <a:rPr lang="ja-JP" altLang="en-US" sz="2400" kern="100" dirty="0">
                          <a:latin typeface="+mj-ea"/>
                          <a:ea typeface="+mj-ea"/>
                          <a:cs typeface="Times New Roman"/>
                        </a:rPr>
                        <a:t>・お花を切り取る</a:t>
                      </a:r>
                      <a:r>
                        <a:rPr lang="en-US" altLang="ja-JP" sz="2400" kern="100" dirty="0">
                          <a:latin typeface="+mj-ea"/>
                          <a:ea typeface="+mj-ea"/>
                          <a:cs typeface="Times New Roman"/>
                        </a:rPr>
                        <a:t>〈</a:t>
                      </a:r>
                      <a:r>
                        <a:rPr lang="ja-JP" altLang="en-US" sz="2400" kern="100" dirty="0">
                          <a:latin typeface="+mj-ea"/>
                          <a:ea typeface="+mj-ea"/>
                          <a:cs typeface="Times New Roman"/>
                        </a:rPr>
                        <a:t>後略</a:t>
                      </a:r>
                      <a:r>
                        <a:rPr lang="en-US" altLang="ja-JP" sz="2400" kern="100" dirty="0">
                          <a:latin typeface="+mj-ea"/>
                          <a:ea typeface="+mj-ea"/>
                          <a:cs typeface="Times New Roman"/>
                        </a:rPr>
                        <a:t>〉</a:t>
                      </a:r>
                      <a:endParaRPr lang="en-US" sz="2400" kern="100" dirty="0">
                        <a:latin typeface="+mj-ea"/>
                        <a:ea typeface="+mj-ea"/>
                        <a:cs typeface="Times New Roman"/>
                      </a:endParaRPr>
                    </a:p>
                  </a:txBody>
                  <a:tcPr marL="72000" marR="72000" marT="72008" marB="720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chemeClr val="bg2">
                        <a:lumMod val="20000"/>
                        <a:lumOff val="80000"/>
                      </a:schemeClr>
                    </a:solidFill>
                  </a:tcPr>
                </a:tc>
                <a:tc>
                  <a:txBody>
                    <a:bodyPr/>
                    <a:lstStyle/>
                    <a:p>
                      <a:pPr algn="just">
                        <a:lnSpc>
                          <a:spcPct val="100000"/>
                        </a:lnSpc>
                        <a:spcAft>
                          <a:spcPts val="0"/>
                        </a:spcAft>
                      </a:pPr>
                      <a:r>
                        <a:rPr lang="ja-JP" altLang="en-US" sz="2400" kern="100" dirty="0">
                          <a:latin typeface="+mj-ea"/>
                          <a:ea typeface="+mj-ea"/>
                          <a:cs typeface="Times New Roman"/>
                        </a:rPr>
                        <a:t>本人</a:t>
                      </a:r>
                      <a:endParaRPr lang="en-US" altLang="ja-JP" sz="2400" kern="100" dirty="0">
                        <a:latin typeface="+mj-ea"/>
                        <a:ea typeface="+mj-ea"/>
                        <a:cs typeface="Times New Roman"/>
                      </a:endParaRPr>
                    </a:p>
                    <a:p>
                      <a:pPr algn="just">
                        <a:lnSpc>
                          <a:spcPct val="100000"/>
                        </a:lnSpc>
                        <a:spcAft>
                          <a:spcPts val="0"/>
                        </a:spcAft>
                      </a:pPr>
                      <a:r>
                        <a:rPr lang="ja-JP" altLang="en-US" sz="2400" kern="100" dirty="0">
                          <a:latin typeface="+mj-ea"/>
                          <a:ea typeface="+mj-ea"/>
                          <a:cs typeface="Times New Roman"/>
                        </a:rPr>
                        <a:t>庭師</a:t>
                      </a:r>
                      <a:endParaRPr lang="en-US" altLang="ja-JP" sz="2400" kern="100" dirty="0">
                        <a:latin typeface="+mj-ea"/>
                        <a:ea typeface="+mj-ea"/>
                        <a:cs typeface="Times New Roman"/>
                      </a:endParaRPr>
                    </a:p>
                    <a:p>
                      <a:pPr algn="just">
                        <a:lnSpc>
                          <a:spcPct val="100000"/>
                        </a:lnSpc>
                        <a:spcAft>
                          <a:spcPts val="0"/>
                        </a:spcAft>
                      </a:pPr>
                      <a:r>
                        <a:rPr lang="ja-JP" altLang="en-US" sz="2400" kern="100" dirty="0">
                          <a:latin typeface="+mj-ea"/>
                          <a:ea typeface="+mj-ea"/>
                          <a:cs typeface="Times New Roman"/>
                        </a:rPr>
                        <a:t>家族</a:t>
                      </a:r>
                      <a:endParaRPr lang="en-US" sz="2400" kern="100" dirty="0">
                        <a:latin typeface="+mj-ea"/>
                        <a:ea typeface="+mj-ea"/>
                        <a:cs typeface="Times New Roman"/>
                      </a:endParaRPr>
                    </a:p>
                    <a:p>
                      <a:pPr>
                        <a:lnSpc>
                          <a:spcPct val="100000"/>
                        </a:lnSpc>
                      </a:pPr>
                      <a:endParaRPr lang="ja-JP" altLang="en-US" sz="2400" dirty="0">
                        <a:latin typeface="+mj-ea"/>
                        <a:ea typeface="+mj-ea"/>
                      </a:endParaRPr>
                    </a:p>
                  </a:txBody>
                  <a:tcPr marL="72000" marR="72000" marT="72008" marB="720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3"/>
                  </a:ext>
                </a:extLst>
              </a:tr>
            </a:tbl>
          </a:graphicData>
        </a:graphic>
      </p:graphicFrame>
      <p:sp>
        <p:nvSpPr>
          <p:cNvPr id="3" name="1 つの角を切り取った四角形 2"/>
          <p:cNvSpPr/>
          <p:nvPr/>
        </p:nvSpPr>
        <p:spPr>
          <a:xfrm>
            <a:off x="0" y="285750"/>
            <a:ext cx="3643313" cy="357188"/>
          </a:xfrm>
          <a:prstGeom prst="snip1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bg1"/>
                </a:solidFill>
              </a:rPr>
              <a:t>この時点で考えられるケアプラン</a:t>
            </a:r>
          </a:p>
        </p:txBody>
      </p:sp>
      <p:sp>
        <p:nvSpPr>
          <p:cNvPr id="5" name="メモ 4"/>
          <p:cNvSpPr/>
          <p:nvPr/>
        </p:nvSpPr>
        <p:spPr>
          <a:xfrm>
            <a:off x="8054240" y="-9079"/>
            <a:ext cx="1115616" cy="62068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000" dirty="0">
                <a:solidFill>
                  <a:srgbClr val="FF0000"/>
                </a:solidFill>
              </a:rPr>
              <a:t>ﾜｰｸｼｰﾄ</a:t>
            </a:r>
            <a:endParaRPr kumimoji="1" lang="en-US" altLang="ja-JP" sz="2000" dirty="0">
              <a:solidFill>
                <a:srgbClr val="FF0000"/>
              </a:solidFill>
            </a:endParaRPr>
          </a:p>
          <a:p>
            <a:pPr algn="ctr"/>
            <a:r>
              <a:rPr lang="ja-JP" altLang="en-US" sz="2000" dirty="0">
                <a:solidFill>
                  <a:srgbClr val="FF0000"/>
                </a:solidFill>
              </a:rPr>
              <a:t>Ｐ７２</a:t>
            </a:r>
            <a:endParaRPr kumimoji="1" lang="ja-JP" altLang="en-US" sz="2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9902" y="129558"/>
            <a:ext cx="8229600" cy="725487"/>
          </a:xfrm>
        </p:spPr>
        <p:txBody>
          <a:bodyPr/>
          <a:lstStyle/>
          <a:p>
            <a:pPr>
              <a:defRPr/>
            </a:pPr>
            <a:r>
              <a:rPr lang="ja-JP" altLang="en-US" sz="3200" i="1" dirty="0" err="1">
                <a:solidFill>
                  <a:srgbClr val="FF3399"/>
                </a:solidFill>
                <a:latin typeface="HGP創英角ﾎﾟｯﾌﾟ体" pitchFamily="50" charset="-128"/>
                <a:ea typeface="HGP創英角ﾎﾟｯﾌﾟ体" pitchFamily="50" charset="-128"/>
              </a:rPr>
              <a:t>ー</a:t>
            </a:r>
            <a:r>
              <a:rPr lang="en-US" altLang="ja-JP" sz="3200" i="1" dirty="0">
                <a:solidFill>
                  <a:srgbClr val="FF3399"/>
                </a:solidFill>
                <a:latin typeface="HGP創英角ﾎﾟｯﾌﾟ体" pitchFamily="50" charset="-128"/>
                <a:ea typeface="HGP創英角ﾎﾟｯﾌﾟ体" pitchFamily="50" charset="-128"/>
              </a:rPr>
              <a:t>A</a:t>
            </a:r>
            <a:r>
              <a:rPr lang="ja-JP" altLang="en-US" sz="3200" i="1" dirty="0" err="1">
                <a:solidFill>
                  <a:srgbClr val="FF3399"/>
                </a:solidFill>
                <a:latin typeface="HGP創英角ﾎﾟｯﾌﾟ体" pitchFamily="50" charset="-128"/>
                <a:ea typeface="HGP創英角ﾎﾟｯﾌﾟ体" pitchFamily="50" charset="-128"/>
              </a:rPr>
              <a:t>さんら</a:t>
            </a:r>
            <a:r>
              <a:rPr lang="ja-JP" altLang="en-US" sz="3200" i="1" dirty="0">
                <a:solidFill>
                  <a:srgbClr val="FF3399"/>
                </a:solidFill>
                <a:latin typeface="HGP創英角ﾎﾟｯﾌﾟ体" pitchFamily="50" charset="-128"/>
                <a:ea typeface="HGP創英角ﾎﾟｯﾌﾟ体" pitchFamily="50" charset="-128"/>
              </a:rPr>
              <a:t>しい「活動」のある生活へー</a:t>
            </a:r>
          </a:p>
        </p:txBody>
      </p:sp>
      <p:sp>
        <p:nvSpPr>
          <p:cNvPr id="5" name="正方形/長方形 4"/>
          <p:cNvSpPr/>
          <p:nvPr/>
        </p:nvSpPr>
        <p:spPr>
          <a:xfrm>
            <a:off x="611560" y="908720"/>
            <a:ext cx="7219056" cy="646113"/>
          </a:xfrm>
          <a:prstGeom prst="rect">
            <a:avLst/>
          </a:prstGeom>
          <a:solidFill>
            <a:srgbClr val="FF0000"/>
          </a:solidFill>
        </p:spPr>
        <p:txBody>
          <a:bodyPr wrap="square">
            <a:spAutoFit/>
          </a:bodyPr>
          <a:lstStyle/>
          <a:p>
            <a:pPr algn="ctr" eaLnBrk="1" hangingPunct="1">
              <a:defRPr/>
            </a:pPr>
            <a:r>
              <a:rPr lang="ja-JP" altLang="en-US" dirty="0">
                <a:latin typeface="Arial" charset="0"/>
              </a:rPr>
              <a:t>　　　　</a:t>
            </a:r>
            <a:r>
              <a:rPr lang="ja-JP" altLang="en-US" sz="3600" b="1" dirty="0">
                <a:solidFill>
                  <a:schemeClr val="bg1"/>
                </a:solidFill>
                <a:latin typeface="Arial" charset="0"/>
              </a:rPr>
              <a:t>本人らしい暮らしの継続ついて</a:t>
            </a:r>
            <a:r>
              <a:rPr lang="ja-JP" altLang="en-US" sz="3600" b="1" dirty="0">
                <a:latin typeface="Arial" charset="0"/>
              </a:rPr>
              <a:t>　　</a:t>
            </a:r>
            <a:r>
              <a:rPr lang="ja-JP" altLang="en-US" b="1" dirty="0">
                <a:latin typeface="Arial" charset="0"/>
              </a:rPr>
              <a:t>　　　　　　　　　　</a:t>
            </a:r>
            <a:endParaRPr lang="ja-JP" altLang="en-US" dirty="0">
              <a:latin typeface="Arial" charset="0"/>
            </a:endParaRPr>
          </a:p>
        </p:txBody>
      </p:sp>
      <p:sp>
        <p:nvSpPr>
          <p:cNvPr id="6" name="Rectangle 1"/>
          <p:cNvSpPr>
            <a:spLocks noChangeArrowheads="1"/>
          </p:cNvSpPr>
          <p:nvPr/>
        </p:nvSpPr>
        <p:spPr bwMode="auto">
          <a:xfrm>
            <a:off x="285750" y="1902797"/>
            <a:ext cx="8858250" cy="4955203"/>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wrap="square" anchor="ctr">
            <a:spAutoFit/>
          </a:bodyPr>
          <a:lstStyle/>
          <a:p>
            <a:pPr eaLnBrk="1" hangingPunct="1">
              <a:defRPr/>
            </a:pPr>
            <a:r>
              <a:rPr lang="ja-JP" altLang="en-US" sz="3600" dirty="0">
                <a:solidFill>
                  <a:schemeClr val="accent4">
                    <a:lumMod val="75000"/>
                    <a:lumOff val="25000"/>
                  </a:schemeClr>
                </a:solidFill>
                <a:effectLst>
                  <a:outerShdw blurRad="38100" dist="38100" dir="2700000" algn="tl">
                    <a:srgbClr val="000000">
                      <a:alpha val="43137"/>
                    </a:srgbClr>
                  </a:outerShdw>
                </a:effectLst>
                <a:latin typeface="Arial" charset="0"/>
              </a:rPr>
              <a:t>○玄関に花を飾ることや誰かにお茶をたてる</a:t>
            </a:r>
            <a:endParaRPr lang="en-US" altLang="ja-JP" sz="3600" dirty="0">
              <a:solidFill>
                <a:schemeClr val="accent4">
                  <a:lumMod val="75000"/>
                  <a:lumOff val="25000"/>
                </a:schemeClr>
              </a:solidFill>
              <a:effectLst>
                <a:outerShdw blurRad="38100" dist="38100" dir="2700000" algn="tl">
                  <a:srgbClr val="000000">
                    <a:alpha val="43137"/>
                  </a:srgbClr>
                </a:outerShdw>
              </a:effectLst>
              <a:latin typeface="Arial" charset="0"/>
            </a:endParaRPr>
          </a:p>
          <a:p>
            <a:pPr eaLnBrk="1" hangingPunct="1">
              <a:defRPr/>
            </a:pPr>
            <a:r>
              <a:rPr lang="ja-JP" altLang="en-US" sz="3600" dirty="0">
                <a:solidFill>
                  <a:schemeClr val="accent4">
                    <a:lumMod val="75000"/>
                    <a:lumOff val="25000"/>
                  </a:schemeClr>
                </a:solidFill>
                <a:effectLst>
                  <a:outerShdw blurRad="38100" dist="38100" dir="2700000" algn="tl">
                    <a:srgbClr val="000000">
                      <a:alpha val="43137"/>
                    </a:srgbClr>
                  </a:outerShdw>
                </a:effectLst>
                <a:latin typeface="Arial" charset="0"/>
              </a:rPr>
              <a:t>　生活を続けたい。</a:t>
            </a:r>
            <a:endParaRPr lang="en-US" altLang="ja-JP" sz="3600" dirty="0">
              <a:solidFill>
                <a:schemeClr val="accent4">
                  <a:lumMod val="75000"/>
                  <a:lumOff val="25000"/>
                </a:schemeClr>
              </a:solidFill>
              <a:effectLst>
                <a:outerShdw blurRad="38100" dist="38100" dir="2700000" algn="tl">
                  <a:srgbClr val="000000">
                    <a:alpha val="43137"/>
                  </a:srgbClr>
                </a:outerShdw>
              </a:effectLst>
              <a:latin typeface="Arial" charset="0"/>
            </a:endParaRPr>
          </a:p>
          <a:p>
            <a:pPr eaLnBrk="1" hangingPunct="1">
              <a:defRPr/>
            </a:pPr>
            <a:endParaRPr lang="en-US" altLang="ja-JP" sz="1000" dirty="0">
              <a:solidFill>
                <a:schemeClr val="accent4">
                  <a:lumMod val="75000"/>
                  <a:lumOff val="25000"/>
                </a:schemeClr>
              </a:solidFill>
              <a:effectLst>
                <a:outerShdw blurRad="38100" dist="38100" dir="2700000" algn="tl">
                  <a:srgbClr val="000000">
                    <a:alpha val="43137"/>
                  </a:srgbClr>
                </a:outerShdw>
              </a:effectLst>
              <a:latin typeface="Arial" charset="0"/>
            </a:endParaRPr>
          </a:p>
          <a:p>
            <a:pPr eaLnBrk="1" hangingPunct="1">
              <a:defRPr/>
            </a:pPr>
            <a:r>
              <a:rPr lang="ja-JP" altLang="en-US" sz="3600" dirty="0">
                <a:solidFill>
                  <a:schemeClr val="accent4">
                    <a:lumMod val="75000"/>
                    <a:lumOff val="25000"/>
                  </a:schemeClr>
                </a:solidFill>
                <a:effectLst>
                  <a:outerShdw blurRad="38100" dist="38100" dir="2700000" algn="tl">
                    <a:srgbClr val="000000">
                      <a:alpha val="43137"/>
                    </a:srgbClr>
                  </a:outerShdw>
                </a:effectLst>
                <a:latin typeface="Arial" charset="0"/>
              </a:rPr>
              <a:t>○おしゃれをして琴の演奏会やお花の展覧</a:t>
            </a:r>
            <a:endParaRPr lang="en-US" altLang="ja-JP" sz="3600" dirty="0">
              <a:solidFill>
                <a:schemeClr val="accent4">
                  <a:lumMod val="75000"/>
                  <a:lumOff val="25000"/>
                </a:schemeClr>
              </a:solidFill>
              <a:effectLst>
                <a:outerShdw blurRad="38100" dist="38100" dir="2700000" algn="tl">
                  <a:srgbClr val="000000">
                    <a:alpha val="43137"/>
                  </a:srgbClr>
                </a:outerShdw>
              </a:effectLst>
              <a:latin typeface="Arial" charset="0"/>
            </a:endParaRPr>
          </a:p>
          <a:p>
            <a:pPr eaLnBrk="1" hangingPunct="1">
              <a:defRPr/>
            </a:pPr>
            <a:r>
              <a:rPr lang="ja-JP" altLang="en-US" sz="3600" dirty="0">
                <a:solidFill>
                  <a:schemeClr val="accent4">
                    <a:lumMod val="75000"/>
                    <a:lumOff val="25000"/>
                  </a:schemeClr>
                </a:solidFill>
                <a:effectLst>
                  <a:outerShdw blurRad="38100" dist="38100" dir="2700000" algn="tl">
                    <a:srgbClr val="000000">
                      <a:alpha val="43137"/>
                    </a:srgbClr>
                  </a:outerShdw>
                </a:effectLst>
                <a:latin typeface="Arial" charset="0"/>
              </a:rPr>
              <a:t>　会にも行けたらいいと思う。</a:t>
            </a:r>
            <a:endParaRPr lang="en-US" altLang="ja-JP" sz="3600" dirty="0">
              <a:solidFill>
                <a:schemeClr val="accent4">
                  <a:lumMod val="75000"/>
                  <a:lumOff val="25000"/>
                </a:schemeClr>
              </a:solidFill>
              <a:effectLst>
                <a:outerShdw blurRad="38100" dist="38100" dir="2700000" algn="tl">
                  <a:srgbClr val="000000">
                    <a:alpha val="43137"/>
                  </a:srgbClr>
                </a:outerShdw>
              </a:effectLst>
              <a:latin typeface="Arial" charset="0"/>
            </a:endParaRPr>
          </a:p>
          <a:p>
            <a:pPr eaLnBrk="1" hangingPunct="1">
              <a:defRPr/>
            </a:pPr>
            <a:endParaRPr lang="en-US" altLang="ja-JP" sz="1000" dirty="0">
              <a:solidFill>
                <a:schemeClr val="accent4">
                  <a:lumMod val="75000"/>
                  <a:lumOff val="25000"/>
                </a:schemeClr>
              </a:solidFill>
              <a:effectLst>
                <a:outerShdw blurRad="38100" dist="38100" dir="2700000" algn="tl">
                  <a:srgbClr val="000000">
                    <a:alpha val="43137"/>
                  </a:srgbClr>
                </a:outerShdw>
              </a:effectLst>
              <a:latin typeface="Arial" charset="0"/>
            </a:endParaRPr>
          </a:p>
          <a:p>
            <a:pPr eaLnBrk="1" hangingPunct="1">
              <a:defRPr/>
            </a:pPr>
            <a:r>
              <a:rPr lang="ja-JP" altLang="en-US" sz="3600" dirty="0">
                <a:solidFill>
                  <a:schemeClr val="accent4">
                    <a:lumMod val="75000"/>
                    <a:lumOff val="25000"/>
                  </a:schemeClr>
                </a:solidFill>
                <a:effectLst>
                  <a:outerShdw blurRad="38100" dist="38100" dir="2700000" algn="tl">
                    <a:srgbClr val="000000">
                      <a:alpha val="43137"/>
                    </a:srgbClr>
                  </a:outerShdw>
                </a:effectLst>
                <a:latin typeface="Arial" charset="0"/>
              </a:rPr>
              <a:t>○子や孫とお盆やお正月に外食や食事会を</a:t>
            </a:r>
            <a:endParaRPr lang="en-US" altLang="ja-JP" sz="3600" dirty="0">
              <a:solidFill>
                <a:schemeClr val="accent4">
                  <a:lumMod val="75000"/>
                  <a:lumOff val="25000"/>
                </a:schemeClr>
              </a:solidFill>
              <a:effectLst>
                <a:outerShdw blurRad="38100" dist="38100" dir="2700000" algn="tl">
                  <a:srgbClr val="000000">
                    <a:alpha val="43137"/>
                  </a:srgbClr>
                </a:outerShdw>
              </a:effectLst>
              <a:latin typeface="Arial" charset="0"/>
            </a:endParaRPr>
          </a:p>
          <a:p>
            <a:pPr eaLnBrk="1" hangingPunct="1">
              <a:defRPr/>
            </a:pPr>
            <a:r>
              <a:rPr lang="ja-JP" altLang="en-US" sz="3600" dirty="0">
                <a:solidFill>
                  <a:schemeClr val="accent4">
                    <a:lumMod val="75000"/>
                    <a:lumOff val="25000"/>
                  </a:schemeClr>
                </a:solidFill>
                <a:effectLst>
                  <a:outerShdw blurRad="38100" dist="38100" dir="2700000" algn="tl">
                    <a:srgbClr val="000000">
                      <a:alpha val="43137"/>
                    </a:srgbClr>
                  </a:outerShdw>
                </a:effectLst>
                <a:latin typeface="Arial" charset="0"/>
              </a:rPr>
              <a:t>　したい。</a:t>
            </a:r>
            <a:endParaRPr lang="en-US" altLang="ja-JP" sz="3600" dirty="0">
              <a:solidFill>
                <a:schemeClr val="accent4">
                  <a:lumMod val="75000"/>
                  <a:lumOff val="25000"/>
                </a:schemeClr>
              </a:solidFill>
              <a:effectLst>
                <a:outerShdw blurRad="38100" dist="38100" dir="2700000" algn="tl">
                  <a:srgbClr val="000000">
                    <a:alpha val="43137"/>
                  </a:srgbClr>
                </a:outerShdw>
              </a:effectLst>
              <a:latin typeface="Arial" charset="0"/>
            </a:endParaRPr>
          </a:p>
          <a:p>
            <a:pPr eaLnBrk="1" hangingPunct="1">
              <a:defRPr/>
            </a:pPr>
            <a:endParaRPr lang="en-US" altLang="ja-JP" sz="1000" dirty="0">
              <a:solidFill>
                <a:schemeClr val="accent4">
                  <a:lumMod val="75000"/>
                  <a:lumOff val="25000"/>
                </a:schemeClr>
              </a:solidFill>
              <a:effectLst>
                <a:outerShdw blurRad="38100" dist="38100" dir="2700000" algn="tl">
                  <a:srgbClr val="000000">
                    <a:alpha val="43137"/>
                  </a:srgbClr>
                </a:outerShdw>
              </a:effectLst>
              <a:latin typeface="Arial" charset="0"/>
            </a:endParaRPr>
          </a:p>
          <a:p>
            <a:pPr eaLnBrk="1" hangingPunct="1">
              <a:defRPr/>
            </a:pPr>
            <a:r>
              <a:rPr lang="ja-JP" altLang="en-US" sz="3600" dirty="0">
                <a:solidFill>
                  <a:schemeClr val="accent4">
                    <a:lumMod val="75000"/>
                    <a:lumOff val="25000"/>
                  </a:schemeClr>
                </a:solidFill>
                <a:effectLst>
                  <a:outerShdw blurRad="38100" dist="38100" dir="2700000" algn="tl">
                    <a:srgbClr val="000000">
                      <a:alpha val="43137"/>
                    </a:srgbClr>
                  </a:outerShdw>
                </a:effectLst>
                <a:latin typeface="Arial" charset="0"/>
              </a:rPr>
              <a:t>○ひとり暮らしを続けられるように体調を整え</a:t>
            </a:r>
            <a:endParaRPr lang="en-US" altLang="ja-JP" sz="3600" dirty="0">
              <a:solidFill>
                <a:schemeClr val="accent4">
                  <a:lumMod val="75000"/>
                  <a:lumOff val="25000"/>
                </a:schemeClr>
              </a:solidFill>
              <a:effectLst>
                <a:outerShdw blurRad="38100" dist="38100" dir="2700000" algn="tl">
                  <a:srgbClr val="000000">
                    <a:alpha val="43137"/>
                  </a:srgbClr>
                </a:outerShdw>
              </a:effectLst>
              <a:latin typeface="Arial" charset="0"/>
            </a:endParaRPr>
          </a:p>
          <a:p>
            <a:pPr eaLnBrk="1" hangingPunct="1">
              <a:defRPr/>
            </a:pPr>
            <a:r>
              <a:rPr lang="ja-JP" altLang="en-US" sz="3600" dirty="0">
                <a:solidFill>
                  <a:schemeClr val="accent4">
                    <a:lumMod val="75000"/>
                    <a:lumOff val="25000"/>
                  </a:schemeClr>
                </a:solidFill>
                <a:effectLst>
                  <a:outerShdw blurRad="38100" dist="38100" dir="2700000" algn="tl">
                    <a:srgbClr val="000000">
                      <a:alpha val="43137"/>
                    </a:srgbClr>
                  </a:outerShdw>
                </a:effectLst>
                <a:latin typeface="Arial" charset="0"/>
              </a:rPr>
              <a:t>　</a:t>
            </a:r>
            <a:r>
              <a:rPr lang="ja-JP" altLang="en-US" sz="3600" dirty="0" err="1">
                <a:solidFill>
                  <a:schemeClr val="accent4">
                    <a:lumMod val="75000"/>
                    <a:lumOff val="25000"/>
                  </a:schemeClr>
                </a:solidFill>
                <a:effectLst>
                  <a:outerShdw blurRad="38100" dist="38100" dir="2700000" algn="tl">
                    <a:srgbClr val="000000">
                      <a:alpha val="43137"/>
                    </a:srgbClr>
                  </a:outerShdw>
                </a:effectLst>
                <a:latin typeface="Arial" charset="0"/>
              </a:rPr>
              <a:t>たい</a:t>
            </a:r>
            <a:endParaRPr lang="ja-JP" altLang="en-US" sz="3600" dirty="0">
              <a:solidFill>
                <a:schemeClr val="accent4">
                  <a:lumMod val="75000"/>
                  <a:lumOff val="25000"/>
                </a:schemeClr>
              </a:solidFill>
              <a:effectLst>
                <a:outerShdw blurRad="38100" dist="38100" dir="2700000" algn="tl">
                  <a:srgbClr val="000000">
                    <a:alpha val="43137"/>
                  </a:srgbClr>
                </a:outerShdw>
              </a:effectLst>
              <a:latin typeface="Arial" charset="0"/>
            </a:endParaRPr>
          </a:p>
        </p:txBody>
      </p:sp>
      <p:sp>
        <p:nvSpPr>
          <p:cNvPr id="7" name="メモ 6"/>
          <p:cNvSpPr/>
          <p:nvPr/>
        </p:nvSpPr>
        <p:spPr>
          <a:xfrm>
            <a:off x="7830616" y="909134"/>
            <a:ext cx="1115616" cy="62068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000" dirty="0">
                <a:solidFill>
                  <a:srgbClr val="FF0000"/>
                </a:solidFill>
              </a:rPr>
              <a:t>ﾜｰｸｼｰﾄ</a:t>
            </a:r>
            <a:endParaRPr kumimoji="1" lang="en-US" altLang="ja-JP" sz="2000" dirty="0">
              <a:solidFill>
                <a:srgbClr val="FF0000"/>
              </a:solidFill>
            </a:endParaRPr>
          </a:p>
          <a:p>
            <a:pPr algn="ctr"/>
            <a:r>
              <a:rPr lang="ja-JP" altLang="en-US" sz="2000" dirty="0">
                <a:solidFill>
                  <a:srgbClr val="FF0000"/>
                </a:solidFill>
              </a:rPr>
              <a:t>Ｐ</a:t>
            </a:r>
            <a:r>
              <a:rPr lang="en-US" altLang="ja-JP" sz="2000" dirty="0">
                <a:solidFill>
                  <a:srgbClr val="FF0000"/>
                </a:solidFill>
              </a:rPr>
              <a:t>71</a:t>
            </a:r>
            <a:endParaRPr kumimoji="1" lang="ja-JP" altLang="en-US" sz="2000" dirty="0">
              <a:solidFill>
                <a:srgbClr val="FF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889544805"/>
              </p:ext>
            </p:extLst>
          </p:nvPr>
        </p:nvGraphicFramePr>
        <p:xfrm>
          <a:off x="0" y="980728"/>
          <a:ext cx="9144002" cy="5613400"/>
        </p:xfrm>
        <a:graphic>
          <a:graphicData uri="http://schemas.openxmlformats.org/drawingml/2006/table">
            <a:tbl>
              <a:tblPr/>
              <a:tblGrid>
                <a:gridCol w="1718857">
                  <a:extLst>
                    <a:ext uri="{9D8B030D-6E8A-4147-A177-3AD203B41FA5}">
                      <a16:colId xmlns:a16="http://schemas.microsoft.com/office/drawing/2014/main" val="20000"/>
                    </a:ext>
                  </a:extLst>
                </a:gridCol>
                <a:gridCol w="1750381">
                  <a:extLst>
                    <a:ext uri="{9D8B030D-6E8A-4147-A177-3AD203B41FA5}">
                      <a16:colId xmlns:a16="http://schemas.microsoft.com/office/drawing/2014/main" val="20001"/>
                    </a:ext>
                  </a:extLst>
                </a:gridCol>
                <a:gridCol w="2034797">
                  <a:extLst>
                    <a:ext uri="{9D8B030D-6E8A-4147-A177-3AD203B41FA5}">
                      <a16:colId xmlns:a16="http://schemas.microsoft.com/office/drawing/2014/main" val="20002"/>
                    </a:ext>
                  </a:extLst>
                </a:gridCol>
                <a:gridCol w="2282675">
                  <a:extLst>
                    <a:ext uri="{9D8B030D-6E8A-4147-A177-3AD203B41FA5}">
                      <a16:colId xmlns:a16="http://schemas.microsoft.com/office/drawing/2014/main" val="20003"/>
                    </a:ext>
                  </a:extLst>
                </a:gridCol>
                <a:gridCol w="1357292">
                  <a:extLst>
                    <a:ext uri="{9D8B030D-6E8A-4147-A177-3AD203B41FA5}">
                      <a16:colId xmlns:a16="http://schemas.microsoft.com/office/drawing/2014/main" val="20004"/>
                    </a:ext>
                  </a:extLst>
                </a:gridCol>
              </a:tblGrid>
              <a:tr h="285759">
                <a:tc rowSpan="2">
                  <a:txBody>
                    <a:bodyPr/>
                    <a:lstStyle/>
                    <a:p>
                      <a:pPr algn="ctr">
                        <a:spcAft>
                          <a:spcPts val="0"/>
                        </a:spcAft>
                      </a:pPr>
                      <a:r>
                        <a:rPr lang="ja-JP" sz="1600" kern="100" dirty="0">
                          <a:latin typeface="Century"/>
                          <a:ea typeface="ＭＳ ゴシック"/>
                          <a:cs typeface="Times New Roman"/>
                        </a:rPr>
                        <a:t>生活全般の解決すべき課題</a:t>
                      </a:r>
                      <a:r>
                        <a:rPr lang="en-US" sz="1600" kern="100" dirty="0">
                          <a:latin typeface="Century"/>
                          <a:ea typeface="ＭＳ ゴシック"/>
                          <a:cs typeface="Times New Roman"/>
                        </a:rPr>
                        <a:t>(</a:t>
                      </a:r>
                      <a:r>
                        <a:rPr lang="ja-JP" sz="1600" kern="100" dirty="0">
                          <a:latin typeface="Century"/>
                          <a:ea typeface="ＭＳ ゴシック"/>
                          <a:cs typeface="Times New Roman"/>
                        </a:rPr>
                        <a:t>ニーズ</a:t>
                      </a:r>
                      <a:r>
                        <a:rPr lang="en-US" sz="1600" kern="100" dirty="0">
                          <a:latin typeface="Century"/>
                          <a:ea typeface="ＭＳ ゴシック"/>
                          <a:cs typeface="Times New Roman"/>
                        </a:rPr>
                        <a:t>)</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gridSpan="2">
                  <a:txBody>
                    <a:bodyPr/>
                    <a:lstStyle/>
                    <a:p>
                      <a:pPr algn="ctr">
                        <a:spcAft>
                          <a:spcPts val="0"/>
                        </a:spcAft>
                      </a:pPr>
                      <a:r>
                        <a:rPr lang="ja-JP" sz="1600" kern="100" dirty="0">
                          <a:latin typeface="Century"/>
                          <a:ea typeface="ＭＳ ゴシック"/>
                          <a:cs typeface="Times New Roman"/>
                        </a:rPr>
                        <a:t>目　　標</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hMerge="1">
                  <a:txBody>
                    <a:bodyPr/>
                    <a:lstStyle/>
                    <a:p>
                      <a:endParaRPr kumimoji="1" lang="ja-JP" altLang="en-US"/>
                    </a:p>
                  </a:txBody>
                  <a:tcPr/>
                </a:tc>
                <a:tc gridSpan="2">
                  <a:txBody>
                    <a:bodyPr/>
                    <a:lstStyle/>
                    <a:p>
                      <a:pPr algn="ctr">
                        <a:spcAft>
                          <a:spcPts val="0"/>
                        </a:spcAft>
                      </a:pPr>
                      <a:r>
                        <a:rPr lang="ja-JP" sz="1600" kern="100" dirty="0">
                          <a:latin typeface="Century"/>
                          <a:ea typeface="ＭＳ ゴシック"/>
                          <a:cs typeface="Times New Roman"/>
                        </a:rPr>
                        <a:t>援助内容</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428639">
                <a:tc vMerge="1">
                  <a:txBody>
                    <a:bodyPr/>
                    <a:lstStyle/>
                    <a:p>
                      <a:endParaRPr kumimoji="1" lang="ja-JP" altLang="en-US"/>
                    </a:p>
                  </a:txBody>
                  <a:tcPr/>
                </a:tc>
                <a:tc>
                  <a:txBody>
                    <a:bodyPr/>
                    <a:lstStyle/>
                    <a:p>
                      <a:pPr algn="ctr">
                        <a:spcAft>
                          <a:spcPts val="0"/>
                        </a:spcAft>
                      </a:pPr>
                      <a:r>
                        <a:rPr lang="ja-JP" sz="1600" kern="100" dirty="0">
                          <a:latin typeface="Century"/>
                          <a:ea typeface="ＭＳ ゴシック"/>
                          <a:cs typeface="Times New Roman"/>
                        </a:rPr>
                        <a:t>長期目標</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spcAft>
                          <a:spcPts val="0"/>
                        </a:spcAft>
                      </a:pPr>
                      <a:r>
                        <a:rPr lang="ja-JP" sz="1600" kern="100" dirty="0">
                          <a:latin typeface="Century"/>
                          <a:ea typeface="ＭＳ ゴシック"/>
                          <a:cs typeface="Times New Roman"/>
                        </a:rPr>
                        <a:t>短期目標</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spcAft>
                          <a:spcPts val="0"/>
                        </a:spcAft>
                      </a:pPr>
                      <a:r>
                        <a:rPr lang="ja-JP" sz="1600" kern="100" dirty="0">
                          <a:latin typeface="Century"/>
                          <a:ea typeface="ＭＳ ゴシック"/>
                          <a:cs typeface="Times New Roman"/>
                        </a:rPr>
                        <a:t>サービス内容</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a:spcAft>
                          <a:spcPts val="0"/>
                        </a:spcAft>
                      </a:pPr>
                      <a:r>
                        <a:rPr lang="ja-JP" sz="1600" kern="100" dirty="0">
                          <a:latin typeface="Century"/>
                          <a:ea typeface="ＭＳ ゴシック"/>
                          <a:cs typeface="Times New Roman"/>
                        </a:rPr>
                        <a:t>サービス種別</a:t>
                      </a:r>
                      <a:endParaRPr lang="ja-JP" sz="16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1"/>
                  </a:ext>
                </a:extLst>
              </a:tr>
              <a:tr h="489900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2400" kern="100" dirty="0">
                          <a:latin typeface="+mj-ea"/>
                          <a:ea typeface="+mj-ea"/>
                          <a:cs typeface="Times New Roman"/>
                        </a:rPr>
                        <a:t>お花の展覧会、お茶会、琴の演奏会に行きたい</a:t>
                      </a:r>
                      <a:endParaRPr lang="en-US" sz="2400" kern="100" dirty="0">
                        <a:latin typeface="+mj-ea"/>
                        <a:ea typeface="+mj-ea"/>
                        <a:cs typeface="Times New Roman"/>
                      </a:endParaRPr>
                    </a:p>
                  </a:txBody>
                  <a:tcPr marL="72000" marR="72000" marT="72002" marB="720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400" kern="100" dirty="0">
                          <a:latin typeface="+mj-ea"/>
                          <a:ea typeface="+mj-ea"/>
                          <a:cs typeface="Times New Roman"/>
                        </a:rPr>
                        <a:t>バランスのとれた食事を取ることによって体力がつき、外出ができるようになる</a:t>
                      </a:r>
                      <a:endParaRPr lang="en-US" sz="2400" kern="100" dirty="0">
                        <a:latin typeface="+mj-ea"/>
                        <a:ea typeface="+mj-ea"/>
                        <a:cs typeface="Times New Roman"/>
                      </a:endParaRPr>
                    </a:p>
                    <a:p>
                      <a:endParaRPr lang="ja-JP" altLang="en-US" sz="1800" dirty="0">
                        <a:latin typeface="+mj-ea"/>
                        <a:ea typeface="+mj-ea"/>
                      </a:endParaRPr>
                    </a:p>
                  </a:txBody>
                  <a:tcPr marL="72000" marR="0" marT="72002" marB="720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just">
                        <a:lnSpc>
                          <a:spcPct val="100000"/>
                        </a:lnSpc>
                        <a:spcAft>
                          <a:spcPts val="0"/>
                        </a:spcAft>
                      </a:pPr>
                      <a:r>
                        <a:rPr lang="ja-JP" altLang="en-US" sz="2400" kern="100" dirty="0">
                          <a:solidFill>
                            <a:srgbClr val="FF3399"/>
                          </a:solidFill>
                          <a:latin typeface="+mj-ea"/>
                          <a:ea typeface="+mj-ea"/>
                          <a:cs typeface="Times New Roman"/>
                        </a:rPr>
                        <a:t>・３食食事が摂れるようになる</a:t>
                      </a:r>
                      <a:endParaRPr lang="en-US" altLang="ja-JP" sz="2400" kern="100" dirty="0">
                        <a:solidFill>
                          <a:srgbClr val="FF3399"/>
                        </a:solidFill>
                        <a:latin typeface="+mj-ea"/>
                        <a:ea typeface="+mj-ea"/>
                        <a:cs typeface="Times New Roman"/>
                      </a:endParaRPr>
                    </a:p>
                    <a:p>
                      <a:pPr algn="just">
                        <a:lnSpc>
                          <a:spcPct val="100000"/>
                        </a:lnSpc>
                        <a:spcAft>
                          <a:spcPts val="0"/>
                        </a:spcAft>
                      </a:pPr>
                      <a:r>
                        <a:rPr lang="ja-JP" altLang="en-US" sz="2400" kern="100" dirty="0">
                          <a:solidFill>
                            <a:srgbClr val="FF3399"/>
                          </a:solidFill>
                          <a:latin typeface="+mj-ea"/>
                          <a:ea typeface="+mj-ea"/>
                          <a:cs typeface="Times New Roman"/>
                        </a:rPr>
                        <a:t>・自分で献立を考え、１～２品ぐらい簡単な調理ができるようになる。味つけは自分でできる</a:t>
                      </a:r>
                      <a:endParaRPr lang="en-US" sz="2400" kern="100" dirty="0">
                        <a:solidFill>
                          <a:srgbClr val="FF3399"/>
                        </a:solidFill>
                        <a:latin typeface="+mj-ea"/>
                        <a:ea typeface="+mj-ea"/>
                        <a:cs typeface="Times New Roman"/>
                      </a:endParaRPr>
                    </a:p>
                    <a:p>
                      <a:pPr>
                        <a:lnSpc>
                          <a:spcPct val="100000"/>
                        </a:lnSpc>
                      </a:pPr>
                      <a:endParaRPr lang="ja-JP" altLang="en-US" sz="2400" dirty="0">
                        <a:latin typeface="+mj-ea"/>
                        <a:ea typeface="+mj-ea"/>
                      </a:endParaRPr>
                    </a:p>
                  </a:txBody>
                  <a:tcPr marL="72000" marR="72000" marT="72002" marB="720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just">
                        <a:lnSpc>
                          <a:spcPct val="100000"/>
                        </a:lnSpc>
                        <a:spcAft>
                          <a:spcPts val="0"/>
                        </a:spcAft>
                      </a:pPr>
                      <a:r>
                        <a:rPr lang="ja-JP" altLang="en-US" sz="2400" kern="100" dirty="0">
                          <a:solidFill>
                            <a:srgbClr val="0070C0"/>
                          </a:solidFill>
                          <a:latin typeface="+mj-ea"/>
                          <a:ea typeface="+mj-ea"/>
                          <a:cs typeface="Times New Roman"/>
                        </a:rPr>
                        <a:t>・その日の献立を決め、食材購入（買い物）に出かける（体調のよい時は一緒に行く）</a:t>
                      </a:r>
                      <a:endParaRPr lang="en-US" altLang="ja-JP" sz="2400" kern="100" dirty="0">
                        <a:solidFill>
                          <a:srgbClr val="0070C0"/>
                        </a:solidFill>
                        <a:latin typeface="+mj-ea"/>
                        <a:ea typeface="+mj-ea"/>
                        <a:cs typeface="Times New Roman"/>
                      </a:endParaRPr>
                    </a:p>
                    <a:p>
                      <a:pPr algn="just">
                        <a:lnSpc>
                          <a:spcPct val="100000"/>
                        </a:lnSpc>
                        <a:spcAft>
                          <a:spcPts val="0"/>
                        </a:spcAft>
                      </a:pPr>
                      <a:r>
                        <a:rPr lang="ja-JP" altLang="en-US" sz="2400" kern="100" dirty="0">
                          <a:solidFill>
                            <a:srgbClr val="0070C0"/>
                          </a:solidFill>
                          <a:latin typeface="+mj-ea"/>
                          <a:ea typeface="+mj-ea"/>
                          <a:cs typeface="Times New Roman"/>
                        </a:rPr>
                        <a:t>・買物の際の車いす利用</a:t>
                      </a:r>
                      <a:endParaRPr lang="en-US" altLang="ja-JP" sz="2400" kern="100" dirty="0">
                        <a:solidFill>
                          <a:srgbClr val="0070C0"/>
                        </a:solidFill>
                        <a:latin typeface="+mj-ea"/>
                        <a:ea typeface="+mj-ea"/>
                        <a:cs typeface="Times New Roman"/>
                      </a:endParaRPr>
                    </a:p>
                    <a:p>
                      <a:pPr algn="just">
                        <a:lnSpc>
                          <a:spcPct val="100000"/>
                        </a:lnSpc>
                        <a:spcAft>
                          <a:spcPts val="0"/>
                        </a:spcAft>
                      </a:pPr>
                      <a:r>
                        <a:rPr lang="ja-JP" altLang="en-US" sz="2400" kern="100" dirty="0">
                          <a:solidFill>
                            <a:srgbClr val="0070C0"/>
                          </a:solidFill>
                          <a:latin typeface="+mj-ea"/>
                          <a:ea typeface="+mj-ea"/>
                          <a:cs typeface="Times New Roman"/>
                        </a:rPr>
                        <a:t>・調理の補助（下ごしらえ）</a:t>
                      </a:r>
                      <a:endParaRPr lang="en-US" altLang="ja-JP" sz="2400" kern="100" dirty="0">
                        <a:solidFill>
                          <a:srgbClr val="0070C0"/>
                        </a:solidFill>
                        <a:latin typeface="+mj-ea"/>
                        <a:ea typeface="+mj-ea"/>
                        <a:cs typeface="Times New Roman"/>
                      </a:endParaRPr>
                    </a:p>
                    <a:p>
                      <a:pPr algn="just">
                        <a:lnSpc>
                          <a:spcPct val="100000"/>
                        </a:lnSpc>
                        <a:spcAft>
                          <a:spcPts val="0"/>
                        </a:spcAft>
                      </a:pPr>
                      <a:endParaRPr lang="en-US" altLang="ja-JP" sz="2400" kern="100" dirty="0">
                        <a:solidFill>
                          <a:srgbClr val="0070C0"/>
                        </a:solidFill>
                        <a:latin typeface="+mj-ea"/>
                        <a:ea typeface="+mj-ea"/>
                        <a:cs typeface="Times New Roman"/>
                      </a:endParaRPr>
                    </a:p>
                    <a:p>
                      <a:pPr algn="just">
                        <a:lnSpc>
                          <a:spcPct val="100000"/>
                        </a:lnSpc>
                        <a:spcAft>
                          <a:spcPts val="0"/>
                        </a:spcAft>
                      </a:pPr>
                      <a:r>
                        <a:rPr lang="en-US" altLang="ja-JP" sz="2400" kern="100" dirty="0">
                          <a:solidFill>
                            <a:srgbClr val="0070C0"/>
                          </a:solidFill>
                          <a:latin typeface="+mj-ea"/>
                          <a:ea typeface="+mj-ea"/>
                          <a:cs typeface="Times New Roman"/>
                        </a:rPr>
                        <a:t>〈</a:t>
                      </a:r>
                      <a:r>
                        <a:rPr lang="ja-JP" altLang="en-US" sz="2400" kern="100" dirty="0">
                          <a:solidFill>
                            <a:srgbClr val="0070C0"/>
                          </a:solidFill>
                          <a:latin typeface="+mj-ea"/>
                          <a:ea typeface="+mj-ea"/>
                          <a:cs typeface="Times New Roman"/>
                        </a:rPr>
                        <a:t>後略</a:t>
                      </a:r>
                      <a:r>
                        <a:rPr lang="en-US" altLang="ja-JP" sz="2400" kern="100" dirty="0">
                          <a:solidFill>
                            <a:srgbClr val="0070C0"/>
                          </a:solidFill>
                          <a:latin typeface="+mj-ea"/>
                          <a:ea typeface="+mj-ea"/>
                          <a:cs typeface="Times New Roman"/>
                        </a:rPr>
                        <a:t>〉</a:t>
                      </a:r>
                      <a:endParaRPr lang="en-US" sz="2400" kern="100" dirty="0">
                        <a:solidFill>
                          <a:srgbClr val="0070C0"/>
                        </a:solidFill>
                        <a:latin typeface="+mj-ea"/>
                        <a:ea typeface="+mj-ea"/>
                        <a:cs typeface="Times New Roman"/>
                      </a:endParaRPr>
                    </a:p>
                    <a:p>
                      <a:pPr>
                        <a:lnSpc>
                          <a:spcPct val="100000"/>
                        </a:lnSpc>
                      </a:pPr>
                      <a:endParaRPr lang="ja-JP" altLang="en-US" sz="2400" dirty="0">
                        <a:solidFill>
                          <a:srgbClr val="0070C0"/>
                        </a:solidFill>
                        <a:latin typeface="+mj-ea"/>
                        <a:ea typeface="+mj-ea"/>
                      </a:endParaRPr>
                    </a:p>
                  </a:txBody>
                  <a:tcPr marL="72000" marR="72000" marT="72002" marB="720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just">
                        <a:lnSpc>
                          <a:spcPct val="100000"/>
                        </a:lnSpc>
                        <a:spcAft>
                          <a:spcPts val="0"/>
                        </a:spcAft>
                      </a:pPr>
                      <a:r>
                        <a:rPr lang="ja-JP" altLang="en-US" sz="2400" kern="100" dirty="0">
                          <a:solidFill>
                            <a:srgbClr val="0070C0"/>
                          </a:solidFill>
                          <a:latin typeface="+mj-ea"/>
                          <a:ea typeface="+mj-ea"/>
                          <a:cs typeface="Times New Roman"/>
                        </a:rPr>
                        <a:t>本人</a:t>
                      </a:r>
                      <a:endParaRPr lang="en-US" altLang="ja-JP" sz="2400" kern="100" dirty="0">
                        <a:solidFill>
                          <a:srgbClr val="0070C0"/>
                        </a:solidFill>
                        <a:latin typeface="+mj-ea"/>
                        <a:ea typeface="+mj-ea"/>
                        <a:cs typeface="Times New Roman"/>
                      </a:endParaRPr>
                    </a:p>
                    <a:p>
                      <a:pPr algn="just">
                        <a:lnSpc>
                          <a:spcPct val="100000"/>
                        </a:lnSpc>
                        <a:spcAft>
                          <a:spcPts val="0"/>
                        </a:spcAft>
                      </a:pPr>
                      <a:endParaRPr lang="en-US" altLang="ja-JP" sz="2400" kern="100" dirty="0">
                        <a:solidFill>
                          <a:srgbClr val="0070C0"/>
                        </a:solidFill>
                        <a:latin typeface="+mj-ea"/>
                        <a:ea typeface="+mj-ea"/>
                        <a:cs typeface="Times New Roman"/>
                      </a:endParaRPr>
                    </a:p>
                    <a:p>
                      <a:pPr algn="just">
                        <a:lnSpc>
                          <a:spcPct val="100000"/>
                        </a:lnSpc>
                        <a:spcAft>
                          <a:spcPts val="0"/>
                        </a:spcAft>
                      </a:pPr>
                      <a:r>
                        <a:rPr lang="ja-JP" altLang="en-US" sz="2400" kern="100" dirty="0">
                          <a:solidFill>
                            <a:srgbClr val="0070C0"/>
                          </a:solidFill>
                          <a:latin typeface="+mj-ea"/>
                          <a:ea typeface="+mj-ea"/>
                          <a:cs typeface="Times New Roman"/>
                        </a:rPr>
                        <a:t>家族</a:t>
                      </a:r>
                      <a:endParaRPr lang="en-US" altLang="ja-JP" sz="2400" kern="100" dirty="0">
                        <a:solidFill>
                          <a:srgbClr val="0070C0"/>
                        </a:solidFill>
                        <a:latin typeface="+mj-ea"/>
                        <a:ea typeface="+mj-ea"/>
                        <a:cs typeface="Times New Roman"/>
                      </a:endParaRPr>
                    </a:p>
                    <a:p>
                      <a:pPr algn="just">
                        <a:lnSpc>
                          <a:spcPct val="100000"/>
                        </a:lnSpc>
                        <a:spcAft>
                          <a:spcPts val="0"/>
                        </a:spcAft>
                      </a:pPr>
                      <a:r>
                        <a:rPr lang="ja-JP" altLang="en-US" sz="2400" kern="100" dirty="0">
                          <a:solidFill>
                            <a:srgbClr val="0070C0"/>
                          </a:solidFill>
                          <a:latin typeface="+mj-ea"/>
                          <a:ea typeface="+mj-ea"/>
                          <a:cs typeface="Times New Roman"/>
                        </a:rPr>
                        <a:t>訪問介護</a:t>
                      </a:r>
                      <a:endParaRPr lang="en-US" altLang="ja-JP" sz="2400" kern="100" dirty="0">
                        <a:solidFill>
                          <a:srgbClr val="0070C0"/>
                        </a:solidFill>
                        <a:latin typeface="+mj-ea"/>
                        <a:ea typeface="+mj-ea"/>
                        <a:cs typeface="Times New Roman"/>
                      </a:endParaRPr>
                    </a:p>
                    <a:p>
                      <a:pPr algn="just">
                        <a:lnSpc>
                          <a:spcPct val="100000"/>
                        </a:lnSpc>
                        <a:spcAft>
                          <a:spcPts val="0"/>
                        </a:spcAft>
                      </a:pPr>
                      <a:endParaRPr lang="en-US" altLang="ja-JP" sz="2400" kern="100" dirty="0">
                        <a:solidFill>
                          <a:srgbClr val="0070C0"/>
                        </a:solidFill>
                        <a:latin typeface="+mj-ea"/>
                        <a:ea typeface="+mj-ea"/>
                        <a:cs typeface="Times New Roman"/>
                      </a:endParaRPr>
                    </a:p>
                    <a:p>
                      <a:pPr algn="just">
                        <a:lnSpc>
                          <a:spcPct val="100000"/>
                        </a:lnSpc>
                        <a:spcAft>
                          <a:spcPts val="0"/>
                        </a:spcAft>
                      </a:pPr>
                      <a:r>
                        <a:rPr lang="ja-JP" altLang="en-US" sz="2400" kern="100" dirty="0">
                          <a:solidFill>
                            <a:srgbClr val="0070C0"/>
                          </a:solidFill>
                          <a:latin typeface="+mj-ea"/>
                          <a:ea typeface="+mj-ea"/>
                          <a:cs typeface="Times New Roman"/>
                        </a:rPr>
                        <a:t>福祉用具貸与</a:t>
                      </a:r>
                      <a:endParaRPr lang="en-US" altLang="ja-JP" sz="2400" kern="100" dirty="0">
                        <a:solidFill>
                          <a:srgbClr val="0070C0"/>
                        </a:solidFill>
                        <a:latin typeface="+mj-ea"/>
                        <a:ea typeface="+mj-ea"/>
                        <a:cs typeface="Times New Roman"/>
                      </a:endParaRPr>
                    </a:p>
                    <a:p>
                      <a:pPr algn="just">
                        <a:lnSpc>
                          <a:spcPct val="100000"/>
                        </a:lnSpc>
                        <a:spcAft>
                          <a:spcPts val="0"/>
                        </a:spcAft>
                      </a:pPr>
                      <a:endParaRPr lang="en-US" altLang="ja-JP" sz="2400" kern="100" dirty="0">
                        <a:solidFill>
                          <a:srgbClr val="0070C0"/>
                        </a:solidFill>
                        <a:latin typeface="+mj-ea"/>
                        <a:ea typeface="+mj-ea"/>
                        <a:cs typeface="Times New Roman"/>
                      </a:endParaRPr>
                    </a:p>
                    <a:p>
                      <a:pPr algn="just">
                        <a:lnSpc>
                          <a:spcPct val="100000"/>
                        </a:lnSpc>
                        <a:spcAft>
                          <a:spcPts val="0"/>
                        </a:spcAft>
                      </a:pPr>
                      <a:r>
                        <a:rPr lang="ja-JP" altLang="en-US" sz="2400" kern="100" dirty="0">
                          <a:solidFill>
                            <a:srgbClr val="0070C0"/>
                          </a:solidFill>
                          <a:latin typeface="+mj-ea"/>
                          <a:ea typeface="+mj-ea"/>
                          <a:cs typeface="Times New Roman"/>
                        </a:rPr>
                        <a:t>家族</a:t>
                      </a:r>
                      <a:endParaRPr lang="en-US" sz="2400" kern="100" dirty="0">
                        <a:solidFill>
                          <a:srgbClr val="0070C0"/>
                        </a:solidFill>
                        <a:latin typeface="+mj-ea"/>
                        <a:ea typeface="+mj-ea"/>
                        <a:cs typeface="Times New Roman"/>
                      </a:endParaRPr>
                    </a:p>
                    <a:p>
                      <a:pPr>
                        <a:lnSpc>
                          <a:spcPct val="100000"/>
                        </a:lnSpc>
                      </a:pPr>
                      <a:endParaRPr lang="ja-JP" altLang="en-US" sz="2400" dirty="0">
                        <a:solidFill>
                          <a:srgbClr val="0070C0"/>
                        </a:solidFill>
                        <a:latin typeface="+mj-ea"/>
                        <a:ea typeface="+mj-ea"/>
                      </a:endParaRPr>
                    </a:p>
                  </a:txBody>
                  <a:tcPr marL="72000" marR="72000" marT="72002" marB="720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2"/>
                  </a:ext>
                </a:extLst>
              </a:tr>
            </a:tbl>
          </a:graphicData>
        </a:graphic>
      </p:graphicFrame>
      <p:sp>
        <p:nvSpPr>
          <p:cNvPr id="3" name="1 つの角を切り取った四角形 2"/>
          <p:cNvSpPr/>
          <p:nvPr/>
        </p:nvSpPr>
        <p:spPr>
          <a:xfrm>
            <a:off x="0" y="285750"/>
            <a:ext cx="3643313" cy="357188"/>
          </a:xfrm>
          <a:prstGeom prst="snip1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schemeClr val="bg1"/>
                </a:solidFill>
              </a:rPr>
              <a:t>この時点で考えられるケアプラン</a:t>
            </a:r>
          </a:p>
        </p:txBody>
      </p:sp>
      <p:sp>
        <p:nvSpPr>
          <p:cNvPr id="5" name="メモ 4"/>
          <p:cNvSpPr/>
          <p:nvPr/>
        </p:nvSpPr>
        <p:spPr>
          <a:xfrm>
            <a:off x="8054240" y="-9079"/>
            <a:ext cx="1115616" cy="62068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000" dirty="0">
                <a:solidFill>
                  <a:srgbClr val="FF0000"/>
                </a:solidFill>
              </a:rPr>
              <a:t>ﾜｰｸｼｰﾄ</a:t>
            </a:r>
            <a:endParaRPr kumimoji="1" lang="en-US" altLang="ja-JP" sz="2000" dirty="0">
              <a:solidFill>
                <a:srgbClr val="FF0000"/>
              </a:solidFill>
            </a:endParaRPr>
          </a:p>
          <a:p>
            <a:pPr algn="ctr"/>
            <a:r>
              <a:rPr lang="ja-JP" altLang="en-US" sz="2000" dirty="0">
                <a:solidFill>
                  <a:srgbClr val="FF0000"/>
                </a:solidFill>
              </a:rPr>
              <a:t>Ｐ</a:t>
            </a:r>
            <a:r>
              <a:rPr lang="en-US" altLang="ja-JP" sz="2000" dirty="0">
                <a:solidFill>
                  <a:srgbClr val="FF0000"/>
                </a:solidFill>
              </a:rPr>
              <a:t>72</a:t>
            </a:r>
            <a:endParaRPr kumimoji="1" lang="ja-JP" altLang="en-US" sz="2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905743118"/>
              </p:ext>
            </p:extLst>
          </p:nvPr>
        </p:nvGraphicFramePr>
        <p:xfrm>
          <a:off x="0" y="0"/>
          <a:ext cx="9144000" cy="6550064"/>
        </p:xfrm>
        <a:graphic>
          <a:graphicData uri="http://schemas.openxmlformats.org/drawingml/2006/table">
            <a:tbl>
              <a:tblPr/>
              <a:tblGrid>
                <a:gridCol w="1585375">
                  <a:extLst>
                    <a:ext uri="{9D8B030D-6E8A-4147-A177-3AD203B41FA5}">
                      <a16:colId xmlns:a16="http://schemas.microsoft.com/office/drawing/2014/main" val="20000"/>
                    </a:ext>
                  </a:extLst>
                </a:gridCol>
                <a:gridCol w="1614451">
                  <a:extLst>
                    <a:ext uri="{9D8B030D-6E8A-4147-A177-3AD203B41FA5}">
                      <a16:colId xmlns:a16="http://schemas.microsoft.com/office/drawing/2014/main" val="20001"/>
                    </a:ext>
                  </a:extLst>
                </a:gridCol>
                <a:gridCol w="1862766">
                  <a:extLst>
                    <a:ext uri="{9D8B030D-6E8A-4147-A177-3AD203B41FA5}">
                      <a16:colId xmlns:a16="http://schemas.microsoft.com/office/drawing/2014/main" val="20002"/>
                    </a:ext>
                  </a:extLst>
                </a:gridCol>
                <a:gridCol w="1967088">
                  <a:extLst>
                    <a:ext uri="{9D8B030D-6E8A-4147-A177-3AD203B41FA5}">
                      <a16:colId xmlns:a16="http://schemas.microsoft.com/office/drawing/2014/main" val="20003"/>
                    </a:ext>
                  </a:extLst>
                </a:gridCol>
                <a:gridCol w="291720">
                  <a:extLst>
                    <a:ext uri="{9D8B030D-6E8A-4147-A177-3AD203B41FA5}">
                      <a16:colId xmlns:a16="http://schemas.microsoft.com/office/drawing/2014/main" val="20004"/>
                    </a:ext>
                  </a:extLst>
                </a:gridCol>
                <a:gridCol w="1192538">
                  <a:extLst>
                    <a:ext uri="{9D8B030D-6E8A-4147-A177-3AD203B41FA5}">
                      <a16:colId xmlns:a16="http://schemas.microsoft.com/office/drawing/2014/main" val="20005"/>
                    </a:ext>
                  </a:extLst>
                </a:gridCol>
                <a:gridCol w="630062">
                  <a:extLst>
                    <a:ext uri="{9D8B030D-6E8A-4147-A177-3AD203B41FA5}">
                      <a16:colId xmlns:a16="http://schemas.microsoft.com/office/drawing/2014/main" val="20006"/>
                    </a:ext>
                  </a:extLst>
                </a:gridCol>
              </a:tblGrid>
              <a:tr h="213358">
                <a:tc rowSpan="2">
                  <a:txBody>
                    <a:bodyPr/>
                    <a:lstStyle/>
                    <a:p>
                      <a:pPr algn="ctr">
                        <a:spcAft>
                          <a:spcPts val="0"/>
                        </a:spcAft>
                      </a:pPr>
                      <a:r>
                        <a:rPr lang="ja-JP" sz="1400" kern="100" dirty="0">
                          <a:latin typeface="Century"/>
                          <a:ea typeface="ＭＳ ゴシック"/>
                          <a:cs typeface="Times New Roman"/>
                        </a:rPr>
                        <a:t>生活全般の解決すべき課題</a:t>
                      </a:r>
                      <a:r>
                        <a:rPr lang="en-US" sz="1400" kern="100" dirty="0">
                          <a:latin typeface="Century"/>
                          <a:ea typeface="ＭＳ ゴシック"/>
                          <a:cs typeface="Times New Roman"/>
                        </a:rPr>
                        <a:t>(</a:t>
                      </a:r>
                      <a:r>
                        <a:rPr lang="ja-JP" sz="1400" kern="100" dirty="0">
                          <a:latin typeface="Century"/>
                          <a:ea typeface="ＭＳ ゴシック"/>
                          <a:cs typeface="Times New Roman"/>
                        </a:rPr>
                        <a:t>ニーズ</a:t>
                      </a:r>
                      <a:r>
                        <a:rPr lang="en-US" sz="1400" kern="100" dirty="0">
                          <a:latin typeface="Century"/>
                          <a:ea typeface="ＭＳ ゴシック"/>
                          <a:cs typeface="Times New Roman"/>
                        </a:rPr>
                        <a:t>)</a:t>
                      </a:r>
                      <a:endParaRPr lang="ja-JP" sz="14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ja-JP" sz="1400" kern="100" dirty="0">
                          <a:latin typeface="Century"/>
                          <a:ea typeface="ＭＳ ゴシック"/>
                          <a:cs typeface="Times New Roman"/>
                        </a:rPr>
                        <a:t>目　　標</a:t>
                      </a:r>
                      <a:endParaRPr lang="ja-JP" sz="14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4">
                  <a:txBody>
                    <a:bodyPr/>
                    <a:lstStyle/>
                    <a:p>
                      <a:pPr algn="ctr">
                        <a:spcAft>
                          <a:spcPts val="0"/>
                        </a:spcAft>
                      </a:pPr>
                      <a:r>
                        <a:rPr lang="ja-JP" sz="1400" kern="100" dirty="0">
                          <a:latin typeface="Century"/>
                          <a:ea typeface="ＭＳ ゴシック"/>
                          <a:cs typeface="Times New Roman"/>
                        </a:rPr>
                        <a:t>援助内容</a:t>
                      </a:r>
                      <a:endParaRPr lang="ja-JP" sz="14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13358">
                <a:tc vMerge="1">
                  <a:txBody>
                    <a:bodyPr/>
                    <a:lstStyle/>
                    <a:p>
                      <a:endParaRPr kumimoji="1" lang="ja-JP" altLang="en-US"/>
                    </a:p>
                  </a:txBody>
                  <a:tcPr/>
                </a:tc>
                <a:tc>
                  <a:txBody>
                    <a:bodyPr/>
                    <a:lstStyle/>
                    <a:p>
                      <a:pPr algn="ctr">
                        <a:spcAft>
                          <a:spcPts val="0"/>
                        </a:spcAft>
                      </a:pPr>
                      <a:r>
                        <a:rPr lang="ja-JP" sz="1400" kern="100" dirty="0">
                          <a:latin typeface="Century"/>
                          <a:ea typeface="ＭＳ ゴシック"/>
                          <a:cs typeface="Times New Roman"/>
                        </a:rPr>
                        <a:t>長期目標</a:t>
                      </a:r>
                      <a:endParaRPr lang="ja-JP" sz="14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400" kern="100">
                          <a:latin typeface="Century"/>
                          <a:ea typeface="ＭＳ ゴシック"/>
                          <a:cs typeface="Times New Roman"/>
                        </a:rPr>
                        <a:t>短期目標</a:t>
                      </a:r>
                      <a:endParaRPr lang="ja-JP" sz="1400" kern="10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400" kern="100">
                          <a:latin typeface="Century"/>
                          <a:ea typeface="ＭＳ ゴシック"/>
                          <a:cs typeface="Times New Roman"/>
                        </a:rPr>
                        <a:t>サービス内容</a:t>
                      </a:r>
                      <a:endParaRPr lang="ja-JP" sz="1400" kern="10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800" kern="100" dirty="0">
                          <a:latin typeface="Century"/>
                          <a:ea typeface="ＭＳ ゴシック"/>
                          <a:cs typeface="Times New Roman"/>
                        </a:rPr>
                        <a:t>※</a:t>
                      </a:r>
                      <a:r>
                        <a:rPr lang="en-US" sz="800" kern="100" dirty="0">
                          <a:latin typeface="Century"/>
                          <a:ea typeface="ＭＳ ゴシック"/>
                          <a:cs typeface="Times New Roman"/>
                        </a:rPr>
                        <a:t>1</a:t>
                      </a:r>
                      <a:endParaRPr lang="ja-JP" sz="8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400" kern="100">
                          <a:latin typeface="Century"/>
                          <a:ea typeface="ＭＳ ゴシック"/>
                          <a:cs typeface="Times New Roman"/>
                        </a:rPr>
                        <a:t>サービス種別</a:t>
                      </a:r>
                      <a:endParaRPr lang="ja-JP" sz="1400" kern="10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400" kern="100" dirty="0">
                          <a:latin typeface="Century"/>
                          <a:ea typeface="ＭＳ ゴシック"/>
                          <a:cs typeface="Times New Roman"/>
                        </a:rPr>
                        <a:t>頻度</a:t>
                      </a:r>
                      <a:endParaRPr lang="ja-JP" sz="1400"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50865">
                <a:tc>
                  <a:txBody>
                    <a:bodyPr/>
                    <a:lstStyle/>
                    <a:p>
                      <a:pPr algn="just">
                        <a:lnSpc>
                          <a:spcPct val="100000"/>
                        </a:lnSpc>
                        <a:spcAft>
                          <a:spcPts val="0"/>
                        </a:spcAft>
                      </a:pPr>
                      <a:r>
                        <a:rPr lang="ja-JP" altLang="en-US" sz="1400" kern="100" dirty="0">
                          <a:latin typeface="ＭＳ ゴシック"/>
                          <a:ea typeface="ＭＳ 明朝"/>
                          <a:cs typeface="Times New Roman"/>
                        </a:rPr>
                        <a:t>お花の展覧会、お茶会、琴の演奏会に行きたい</a:t>
                      </a:r>
                      <a:endParaRPr lang="en-US" sz="1400" kern="100" dirty="0">
                        <a:latin typeface="ＭＳ ゴシック"/>
                        <a:ea typeface="ＭＳ 明朝"/>
                        <a:cs typeface="Times New Roman"/>
                      </a:endParaRPr>
                    </a:p>
                  </a:txBody>
                  <a:tcPr marL="72000" marR="0" marT="71998" marB="719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00000"/>
                        </a:lnSpc>
                        <a:spcAft>
                          <a:spcPts val="0"/>
                        </a:spcAft>
                      </a:pPr>
                      <a:r>
                        <a:rPr lang="ja-JP" altLang="en-US" sz="1400" kern="100" dirty="0">
                          <a:latin typeface="ＭＳ ゴシック"/>
                          <a:ea typeface="ＭＳ 明朝"/>
                          <a:cs typeface="Times New Roman"/>
                        </a:rPr>
                        <a:t>バランスのとれた</a:t>
                      </a:r>
                      <a:r>
                        <a:rPr lang="ja-JP" altLang="en-US" sz="1400" b="1" kern="100" dirty="0">
                          <a:solidFill>
                            <a:srgbClr val="FF0000"/>
                          </a:solidFill>
                          <a:latin typeface="ＭＳ ゴシック"/>
                          <a:ea typeface="ＭＳ 明朝"/>
                          <a:cs typeface="Times New Roman"/>
                        </a:rPr>
                        <a:t>食事を取ることによって体力がつき、外出ができるようになる</a:t>
                      </a:r>
                      <a:endParaRPr lang="en-US" sz="1400" b="1" kern="100" dirty="0">
                        <a:solidFill>
                          <a:srgbClr val="FF0000"/>
                        </a:solidFill>
                        <a:latin typeface="ＭＳ ゴシック"/>
                        <a:ea typeface="ＭＳ 明朝"/>
                        <a:cs typeface="Times New Roman"/>
                      </a:endParaRPr>
                    </a:p>
                  </a:txBody>
                  <a:tcPr marL="72000" marR="0" marT="71998" marB="719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00000"/>
                        </a:lnSpc>
                        <a:spcAft>
                          <a:spcPts val="0"/>
                        </a:spcAft>
                      </a:pPr>
                      <a:r>
                        <a:rPr lang="ja-JP" altLang="en-US" sz="1400" kern="100" dirty="0">
                          <a:latin typeface="ＭＳ ゴシック"/>
                          <a:ea typeface="ＭＳ 明朝"/>
                          <a:cs typeface="Times New Roman"/>
                        </a:rPr>
                        <a:t>・</a:t>
                      </a:r>
                      <a:r>
                        <a:rPr lang="ja-JP" altLang="en-US" sz="1400" b="1" kern="100" dirty="0">
                          <a:solidFill>
                            <a:srgbClr val="0070C0"/>
                          </a:solidFill>
                          <a:latin typeface="ＭＳ ゴシック"/>
                          <a:ea typeface="ＭＳ 明朝"/>
                          <a:cs typeface="Times New Roman"/>
                        </a:rPr>
                        <a:t>３食食事が摂れる</a:t>
                      </a:r>
                      <a:r>
                        <a:rPr lang="ja-JP" altLang="en-US" sz="1400" kern="100" dirty="0">
                          <a:latin typeface="ＭＳ ゴシック"/>
                          <a:ea typeface="ＭＳ 明朝"/>
                          <a:cs typeface="Times New Roman"/>
                        </a:rPr>
                        <a:t>よ　</a:t>
                      </a:r>
                      <a:r>
                        <a:rPr lang="ja-JP" altLang="en-US" sz="1400" kern="100" dirty="0" err="1">
                          <a:latin typeface="ＭＳ ゴシック"/>
                          <a:ea typeface="ＭＳ 明朝"/>
                          <a:cs typeface="Times New Roman"/>
                        </a:rPr>
                        <a:t>うに</a:t>
                      </a:r>
                      <a:r>
                        <a:rPr lang="ja-JP" altLang="en-US" sz="1400" kern="100" dirty="0">
                          <a:latin typeface="ＭＳ ゴシック"/>
                          <a:ea typeface="ＭＳ 明朝"/>
                          <a:cs typeface="Times New Roman"/>
                        </a:rPr>
                        <a:t>なる</a:t>
                      </a:r>
                      <a:endParaRPr lang="en-US" altLang="ja-JP" sz="1400" kern="100" dirty="0">
                        <a:latin typeface="ＭＳ ゴシック"/>
                        <a:ea typeface="ＭＳ 明朝"/>
                        <a:cs typeface="Times New Roman"/>
                      </a:endParaRPr>
                    </a:p>
                    <a:p>
                      <a:pPr algn="just">
                        <a:lnSpc>
                          <a:spcPct val="100000"/>
                        </a:lnSpc>
                        <a:spcAft>
                          <a:spcPts val="0"/>
                        </a:spcAft>
                      </a:pPr>
                      <a:r>
                        <a:rPr lang="ja-JP" altLang="en-US" sz="1400" kern="100" dirty="0">
                          <a:latin typeface="ＭＳ ゴシック"/>
                          <a:ea typeface="ＭＳ 明朝"/>
                          <a:cs typeface="Times New Roman"/>
                        </a:rPr>
                        <a:t>・自分で献立を考え、１～２品ぐらい</a:t>
                      </a:r>
                      <a:r>
                        <a:rPr lang="ja-JP" altLang="en-US" sz="1400" b="1" kern="100" dirty="0">
                          <a:solidFill>
                            <a:srgbClr val="0070C0"/>
                          </a:solidFill>
                          <a:latin typeface="ＭＳ ゴシック"/>
                          <a:ea typeface="ＭＳ 明朝"/>
                          <a:cs typeface="Times New Roman"/>
                        </a:rPr>
                        <a:t>簡単な調理ができる</a:t>
                      </a:r>
                      <a:r>
                        <a:rPr lang="ja-JP" altLang="en-US" sz="1400" kern="100" dirty="0">
                          <a:latin typeface="ＭＳ ゴシック"/>
                          <a:ea typeface="ＭＳ 明朝"/>
                          <a:cs typeface="Times New Roman"/>
                        </a:rPr>
                        <a:t>ようになる。味つけは自分でできる</a:t>
                      </a:r>
                      <a:endParaRPr lang="en-US" sz="1400" kern="100" dirty="0">
                        <a:latin typeface="ＭＳ ゴシック"/>
                        <a:ea typeface="ＭＳ 明朝"/>
                        <a:cs typeface="Times New Roman"/>
                      </a:endParaRPr>
                    </a:p>
                  </a:txBody>
                  <a:tcPr marL="72000" marR="0" marT="71998" marB="719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00000"/>
                        </a:lnSpc>
                        <a:spcAft>
                          <a:spcPts val="0"/>
                        </a:spcAft>
                      </a:pPr>
                      <a:r>
                        <a:rPr lang="ja-JP" altLang="en-US" sz="1400" kern="100" dirty="0">
                          <a:latin typeface="ＭＳ ゴシック"/>
                          <a:ea typeface="ＭＳ 明朝"/>
                          <a:cs typeface="Times New Roman"/>
                        </a:rPr>
                        <a:t>・その日の献立を決め、　食材購入（買い物）に出かける（体調のよい時は一緒に行く）</a:t>
                      </a:r>
                      <a:endParaRPr lang="en-US" altLang="ja-JP" sz="1400" kern="100" dirty="0">
                        <a:latin typeface="ＭＳ ゴシック"/>
                        <a:ea typeface="ＭＳ 明朝"/>
                        <a:cs typeface="Times New Roman"/>
                      </a:endParaRPr>
                    </a:p>
                    <a:p>
                      <a:pPr algn="just">
                        <a:lnSpc>
                          <a:spcPct val="100000"/>
                        </a:lnSpc>
                        <a:spcAft>
                          <a:spcPts val="0"/>
                        </a:spcAft>
                      </a:pPr>
                      <a:r>
                        <a:rPr lang="ja-JP" altLang="en-US" sz="1400" kern="100" dirty="0">
                          <a:latin typeface="ＭＳ ゴシック"/>
                          <a:ea typeface="ＭＳ 明朝"/>
                          <a:cs typeface="Times New Roman"/>
                        </a:rPr>
                        <a:t>・買物の際の車いす利用</a:t>
                      </a:r>
                      <a:endParaRPr lang="en-US" altLang="ja-JP" sz="1400" kern="100" dirty="0">
                        <a:latin typeface="ＭＳ ゴシック"/>
                        <a:ea typeface="ＭＳ 明朝"/>
                        <a:cs typeface="Times New Roman"/>
                      </a:endParaRPr>
                    </a:p>
                    <a:p>
                      <a:pPr algn="just">
                        <a:lnSpc>
                          <a:spcPct val="100000"/>
                        </a:lnSpc>
                        <a:spcAft>
                          <a:spcPts val="0"/>
                        </a:spcAft>
                      </a:pPr>
                      <a:r>
                        <a:rPr lang="ja-JP" altLang="en-US" sz="1400" kern="100" dirty="0">
                          <a:latin typeface="ＭＳ ゴシック"/>
                          <a:ea typeface="ＭＳ 明朝"/>
                          <a:cs typeface="Times New Roman"/>
                        </a:rPr>
                        <a:t>・調理の補助（下ごしらえ）</a:t>
                      </a:r>
                      <a:r>
                        <a:rPr lang="en-US" altLang="ja-JP" sz="1400" kern="100" dirty="0">
                          <a:latin typeface="ＭＳ Ｐ明朝"/>
                          <a:ea typeface="ＭＳ Ｐ明朝"/>
                          <a:cs typeface="Times New Roman"/>
                        </a:rPr>
                        <a:t>〈</a:t>
                      </a:r>
                      <a:r>
                        <a:rPr lang="ja-JP" altLang="en-US" sz="1400" kern="100" dirty="0">
                          <a:latin typeface="ＭＳ Ｐ明朝"/>
                          <a:ea typeface="ＭＳ Ｐ明朝"/>
                          <a:cs typeface="Times New Roman"/>
                        </a:rPr>
                        <a:t>後略</a:t>
                      </a:r>
                      <a:r>
                        <a:rPr lang="en-US" altLang="ja-JP" sz="1400" kern="100" dirty="0">
                          <a:latin typeface="ＭＳ Ｐ明朝"/>
                          <a:ea typeface="ＭＳ Ｐ明朝"/>
                          <a:cs typeface="Times New Roman"/>
                        </a:rPr>
                        <a:t>〉</a:t>
                      </a:r>
                      <a:endParaRPr lang="en-US" sz="1400" kern="100" dirty="0">
                        <a:latin typeface="ＭＳ ゴシック"/>
                        <a:ea typeface="ＭＳ 明朝"/>
                        <a:cs typeface="Times New Roman"/>
                      </a:endParaRPr>
                    </a:p>
                  </a:txBody>
                  <a:tcPr marL="72000" marR="0" marT="71998" marB="719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00000"/>
                        </a:lnSpc>
                        <a:spcAft>
                          <a:spcPts val="0"/>
                        </a:spcAft>
                      </a:pPr>
                      <a:endParaRPr lang="en-US" sz="1400" kern="100" dirty="0">
                        <a:latin typeface="ＭＳ ゴシック"/>
                        <a:ea typeface="ＭＳ 明朝"/>
                        <a:cs typeface="Times New Roman"/>
                      </a:endParaRPr>
                    </a:p>
                    <a:p>
                      <a:pPr algn="just">
                        <a:lnSpc>
                          <a:spcPct val="100000"/>
                        </a:lnSpc>
                        <a:spcAft>
                          <a:spcPts val="0"/>
                        </a:spcAft>
                      </a:pPr>
                      <a:endParaRPr lang="en-US" sz="1400" kern="100" dirty="0">
                        <a:latin typeface="ＭＳ ゴシック"/>
                        <a:ea typeface="ＭＳ 明朝"/>
                        <a:cs typeface="Times New Roman"/>
                      </a:endParaRPr>
                    </a:p>
                    <a:p>
                      <a:pPr algn="just">
                        <a:lnSpc>
                          <a:spcPct val="100000"/>
                        </a:lnSpc>
                        <a:spcAft>
                          <a:spcPts val="0"/>
                        </a:spcAft>
                      </a:pPr>
                      <a:r>
                        <a:rPr lang="ja-JP" altLang="en-US" sz="1400" kern="100" dirty="0">
                          <a:latin typeface="ＭＳ ゴシック"/>
                          <a:ea typeface="ＭＳ 明朝"/>
                          <a:cs typeface="Times New Roman"/>
                        </a:rPr>
                        <a:t>○</a:t>
                      </a:r>
                      <a:endParaRPr lang="en-US" altLang="ja-JP" sz="1400" kern="100" dirty="0">
                        <a:latin typeface="ＭＳ ゴシック"/>
                        <a:ea typeface="ＭＳ 明朝"/>
                        <a:cs typeface="Times New Roman"/>
                      </a:endParaRPr>
                    </a:p>
                    <a:p>
                      <a:pPr algn="just">
                        <a:lnSpc>
                          <a:spcPct val="100000"/>
                        </a:lnSpc>
                        <a:spcAft>
                          <a:spcPts val="0"/>
                        </a:spcAft>
                      </a:pPr>
                      <a:r>
                        <a:rPr lang="ja-JP" altLang="en-US" sz="1400" kern="100" dirty="0">
                          <a:latin typeface="ＭＳ ゴシック"/>
                          <a:ea typeface="ＭＳ 明朝"/>
                          <a:cs typeface="Times New Roman"/>
                        </a:rPr>
                        <a:t>○</a:t>
                      </a:r>
                      <a:endParaRPr lang="en-US" sz="1400" kern="100" dirty="0">
                        <a:latin typeface="ＭＳ ゴシック"/>
                        <a:ea typeface="ＭＳ 明朝"/>
                        <a:cs typeface="Times New Roman"/>
                      </a:endParaRPr>
                    </a:p>
                  </a:txBody>
                  <a:tcPr marL="72000" marR="72000" marT="71998" marB="719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00000"/>
                        </a:lnSpc>
                        <a:spcAft>
                          <a:spcPts val="0"/>
                        </a:spcAft>
                      </a:pPr>
                      <a:r>
                        <a:rPr lang="ja-JP" altLang="en-US" sz="1400" kern="100" dirty="0">
                          <a:latin typeface="ＭＳ ゴシック"/>
                          <a:ea typeface="ＭＳ 明朝"/>
                          <a:cs typeface="Times New Roman"/>
                        </a:rPr>
                        <a:t>本人</a:t>
                      </a:r>
                      <a:endParaRPr lang="en-US" altLang="ja-JP" sz="1400" kern="100" dirty="0">
                        <a:latin typeface="ＭＳ ゴシック"/>
                        <a:ea typeface="ＭＳ 明朝"/>
                        <a:cs typeface="Times New Roman"/>
                      </a:endParaRPr>
                    </a:p>
                    <a:p>
                      <a:pPr algn="just">
                        <a:lnSpc>
                          <a:spcPct val="100000"/>
                        </a:lnSpc>
                        <a:spcAft>
                          <a:spcPts val="0"/>
                        </a:spcAft>
                      </a:pPr>
                      <a:r>
                        <a:rPr lang="ja-JP" altLang="en-US" sz="1400" kern="100" dirty="0">
                          <a:latin typeface="ＭＳ ゴシック"/>
                          <a:ea typeface="ＭＳ 明朝"/>
                          <a:cs typeface="Times New Roman"/>
                        </a:rPr>
                        <a:t>家族</a:t>
                      </a:r>
                      <a:endParaRPr lang="en-US" altLang="ja-JP" sz="1400" kern="100" dirty="0">
                        <a:latin typeface="ＭＳ ゴシック"/>
                        <a:ea typeface="ＭＳ 明朝"/>
                        <a:cs typeface="Times New Roman"/>
                      </a:endParaRPr>
                    </a:p>
                    <a:p>
                      <a:pPr algn="just">
                        <a:lnSpc>
                          <a:spcPct val="100000"/>
                        </a:lnSpc>
                        <a:spcAft>
                          <a:spcPts val="0"/>
                        </a:spcAft>
                      </a:pPr>
                      <a:r>
                        <a:rPr lang="ja-JP" altLang="en-US" sz="1400" kern="100" dirty="0">
                          <a:latin typeface="ＭＳ ゴシック"/>
                          <a:ea typeface="ＭＳ 明朝"/>
                          <a:cs typeface="Times New Roman"/>
                        </a:rPr>
                        <a:t>訪問介護</a:t>
                      </a:r>
                      <a:endParaRPr lang="en-US" altLang="ja-JP" sz="1400" kern="100" dirty="0">
                        <a:latin typeface="ＭＳ ゴシック"/>
                        <a:ea typeface="ＭＳ 明朝"/>
                        <a:cs typeface="Times New Roman"/>
                      </a:endParaRPr>
                    </a:p>
                    <a:p>
                      <a:pPr algn="just">
                        <a:lnSpc>
                          <a:spcPct val="100000"/>
                        </a:lnSpc>
                        <a:spcAft>
                          <a:spcPts val="0"/>
                        </a:spcAft>
                      </a:pPr>
                      <a:r>
                        <a:rPr lang="ja-JP" altLang="en-US" sz="1400" kern="100" dirty="0">
                          <a:latin typeface="ＭＳ ゴシック"/>
                          <a:ea typeface="ＭＳ 明朝"/>
                          <a:cs typeface="Times New Roman"/>
                        </a:rPr>
                        <a:t>福祉用具貸与</a:t>
                      </a:r>
                      <a:endParaRPr lang="en-US" altLang="ja-JP" sz="1400" kern="100" dirty="0">
                        <a:latin typeface="ＭＳ ゴシック"/>
                        <a:ea typeface="ＭＳ 明朝"/>
                        <a:cs typeface="Times New Roman"/>
                      </a:endParaRPr>
                    </a:p>
                    <a:p>
                      <a:pPr algn="just">
                        <a:lnSpc>
                          <a:spcPct val="100000"/>
                        </a:lnSpc>
                        <a:spcAft>
                          <a:spcPts val="0"/>
                        </a:spcAft>
                      </a:pPr>
                      <a:r>
                        <a:rPr lang="ja-JP" altLang="en-US" sz="1400" kern="100" dirty="0">
                          <a:latin typeface="ＭＳ ゴシック"/>
                          <a:ea typeface="ＭＳ 明朝"/>
                          <a:cs typeface="Times New Roman"/>
                        </a:rPr>
                        <a:t>家族</a:t>
                      </a:r>
                      <a:endParaRPr lang="en-US" sz="1400" kern="100" dirty="0">
                        <a:latin typeface="ＭＳ ゴシック"/>
                        <a:ea typeface="ＭＳ 明朝"/>
                        <a:cs typeface="Times New Roman"/>
                      </a:endParaRPr>
                    </a:p>
                  </a:txBody>
                  <a:tcPr marL="72000" marR="0" marT="71998" marB="719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lnSpc>
                          <a:spcPct val="100000"/>
                        </a:lnSpc>
                        <a:spcAft>
                          <a:spcPts val="0"/>
                        </a:spcAft>
                      </a:pPr>
                      <a:r>
                        <a:rPr lang="ja-JP" altLang="en-US" sz="1400" kern="100" dirty="0">
                          <a:latin typeface="ＭＳ ゴシック"/>
                          <a:ea typeface="ＭＳ 明朝"/>
                          <a:cs typeface="Times New Roman"/>
                        </a:rPr>
                        <a:t>適宜</a:t>
                      </a:r>
                      <a:endParaRPr lang="en-US" altLang="ja-JP" sz="1400" kern="100" dirty="0">
                        <a:latin typeface="ＭＳ ゴシック"/>
                        <a:ea typeface="ＭＳ 明朝"/>
                        <a:cs typeface="Times New Roman"/>
                      </a:endParaRPr>
                    </a:p>
                    <a:p>
                      <a:pPr algn="ctr">
                        <a:lnSpc>
                          <a:spcPct val="100000"/>
                        </a:lnSpc>
                        <a:spcAft>
                          <a:spcPts val="0"/>
                        </a:spcAft>
                      </a:pPr>
                      <a:r>
                        <a:rPr lang="ja-JP" altLang="en-US" sz="1400" kern="100" dirty="0">
                          <a:latin typeface="ＭＳ ゴシック"/>
                          <a:ea typeface="ＭＳ 明朝"/>
                          <a:cs typeface="Times New Roman"/>
                        </a:rPr>
                        <a:t>適宜</a:t>
                      </a:r>
                      <a:endParaRPr lang="en-US" altLang="ja-JP" sz="1400" kern="100" dirty="0">
                        <a:latin typeface="ＭＳ ゴシック"/>
                        <a:ea typeface="ＭＳ 明朝"/>
                        <a:cs typeface="Times New Roman"/>
                      </a:endParaRPr>
                    </a:p>
                    <a:p>
                      <a:pPr algn="ctr">
                        <a:lnSpc>
                          <a:spcPct val="100000"/>
                        </a:lnSpc>
                        <a:spcAft>
                          <a:spcPts val="0"/>
                        </a:spcAft>
                      </a:pPr>
                      <a:r>
                        <a:rPr lang="ja-JP" altLang="en-US" sz="1400" kern="100" dirty="0">
                          <a:latin typeface="ＭＳ ゴシック"/>
                          <a:ea typeface="ＭＳ 明朝"/>
                          <a:cs typeface="Times New Roman"/>
                        </a:rPr>
                        <a:t>週２回</a:t>
                      </a:r>
                      <a:endParaRPr lang="en-US" altLang="ja-JP" sz="1400" kern="100" dirty="0">
                        <a:latin typeface="ＭＳ ゴシック"/>
                        <a:ea typeface="ＭＳ 明朝"/>
                        <a:cs typeface="Times New Roman"/>
                      </a:endParaRPr>
                    </a:p>
                    <a:p>
                      <a:pPr algn="ctr">
                        <a:lnSpc>
                          <a:spcPct val="100000"/>
                        </a:lnSpc>
                        <a:spcAft>
                          <a:spcPts val="0"/>
                        </a:spcAft>
                      </a:pPr>
                      <a:r>
                        <a:rPr lang="ja-JP" altLang="en-US" sz="1400" kern="100" dirty="0">
                          <a:latin typeface="ＭＳ ゴシック"/>
                          <a:ea typeface="ＭＳ 明朝"/>
                          <a:cs typeface="Times New Roman"/>
                        </a:rPr>
                        <a:t>外出時</a:t>
                      </a:r>
                      <a:endParaRPr lang="en-US" altLang="ja-JP" sz="1400" kern="100" dirty="0">
                        <a:latin typeface="ＭＳ ゴシック"/>
                        <a:ea typeface="ＭＳ 明朝"/>
                        <a:cs typeface="Times New Roman"/>
                      </a:endParaRPr>
                    </a:p>
                    <a:p>
                      <a:pPr algn="ctr">
                        <a:lnSpc>
                          <a:spcPct val="100000"/>
                        </a:lnSpc>
                        <a:spcAft>
                          <a:spcPts val="0"/>
                        </a:spcAft>
                      </a:pPr>
                      <a:r>
                        <a:rPr lang="ja-JP" altLang="en-US" sz="1400" kern="100" dirty="0">
                          <a:latin typeface="ＭＳ ゴシック"/>
                          <a:ea typeface="ＭＳ 明朝"/>
                          <a:cs typeface="Times New Roman"/>
                        </a:rPr>
                        <a:t>適宜</a:t>
                      </a:r>
                      <a:endParaRPr lang="en-US" sz="1400" kern="100" dirty="0">
                        <a:latin typeface="ＭＳ ゴシック"/>
                        <a:ea typeface="ＭＳ 明朝"/>
                        <a:cs typeface="Times New Roman"/>
                      </a:endParaRPr>
                    </a:p>
                  </a:txBody>
                  <a:tcPr marL="0" marR="0" marT="71998" marB="71998"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2"/>
                  </a:ext>
                </a:extLst>
              </a:tr>
              <a:tr h="1637506">
                <a:tc>
                  <a:txBody>
                    <a:bodyPr/>
                    <a:lstStyle/>
                    <a:p>
                      <a:pPr algn="just">
                        <a:lnSpc>
                          <a:spcPct val="100000"/>
                        </a:lnSpc>
                        <a:spcAft>
                          <a:spcPts val="0"/>
                        </a:spcAft>
                      </a:pPr>
                      <a:endParaRPr lang="en-US" sz="1400" kern="100" dirty="0">
                        <a:latin typeface="ＭＳ ゴシック"/>
                        <a:ea typeface="ＭＳ 明朝"/>
                        <a:cs typeface="Times New Roman"/>
                      </a:endParaRPr>
                    </a:p>
                  </a:txBody>
                  <a:tcPr marL="72000" marR="0" marT="71998" marB="719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00000"/>
                        </a:lnSpc>
                        <a:spcAft>
                          <a:spcPts val="0"/>
                        </a:spcAft>
                      </a:pPr>
                      <a:r>
                        <a:rPr lang="ja-JP" altLang="en-US" sz="1400" kern="100" dirty="0">
                          <a:latin typeface="ＭＳ ゴシック"/>
                          <a:ea typeface="ＭＳ 明朝"/>
                          <a:cs typeface="Times New Roman"/>
                        </a:rPr>
                        <a:t>定期的に</a:t>
                      </a:r>
                      <a:r>
                        <a:rPr lang="ja-JP" altLang="en-US" sz="1400" b="1" kern="100" dirty="0">
                          <a:solidFill>
                            <a:srgbClr val="FF0000"/>
                          </a:solidFill>
                          <a:latin typeface="ＭＳ ゴシック"/>
                          <a:ea typeface="ＭＳ 明朝"/>
                          <a:cs typeface="Times New Roman"/>
                        </a:rPr>
                        <a:t>入浴して清潔を保ち、元気に美容院にも行け、おしゃれもする</a:t>
                      </a:r>
                      <a:endParaRPr lang="en-US" sz="1400" b="1" kern="100" dirty="0">
                        <a:solidFill>
                          <a:srgbClr val="FF0000"/>
                        </a:solidFill>
                        <a:latin typeface="ＭＳ ゴシック"/>
                        <a:ea typeface="ＭＳ 明朝"/>
                        <a:cs typeface="Times New Roman"/>
                      </a:endParaRPr>
                    </a:p>
                  </a:txBody>
                  <a:tcPr marL="72000" marR="0" marT="71998" marB="719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00000"/>
                        </a:lnSpc>
                        <a:spcAft>
                          <a:spcPts val="0"/>
                        </a:spcAft>
                      </a:pPr>
                      <a:r>
                        <a:rPr lang="ja-JP" altLang="en-US" sz="1400" kern="100" dirty="0">
                          <a:latin typeface="ＭＳ ゴシック"/>
                          <a:ea typeface="ＭＳ 明朝"/>
                          <a:cs typeface="Times New Roman"/>
                        </a:rPr>
                        <a:t>・見守りを受けながら、</a:t>
                      </a:r>
                      <a:r>
                        <a:rPr lang="ja-JP" altLang="en-US" sz="1400" b="1" kern="100" dirty="0">
                          <a:solidFill>
                            <a:srgbClr val="0070C0"/>
                          </a:solidFill>
                          <a:latin typeface="ＭＳ ゴシック"/>
                          <a:ea typeface="ＭＳ 明朝"/>
                          <a:cs typeface="Times New Roman"/>
                        </a:rPr>
                        <a:t>週１回以上、入浴</a:t>
                      </a:r>
                      <a:r>
                        <a:rPr lang="ja-JP" altLang="en-US" sz="1400" kern="100" dirty="0">
                          <a:latin typeface="ＭＳ ゴシック"/>
                          <a:ea typeface="ＭＳ 明朝"/>
                          <a:cs typeface="Times New Roman"/>
                        </a:rPr>
                        <a:t>ができるようになる</a:t>
                      </a:r>
                      <a:endParaRPr lang="en-US" altLang="ja-JP" sz="1400" kern="100" dirty="0">
                        <a:latin typeface="ＭＳ ゴシック"/>
                        <a:ea typeface="ＭＳ 明朝"/>
                        <a:cs typeface="Times New Roman"/>
                      </a:endParaRPr>
                    </a:p>
                    <a:p>
                      <a:pPr algn="just">
                        <a:lnSpc>
                          <a:spcPct val="100000"/>
                        </a:lnSpc>
                        <a:spcAft>
                          <a:spcPts val="0"/>
                        </a:spcAft>
                      </a:pPr>
                      <a:r>
                        <a:rPr lang="ja-JP" altLang="en-US" sz="1400" kern="100" dirty="0">
                          <a:latin typeface="ＭＳ ゴシック"/>
                          <a:ea typeface="ＭＳ 明朝"/>
                          <a:cs typeface="Times New Roman"/>
                        </a:rPr>
                        <a:t>・病状が安定した日が多くなる</a:t>
                      </a:r>
                      <a:endParaRPr lang="en-US" sz="1400" kern="100" dirty="0">
                        <a:latin typeface="ＭＳ ゴシック"/>
                        <a:ea typeface="ＭＳ 明朝"/>
                        <a:cs typeface="Times New Roman"/>
                      </a:endParaRPr>
                    </a:p>
                  </a:txBody>
                  <a:tcPr marL="72000" marR="0" marT="71998" marB="719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00000"/>
                        </a:lnSpc>
                        <a:spcAft>
                          <a:spcPts val="0"/>
                        </a:spcAft>
                      </a:pPr>
                      <a:r>
                        <a:rPr lang="ja-JP" altLang="en-US" sz="1400" kern="100" dirty="0">
                          <a:latin typeface="ＭＳ ゴシック"/>
                          <a:ea typeface="ＭＳ 明朝"/>
                          <a:cs typeface="Times New Roman"/>
                        </a:rPr>
                        <a:t>・浴室の手すりの設置</a:t>
                      </a:r>
                      <a:endParaRPr lang="en-US" altLang="ja-JP" sz="1400" kern="100" dirty="0">
                        <a:latin typeface="ＭＳ ゴシック"/>
                        <a:ea typeface="ＭＳ 明朝"/>
                        <a:cs typeface="Times New Roman"/>
                      </a:endParaRPr>
                    </a:p>
                    <a:p>
                      <a:pPr algn="just">
                        <a:lnSpc>
                          <a:spcPct val="100000"/>
                        </a:lnSpc>
                        <a:spcAft>
                          <a:spcPts val="0"/>
                        </a:spcAft>
                      </a:pPr>
                      <a:r>
                        <a:rPr lang="ja-JP" altLang="en-US" sz="1400" kern="100" dirty="0">
                          <a:latin typeface="ＭＳ ゴシック"/>
                          <a:ea typeface="ＭＳ 明朝"/>
                          <a:cs typeface="Times New Roman"/>
                        </a:rPr>
                        <a:t>・入浴についての指示</a:t>
                      </a:r>
                      <a:endParaRPr lang="en-US" altLang="ja-JP" sz="1400" kern="100" dirty="0">
                        <a:latin typeface="ＭＳ ゴシック"/>
                        <a:ea typeface="ＭＳ 明朝"/>
                        <a:cs typeface="Times New Roman"/>
                      </a:endParaRPr>
                    </a:p>
                    <a:p>
                      <a:pPr algn="just">
                        <a:lnSpc>
                          <a:spcPct val="100000"/>
                        </a:lnSpc>
                        <a:spcAft>
                          <a:spcPts val="0"/>
                        </a:spcAft>
                      </a:pPr>
                      <a:r>
                        <a:rPr lang="ja-JP" altLang="en-US" sz="1400" kern="100" dirty="0">
                          <a:latin typeface="ＭＳ ゴシック"/>
                          <a:ea typeface="ＭＳ 明朝"/>
                          <a:cs typeface="Times New Roman"/>
                        </a:rPr>
                        <a:t>・健康チェック、衣服の着脱</a:t>
                      </a:r>
                      <a:endParaRPr lang="en-US" altLang="ja-JP" sz="1400" kern="100" dirty="0">
                        <a:latin typeface="ＭＳ ゴシック"/>
                        <a:ea typeface="ＭＳ 明朝"/>
                        <a:cs typeface="Times New Roman"/>
                      </a:endParaRPr>
                    </a:p>
                    <a:p>
                      <a:pPr algn="just">
                        <a:lnSpc>
                          <a:spcPct val="100000"/>
                        </a:lnSpc>
                        <a:spcAft>
                          <a:spcPts val="0"/>
                        </a:spcAft>
                      </a:pPr>
                      <a:r>
                        <a:rPr lang="ja-JP" altLang="en-US" sz="1400" kern="100" dirty="0">
                          <a:latin typeface="ＭＳ ゴシック"/>
                          <a:ea typeface="ＭＳ 明朝"/>
                          <a:cs typeface="Times New Roman"/>
                        </a:rPr>
                        <a:t>・病状の把握、入浴の可否判断、入浴時の介助及び清拭等</a:t>
                      </a:r>
                      <a:endParaRPr lang="en-US" sz="1400" kern="100" dirty="0">
                        <a:latin typeface="ＭＳ ゴシック"/>
                        <a:ea typeface="ＭＳ 明朝"/>
                        <a:cs typeface="Times New Roman"/>
                      </a:endParaRPr>
                    </a:p>
                  </a:txBody>
                  <a:tcPr marL="72000" marR="0" marT="71998" marB="719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00000"/>
                        </a:lnSpc>
                        <a:spcAft>
                          <a:spcPts val="0"/>
                        </a:spcAft>
                      </a:pPr>
                      <a:r>
                        <a:rPr lang="ja-JP" altLang="en-US" sz="1400" kern="100" dirty="0">
                          <a:latin typeface="ＭＳ ゴシック"/>
                          <a:ea typeface="ＭＳ 明朝"/>
                          <a:cs typeface="Times New Roman"/>
                        </a:rPr>
                        <a:t>○</a:t>
                      </a:r>
                      <a:endParaRPr lang="en-US" altLang="ja-JP" sz="1400" kern="100" dirty="0">
                        <a:latin typeface="ＭＳ ゴシック"/>
                        <a:ea typeface="ＭＳ 明朝"/>
                        <a:cs typeface="Times New Roman"/>
                      </a:endParaRPr>
                    </a:p>
                    <a:p>
                      <a:pPr algn="just">
                        <a:lnSpc>
                          <a:spcPct val="100000"/>
                        </a:lnSpc>
                        <a:spcAft>
                          <a:spcPts val="0"/>
                        </a:spcAft>
                      </a:pPr>
                      <a:endParaRPr lang="en-US" sz="1400" kern="100" dirty="0">
                        <a:latin typeface="ＭＳ ゴシック"/>
                        <a:ea typeface="ＭＳ 明朝"/>
                        <a:cs typeface="Times New Roman"/>
                      </a:endParaRPr>
                    </a:p>
                    <a:p>
                      <a:pPr algn="just">
                        <a:lnSpc>
                          <a:spcPct val="100000"/>
                        </a:lnSpc>
                        <a:spcAft>
                          <a:spcPts val="0"/>
                        </a:spcAft>
                      </a:pPr>
                      <a:endParaRPr lang="en-US" sz="1400" kern="100" dirty="0">
                        <a:latin typeface="ＭＳ ゴシック"/>
                        <a:ea typeface="ＭＳ 明朝"/>
                        <a:cs typeface="Times New Roman"/>
                      </a:endParaRPr>
                    </a:p>
                    <a:p>
                      <a:pPr algn="just">
                        <a:lnSpc>
                          <a:spcPct val="100000"/>
                        </a:lnSpc>
                        <a:spcAft>
                          <a:spcPts val="0"/>
                        </a:spcAft>
                      </a:pPr>
                      <a:r>
                        <a:rPr lang="ja-JP" altLang="en-US" sz="1400" kern="100" dirty="0">
                          <a:latin typeface="ＭＳ ゴシック"/>
                          <a:ea typeface="ＭＳ 明朝"/>
                          <a:cs typeface="Times New Roman"/>
                        </a:rPr>
                        <a:t>○</a:t>
                      </a:r>
                      <a:endParaRPr lang="en-US" altLang="ja-JP" sz="1400" kern="100" dirty="0">
                        <a:latin typeface="ＭＳ ゴシック"/>
                        <a:ea typeface="ＭＳ 明朝"/>
                        <a:cs typeface="Times New Roman"/>
                      </a:endParaRPr>
                    </a:p>
                    <a:p>
                      <a:pPr algn="just">
                        <a:lnSpc>
                          <a:spcPct val="100000"/>
                        </a:lnSpc>
                        <a:spcAft>
                          <a:spcPts val="0"/>
                        </a:spcAft>
                      </a:pPr>
                      <a:r>
                        <a:rPr lang="ja-JP" altLang="en-US" sz="1400" kern="100" dirty="0">
                          <a:latin typeface="ＭＳ ゴシック"/>
                          <a:ea typeface="ＭＳ 明朝"/>
                          <a:cs typeface="Times New Roman"/>
                        </a:rPr>
                        <a:t>○</a:t>
                      </a:r>
                      <a:endParaRPr lang="en-US" sz="1400" kern="100" dirty="0">
                        <a:latin typeface="ＭＳ ゴシック"/>
                        <a:ea typeface="ＭＳ 明朝"/>
                        <a:cs typeface="Times New Roman"/>
                      </a:endParaRPr>
                    </a:p>
                  </a:txBody>
                  <a:tcPr marL="72000" marR="72000" marT="71998" marB="719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00000"/>
                        </a:lnSpc>
                        <a:spcAft>
                          <a:spcPts val="0"/>
                        </a:spcAft>
                      </a:pPr>
                      <a:r>
                        <a:rPr lang="ja-JP" altLang="en-US" sz="1400" kern="100" dirty="0">
                          <a:latin typeface="ＭＳ ゴシック"/>
                          <a:ea typeface="ＭＳ 明朝"/>
                          <a:cs typeface="Times New Roman"/>
                        </a:rPr>
                        <a:t>住宅改修</a:t>
                      </a:r>
                      <a:endParaRPr lang="en-US" altLang="ja-JP" sz="1400" kern="100" dirty="0">
                        <a:latin typeface="ＭＳ ゴシック"/>
                        <a:ea typeface="ＭＳ 明朝"/>
                        <a:cs typeface="Times New Roman"/>
                      </a:endParaRPr>
                    </a:p>
                    <a:p>
                      <a:pPr algn="just">
                        <a:lnSpc>
                          <a:spcPct val="100000"/>
                        </a:lnSpc>
                        <a:spcAft>
                          <a:spcPts val="0"/>
                        </a:spcAft>
                      </a:pPr>
                      <a:r>
                        <a:rPr lang="ja-JP" altLang="en-US" sz="1400" kern="100" dirty="0">
                          <a:latin typeface="ＭＳ ゴシック"/>
                          <a:ea typeface="ＭＳ 明朝"/>
                          <a:cs typeface="Times New Roman"/>
                        </a:rPr>
                        <a:t>主治医</a:t>
                      </a:r>
                      <a:endParaRPr lang="en-US" altLang="ja-JP" sz="1400" kern="100" dirty="0">
                        <a:latin typeface="ＭＳ ゴシック"/>
                        <a:ea typeface="ＭＳ 明朝"/>
                        <a:cs typeface="Times New Roman"/>
                      </a:endParaRPr>
                    </a:p>
                    <a:p>
                      <a:pPr algn="just">
                        <a:lnSpc>
                          <a:spcPct val="100000"/>
                        </a:lnSpc>
                        <a:spcAft>
                          <a:spcPts val="0"/>
                        </a:spcAft>
                      </a:pPr>
                      <a:r>
                        <a:rPr lang="ja-JP" altLang="en-US" sz="1400" kern="100" dirty="0">
                          <a:latin typeface="ＭＳ ゴシック"/>
                          <a:ea typeface="ＭＳ 明朝"/>
                          <a:cs typeface="Times New Roman"/>
                        </a:rPr>
                        <a:t>家族</a:t>
                      </a:r>
                      <a:endParaRPr lang="en-US" altLang="ja-JP" sz="1400" kern="100" dirty="0">
                        <a:latin typeface="ＭＳ ゴシック"/>
                        <a:ea typeface="ＭＳ 明朝"/>
                        <a:cs typeface="Times New Roman"/>
                      </a:endParaRPr>
                    </a:p>
                    <a:p>
                      <a:pPr algn="just">
                        <a:lnSpc>
                          <a:spcPct val="100000"/>
                        </a:lnSpc>
                        <a:spcAft>
                          <a:spcPts val="0"/>
                        </a:spcAft>
                      </a:pPr>
                      <a:r>
                        <a:rPr lang="ja-JP" altLang="en-US" sz="1400" kern="100" dirty="0">
                          <a:latin typeface="ＭＳ ゴシック"/>
                          <a:ea typeface="ＭＳ 明朝"/>
                          <a:cs typeface="Times New Roman"/>
                        </a:rPr>
                        <a:t>訪問看護</a:t>
                      </a:r>
                      <a:endParaRPr lang="en-US" altLang="ja-JP" sz="1400" kern="100" dirty="0">
                        <a:latin typeface="ＭＳ ゴシック"/>
                        <a:ea typeface="ＭＳ 明朝"/>
                        <a:cs typeface="Times New Roman"/>
                      </a:endParaRPr>
                    </a:p>
                    <a:p>
                      <a:pPr algn="just">
                        <a:lnSpc>
                          <a:spcPct val="100000"/>
                        </a:lnSpc>
                        <a:spcAft>
                          <a:spcPts val="0"/>
                        </a:spcAft>
                      </a:pPr>
                      <a:r>
                        <a:rPr lang="ja-JP" altLang="en-US" sz="1400" kern="100" dirty="0">
                          <a:latin typeface="ＭＳ ゴシック"/>
                          <a:ea typeface="ＭＳ 明朝"/>
                          <a:cs typeface="Times New Roman"/>
                        </a:rPr>
                        <a:t>通所リハビリ</a:t>
                      </a:r>
                      <a:endParaRPr lang="en-US" sz="1400" kern="100" dirty="0">
                        <a:latin typeface="ＭＳ ゴシック"/>
                        <a:ea typeface="ＭＳ 明朝"/>
                        <a:cs typeface="Times New Roman"/>
                      </a:endParaRPr>
                    </a:p>
                  </a:txBody>
                  <a:tcPr marL="72000" marR="0" marT="71998" marB="719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lnSpc>
                          <a:spcPct val="100000"/>
                        </a:lnSpc>
                        <a:spcAft>
                          <a:spcPts val="0"/>
                        </a:spcAft>
                      </a:pPr>
                      <a:r>
                        <a:rPr lang="en-US" altLang="ja-JP" sz="1400" kern="100" dirty="0">
                          <a:latin typeface="ＭＳ ゴシック"/>
                          <a:ea typeface="ＭＳ 明朝"/>
                          <a:cs typeface="Times New Roman"/>
                        </a:rPr>
                        <a:t>1</a:t>
                      </a:r>
                      <a:r>
                        <a:rPr lang="ja-JP" altLang="en-US" sz="1400" kern="100" dirty="0">
                          <a:latin typeface="ＭＳ ゴシック"/>
                          <a:ea typeface="ＭＳ 明朝"/>
                          <a:cs typeface="Times New Roman"/>
                        </a:rPr>
                        <a:t>月以内</a:t>
                      </a:r>
                      <a:endParaRPr lang="en-US" altLang="ja-JP" sz="1400" kern="100" dirty="0">
                        <a:latin typeface="ＭＳ ゴシック"/>
                        <a:ea typeface="ＭＳ 明朝"/>
                        <a:cs typeface="Times New Roman"/>
                      </a:endParaRPr>
                    </a:p>
                    <a:p>
                      <a:pPr algn="ctr">
                        <a:lnSpc>
                          <a:spcPct val="100000"/>
                        </a:lnSpc>
                        <a:spcAft>
                          <a:spcPts val="0"/>
                        </a:spcAft>
                      </a:pPr>
                      <a:r>
                        <a:rPr lang="ja-JP" altLang="en-US" sz="1400" kern="100" dirty="0">
                          <a:latin typeface="ＭＳ ゴシック"/>
                          <a:ea typeface="ＭＳ 明朝"/>
                          <a:cs typeface="Times New Roman"/>
                        </a:rPr>
                        <a:t>随時</a:t>
                      </a:r>
                      <a:endParaRPr lang="en-US" altLang="ja-JP" sz="1400" kern="100" dirty="0">
                        <a:latin typeface="ＭＳ ゴシック"/>
                        <a:ea typeface="ＭＳ 明朝"/>
                        <a:cs typeface="Times New Roman"/>
                      </a:endParaRPr>
                    </a:p>
                    <a:p>
                      <a:pPr algn="ctr">
                        <a:lnSpc>
                          <a:spcPct val="100000"/>
                        </a:lnSpc>
                        <a:spcAft>
                          <a:spcPts val="0"/>
                        </a:spcAft>
                      </a:pPr>
                      <a:r>
                        <a:rPr lang="ja-JP" altLang="en-US" sz="1400" kern="100" dirty="0">
                          <a:latin typeface="ＭＳ ゴシック"/>
                          <a:ea typeface="ＭＳ 明朝"/>
                          <a:cs typeface="Times New Roman"/>
                        </a:rPr>
                        <a:t>随時</a:t>
                      </a:r>
                      <a:endParaRPr lang="en-US" altLang="ja-JP" sz="1400" kern="100" dirty="0">
                        <a:latin typeface="ＭＳ ゴシック"/>
                        <a:ea typeface="ＭＳ 明朝"/>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kern="100" dirty="0">
                          <a:latin typeface="ＭＳ ゴシック"/>
                          <a:ea typeface="ＭＳ 明朝"/>
                          <a:cs typeface="Times New Roman"/>
                        </a:rPr>
                        <a:t>週</a:t>
                      </a:r>
                      <a:r>
                        <a:rPr lang="en-US" altLang="ja-JP" sz="1400" kern="100" dirty="0">
                          <a:latin typeface="ＭＳ ゴシック"/>
                          <a:ea typeface="ＭＳ 明朝"/>
                          <a:cs typeface="Times New Roman"/>
                        </a:rPr>
                        <a:t>1</a:t>
                      </a:r>
                      <a:r>
                        <a:rPr lang="ja-JP" altLang="en-US" sz="1400" kern="100" dirty="0">
                          <a:latin typeface="ＭＳ ゴシック"/>
                          <a:ea typeface="ＭＳ 明朝"/>
                          <a:cs typeface="Times New Roman"/>
                        </a:rPr>
                        <a:t>回</a:t>
                      </a:r>
                      <a:endParaRPr lang="en-US" altLang="ja-JP" sz="1400" kern="100" dirty="0">
                        <a:latin typeface="ＭＳ ゴシック"/>
                        <a:ea typeface="ＭＳ 明朝"/>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kern="100" dirty="0">
                          <a:latin typeface="ＭＳ ゴシック"/>
                          <a:ea typeface="ＭＳ 明朝"/>
                          <a:cs typeface="Times New Roman"/>
                        </a:rPr>
                        <a:t>週</a:t>
                      </a:r>
                      <a:r>
                        <a:rPr lang="en-US" altLang="ja-JP" sz="1400" kern="100" dirty="0">
                          <a:latin typeface="ＭＳ ゴシック"/>
                          <a:ea typeface="ＭＳ 明朝"/>
                          <a:cs typeface="Times New Roman"/>
                        </a:rPr>
                        <a:t>1</a:t>
                      </a:r>
                      <a:r>
                        <a:rPr lang="ja-JP" altLang="en-US" sz="1400" kern="100" dirty="0">
                          <a:latin typeface="ＭＳ ゴシック"/>
                          <a:ea typeface="ＭＳ 明朝"/>
                          <a:cs typeface="Times New Roman"/>
                        </a:rPr>
                        <a:t>回</a:t>
                      </a:r>
                      <a:endParaRPr lang="en-US" altLang="ja-JP" sz="1400" kern="100" dirty="0">
                        <a:latin typeface="ＭＳ ゴシック"/>
                        <a:ea typeface="ＭＳ 明朝"/>
                        <a:cs typeface="Times New Roman"/>
                      </a:endParaRPr>
                    </a:p>
                    <a:p>
                      <a:pPr algn="ctr">
                        <a:lnSpc>
                          <a:spcPct val="100000"/>
                        </a:lnSpc>
                        <a:spcAft>
                          <a:spcPts val="0"/>
                        </a:spcAft>
                      </a:pPr>
                      <a:endParaRPr lang="en-US" altLang="ja-JP" sz="1400" kern="100" dirty="0">
                        <a:latin typeface="ＭＳ ゴシック"/>
                        <a:ea typeface="ＭＳ 明朝"/>
                        <a:cs typeface="Times New Roman"/>
                      </a:endParaRPr>
                    </a:p>
                  </a:txBody>
                  <a:tcPr marL="0" marR="0" marT="71998" marB="71998"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3"/>
                  </a:ext>
                </a:extLst>
              </a:tr>
              <a:tr h="1637506">
                <a:tc>
                  <a:txBody>
                    <a:bodyPr/>
                    <a:lstStyle/>
                    <a:p>
                      <a:pPr algn="just">
                        <a:lnSpc>
                          <a:spcPct val="100000"/>
                        </a:lnSpc>
                        <a:spcAft>
                          <a:spcPts val="0"/>
                        </a:spcAft>
                      </a:pPr>
                      <a:endParaRPr lang="en-US" sz="1400" kern="100" dirty="0">
                        <a:latin typeface="ＭＳ ゴシック"/>
                        <a:ea typeface="ＭＳ 明朝"/>
                        <a:cs typeface="Times New Roman"/>
                      </a:endParaRPr>
                    </a:p>
                  </a:txBody>
                  <a:tcPr marL="72000" marR="0" marT="71998" marB="719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00000"/>
                        </a:lnSpc>
                        <a:spcAft>
                          <a:spcPts val="0"/>
                        </a:spcAft>
                      </a:pPr>
                      <a:r>
                        <a:rPr lang="ja-JP" altLang="en-US" sz="1400" kern="100" dirty="0">
                          <a:latin typeface="ＭＳ ゴシック"/>
                          <a:ea typeface="ＭＳ 明朝"/>
                          <a:cs typeface="Times New Roman"/>
                        </a:rPr>
                        <a:t>以前所属していた会の</a:t>
                      </a:r>
                      <a:r>
                        <a:rPr lang="ja-JP" altLang="en-US" sz="1400" b="1" kern="100" dirty="0">
                          <a:solidFill>
                            <a:srgbClr val="FF0000"/>
                          </a:solidFill>
                          <a:latin typeface="ＭＳ ゴシック"/>
                          <a:ea typeface="ＭＳ 明朝"/>
                          <a:cs typeface="Times New Roman"/>
                        </a:rPr>
                        <a:t>展覧会や琴の演奏会に行く。教え子たちに会うことができる</a:t>
                      </a:r>
                      <a:endParaRPr lang="en-US" sz="1400" b="1" kern="100" dirty="0">
                        <a:solidFill>
                          <a:srgbClr val="FF0000"/>
                        </a:solidFill>
                        <a:latin typeface="ＭＳ ゴシック"/>
                        <a:ea typeface="ＭＳ 明朝"/>
                        <a:cs typeface="Times New Roman"/>
                      </a:endParaRPr>
                    </a:p>
                  </a:txBody>
                  <a:tcPr marL="72000" marR="0" marT="71998" marB="719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00000"/>
                        </a:lnSpc>
                        <a:spcAft>
                          <a:spcPts val="0"/>
                        </a:spcAft>
                      </a:pPr>
                      <a:r>
                        <a:rPr lang="ja-JP" altLang="en-US" sz="1400" kern="100" dirty="0">
                          <a:latin typeface="ＭＳ ゴシック"/>
                          <a:ea typeface="ＭＳ 明朝"/>
                          <a:cs typeface="Times New Roman"/>
                        </a:rPr>
                        <a:t>車いすを利用し、</a:t>
                      </a:r>
                      <a:r>
                        <a:rPr lang="ja-JP" altLang="en-US" sz="1400" b="1" kern="100" dirty="0">
                          <a:solidFill>
                            <a:srgbClr val="0070C0"/>
                          </a:solidFill>
                          <a:latin typeface="ＭＳ ゴシック"/>
                          <a:ea typeface="ＭＳ 明朝"/>
                          <a:cs typeface="Times New Roman"/>
                        </a:rPr>
                        <a:t>家族と一緒に近くの展覧会やお茶会、演奏会に行く</a:t>
                      </a:r>
                      <a:r>
                        <a:rPr lang="ja-JP" altLang="en-US" sz="1400" kern="100" dirty="0">
                          <a:latin typeface="ＭＳ ゴシック"/>
                          <a:ea typeface="ＭＳ 明朝"/>
                          <a:cs typeface="Times New Roman"/>
                        </a:rPr>
                        <a:t>。</a:t>
                      </a:r>
                      <a:r>
                        <a:rPr lang="ja-JP" altLang="en-US" sz="1400" b="1" kern="100" dirty="0">
                          <a:solidFill>
                            <a:srgbClr val="FF3399"/>
                          </a:solidFill>
                          <a:latin typeface="ＭＳ ゴシック"/>
                          <a:ea typeface="ＭＳ 明朝"/>
                          <a:cs typeface="Times New Roman"/>
                        </a:rPr>
                        <a:t>通所リハビリ内でのお茶会でのお手前を披露し、職員に指導する</a:t>
                      </a:r>
                      <a:endParaRPr lang="en-US" sz="1400" b="1" kern="100" dirty="0">
                        <a:solidFill>
                          <a:srgbClr val="FF3399"/>
                        </a:solidFill>
                        <a:latin typeface="ＭＳ ゴシック"/>
                        <a:ea typeface="ＭＳ 明朝"/>
                        <a:cs typeface="Times New Roman"/>
                      </a:endParaRPr>
                    </a:p>
                  </a:txBody>
                  <a:tcPr marL="72000" marR="0" marT="71998" marB="719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00000"/>
                        </a:lnSpc>
                        <a:spcAft>
                          <a:spcPts val="0"/>
                        </a:spcAft>
                      </a:pPr>
                      <a:r>
                        <a:rPr lang="ja-JP" altLang="en-US" sz="1400" kern="100" dirty="0">
                          <a:latin typeface="ＭＳ ゴシック"/>
                          <a:ea typeface="ＭＳ 明朝"/>
                          <a:cs typeface="Times New Roman"/>
                        </a:rPr>
                        <a:t>・送迎、歩行訓練、お茶やお花を楽しみ、先生の役割をもつ</a:t>
                      </a:r>
                      <a:endParaRPr lang="en-US" altLang="ja-JP" sz="1400" kern="100" dirty="0">
                        <a:latin typeface="ＭＳ ゴシック"/>
                        <a:ea typeface="ＭＳ 明朝"/>
                        <a:cs typeface="Times New Roman"/>
                      </a:endParaRPr>
                    </a:p>
                    <a:p>
                      <a:pPr algn="just">
                        <a:lnSpc>
                          <a:spcPct val="100000"/>
                        </a:lnSpc>
                        <a:spcAft>
                          <a:spcPts val="0"/>
                        </a:spcAft>
                      </a:pPr>
                      <a:r>
                        <a:rPr lang="ja-JP" altLang="en-US" sz="1400" kern="100" dirty="0">
                          <a:latin typeface="ＭＳ ゴシック"/>
                          <a:ea typeface="ＭＳ 明朝"/>
                          <a:cs typeface="Times New Roman"/>
                        </a:rPr>
                        <a:t>・外出の際の車いす利用</a:t>
                      </a:r>
                      <a:endParaRPr lang="en-US" altLang="ja-JP" sz="1400" kern="100" dirty="0">
                        <a:latin typeface="ＭＳ ゴシック"/>
                        <a:ea typeface="ＭＳ 明朝"/>
                        <a:cs typeface="Times New Roman"/>
                      </a:endParaRPr>
                    </a:p>
                    <a:p>
                      <a:pPr algn="just">
                        <a:lnSpc>
                          <a:spcPct val="100000"/>
                        </a:lnSpc>
                        <a:spcAft>
                          <a:spcPts val="0"/>
                        </a:spcAft>
                      </a:pPr>
                      <a:r>
                        <a:rPr lang="ja-JP" altLang="en-US" sz="1400" kern="100" dirty="0">
                          <a:latin typeface="ＭＳ ゴシック"/>
                          <a:ea typeface="ＭＳ 明朝"/>
                          <a:cs typeface="Times New Roman"/>
                        </a:rPr>
                        <a:t>・外出時の見守り</a:t>
                      </a:r>
                      <a:endParaRPr lang="en-US" altLang="ja-JP" sz="1400" kern="100" dirty="0">
                        <a:latin typeface="ＭＳ ゴシック"/>
                        <a:ea typeface="ＭＳ 明朝"/>
                        <a:cs typeface="Times New Roman"/>
                      </a:endParaRPr>
                    </a:p>
                    <a:p>
                      <a:pPr algn="just">
                        <a:lnSpc>
                          <a:spcPct val="100000"/>
                        </a:lnSpc>
                        <a:spcAft>
                          <a:spcPts val="0"/>
                        </a:spcAft>
                      </a:pPr>
                      <a:r>
                        <a:rPr lang="ja-JP" altLang="en-US" sz="1400" kern="100" dirty="0">
                          <a:latin typeface="ＭＳ ゴシック"/>
                          <a:ea typeface="ＭＳ 明朝"/>
                          <a:cs typeface="Times New Roman"/>
                        </a:rPr>
                        <a:t>・酸素の運搬</a:t>
                      </a:r>
                      <a:endParaRPr lang="en-US" sz="1400" kern="100" dirty="0">
                        <a:latin typeface="ＭＳ ゴシック"/>
                        <a:ea typeface="ＭＳ 明朝"/>
                        <a:cs typeface="Times New Roman"/>
                      </a:endParaRPr>
                    </a:p>
                  </a:txBody>
                  <a:tcPr marL="72000" marR="0" marT="71998" marB="719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00000"/>
                        </a:lnSpc>
                        <a:spcAft>
                          <a:spcPts val="0"/>
                        </a:spcAft>
                      </a:pPr>
                      <a:r>
                        <a:rPr lang="ja-JP" altLang="en-US" sz="1400" kern="100" dirty="0">
                          <a:latin typeface="ＭＳ ゴシック"/>
                          <a:ea typeface="ＭＳ 明朝"/>
                          <a:cs typeface="Times New Roman"/>
                        </a:rPr>
                        <a:t>○</a:t>
                      </a:r>
                      <a:endParaRPr lang="en-US" altLang="ja-JP" sz="1400" kern="100" dirty="0">
                        <a:latin typeface="ＭＳ ゴシック"/>
                        <a:ea typeface="ＭＳ 明朝"/>
                        <a:cs typeface="Times New Roman"/>
                      </a:endParaRPr>
                    </a:p>
                    <a:p>
                      <a:pPr algn="just">
                        <a:lnSpc>
                          <a:spcPct val="100000"/>
                        </a:lnSpc>
                        <a:spcAft>
                          <a:spcPts val="0"/>
                        </a:spcAft>
                      </a:pPr>
                      <a:r>
                        <a:rPr lang="ja-JP" altLang="en-US" sz="1400" kern="100" dirty="0">
                          <a:latin typeface="ＭＳ ゴシック"/>
                          <a:ea typeface="ＭＳ 明朝"/>
                          <a:cs typeface="Times New Roman"/>
                        </a:rPr>
                        <a:t>○</a:t>
                      </a:r>
                      <a:endParaRPr lang="en-US" sz="1400" kern="100" dirty="0">
                        <a:latin typeface="ＭＳ ゴシック"/>
                        <a:ea typeface="ＭＳ 明朝"/>
                        <a:cs typeface="Times New Roman"/>
                      </a:endParaRPr>
                    </a:p>
                  </a:txBody>
                  <a:tcPr marL="72000" marR="72000" marT="71998" marB="719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00000"/>
                        </a:lnSpc>
                        <a:spcAft>
                          <a:spcPts val="0"/>
                        </a:spcAft>
                      </a:pPr>
                      <a:r>
                        <a:rPr lang="ja-JP" altLang="en-US" sz="1400" kern="100" dirty="0">
                          <a:latin typeface="ＭＳ ゴシック"/>
                          <a:ea typeface="ＭＳ 明朝"/>
                          <a:cs typeface="Times New Roman"/>
                        </a:rPr>
                        <a:t>通所リハビリ</a:t>
                      </a:r>
                      <a:endParaRPr lang="en-US" altLang="ja-JP" sz="1400" kern="100" dirty="0">
                        <a:latin typeface="ＭＳ ゴシック"/>
                        <a:ea typeface="ＭＳ 明朝"/>
                        <a:cs typeface="Times New Roman"/>
                      </a:endParaRPr>
                    </a:p>
                    <a:p>
                      <a:pPr algn="just">
                        <a:lnSpc>
                          <a:spcPct val="100000"/>
                        </a:lnSpc>
                        <a:spcAft>
                          <a:spcPts val="0"/>
                        </a:spcAft>
                      </a:pPr>
                      <a:r>
                        <a:rPr lang="ja-JP" altLang="en-US" sz="1400" kern="100" dirty="0">
                          <a:latin typeface="ＭＳ ゴシック"/>
                          <a:ea typeface="ＭＳ 明朝"/>
                          <a:cs typeface="Times New Roman"/>
                        </a:rPr>
                        <a:t>福祉用具貸与</a:t>
                      </a:r>
                      <a:endParaRPr lang="en-US" altLang="ja-JP" sz="1400" kern="100" dirty="0">
                        <a:latin typeface="ＭＳ ゴシック"/>
                        <a:ea typeface="ＭＳ 明朝"/>
                        <a:cs typeface="Times New Roman"/>
                      </a:endParaRPr>
                    </a:p>
                    <a:p>
                      <a:pPr algn="just">
                        <a:lnSpc>
                          <a:spcPct val="100000"/>
                        </a:lnSpc>
                        <a:spcAft>
                          <a:spcPts val="0"/>
                        </a:spcAft>
                      </a:pPr>
                      <a:r>
                        <a:rPr lang="ja-JP" altLang="en-US" sz="1400" kern="100" dirty="0">
                          <a:latin typeface="ＭＳ ゴシック"/>
                          <a:ea typeface="ＭＳ 明朝"/>
                          <a:cs typeface="Times New Roman"/>
                        </a:rPr>
                        <a:t>家族</a:t>
                      </a:r>
                      <a:endParaRPr lang="en-US" sz="1400" kern="100" dirty="0">
                        <a:latin typeface="ＭＳ ゴシック"/>
                        <a:ea typeface="ＭＳ 明朝"/>
                        <a:cs typeface="Times New Roman"/>
                      </a:endParaRPr>
                    </a:p>
                  </a:txBody>
                  <a:tcPr marL="72000" marR="0" marT="71998" marB="719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kern="100" dirty="0">
                          <a:latin typeface="ＭＳ ゴシック"/>
                          <a:ea typeface="ＭＳ 明朝"/>
                          <a:cs typeface="Times New Roman"/>
                        </a:rPr>
                        <a:t>週</a:t>
                      </a:r>
                      <a:r>
                        <a:rPr lang="en-US" altLang="ja-JP" sz="1400" kern="100" dirty="0">
                          <a:latin typeface="ＭＳ ゴシック"/>
                          <a:ea typeface="ＭＳ 明朝"/>
                          <a:cs typeface="Times New Roman"/>
                        </a:rPr>
                        <a:t>1</a:t>
                      </a:r>
                      <a:r>
                        <a:rPr lang="ja-JP" altLang="en-US" sz="1400" kern="100" dirty="0">
                          <a:latin typeface="ＭＳ ゴシック"/>
                          <a:ea typeface="ＭＳ 明朝"/>
                          <a:cs typeface="Times New Roman"/>
                        </a:rPr>
                        <a:t>回</a:t>
                      </a:r>
                      <a:endParaRPr lang="en-US" altLang="ja-JP" sz="1400" kern="100" dirty="0">
                        <a:latin typeface="ＭＳ ゴシック"/>
                        <a:ea typeface="ＭＳ 明朝"/>
                        <a:cs typeface="Times New Roman"/>
                      </a:endParaRPr>
                    </a:p>
                    <a:p>
                      <a:pPr algn="ctr">
                        <a:lnSpc>
                          <a:spcPct val="100000"/>
                        </a:lnSpc>
                        <a:spcAft>
                          <a:spcPts val="0"/>
                        </a:spcAft>
                      </a:pPr>
                      <a:r>
                        <a:rPr lang="ja-JP" altLang="en-US" sz="1400" kern="100" dirty="0">
                          <a:latin typeface="ＭＳ ゴシック"/>
                          <a:ea typeface="ＭＳ 明朝"/>
                          <a:cs typeface="Times New Roman"/>
                        </a:rPr>
                        <a:t>外出時</a:t>
                      </a:r>
                      <a:endParaRPr lang="en-US" altLang="ja-JP" sz="1400" kern="100" dirty="0">
                        <a:latin typeface="ＭＳ ゴシック"/>
                        <a:ea typeface="ＭＳ 明朝"/>
                        <a:cs typeface="Times New Roman"/>
                      </a:endParaRPr>
                    </a:p>
                    <a:p>
                      <a:pPr algn="ctr">
                        <a:lnSpc>
                          <a:spcPct val="100000"/>
                        </a:lnSpc>
                        <a:spcAft>
                          <a:spcPts val="0"/>
                        </a:spcAft>
                      </a:pPr>
                      <a:r>
                        <a:rPr lang="ja-JP" altLang="en-US" sz="1400" kern="100" dirty="0">
                          <a:latin typeface="ＭＳ ゴシック"/>
                          <a:ea typeface="ＭＳ 明朝"/>
                          <a:cs typeface="Times New Roman"/>
                        </a:rPr>
                        <a:t>適宜</a:t>
                      </a:r>
                      <a:endParaRPr lang="en-US" sz="1400" kern="100" dirty="0">
                        <a:latin typeface="ＭＳ ゴシック"/>
                        <a:ea typeface="ＭＳ 明朝"/>
                        <a:cs typeface="Times New Roman"/>
                      </a:endParaRPr>
                    </a:p>
                  </a:txBody>
                  <a:tcPr marL="0" marR="0" marT="71998" marB="71998"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4"/>
                  </a:ext>
                </a:extLst>
              </a:tr>
              <a:tr h="997431">
                <a:tc>
                  <a:txBody>
                    <a:bodyPr/>
                    <a:lstStyle/>
                    <a:p>
                      <a:pPr algn="just">
                        <a:lnSpc>
                          <a:spcPct val="100000"/>
                        </a:lnSpc>
                        <a:spcAft>
                          <a:spcPts val="0"/>
                        </a:spcAft>
                      </a:pPr>
                      <a:r>
                        <a:rPr lang="ja-JP" altLang="en-US" sz="1400" kern="100" dirty="0">
                          <a:latin typeface="ＭＳ ゴシック"/>
                          <a:ea typeface="ＭＳ 明朝"/>
                          <a:cs typeface="Times New Roman"/>
                        </a:rPr>
                        <a:t>お花を育て、玄関と床の間に自分で生ける</a:t>
                      </a:r>
                      <a:endParaRPr lang="en-US" sz="1400" kern="100" dirty="0">
                        <a:latin typeface="ＭＳ ゴシック"/>
                        <a:ea typeface="ＭＳ 明朝"/>
                        <a:cs typeface="Times New Roman"/>
                      </a:endParaRPr>
                    </a:p>
                  </a:txBody>
                  <a:tcPr marL="72000" marR="0" marT="71998" marB="719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00000"/>
                        </a:lnSpc>
                        <a:spcAft>
                          <a:spcPts val="0"/>
                        </a:spcAft>
                      </a:pPr>
                      <a:r>
                        <a:rPr lang="ja-JP" altLang="en-US" sz="1400" b="1" kern="100" dirty="0">
                          <a:solidFill>
                            <a:srgbClr val="FF0000"/>
                          </a:solidFill>
                          <a:latin typeface="ＭＳ ゴシック"/>
                          <a:ea typeface="ＭＳ 明朝"/>
                          <a:cs typeface="Times New Roman"/>
                        </a:rPr>
                        <a:t>庭の花壇のお花を自分で育てることができる</a:t>
                      </a:r>
                      <a:endParaRPr lang="en-US" sz="1400" b="1" kern="100" dirty="0">
                        <a:solidFill>
                          <a:srgbClr val="FF0000"/>
                        </a:solidFill>
                        <a:latin typeface="ＭＳ ゴシック"/>
                        <a:ea typeface="ＭＳ 明朝"/>
                        <a:cs typeface="Times New Roman"/>
                      </a:endParaRPr>
                    </a:p>
                  </a:txBody>
                  <a:tcPr marL="72000" marR="0" marT="71998" marB="719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00000"/>
                        </a:lnSpc>
                        <a:spcAft>
                          <a:spcPts val="0"/>
                        </a:spcAft>
                      </a:pPr>
                      <a:r>
                        <a:rPr lang="ja-JP" altLang="en-US" sz="1400" kern="100" dirty="0">
                          <a:latin typeface="ＭＳ ゴシック"/>
                          <a:ea typeface="ＭＳ 明朝"/>
                          <a:cs typeface="Times New Roman"/>
                        </a:rPr>
                        <a:t>切り取ってもらった花を花器に生け、</a:t>
                      </a:r>
                      <a:r>
                        <a:rPr lang="ja-JP" altLang="en-US" sz="1400" b="1" kern="100" dirty="0">
                          <a:solidFill>
                            <a:srgbClr val="0070C0"/>
                          </a:solidFill>
                          <a:latin typeface="ＭＳ ゴシック"/>
                          <a:ea typeface="ＭＳ 明朝"/>
                          <a:cs typeface="Times New Roman"/>
                        </a:rPr>
                        <a:t>玄関と床の間に飾る</a:t>
                      </a:r>
                      <a:endParaRPr lang="en-US" sz="1400" b="1" kern="100" dirty="0">
                        <a:solidFill>
                          <a:srgbClr val="0070C0"/>
                        </a:solidFill>
                        <a:latin typeface="ＭＳ ゴシック"/>
                        <a:ea typeface="ＭＳ 明朝"/>
                        <a:cs typeface="Times New Roman"/>
                      </a:endParaRPr>
                    </a:p>
                  </a:txBody>
                  <a:tcPr marL="72000" marR="0" marT="71998" marB="719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00000"/>
                        </a:lnSpc>
                        <a:spcAft>
                          <a:spcPts val="0"/>
                        </a:spcAft>
                      </a:pPr>
                      <a:r>
                        <a:rPr lang="ja-JP" altLang="en-US" sz="1400" kern="100" dirty="0">
                          <a:latin typeface="ＭＳ ゴシック"/>
                          <a:ea typeface="ＭＳ 明朝"/>
                          <a:cs typeface="Times New Roman"/>
                        </a:rPr>
                        <a:t>・庭の手入れの仕方を指示する</a:t>
                      </a:r>
                      <a:endParaRPr lang="en-US" altLang="ja-JP" sz="1400" kern="100" dirty="0">
                        <a:latin typeface="ＭＳ ゴシック"/>
                        <a:ea typeface="ＭＳ 明朝"/>
                        <a:cs typeface="Times New Roman"/>
                      </a:endParaRPr>
                    </a:p>
                    <a:p>
                      <a:pPr algn="just">
                        <a:lnSpc>
                          <a:spcPct val="100000"/>
                        </a:lnSpc>
                        <a:spcAft>
                          <a:spcPts val="0"/>
                        </a:spcAft>
                      </a:pPr>
                      <a:r>
                        <a:rPr lang="ja-JP" altLang="en-US" sz="1400" kern="100" dirty="0">
                          <a:latin typeface="ＭＳ ゴシック"/>
                          <a:ea typeface="ＭＳ 明朝"/>
                          <a:cs typeface="Times New Roman"/>
                        </a:rPr>
                        <a:t>・お花の苗を購入する</a:t>
                      </a:r>
                      <a:endParaRPr lang="en-US" altLang="ja-JP" sz="1400" kern="100" dirty="0">
                        <a:latin typeface="ＭＳ ゴシック"/>
                        <a:ea typeface="ＭＳ 明朝"/>
                        <a:cs typeface="Times New Roman"/>
                      </a:endParaRPr>
                    </a:p>
                    <a:p>
                      <a:pPr algn="just">
                        <a:lnSpc>
                          <a:spcPct val="100000"/>
                        </a:lnSpc>
                        <a:spcAft>
                          <a:spcPts val="0"/>
                        </a:spcAft>
                      </a:pPr>
                      <a:r>
                        <a:rPr lang="ja-JP" altLang="en-US" sz="1400" kern="100" dirty="0">
                          <a:latin typeface="ＭＳ ゴシック"/>
                          <a:ea typeface="ＭＳ 明朝"/>
                          <a:cs typeface="Times New Roman"/>
                        </a:rPr>
                        <a:t>・お花を切り取る</a:t>
                      </a:r>
                      <a:endParaRPr lang="en-US" sz="1400" kern="100" dirty="0">
                        <a:latin typeface="ＭＳ ゴシック"/>
                        <a:ea typeface="ＭＳ 明朝"/>
                        <a:cs typeface="Times New Roman"/>
                      </a:endParaRPr>
                    </a:p>
                  </a:txBody>
                  <a:tcPr marL="72000" marR="0" marT="71998" marB="719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00000"/>
                        </a:lnSpc>
                        <a:spcAft>
                          <a:spcPts val="0"/>
                        </a:spcAft>
                      </a:pPr>
                      <a:endParaRPr lang="en-US" sz="1400" kern="100" dirty="0">
                        <a:latin typeface="ＭＳ ゴシック"/>
                        <a:ea typeface="ＭＳ 明朝"/>
                        <a:cs typeface="Times New Roman"/>
                      </a:endParaRPr>
                    </a:p>
                  </a:txBody>
                  <a:tcPr marL="72000" marR="72000" marT="71998" marB="719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00000"/>
                        </a:lnSpc>
                        <a:spcAft>
                          <a:spcPts val="0"/>
                        </a:spcAft>
                      </a:pPr>
                      <a:r>
                        <a:rPr lang="ja-JP" altLang="en-US" sz="1400" kern="100" dirty="0">
                          <a:latin typeface="ＭＳ ゴシック"/>
                          <a:ea typeface="ＭＳ 明朝"/>
                          <a:cs typeface="Times New Roman"/>
                        </a:rPr>
                        <a:t>本人</a:t>
                      </a:r>
                      <a:endParaRPr lang="en-US" altLang="ja-JP" sz="1400" kern="100" dirty="0">
                        <a:latin typeface="ＭＳ ゴシック"/>
                        <a:ea typeface="ＭＳ 明朝"/>
                        <a:cs typeface="Times New Roman"/>
                      </a:endParaRPr>
                    </a:p>
                    <a:p>
                      <a:pPr algn="just">
                        <a:lnSpc>
                          <a:spcPct val="100000"/>
                        </a:lnSpc>
                        <a:spcAft>
                          <a:spcPts val="0"/>
                        </a:spcAft>
                      </a:pPr>
                      <a:r>
                        <a:rPr lang="ja-JP" altLang="en-US" sz="1400" kern="100" dirty="0">
                          <a:latin typeface="ＭＳ ゴシック"/>
                          <a:ea typeface="ＭＳ 明朝"/>
                          <a:cs typeface="Times New Roman"/>
                        </a:rPr>
                        <a:t>庭師</a:t>
                      </a:r>
                      <a:endParaRPr lang="en-US" altLang="ja-JP" sz="1400" kern="100" dirty="0">
                        <a:latin typeface="ＭＳ ゴシック"/>
                        <a:ea typeface="ＭＳ 明朝"/>
                        <a:cs typeface="Times New Roman"/>
                      </a:endParaRPr>
                    </a:p>
                    <a:p>
                      <a:pPr algn="just">
                        <a:lnSpc>
                          <a:spcPct val="100000"/>
                        </a:lnSpc>
                        <a:spcAft>
                          <a:spcPts val="0"/>
                        </a:spcAft>
                      </a:pPr>
                      <a:r>
                        <a:rPr lang="ja-JP" altLang="en-US" sz="1400" kern="100" dirty="0">
                          <a:latin typeface="ＭＳ ゴシック"/>
                          <a:ea typeface="ＭＳ 明朝"/>
                          <a:cs typeface="Times New Roman"/>
                        </a:rPr>
                        <a:t>家族</a:t>
                      </a:r>
                      <a:endParaRPr lang="en-US" sz="1400" kern="100" dirty="0">
                        <a:latin typeface="ＭＳ ゴシック"/>
                        <a:ea typeface="ＭＳ 明朝"/>
                        <a:cs typeface="Times New Roman"/>
                      </a:endParaRPr>
                    </a:p>
                  </a:txBody>
                  <a:tcPr marL="72000" marR="0" marT="71998" marB="7199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lnSpc>
                          <a:spcPct val="100000"/>
                        </a:lnSpc>
                        <a:spcAft>
                          <a:spcPts val="0"/>
                        </a:spcAft>
                      </a:pPr>
                      <a:r>
                        <a:rPr lang="ja-JP" altLang="en-US" sz="1400" kern="100" dirty="0">
                          <a:latin typeface="ＭＳ ゴシック"/>
                          <a:ea typeface="ＭＳ 明朝"/>
                          <a:cs typeface="Times New Roman"/>
                        </a:rPr>
                        <a:t>適宜</a:t>
                      </a:r>
                      <a:endParaRPr lang="en-US" altLang="ja-JP" sz="1400" kern="100" dirty="0">
                        <a:latin typeface="ＭＳ ゴシック"/>
                        <a:ea typeface="ＭＳ 明朝"/>
                        <a:cs typeface="Times New Roman"/>
                      </a:endParaRPr>
                    </a:p>
                    <a:p>
                      <a:pPr algn="ctr">
                        <a:lnSpc>
                          <a:spcPct val="100000"/>
                        </a:lnSpc>
                        <a:spcAft>
                          <a:spcPts val="0"/>
                        </a:spcAft>
                      </a:pPr>
                      <a:r>
                        <a:rPr lang="ja-JP" altLang="en-US" sz="1400" kern="100" dirty="0">
                          <a:latin typeface="ＭＳ ゴシック"/>
                          <a:ea typeface="ＭＳ 明朝"/>
                          <a:cs typeface="Times New Roman"/>
                        </a:rPr>
                        <a:t>適宜</a:t>
                      </a:r>
                      <a:endParaRPr lang="en-US" altLang="ja-JP" sz="1400" kern="100" dirty="0">
                        <a:latin typeface="ＭＳ ゴシック"/>
                        <a:ea typeface="ＭＳ 明朝"/>
                        <a:cs typeface="Times New Roman"/>
                      </a:endParaRPr>
                    </a:p>
                    <a:p>
                      <a:pPr algn="ctr">
                        <a:lnSpc>
                          <a:spcPct val="100000"/>
                        </a:lnSpc>
                        <a:spcAft>
                          <a:spcPts val="0"/>
                        </a:spcAft>
                      </a:pPr>
                      <a:r>
                        <a:rPr lang="ja-JP" altLang="en-US" sz="1400" kern="100" dirty="0">
                          <a:latin typeface="ＭＳ ゴシック"/>
                          <a:ea typeface="ＭＳ 明朝"/>
                          <a:cs typeface="Times New Roman"/>
                        </a:rPr>
                        <a:t>適宜</a:t>
                      </a:r>
                      <a:endParaRPr lang="en-US" sz="1400" kern="100" dirty="0">
                        <a:latin typeface="ＭＳ ゴシック"/>
                        <a:ea typeface="ＭＳ 明朝"/>
                        <a:cs typeface="Times New Roman"/>
                      </a:endParaRPr>
                    </a:p>
                  </a:txBody>
                  <a:tcPr marL="0" marR="0" marT="71998" marB="71998"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21559" name="テキスト ボックス 4"/>
          <p:cNvSpPr txBox="1">
            <a:spLocks noChangeArrowheads="1"/>
          </p:cNvSpPr>
          <p:nvPr/>
        </p:nvSpPr>
        <p:spPr bwMode="auto">
          <a:xfrm>
            <a:off x="214313" y="6581775"/>
            <a:ext cx="79295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a:t>注：目標の期間、サービス提供事業所（</a:t>
            </a:r>
            <a:r>
              <a:rPr lang="en-US" altLang="ja-JP" sz="1200"/>
              <a:t>※</a:t>
            </a:r>
            <a:r>
              <a:rPr lang="ja-JP" altLang="en-US" sz="1200"/>
              <a:t>２）、期間は省略しています。</a:t>
            </a:r>
          </a:p>
        </p:txBody>
      </p:sp>
      <p:sp>
        <p:nvSpPr>
          <p:cNvPr id="4" name="メモ 3"/>
          <p:cNvSpPr/>
          <p:nvPr/>
        </p:nvSpPr>
        <p:spPr>
          <a:xfrm>
            <a:off x="8054240" y="-9079"/>
            <a:ext cx="1115616" cy="62068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000" dirty="0">
                <a:solidFill>
                  <a:srgbClr val="FF0000"/>
                </a:solidFill>
              </a:rPr>
              <a:t>ﾜｰｸｼｰﾄ</a:t>
            </a:r>
            <a:endParaRPr kumimoji="1" lang="en-US" altLang="ja-JP" sz="2000" dirty="0">
              <a:solidFill>
                <a:srgbClr val="FF0000"/>
              </a:solidFill>
            </a:endParaRPr>
          </a:p>
          <a:p>
            <a:pPr algn="ctr"/>
            <a:r>
              <a:rPr lang="ja-JP" altLang="en-US" sz="2000" dirty="0">
                <a:solidFill>
                  <a:srgbClr val="FF0000"/>
                </a:solidFill>
              </a:rPr>
              <a:t>Ｐ</a:t>
            </a:r>
            <a:r>
              <a:rPr lang="en-US" altLang="ja-JP" sz="2000" dirty="0">
                <a:solidFill>
                  <a:srgbClr val="FF0000"/>
                </a:solidFill>
              </a:rPr>
              <a:t>72</a:t>
            </a:r>
            <a:endParaRPr kumimoji="1" lang="ja-JP" altLang="en-US" sz="2000" dirty="0">
              <a:solidFill>
                <a:srgbClr val="FF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27784" y="2780928"/>
            <a:ext cx="4320480" cy="830997"/>
          </a:xfrm>
          <a:prstGeom prst="rect">
            <a:avLst/>
          </a:prstGeom>
          <a:noFill/>
        </p:spPr>
        <p:txBody>
          <a:bodyPr wrap="square" rtlCol="0">
            <a:spAutoFit/>
          </a:bodyPr>
          <a:lstStyle/>
          <a:p>
            <a:r>
              <a:rPr kumimoji="1" lang="ja-JP" altLang="en-US" sz="4800" dirty="0"/>
              <a:t>昼　休　憩</a:t>
            </a:r>
          </a:p>
        </p:txBody>
      </p:sp>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216" y="4365104"/>
            <a:ext cx="1744588" cy="1744588"/>
          </a:xfrm>
          <a:prstGeom prst="rect">
            <a:avLst/>
          </a:prstGeom>
        </p:spPr>
      </p:pic>
    </p:spTree>
    <p:extLst>
      <p:ext uri="{BB962C8B-B14F-4D97-AF65-F5344CB8AC3E}">
        <p14:creationId xmlns:p14="http://schemas.microsoft.com/office/powerpoint/2010/main" val="14080853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ー 4"/>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46B7C49D-7CE7-47BE-80A5-99AB983D5D05}" type="slidenum">
              <a:rPr kumimoji="0" lang="ja-JP" altLang="en-US" sz="1400"/>
              <a:pPr/>
              <a:t>28</a:t>
            </a:fld>
            <a:endParaRPr kumimoji="0" lang="en-US" altLang="ja-JP" sz="1400" dirty="0"/>
          </a:p>
        </p:txBody>
      </p:sp>
      <p:sp>
        <p:nvSpPr>
          <p:cNvPr id="2017282" name="Rectangle 2"/>
          <p:cNvSpPr>
            <a:spLocks noGrp="1" noChangeArrowheads="1"/>
          </p:cNvSpPr>
          <p:nvPr>
            <p:ph type="title"/>
          </p:nvPr>
        </p:nvSpPr>
        <p:spPr>
          <a:xfrm>
            <a:off x="320427" y="0"/>
            <a:ext cx="8823573" cy="1149705"/>
          </a:xfrm>
        </p:spPr>
        <p:txBody>
          <a:bodyPr/>
          <a:lstStyle/>
          <a:p>
            <a:pPr eaLnBrk="1" hangingPunct="1">
              <a:defRPr/>
            </a:pPr>
            <a:r>
              <a:rPr lang="ja-JP" altLang="en-US" sz="3600" dirty="0">
                <a:solidFill>
                  <a:schemeClr val="accent2">
                    <a:lumMod val="75000"/>
                  </a:schemeClr>
                </a:solidFill>
                <a:effectLst>
                  <a:outerShdw blurRad="38100" dist="38100" dir="2700000" algn="tl">
                    <a:srgbClr val="C0C0C0"/>
                  </a:outerShdw>
                </a:effectLst>
              </a:rPr>
              <a:t>ケアマネジメントに必要な基礎知識及び技術</a:t>
            </a:r>
          </a:p>
        </p:txBody>
      </p:sp>
      <p:sp>
        <p:nvSpPr>
          <p:cNvPr id="2" name="正方形/長方形 1"/>
          <p:cNvSpPr/>
          <p:nvPr/>
        </p:nvSpPr>
        <p:spPr>
          <a:xfrm>
            <a:off x="251520" y="1412776"/>
            <a:ext cx="8637859" cy="2108269"/>
          </a:xfrm>
          <a:prstGeom prst="rect">
            <a:avLst/>
          </a:prstGeom>
          <a:solidFill>
            <a:schemeClr val="bg1">
              <a:alpha val="0"/>
            </a:schemeClr>
          </a:solidFill>
        </p:spPr>
        <p:txBody>
          <a:bodyPr wrap="square">
            <a:spAutoFit/>
          </a:bodyPr>
          <a:lstStyle/>
          <a:p>
            <a:pPr algn="ctr"/>
            <a:endParaRPr lang="en-US" altLang="ja-JP" sz="4000" dirty="0">
              <a:solidFill>
                <a:srgbClr val="FF0000"/>
              </a:solidFill>
            </a:endParaRPr>
          </a:p>
          <a:p>
            <a:pPr algn="ctr"/>
            <a:r>
              <a:rPr lang="ja-JP" altLang="en-US" sz="4000" dirty="0">
                <a:solidFill>
                  <a:srgbClr val="FF0000"/>
                </a:solidFill>
                <a:effectLst>
                  <a:outerShdw blurRad="38100" dist="38100" dir="2700000" algn="tl">
                    <a:srgbClr val="000000">
                      <a:alpha val="43137"/>
                    </a:srgbClr>
                  </a:outerShdw>
                </a:effectLst>
              </a:rPr>
              <a:t>ケアマネジメントのプロセスに</a:t>
            </a:r>
            <a:endParaRPr lang="en-US" altLang="ja-JP" sz="4000" dirty="0">
              <a:solidFill>
                <a:srgbClr val="FF0000"/>
              </a:solidFill>
              <a:effectLst>
                <a:outerShdw blurRad="38100" dist="38100" dir="2700000" algn="tl">
                  <a:srgbClr val="000000">
                    <a:alpha val="43137"/>
                  </a:srgbClr>
                </a:outerShdw>
              </a:effectLst>
            </a:endParaRPr>
          </a:p>
          <a:p>
            <a:pPr algn="ctr"/>
            <a:r>
              <a:rPr lang="ja-JP" altLang="en-US" sz="4000" dirty="0">
                <a:solidFill>
                  <a:srgbClr val="FF0000"/>
                </a:solidFill>
                <a:effectLst>
                  <a:outerShdw blurRad="38100" dist="38100" dir="2700000" algn="tl">
                    <a:srgbClr val="000000">
                      <a:alpha val="43137"/>
                    </a:srgbClr>
                  </a:outerShdw>
                </a:effectLst>
              </a:rPr>
              <a:t>必要な</a:t>
            </a:r>
            <a:r>
              <a:rPr lang="zh-TW" altLang="en-US" sz="4000" dirty="0">
                <a:solidFill>
                  <a:srgbClr val="FF0000"/>
                </a:solidFill>
                <a:effectLst>
                  <a:outerShdw blurRad="38100" dist="38100" dir="2700000" algn="tl">
                    <a:srgbClr val="000000">
                      <a:alpha val="43137"/>
                    </a:srgbClr>
                  </a:outerShdw>
                </a:effectLst>
              </a:rPr>
              <a:t>相談面接技術</a:t>
            </a:r>
            <a:r>
              <a:rPr lang="ja-JP" altLang="en-US" sz="4000" dirty="0">
                <a:solidFill>
                  <a:srgbClr val="FF0000"/>
                </a:solidFill>
              </a:rPr>
              <a:t>　</a:t>
            </a:r>
            <a:endParaRPr lang="en-US" altLang="ja-JP" sz="4000" dirty="0">
              <a:solidFill>
                <a:srgbClr val="FF0000"/>
              </a:solidFill>
            </a:endParaRPr>
          </a:p>
          <a:p>
            <a:pPr algn="ctr"/>
            <a:endParaRPr lang="en-US" altLang="ja-JP" sz="1100" dirty="0">
              <a:solidFill>
                <a:srgbClr val="FF0000"/>
              </a:solidFill>
            </a:endParaRPr>
          </a:p>
        </p:txBody>
      </p:sp>
      <p:sp>
        <p:nvSpPr>
          <p:cNvPr id="6" name="メモ 5"/>
          <p:cNvSpPr/>
          <p:nvPr/>
        </p:nvSpPr>
        <p:spPr>
          <a:xfrm>
            <a:off x="7812360" y="980728"/>
            <a:ext cx="1115616" cy="62068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000" dirty="0">
                <a:solidFill>
                  <a:srgbClr val="FF0000"/>
                </a:solidFill>
              </a:rPr>
              <a:t>ﾜｰｸｼｰﾄ</a:t>
            </a:r>
            <a:endParaRPr kumimoji="1" lang="en-US" altLang="ja-JP" sz="2000" dirty="0">
              <a:solidFill>
                <a:srgbClr val="FF0000"/>
              </a:solidFill>
            </a:endParaRPr>
          </a:p>
          <a:p>
            <a:pPr algn="ctr"/>
            <a:r>
              <a:rPr lang="ja-JP" altLang="en-US" sz="2000" dirty="0">
                <a:solidFill>
                  <a:srgbClr val="FF0000"/>
                </a:solidFill>
              </a:rPr>
              <a:t>Ｐ</a:t>
            </a:r>
            <a:r>
              <a:rPr lang="en-US" altLang="ja-JP" sz="2000" dirty="0">
                <a:solidFill>
                  <a:srgbClr val="FF0000"/>
                </a:solidFill>
              </a:rPr>
              <a:t>73</a:t>
            </a:r>
            <a:endParaRPr kumimoji="1" lang="ja-JP" altLang="en-US" sz="2000" dirty="0">
              <a:solidFill>
                <a:srgbClr val="FF0000"/>
              </a:solidFill>
            </a:endParaRPr>
          </a:p>
        </p:txBody>
      </p:sp>
      <p:sp>
        <p:nvSpPr>
          <p:cNvPr id="65537" name="AutoShape 1"/>
          <p:cNvSpPr>
            <a:spLocks noChangeArrowheads="1"/>
          </p:cNvSpPr>
          <p:nvPr/>
        </p:nvSpPr>
        <p:spPr bwMode="auto">
          <a:xfrm>
            <a:off x="683568" y="4149080"/>
            <a:ext cx="8136904" cy="2016224"/>
          </a:xfrm>
          <a:prstGeom prst="roundRect">
            <a:avLst>
              <a:gd name="adj" fmla="val 16667"/>
            </a:avLst>
          </a:prstGeom>
          <a:solidFill>
            <a:srgbClr val="E7E6E6"/>
          </a:solidFill>
          <a:ln w="9525">
            <a:noFill/>
            <a:round/>
            <a:headEnd/>
            <a:tailEnd/>
          </a:ln>
        </p:spPr>
        <p:txBody>
          <a:bodyPr vert="horz" wrap="square" lIns="30960" tIns="19800" rIns="30960" bIns="16200" numCol="1" anchor="t" anchorCtr="0" compatLnSpc="1">
            <a:prstTxWarp prst="textNoShape">
              <a:avLst/>
            </a:prstTxWarp>
          </a:bodyPr>
          <a:lstStyle/>
          <a:p>
            <a:pPr marL="457200" marR="0" lvl="1" indent="0" algn="ctr"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a:ln>
                  <a:noFill/>
                </a:ln>
                <a:solidFill>
                  <a:srgbClr val="948A54"/>
                </a:solidFill>
                <a:effectLst/>
                <a:latin typeface="ＭＳ ゴシック" pitchFamily="49" charset="-128"/>
                <a:ea typeface="ＭＳ ゴシック" pitchFamily="49" charset="-128"/>
                <a:cs typeface="ＭＳ Ｐゴシック" pitchFamily="50" charset="-128"/>
              </a:rPr>
              <a:t>【</a:t>
            </a:r>
            <a:r>
              <a:rPr kumimoji="1" lang="ja-JP" altLang="en-US" sz="2800" b="0" i="0" u="none" strike="noStrike" cap="none" normalizeH="0" baseline="0" dirty="0">
                <a:ln>
                  <a:noFill/>
                </a:ln>
                <a:solidFill>
                  <a:srgbClr val="948A54"/>
                </a:solidFill>
                <a:effectLst/>
                <a:latin typeface="ＭＳ ゴシック" pitchFamily="49" charset="-128"/>
                <a:ea typeface="ＭＳ ゴシック" pitchFamily="49" charset="-128"/>
                <a:cs typeface="ＭＳ Ｐゴシック" pitchFamily="50" charset="-128"/>
              </a:rPr>
              <a:t>修得目標：受付及び相談並びに契約</a:t>
            </a:r>
            <a:r>
              <a:rPr kumimoji="1" lang="en-US" altLang="ja-JP" sz="2800" b="0" i="0" u="none" strike="noStrike" cap="none" normalizeH="0" baseline="0" dirty="0">
                <a:ln>
                  <a:noFill/>
                </a:ln>
                <a:solidFill>
                  <a:srgbClr val="948A54"/>
                </a:solidFill>
                <a:effectLst/>
                <a:latin typeface="ＭＳ ゴシック" pitchFamily="49" charset="-128"/>
                <a:ea typeface="ＭＳ ゴシック" pitchFamily="49" charset="-128"/>
                <a:cs typeface="ＭＳ Ｐゴシック" pitchFamily="50" charset="-128"/>
              </a:rPr>
              <a:t>】</a:t>
            </a:r>
          </a:p>
          <a:p>
            <a:pPr marL="457200" marR="0" lvl="1" indent="0" algn="ctr"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rgbClr val="948A54"/>
              </a:solidFill>
              <a:effectLst/>
              <a:latin typeface="ＭＳ ゴシック" pitchFamily="49" charset="-128"/>
              <a:ea typeface="ＭＳ ゴシック" pitchFamily="49"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dirty="0">
                <a:ln>
                  <a:noFill/>
                </a:ln>
                <a:solidFill>
                  <a:srgbClr val="CC3399"/>
                </a:solidFill>
                <a:effectLst/>
                <a:latin typeface="ＭＳ ゴシック" pitchFamily="49" charset="-128"/>
                <a:ea typeface="ＭＳ ゴシック" pitchFamily="49" charset="-128"/>
                <a:cs typeface="ＭＳ Ｐゴシック" pitchFamily="50" charset="-128"/>
              </a:rPr>
              <a:t>　　</a:t>
            </a:r>
            <a:r>
              <a:rPr kumimoji="1" lang="en-US" altLang="ja-JP" sz="3200" b="0" i="0" u="none" strike="noStrike" cap="none" normalizeH="0" baseline="0" dirty="0">
                <a:ln>
                  <a:noFill/>
                </a:ln>
                <a:solidFill>
                  <a:srgbClr val="CC3399"/>
                </a:solidFill>
                <a:latin typeface="ＭＳ ゴシック" pitchFamily="49" charset="-128"/>
                <a:ea typeface="ＭＳ ゴシック" pitchFamily="49" charset="-128"/>
                <a:cs typeface="ＭＳ Ｐゴシック" pitchFamily="50" charset="-128"/>
              </a:rPr>
              <a:t>②</a:t>
            </a:r>
            <a:r>
              <a:rPr kumimoji="1" lang="ja-JP" altLang="en-US" sz="3200" b="0" i="0" u="none" strike="noStrike" cap="none" normalizeH="0" baseline="0" dirty="0">
                <a:ln>
                  <a:noFill/>
                </a:ln>
                <a:solidFill>
                  <a:srgbClr val="CC3399"/>
                </a:solidFill>
                <a:latin typeface="ＭＳ ゴシック" pitchFamily="49" charset="-128"/>
                <a:ea typeface="ＭＳ ゴシック" pitchFamily="49" charset="-128"/>
                <a:cs typeface="ＭＳ Ｐゴシック" pitchFamily="50" charset="-128"/>
              </a:rPr>
              <a:t>受付及び相談と面接の場面における</a:t>
            </a:r>
          </a:p>
          <a:p>
            <a:pPr marL="914400" marR="0" lvl="2" indent="0" algn="just"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dirty="0">
                <a:ln>
                  <a:noFill/>
                </a:ln>
                <a:solidFill>
                  <a:srgbClr val="CC3399"/>
                </a:solidFill>
                <a:latin typeface="ＭＳ ゴシック" pitchFamily="49" charset="-128"/>
                <a:ea typeface="ＭＳ ゴシック" pitchFamily="49" charset="-128"/>
                <a:cs typeface="ＭＳ Ｐゴシック" pitchFamily="50" charset="-128"/>
              </a:rPr>
              <a:t>援助の留意点について説明できる</a:t>
            </a:r>
            <a:endParaRPr kumimoji="1" lang="ja-JP" sz="3200" b="0" i="0" u="none" strike="noStrike" cap="none" normalizeH="0" baseline="0" dirty="0">
              <a:ln>
                <a:noFill/>
              </a:ln>
              <a:solidFill>
                <a:schemeClr val="tx1"/>
              </a:solidFill>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36993818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348880"/>
            <a:ext cx="8229600" cy="1143000"/>
          </a:xfrm>
        </p:spPr>
        <p:txBody>
          <a:bodyPr/>
          <a:lstStyle/>
          <a:p>
            <a:r>
              <a:rPr lang="ja-JP" altLang="ja-JP" b="1" dirty="0">
                <a:solidFill>
                  <a:srgbClr val="FF0000"/>
                </a:solidFill>
                <a:effectLst>
                  <a:outerShdw blurRad="38100" dist="38100" dir="2700000" algn="tl">
                    <a:srgbClr val="000000">
                      <a:alpha val="43137"/>
                    </a:srgbClr>
                  </a:outerShdw>
                </a:effectLst>
              </a:rPr>
              <a:t>「信頼関係を結ぶ面接技術」</a:t>
            </a:r>
            <a:endParaRPr kumimoji="1" lang="ja-JP" altLang="en-US" b="1" dirty="0">
              <a:solidFill>
                <a:srgbClr val="FF0000"/>
              </a:solidFill>
              <a:effectLst>
                <a:outerShdw blurRad="38100" dist="38100" dir="2700000" algn="tl">
                  <a:srgbClr val="000000">
                    <a:alpha val="43137"/>
                  </a:srgbClr>
                </a:outerShdw>
              </a:effectLst>
            </a:endParaRPr>
          </a:p>
        </p:txBody>
      </p:sp>
      <p:sp>
        <p:nvSpPr>
          <p:cNvPr id="3" name="テキスト ボックス 2"/>
          <p:cNvSpPr txBox="1"/>
          <p:nvPr/>
        </p:nvSpPr>
        <p:spPr>
          <a:xfrm>
            <a:off x="2555776" y="3861048"/>
            <a:ext cx="4248472" cy="1015663"/>
          </a:xfrm>
          <a:prstGeom prst="rect">
            <a:avLst/>
          </a:prstGeom>
          <a:noFill/>
        </p:spPr>
        <p:txBody>
          <a:bodyPr wrap="square" rtlCol="0">
            <a:spAutoFit/>
          </a:bodyPr>
          <a:lstStyle/>
          <a:p>
            <a:r>
              <a:rPr kumimoji="1" lang="ja-JP" altLang="en-US" sz="6000" dirty="0">
                <a:solidFill>
                  <a:srgbClr val="FF3399"/>
                </a:solidFill>
              </a:rPr>
              <a:t>ビデオ視聴</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9599" y="44624"/>
            <a:ext cx="8750300" cy="890047"/>
          </a:xfrm>
        </p:spPr>
        <p:txBody>
          <a:bodyPr/>
          <a:lstStyle/>
          <a:p>
            <a:pPr eaLnBrk="1" hangingPunct="1">
              <a:defRPr/>
            </a:pPr>
            <a:r>
              <a:rPr lang="ja-JP" altLang="en-US" sz="2800" dirty="0"/>
              <a:t>　</a:t>
            </a:r>
            <a:r>
              <a:rPr lang="ja-JP" altLang="en-US" sz="4800" dirty="0">
                <a:solidFill>
                  <a:schemeClr val="accent6">
                    <a:lumMod val="60000"/>
                    <a:lumOff val="40000"/>
                  </a:schemeClr>
                </a:solidFill>
                <a:effectLst>
                  <a:outerShdw blurRad="38100" dist="38100" dir="2700000" algn="tl">
                    <a:srgbClr val="C0C0C0"/>
                  </a:outerShdw>
                </a:effectLst>
              </a:rPr>
              <a:t>小規模研修５</a:t>
            </a:r>
            <a:endParaRPr lang="en-US" altLang="ja-JP" sz="4800" dirty="0">
              <a:solidFill>
                <a:schemeClr val="accent6">
                  <a:lumMod val="60000"/>
                  <a:lumOff val="40000"/>
                </a:schemeClr>
              </a:solidFill>
              <a:effectLst>
                <a:outerShdw blurRad="38100" dist="38100" dir="2700000" algn="tl">
                  <a:srgbClr val="C0C0C0"/>
                </a:outerShdw>
              </a:effectLst>
            </a:endParaRPr>
          </a:p>
        </p:txBody>
      </p:sp>
      <p:sp>
        <p:nvSpPr>
          <p:cNvPr id="2051" name="Rectangle 3"/>
          <p:cNvSpPr>
            <a:spLocks noGrp="1" noChangeArrowheads="1"/>
          </p:cNvSpPr>
          <p:nvPr>
            <p:ph type="subTitle" idx="1"/>
          </p:nvPr>
        </p:nvSpPr>
        <p:spPr>
          <a:xfrm>
            <a:off x="342281" y="1184548"/>
            <a:ext cx="8424936" cy="1752600"/>
          </a:xfrm>
        </p:spPr>
        <p:txBody>
          <a:bodyPr/>
          <a:lstStyle/>
          <a:p>
            <a:pPr eaLnBrk="1" hangingPunct="1">
              <a:defRPr/>
            </a:pPr>
            <a:r>
              <a:rPr lang="en-US" altLang="ja-JP" dirty="0"/>
              <a:t>Ⅰ</a:t>
            </a:r>
            <a:r>
              <a:rPr lang="ja-JP" altLang="en-US" dirty="0"/>
              <a:t>　</a:t>
            </a:r>
            <a:r>
              <a:rPr lang="ja-JP" altLang="ja-JP" dirty="0"/>
              <a:t>ケアマネジメントに必要な基礎知識及び技術</a:t>
            </a:r>
            <a:endParaRPr lang="en-US" altLang="ja-JP" dirty="0"/>
          </a:p>
          <a:p>
            <a:pPr eaLnBrk="1" hangingPunct="1">
              <a:defRPr/>
            </a:pPr>
            <a:endParaRPr lang="ja-JP" altLang="en-US" sz="5400" b="1" dirty="0">
              <a:solidFill>
                <a:schemeClr val="accent2"/>
              </a:solidFill>
              <a:effectLst>
                <a:outerShdw blurRad="38100" dist="38100" dir="2700000" algn="tl">
                  <a:srgbClr val="C0C0C0"/>
                </a:outerShdw>
              </a:effectLst>
            </a:endParaRPr>
          </a:p>
        </p:txBody>
      </p:sp>
      <p:sp>
        <p:nvSpPr>
          <p:cNvPr id="4" name="正方形/長方形 3"/>
          <p:cNvSpPr/>
          <p:nvPr/>
        </p:nvSpPr>
        <p:spPr>
          <a:xfrm>
            <a:off x="1187624" y="1916832"/>
            <a:ext cx="6696744" cy="677108"/>
          </a:xfrm>
          <a:prstGeom prst="rect">
            <a:avLst/>
          </a:prstGeom>
          <a:solidFill>
            <a:srgbClr val="FFCCCC"/>
          </a:solidFill>
        </p:spPr>
        <p:txBody>
          <a:bodyPr wrap="square" tIns="0" bIns="0" anchor="ctr" anchorCtr="1">
            <a:spAutoFit/>
          </a:bodyPr>
          <a:lstStyle/>
          <a:p>
            <a:pPr algn="just">
              <a:defRPr/>
            </a:pPr>
            <a:r>
              <a:rPr lang="ja-JP" altLang="en-US" sz="4400" b="1" dirty="0">
                <a:solidFill>
                  <a:srgbClr val="FF0000"/>
                </a:solidFill>
                <a:effectLst>
                  <a:outerShdw blurRad="38100" dist="38100" dir="2700000" algn="tl">
                    <a:srgbClr val="000000"/>
                  </a:outerShdw>
                </a:effectLst>
              </a:rPr>
              <a:t> </a:t>
            </a:r>
            <a:r>
              <a:rPr lang="ja-JP" altLang="en-US" sz="2800" b="1" dirty="0">
                <a:solidFill>
                  <a:srgbClr val="FF0000"/>
                </a:solidFill>
                <a:effectLst>
                  <a:outerShdw blurRad="38100" dist="38100" dir="2700000" algn="tl">
                    <a:srgbClr val="000000"/>
                  </a:outerShdw>
                </a:effectLst>
              </a:rPr>
              <a:t>①　アセスメント及びニーズの把握の方法</a:t>
            </a:r>
            <a:endParaRPr lang="en-US" altLang="ja-JP" sz="2800" b="1" dirty="0">
              <a:solidFill>
                <a:srgbClr val="FF0000"/>
              </a:solidFill>
              <a:effectLst>
                <a:outerShdw blurRad="38100" dist="38100" dir="2700000" algn="tl">
                  <a:srgbClr val="000000"/>
                </a:outerShdw>
              </a:effectLst>
            </a:endParaRPr>
          </a:p>
        </p:txBody>
      </p:sp>
      <p:sp>
        <p:nvSpPr>
          <p:cNvPr id="2" name="角丸四角形 1"/>
          <p:cNvSpPr/>
          <p:nvPr/>
        </p:nvSpPr>
        <p:spPr>
          <a:xfrm>
            <a:off x="467544" y="2924944"/>
            <a:ext cx="8352928" cy="3762021"/>
          </a:xfrm>
          <a:prstGeom prst="roundRect">
            <a:avLst>
              <a:gd name="adj" fmla="val 8179"/>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800" dirty="0">
                <a:solidFill>
                  <a:schemeClr val="accent4">
                    <a:lumMod val="50000"/>
                    <a:lumOff val="50000"/>
                  </a:schemeClr>
                </a:solidFill>
              </a:rPr>
              <a:t>【</a:t>
            </a:r>
            <a:r>
              <a:rPr lang="ja-JP" altLang="en-US" sz="2800" dirty="0">
                <a:solidFill>
                  <a:schemeClr val="accent4">
                    <a:lumMod val="50000"/>
                    <a:lumOff val="50000"/>
                  </a:schemeClr>
                </a:solidFill>
              </a:rPr>
              <a:t>修得目標</a:t>
            </a:r>
            <a:r>
              <a:rPr lang="en-US" altLang="ja-JP" sz="2800" dirty="0">
                <a:solidFill>
                  <a:schemeClr val="accent4">
                    <a:lumMod val="50000"/>
                    <a:lumOff val="50000"/>
                  </a:schemeClr>
                </a:solidFill>
              </a:rPr>
              <a:t>】</a:t>
            </a:r>
          </a:p>
          <a:p>
            <a:r>
              <a:rPr lang="ja-JP" altLang="en-US" sz="2800" dirty="0">
                <a:solidFill>
                  <a:srgbClr val="C80064"/>
                </a:solidFill>
              </a:rPr>
              <a:t>③アセスメントからニーズを導き出す思考過程を説明</a:t>
            </a:r>
            <a:endParaRPr lang="en-US" altLang="ja-JP" sz="2800" dirty="0">
              <a:solidFill>
                <a:srgbClr val="C80064"/>
              </a:solidFill>
            </a:endParaRPr>
          </a:p>
          <a:p>
            <a:r>
              <a:rPr lang="ja-JP" altLang="en-US" sz="2800" dirty="0">
                <a:solidFill>
                  <a:srgbClr val="C80064"/>
                </a:solidFill>
              </a:rPr>
              <a:t>　できる。</a:t>
            </a:r>
            <a:endParaRPr lang="en-US" altLang="ja-JP" sz="2800" dirty="0">
              <a:solidFill>
                <a:srgbClr val="C80064"/>
              </a:solidFill>
            </a:endParaRPr>
          </a:p>
          <a:p>
            <a:endParaRPr lang="ja-JP" altLang="en-US" sz="800" dirty="0">
              <a:solidFill>
                <a:srgbClr val="C80064"/>
              </a:solidFill>
            </a:endParaRPr>
          </a:p>
          <a:p>
            <a:r>
              <a:rPr lang="ja-JP" altLang="en-US" sz="2800" dirty="0">
                <a:solidFill>
                  <a:srgbClr val="C80064"/>
                </a:solidFill>
              </a:rPr>
              <a:t>④利用者・家族の意向の確認を実施できる。</a:t>
            </a:r>
            <a:endParaRPr lang="en-US" altLang="ja-JP" sz="2800" dirty="0">
              <a:solidFill>
                <a:srgbClr val="C80064"/>
              </a:solidFill>
            </a:endParaRPr>
          </a:p>
          <a:p>
            <a:endParaRPr lang="ja-JP" altLang="en-US" sz="800" dirty="0">
              <a:solidFill>
                <a:srgbClr val="C80064"/>
              </a:solidFill>
            </a:endParaRPr>
          </a:p>
          <a:p>
            <a:r>
              <a:rPr lang="ja-JP" altLang="en-US" sz="2800" dirty="0">
                <a:solidFill>
                  <a:srgbClr val="C80064"/>
                </a:solidFill>
              </a:rPr>
              <a:t>⑤状態の維持・改善・悪化の可能性を予測できる。</a:t>
            </a:r>
            <a:endParaRPr lang="en-US" altLang="ja-JP" sz="2800" dirty="0">
              <a:solidFill>
                <a:srgbClr val="C80064"/>
              </a:solidFill>
            </a:endParaRPr>
          </a:p>
          <a:p>
            <a:endParaRPr lang="ja-JP" altLang="en-US" sz="800" dirty="0">
              <a:solidFill>
                <a:srgbClr val="C80064"/>
              </a:solidFill>
            </a:endParaRPr>
          </a:p>
          <a:p>
            <a:r>
              <a:rPr lang="ja-JP" altLang="en-US" sz="2800" dirty="0">
                <a:solidFill>
                  <a:srgbClr val="C80064"/>
                </a:solidFill>
              </a:rPr>
              <a:t>⑥利用者、家族から得た情報に基づく課題の抽出を</a:t>
            </a:r>
            <a:endParaRPr lang="en-US" altLang="ja-JP" sz="2800" dirty="0">
              <a:solidFill>
                <a:srgbClr val="C80064"/>
              </a:solidFill>
            </a:endParaRPr>
          </a:p>
          <a:p>
            <a:r>
              <a:rPr lang="ja-JP" altLang="en-US" sz="2800" dirty="0">
                <a:solidFill>
                  <a:srgbClr val="C80064"/>
                </a:solidFill>
              </a:rPr>
              <a:t>　実施できる</a:t>
            </a:r>
            <a:endParaRPr lang="en-US" altLang="ja-JP" sz="2800" dirty="0">
              <a:solidFill>
                <a:srgbClr val="C80064"/>
              </a:solidFill>
            </a:endParaRPr>
          </a:p>
          <a:p>
            <a:endParaRPr lang="ja-JP" altLang="en-US" sz="800" dirty="0">
              <a:solidFill>
                <a:srgbClr val="C80064"/>
              </a:solidFill>
            </a:endParaRPr>
          </a:p>
          <a:p>
            <a:r>
              <a:rPr lang="ja-JP" altLang="en-US" sz="2800" dirty="0">
                <a:solidFill>
                  <a:srgbClr val="C80064"/>
                </a:solidFill>
              </a:rPr>
              <a:t>⑦利用者、家族の持っている力を把握できる</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9394" name="Rectangle 2"/>
          <p:cNvSpPr>
            <a:spLocks noGrp="1" noChangeArrowheads="1"/>
          </p:cNvSpPr>
          <p:nvPr>
            <p:ph type="title"/>
          </p:nvPr>
        </p:nvSpPr>
        <p:spPr>
          <a:xfrm>
            <a:off x="685800" y="658813"/>
            <a:ext cx="7772400" cy="304800"/>
          </a:xfrm>
          <a:extLst>
            <a:ext uri="{909E8E84-426E-40DD-AFC4-6F175D3DCCD1}">
              <a14:hiddenFill xmlns:a14="http://schemas.microsoft.com/office/drawing/2010/main">
                <a:solidFill>
                  <a:srgbClr val="66FFFF"/>
                </a:solidFill>
              </a14:hiddenFill>
            </a:ext>
          </a:extLst>
        </p:spPr>
        <p:txBody>
          <a:bodyPr/>
          <a:lstStyle/>
          <a:p>
            <a:pPr eaLnBrk="1" hangingPunct="1">
              <a:defRPr/>
            </a:pPr>
            <a:r>
              <a:rPr lang="ja-JP" altLang="en-US" sz="4800" dirty="0">
                <a:solidFill>
                  <a:srgbClr val="FF00FF"/>
                </a:solidFill>
                <a:effectLst>
                  <a:outerShdw blurRad="38100" dist="38100" dir="2700000" algn="tl">
                    <a:srgbClr val="C0C0C0"/>
                  </a:outerShdw>
                </a:effectLst>
              </a:rPr>
              <a:t>ケアマネジメントには</a:t>
            </a:r>
            <a:br>
              <a:rPr lang="ja-JP" altLang="en-US" sz="4800" dirty="0">
                <a:solidFill>
                  <a:srgbClr val="FF00FF"/>
                </a:solidFill>
                <a:effectLst>
                  <a:outerShdw blurRad="38100" dist="38100" dir="2700000" algn="tl">
                    <a:srgbClr val="C0C0C0"/>
                  </a:outerShdw>
                </a:effectLst>
              </a:rPr>
            </a:br>
            <a:r>
              <a:rPr lang="ja-JP" altLang="en-US" sz="4800" dirty="0">
                <a:solidFill>
                  <a:srgbClr val="FF00FF"/>
                </a:solidFill>
                <a:effectLst>
                  <a:outerShdw blurRad="38100" dist="38100" dir="2700000" algn="tl">
                    <a:srgbClr val="C0C0C0"/>
                  </a:outerShdw>
                </a:effectLst>
              </a:rPr>
              <a:t>面接技術が不可欠</a:t>
            </a:r>
          </a:p>
        </p:txBody>
      </p:sp>
      <p:sp>
        <p:nvSpPr>
          <p:cNvPr id="5124" name="Text Box 3"/>
          <p:cNvSpPr txBox="1">
            <a:spLocks noChangeArrowheads="1"/>
          </p:cNvSpPr>
          <p:nvPr/>
        </p:nvSpPr>
        <p:spPr bwMode="auto">
          <a:xfrm>
            <a:off x="365125" y="1947863"/>
            <a:ext cx="8443913" cy="43005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4000" u="sng" dirty="0"/>
              <a:t>□相談面接の実際の難しさ</a:t>
            </a:r>
          </a:p>
          <a:p>
            <a:pPr eaLnBrk="1" hangingPunct="1"/>
            <a:r>
              <a:rPr lang="ja-JP" altLang="en-US" sz="2800" dirty="0"/>
              <a:t>　○受け入れてもらえなければ一緒にはやれない</a:t>
            </a:r>
          </a:p>
          <a:p>
            <a:pPr eaLnBrk="1" hangingPunct="1"/>
            <a:r>
              <a:rPr lang="ja-JP" altLang="en-US" sz="2800" dirty="0"/>
              <a:t>　○必要な情報を聞き取ることのむつかしさ</a:t>
            </a:r>
          </a:p>
          <a:p>
            <a:pPr eaLnBrk="1" hangingPunct="1"/>
            <a:r>
              <a:rPr lang="ja-JP" altLang="en-US" sz="2800" dirty="0"/>
              <a:t>　○本人と家族との意見調整</a:t>
            </a:r>
          </a:p>
          <a:p>
            <a:pPr eaLnBrk="1" hangingPunct="1"/>
            <a:r>
              <a:rPr lang="ja-JP" altLang="en-US" sz="2800" dirty="0"/>
              <a:t>　○「このままでいいです。特に希望はありません。」と</a:t>
            </a:r>
          </a:p>
          <a:p>
            <a:pPr eaLnBrk="1" hangingPunct="1"/>
            <a:r>
              <a:rPr lang="ja-JP" altLang="en-US" sz="2800" dirty="0"/>
              <a:t>　　いわれたときどうするか？</a:t>
            </a:r>
          </a:p>
          <a:p>
            <a:pPr eaLnBrk="1" hangingPunct="1"/>
            <a:r>
              <a:rPr lang="ja-JP" altLang="en-US" sz="2800" dirty="0"/>
              <a:t>　○専門職の判断したことと利用者の思いが違ったとき</a:t>
            </a:r>
          </a:p>
          <a:p>
            <a:pPr eaLnBrk="1" hangingPunct="1"/>
            <a:r>
              <a:rPr lang="ja-JP" altLang="en-US" sz="2800" dirty="0"/>
              <a:t>　　どうするか？</a:t>
            </a:r>
          </a:p>
          <a:p>
            <a:pPr eaLnBrk="1" hangingPunct="1"/>
            <a:r>
              <a:rPr lang="ja-JP" altLang="en-US" sz="4000" u="sng" dirty="0"/>
              <a:t>□自立支援で問われる面接技術</a:t>
            </a:r>
            <a:endParaRPr lang="en-US" altLang="ja-JP" sz="4000" u="sng" dirty="0"/>
          </a:p>
        </p:txBody>
      </p:sp>
    </p:spTree>
    <p:extLst>
      <p:ext uri="{BB962C8B-B14F-4D97-AF65-F5344CB8AC3E}">
        <p14:creationId xmlns:p14="http://schemas.microsoft.com/office/powerpoint/2010/main" val="35105866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685800" y="457200"/>
            <a:ext cx="7772400" cy="152400"/>
          </a:xfrm>
          <a:solidFill>
            <a:srgbClr val="FFCCFF"/>
          </a:solidFill>
        </p:spPr>
        <p:txBody>
          <a:bodyPr/>
          <a:lstStyle/>
          <a:p>
            <a:pPr eaLnBrk="1" hangingPunct="1"/>
            <a:r>
              <a:rPr lang="ja-JP" altLang="en-US" i="1" dirty="0">
                <a:solidFill>
                  <a:schemeClr val="accent2"/>
                </a:solidFill>
              </a:rPr>
              <a:t>面接の意味</a:t>
            </a:r>
          </a:p>
        </p:txBody>
      </p:sp>
      <p:sp>
        <p:nvSpPr>
          <p:cNvPr id="15364" name="Text Box 3"/>
          <p:cNvSpPr txBox="1">
            <a:spLocks noChangeArrowheads="1"/>
          </p:cNvSpPr>
          <p:nvPr/>
        </p:nvSpPr>
        <p:spPr bwMode="auto">
          <a:xfrm>
            <a:off x="609600" y="990600"/>
            <a:ext cx="8037778" cy="5386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4400" dirty="0"/>
              <a:t>　　　　面接　　＝　　ｉｎｔｅｒｖｉｅｗ</a:t>
            </a:r>
          </a:p>
          <a:p>
            <a:pPr eaLnBrk="1" hangingPunct="1"/>
            <a:r>
              <a:rPr lang="ja-JP" altLang="en-US" sz="4400" dirty="0"/>
              <a:t>　　Ｉｎｔｅｒ　　　　＋　　　　ｖｉｅｗ</a:t>
            </a:r>
          </a:p>
          <a:p>
            <a:pPr eaLnBrk="1" hangingPunct="1"/>
            <a:r>
              <a:rPr lang="ja-JP" altLang="en-US" sz="3200" dirty="0"/>
              <a:t>【相互の関係に立って】　　　　【観察する】</a:t>
            </a:r>
          </a:p>
          <a:p>
            <a:pPr eaLnBrk="1" hangingPunct="1"/>
            <a:endParaRPr lang="ja-JP" altLang="en-US" sz="3200" dirty="0"/>
          </a:p>
          <a:p>
            <a:pPr eaLnBrk="1" hangingPunct="1"/>
            <a:endParaRPr lang="ja-JP" altLang="en-US" sz="3200" dirty="0"/>
          </a:p>
          <a:p>
            <a:pPr eaLnBrk="1" hangingPunct="1"/>
            <a:r>
              <a:rPr lang="ja-JP" altLang="en-US" sz="3200" dirty="0"/>
              <a:t>対等な関係，ラポールを結ぶ</a:t>
            </a:r>
          </a:p>
          <a:p>
            <a:pPr eaLnBrk="1" hangingPunct="1"/>
            <a:r>
              <a:rPr lang="ja-JP" altLang="en-US" sz="3200" dirty="0"/>
              <a:t>○</a:t>
            </a:r>
            <a:r>
              <a:rPr lang="ja-JP" altLang="en-US" sz="3200" dirty="0">
                <a:solidFill>
                  <a:srgbClr val="FF0000"/>
                </a:solidFill>
              </a:rPr>
              <a:t>面接者の意図的な努力</a:t>
            </a:r>
          </a:p>
          <a:p>
            <a:pPr eaLnBrk="1" hangingPunct="1"/>
            <a:r>
              <a:rPr lang="ja-JP" altLang="en-US" sz="3200" dirty="0"/>
              <a:t>○</a:t>
            </a:r>
            <a:r>
              <a:rPr lang="ja-JP" altLang="en-US" sz="3200" dirty="0">
                <a:solidFill>
                  <a:srgbClr val="FF66FF"/>
                </a:solidFill>
              </a:rPr>
              <a:t>専門的な面接技術</a:t>
            </a:r>
          </a:p>
          <a:p>
            <a:pPr eaLnBrk="1" hangingPunct="1"/>
            <a:r>
              <a:rPr lang="ja-JP" altLang="en-US" sz="3200" dirty="0"/>
              <a:t>○判断力や冷静さと共に，面接者自身の人間</a:t>
            </a:r>
          </a:p>
          <a:p>
            <a:pPr eaLnBrk="1" hangingPunct="1"/>
            <a:r>
              <a:rPr lang="ja-JP" altLang="en-US" sz="3200" dirty="0"/>
              <a:t>　性・人権意識が問われる</a:t>
            </a:r>
          </a:p>
        </p:txBody>
      </p:sp>
      <p:sp>
        <p:nvSpPr>
          <p:cNvPr id="15365" name="AutoShape 4"/>
          <p:cNvSpPr>
            <a:spLocks noChangeArrowheads="1"/>
          </p:cNvSpPr>
          <p:nvPr/>
        </p:nvSpPr>
        <p:spPr bwMode="auto">
          <a:xfrm>
            <a:off x="5486400" y="3048000"/>
            <a:ext cx="2809875" cy="2133600"/>
          </a:xfrm>
          <a:prstGeom prst="triangle">
            <a:avLst>
              <a:gd name="adj" fmla="val 50000"/>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価値</a:t>
            </a:r>
          </a:p>
          <a:p>
            <a:pPr algn="ctr" eaLnBrk="1" hangingPunct="1"/>
            <a:endParaRPr lang="ja-JP" altLang="en-US"/>
          </a:p>
          <a:p>
            <a:pPr algn="ctr" eaLnBrk="1" hangingPunct="1"/>
            <a:r>
              <a:rPr lang="ja-JP" altLang="en-US"/>
              <a:t>専門　　専門</a:t>
            </a:r>
          </a:p>
          <a:p>
            <a:pPr algn="ctr" eaLnBrk="1" hangingPunct="1"/>
            <a:r>
              <a:rPr lang="ja-JP" altLang="en-US"/>
              <a:t>知識　　技術</a:t>
            </a:r>
          </a:p>
        </p:txBody>
      </p:sp>
      <p:sp>
        <p:nvSpPr>
          <p:cNvPr id="15366" name="Line 5"/>
          <p:cNvSpPr>
            <a:spLocks noChangeShapeType="1"/>
          </p:cNvSpPr>
          <p:nvPr/>
        </p:nvSpPr>
        <p:spPr bwMode="auto">
          <a:xfrm>
            <a:off x="6019800" y="4419600"/>
            <a:ext cx="1752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67" name="Line 6"/>
          <p:cNvSpPr>
            <a:spLocks noChangeShapeType="1"/>
          </p:cNvSpPr>
          <p:nvPr/>
        </p:nvSpPr>
        <p:spPr bwMode="auto">
          <a:xfrm>
            <a:off x="6858000" y="4419600"/>
            <a:ext cx="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extLst>
      <p:ext uri="{BB962C8B-B14F-4D97-AF65-F5344CB8AC3E}">
        <p14:creationId xmlns:p14="http://schemas.microsoft.com/office/powerpoint/2010/main" val="17976867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685800" y="609600"/>
            <a:ext cx="7772400" cy="838200"/>
          </a:xfrm>
          <a:solidFill>
            <a:srgbClr val="99FFCC"/>
          </a:solidFill>
        </p:spPr>
        <p:txBody>
          <a:bodyPr/>
          <a:lstStyle/>
          <a:p>
            <a:pPr eaLnBrk="1" hangingPunct="1"/>
            <a:r>
              <a:rPr lang="ja-JP" altLang="en-US" i="1">
                <a:solidFill>
                  <a:schemeClr val="accent2"/>
                </a:solidFill>
              </a:rPr>
              <a:t>対人援助の面接における</a:t>
            </a:r>
            <a:br>
              <a:rPr lang="ja-JP" altLang="en-US" i="1">
                <a:solidFill>
                  <a:schemeClr val="accent2"/>
                </a:solidFill>
              </a:rPr>
            </a:br>
            <a:r>
              <a:rPr lang="ja-JP" altLang="en-US" i="1">
                <a:solidFill>
                  <a:schemeClr val="accent2"/>
                </a:solidFill>
              </a:rPr>
              <a:t>面接者とクライアントの関係</a:t>
            </a:r>
          </a:p>
        </p:txBody>
      </p:sp>
      <p:sp>
        <p:nvSpPr>
          <p:cNvPr id="17412" name="AutoShape 3"/>
          <p:cNvSpPr>
            <a:spLocks noChangeArrowheads="1"/>
          </p:cNvSpPr>
          <p:nvPr/>
        </p:nvSpPr>
        <p:spPr bwMode="auto">
          <a:xfrm>
            <a:off x="2133600" y="1676400"/>
            <a:ext cx="4419600" cy="2590800"/>
          </a:xfrm>
          <a:prstGeom prst="leftRightArrow">
            <a:avLst>
              <a:gd name="adj1" fmla="val 50000"/>
              <a:gd name="adj2" fmla="val 34118"/>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限られた空間と時間内に</a:t>
            </a:r>
          </a:p>
          <a:p>
            <a:pPr algn="ctr" eaLnBrk="1" hangingPunct="1"/>
            <a:r>
              <a:rPr lang="ja-JP" altLang="en-US" sz="2800"/>
              <a:t>おける専門的な関係</a:t>
            </a:r>
          </a:p>
        </p:txBody>
      </p:sp>
      <p:sp>
        <p:nvSpPr>
          <p:cNvPr id="17413" name="AutoShape 4"/>
          <p:cNvSpPr>
            <a:spLocks noChangeArrowheads="1"/>
          </p:cNvSpPr>
          <p:nvPr/>
        </p:nvSpPr>
        <p:spPr bwMode="auto">
          <a:xfrm>
            <a:off x="2133600" y="4343400"/>
            <a:ext cx="4343400" cy="1019175"/>
          </a:xfrm>
          <a:prstGeom prst="leftArrow">
            <a:avLst>
              <a:gd name="adj1" fmla="val 50000"/>
              <a:gd name="adj2" fmla="val 106542"/>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傾聴</a:t>
            </a:r>
          </a:p>
        </p:txBody>
      </p:sp>
      <p:sp>
        <p:nvSpPr>
          <p:cNvPr id="17414" name="AutoShape 5"/>
          <p:cNvSpPr>
            <a:spLocks noChangeArrowheads="1"/>
          </p:cNvSpPr>
          <p:nvPr/>
        </p:nvSpPr>
        <p:spPr bwMode="auto">
          <a:xfrm>
            <a:off x="4038600" y="5181600"/>
            <a:ext cx="838200" cy="45720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7415" name="Text Box 6"/>
          <p:cNvSpPr txBox="1">
            <a:spLocks noChangeArrowheads="1"/>
          </p:cNvSpPr>
          <p:nvPr/>
        </p:nvSpPr>
        <p:spPr bwMode="auto">
          <a:xfrm>
            <a:off x="2667000" y="5683250"/>
            <a:ext cx="29940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意図的な信頼関係</a:t>
            </a:r>
          </a:p>
          <a:p>
            <a:pPr eaLnBrk="1" hangingPunct="1"/>
            <a:r>
              <a:rPr lang="ja-JP" altLang="en-US" sz="2800"/>
              <a:t>ラポール</a:t>
            </a:r>
          </a:p>
        </p:txBody>
      </p:sp>
      <p:pic>
        <p:nvPicPr>
          <p:cNvPr id="17416" name="Picture 7" descr="j00787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2971800"/>
            <a:ext cx="1279525"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7" name="Picture 8" descr="j007874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72263" y="3051175"/>
            <a:ext cx="1785937"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9948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685800" y="609600"/>
            <a:ext cx="7772400" cy="304800"/>
          </a:xfrm>
          <a:solidFill>
            <a:srgbClr val="FFFF00"/>
          </a:solidFill>
        </p:spPr>
        <p:txBody>
          <a:bodyPr/>
          <a:lstStyle/>
          <a:p>
            <a:pPr eaLnBrk="1" hangingPunct="1"/>
            <a:r>
              <a:rPr lang="ja-JP" altLang="en-US" i="1">
                <a:solidFill>
                  <a:schemeClr val="accent2"/>
                </a:solidFill>
              </a:rPr>
              <a:t>クライアントの心理的状況</a:t>
            </a:r>
          </a:p>
        </p:txBody>
      </p:sp>
      <p:sp>
        <p:nvSpPr>
          <p:cNvPr id="19460" name="Text Box 3"/>
          <p:cNvSpPr txBox="1">
            <a:spLocks noChangeArrowheads="1"/>
          </p:cNvSpPr>
          <p:nvPr/>
        </p:nvSpPr>
        <p:spPr bwMode="auto">
          <a:xfrm>
            <a:off x="762000" y="1371600"/>
            <a:ext cx="4173538" cy="3513138"/>
          </a:xfrm>
          <a:prstGeom prst="rect">
            <a:avLst/>
          </a:prstGeom>
          <a:solidFill>
            <a:srgbClr val="FFCCFF"/>
          </a:solidFill>
          <a:ln w="952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【期待】この苦しみを何</a:t>
            </a:r>
          </a:p>
          <a:p>
            <a:pPr eaLnBrk="1" hangingPunct="1"/>
            <a:r>
              <a:rPr lang="ja-JP" altLang="en-US" sz="3200"/>
              <a:t>とかしてもらえるかもし</a:t>
            </a:r>
          </a:p>
          <a:p>
            <a:pPr eaLnBrk="1" hangingPunct="1"/>
            <a:r>
              <a:rPr lang="ja-JP" altLang="en-US" sz="3200"/>
              <a:t>れない</a:t>
            </a:r>
          </a:p>
          <a:p>
            <a:pPr eaLnBrk="1" hangingPunct="1"/>
            <a:r>
              <a:rPr lang="ja-JP" altLang="en-US" sz="3200"/>
              <a:t>【不安】この苦しい状況</a:t>
            </a:r>
          </a:p>
          <a:p>
            <a:pPr eaLnBrk="1" hangingPunct="1"/>
            <a:r>
              <a:rPr lang="ja-JP" altLang="en-US" sz="3200"/>
              <a:t>を変えることができるの</a:t>
            </a:r>
          </a:p>
          <a:p>
            <a:pPr eaLnBrk="1" hangingPunct="1"/>
            <a:r>
              <a:rPr lang="ja-JP" altLang="en-US" sz="3200"/>
              <a:t>だろうか？</a:t>
            </a:r>
          </a:p>
          <a:p>
            <a:pPr eaLnBrk="1" hangingPunct="1"/>
            <a:r>
              <a:rPr lang="ja-JP" altLang="en-US" sz="3200"/>
              <a:t>【強い緊張】</a:t>
            </a:r>
          </a:p>
        </p:txBody>
      </p:sp>
      <p:sp>
        <p:nvSpPr>
          <p:cNvPr id="19461" name="AutoShape 4"/>
          <p:cNvSpPr>
            <a:spLocks noChangeArrowheads="1"/>
          </p:cNvSpPr>
          <p:nvPr/>
        </p:nvSpPr>
        <p:spPr bwMode="auto">
          <a:xfrm>
            <a:off x="5029200" y="1371600"/>
            <a:ext cx="3352800" cy="3581400"/>
          </a:xfrm>
          <a:prstGeom prst="leftArrowCallout">
            <a:avLst>
              <a:gd name="adj1" fmla="val 26705"/>
              <a:gd name="adj2" fmla="val 26705"/>
              <a:gd name="adj3" fmla="val 16667"/>
              <a:gd name="adj4" fmla="val 66667"/>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3200"/>
              <a:t>「安心して</a:t>
            </a:r>
          </a:p>
          <a:p>
            <a:pPr algn="ctr" eaLnBrk="1" hangingPunct="1"/>
            <a:r>
              <a:rPr lang="ja-JP" altLang="en-US" sz="3200"/>
              <a:t>ください」</a:t>
            </a:r>
          </a:p>
          <a:p>
            <a:pPr algn="ctr" eaLnBrk="1" hangingPunct="1"/>
            <a:r>
              <a:rPr lang="ja-JP" altLang="en-US" sz="3200"/>
              <a:t>「話して大丈</a:t>
            </a:r>
          </a:p>
          <a:p>
            <a:pPr algn="ctr" eaLnBrk="1" hangingPunct="1"/>
            <a:r>
              <a:rPr lang="ja-JP" altLang="en-US" sz="3200"/>
              <a:t>夫です」</a:t>
            </a:r>
          </a:p>
          <a:p>
            <a:pPr algn="ctr" eaLnBrk="1" hangingPunct="1"/>
            <a:r>
              <a:rPr lang="ja-JP" altLang="en-US" sz="3200"/>
              <a:t>それを伝える</a:t>
            </a:r>
          </a:p>
          <a:p>
            <a:pPr algn="ctr" eaLnBrk="1" hangingPunct="1"/>
            <a:r>
              <a:rPr lang="ja-JP" altLang="en-US" sz="3200"/>
              <a:t>コミュニケー</a:t>
            </a:r>
          </a:p>
          <a:p>
            <a:pPr algn="ctr" eaLnBrk="1" hangingPunct="1"/>
            <a:r>
              <a:rPr lang="ja-JP" altLang="en-US" sz="3200"/>
              <a:t>ション技術　</a:t>
            </a:r>
          </a:p>
        </p:txBody>
      </p:sp>
      <p:pic>
        <p:nvPicPr>
          <p:cNvPr id="19462" name="Picture 5" descr="j00787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4191000"/>
            <a:ext cx="1096963" cy="229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63556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685800" y="381000"/>
            <a:ext cx="7772400" cy="228600"/>
          </a:xfrm>
          <a:solidFill>
            <a:srgbClr val="FFCCFF"/>
          </a:solidFill>
        </p:spPr>
        <p:txBody>
          <a:bodyPr/>
          <a:lstStyle/>
          <a:p>
            <a:pPr eaLnBrk="1" hangingPunct="1"/>
            <a:r>
              <a:rPr lang="ja-JP" altLang="en-US" i="1">
                <a:solidFill>
                  <a:schemeClr val="accent2"/>
                </a:solidFill>
              </a:rPr>
              <a:t>傾聴とは？</a:t>
            </a:r>
          </a:p>
        </p:txBody>
      </p:sp>
      <p:sp>
        <p:nvSpPr>
          <p:cNvPr id="25604" name="Text Box 3"/>
          <p:cNvSpPr txBox="1">
            <a:spLocks noChangeArrowheads="1"/>
          </p:cNvSpPr>
          <p:nvPr/>
        </p:nvSpPr>
        <p:spPr bwMode="auto">
          <a:xfrm>
            <a:off x="265112" y="836712"/>
            <a:ext cx="8878888" cy="557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4000" dirty="0"/>
              <a:t>利用者の話しをしっかりと聴くことであり，</a:t>
            </a:r>
          </a:p>
          <a:p>
            <a:pPr eaLnBrk="1" hangingPunct="1"/>
            <a:r>
              <a:rPr lang="ja-JP" altLang="en-US" sz="4000" dirty="0"/>
              <a:t>聴こうという意志を持って聴くこと</a:t>
            </a:r>
          </a:p>
          <a:p>
            <a:pPr eaLnBrk="1" hangingPunct="1"/>
            <a:endParaRPr lang="ja-JP" altLang="en-US" sz="4000" dirty="0"/>
          </a:p>
          <a:p>
            <a:pPr eaLnBrk="1" hangingPunct="1"/>
            <a:r>
              <a:rPr lang="ja-JP" altLang="en-US" sz="4000" dirty="0"/>
              <a:t>聴く　＜＝　Ｌｉｓｔｅｎ　＝意志をもって聴く</a:t>
            </a:r>
          </a:p>
          <a:p>
            <a:pPr eaLnBrk="1" hangingPunct="1"/>
            <a:endParaRPr lang="ja-JP" altLang="en-US" sz="4000" dirty="0"/>
          </a:p>
          <a:p>
            <a:pPr eaLnBrk="1" hangingPunct="1"/>
            <a:endParaRPr lang="ja-JP" altLang="en-US" sz="4000" dirty="0"/>
          </a:p>
          <a:p>
            <a:pPr eaLnBrk="1" hangingPunct="1"/>
            <a:endParaRPr lang="ja-JP" altLang="en-US" sz="4000" dirty="0"/>
          </a:p>
          <a:p>
            <a:pPr eaLnBrk="1" hangingPunct="1"/>
            <a:r>
              <a:rPr lang="ja-JP" altLang="en-US" sz="4000" dirty="0"/>
              <a:t>聞く　＜＝　Ｈｅａｒ　　＝耳に入る</a:t>
            </a:r>
          </a:p>
          <a:p>
            <a:pPr eaLnBrk="1" hangingPunct="1"/>
            <a:r>
              <a:rPr lang="ja-JP" altLang="en-US" sz="4000" dirty="0"/>
              <a:t>訊く　＜＝　Ｉｎｑｕｉｒｅ　＝問いただす</a:t>
            </a:r>
          </a:p>
        </p:txBody>
      </p:sp>
      <p:pic>
        <p:nvPicPr>
          <p:cNvPr id="25605" name="Picture 4" descr="j00787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9200" y="3508375"/>
            <a:ext cx="2709863" cy="159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98982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685800" y="914400"/>
            <a:ext cx="7772400" cy="228600"/>
          </a:xfrm>
          <a:solidFill>
            <a:srgbClr val="CCFFCC"/>
          </a:solidFill>
        </p:spPr>
        <p:txBody>
          <a:bodyPr/>
          <a:lstStyle/>
          <a:p>
            <a:pPr eaLnBrk="1" hangingPunct="1"/>
            <a:r>
              <a:rPr lang="ja-JP" altLang="en-US" i="1" dirty="0">
                <a:solidFill>
                  <a:schemeClr val="accent2"/>
                </a:solidFill>
              </a:rPr>
              <a:t>面接におけるラポール（専門的信頼関係）と傾聴の重要性</a:t>
            </a:r>
          </a:p>
        </p:txBody>
      </p:sp>
      <p:sp>
        <p:nvSpPr>
          <p:cNvPr id="27652" name="Text Box 3"/>
          <p:cNvSpPr txBox="1">
            <a:spLocks noChangeArrowheads="1"/>
          </p:cNvSpPr>
          <p:nvPr/>
        </p:nvSpPr>
        <p:spPr bwMode="auto">
          <a:xfrm>
            <a:off x="2406650" y="1914525"/>
            <a:ext cx="6051550" cy="3751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4800"/>
              <a:t>＜傾聴を支える技術＞</a:t>
            </a:r>
          </a:p>
          <a:p>
            <a:pPr eaLnBrk="1" hangingPunct="1"/>
            <a:r>
              <a:rPr lang="ja-JP" altLang="en-US" sz="4800"/>
              <a:t>①あいづち</a:t>
            </a:r>
          </a:p>
          <a:p>
            <a:pPr eaLnBrk="1" hangingPunct="1"/>
            <a:r>
              <a:rPr lang="ja-JP" altLang="en-US" sz="4800"/>
              <a:t>②繰り返し</a:t>
            </a:r>
          </a:p>
          <a:p>
            <a:pPr eaLnBrk="1" hangingPunct="1"/>
            <a:r>
              <a:rPr lang="ja-JP" altLang="en-US" sz="4800"/>
              <a:t>③質問</a:t>
            </a:r>
          </a:p>
          <a:p>
            <a:pPr eaLnBrk="1" hangingPunct="1"/>
            <a:r>
              <a:rPr lang="ja-JP" altLang="en-US" sz="4800"/>
              <a:t>④沈黙への対処</a:t>
            </a:r>
          </a:p>
        </p:txBody>
      </p:sp>
      <p:pic>
        <p:nvPicPr>
          <p:cNvPr id="27653" name="Picture 4" descr="j007862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325" y="2514600"/>
            <a:ext cx="1295400" cy="393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45108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a:off x="685800" y="381000"/>
            <a:ext cx="7772400" cy="228600"/>
          </a:xfrm>
          <a:solidFill>
            <a:srgbClr val="97EF95"/>
          </a:solidFill>
        </p:spPr>
        <p:txBody>
          <a:bodyPr/>
          <a:lstStyle/>
          <a:p>
            <a:pPr eaLnBrk="1" hangingPunct="1"/>
            <a:r>
              <a:rPr lang="ja-JP" altLang="en-US" i="1">
                <a:solidFill>
                  <a:schemeClr val="accent2"/>
                </a:solidFill>
              </a:rPr>
              <a:t>「あいづち」の意味①</a:t>
            </a:r>
          </a:p>
        </p:txBody>
      </p:sp>
      <p:pic>
        <p:nvPicPr>
          <p:cNvPr id="29700" name="Picture 3" descr="BD05902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1066800"/>
            <a:ext cx="2286000" cy="2266950"/>
          </a:xfrm>
          <a:prstGeom prst="rect">
            <a:avLst/>
          </a:prstGeom>
          <a:noFill/>
          <a:ln>
            <a:noFill/>
          </a:ln>
          <a:extLst>
            <a:ext uri="{909E8E84-426E-40DD-AFC4-6F175D3DCCD1}">
              <a14:hiddenFill xmlns:a14="http://schemas.microsoft.com/office/drawing/2010/main">
                <a:solidFill>
                  <a:srgbClr val="97EF95"/>
                </a:solidFill>
              </a14:hiddenFill>
            </a:ext>
            <a:ext uri="{91240B29-F687-4F45-9708-019B960494DF}">
              <a14:hiddenLine xmlns:a14="http://schemas.microsoft.com/office/drawing/2010/main" w="9525">
                <a:solidFill>
                  <a:schemeClr val="accent2"/>
                </a:solidFill>
                <a:miter lim="800000"/>
                <a:headEnd/>
                <a:tailEnd/>
              </a14:hiddenLine>
            </a:ext>
          </a:extLst>
        </p:spPr>
      </p:pic>
      <p:sp>
        <p:nvSpPr>
          <p:cNvPr id="29701" name="Text Box 4"/>
          <p:cNvSpPr txBox="1">
            <a:spLocks noChangeArrowheads="1"/>
          </p:cNvSpPr>
          <p:nvPr/>
        </p:nvSpPr>
        <p:spPr bwMode="auto">
          <a:xfrm>
            <a:off x="3276600" y="1135063"/>
            <a:ext cx="5281613" cy="3513137"/>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面接者は相談者に対して</a:t>
            </a:r>
          </a:p>
          <a:p>
            <a:pPr eaLnBrk="1" hangingPunct="1"/>
            <a:r>
              <a:rPr lang="ja-JP" altLang="en-US" sz="3200"/>
              <a:t>「私はちゃんとあなたの話しを</a:t>
            </a:r>
          </a:p>
          <a:p>
            <a:pPr eaLnBrk="1" hangingPunct="1"/>
            <a:r>
              <a:rPr lang="ja-JP" altLang="en-US" sz="3200"/>
              <a:t>聴いています」</a:t>
            </a:r>
          </a:p>
          <a:p>
            <a:pPr eaLnBrk="1" hangingPunct="1"/>
            <a:r>
              <a:rPr lang="ja-JP" altLang="en-US" sz="3200"/>
              <a:t>「そのまま話しを続けて良いで</a:t>
            </a:r>
          </a:p>
          <a:p>
            <a:pPr eaLnBrk="1" hangingPunct="1"/>
            <a:r>
              <a:rPr lang="ja-JP" altLang="en-US" sz="3200"/>
              <a:t>すよ」</a:t>
            </a:r>
          </a:p>
          <a:p>
            <a:pPr eaLnBrk="1" hangingPunct="1"/>
            <a:r>
              <a:rPr lang="ja-JP" altLang="en-US" sz="3200"/>
              <a:t>「そこをもっと聴きたいんです」</a:t>
            </a:r>
          </a:p>
          <a:p>
            <a:pPr eaLnBrk="1" hangingPunct="1"/>
            <a:r>
              <a:rPr lang="ja-JP" altLang="en-US" sz="3200"/>
              <a:t>というメッセージを伝える。</a:t>
            </a:r>
          </a:p>
        </p:txBody>
      </p:sp>
      <p:sp>
        <p:nvSpPr>
          <p:cNvPr id="29702" name="Text Box 5"/>
          <p:cNvSpPr txBox="1">
            <a:spLocks noChangeArrowheads="1"/>
          </p:cNvSpPr>
          <p:nvPr/>
        </p:nvSpPr>
        <p:spPr bwMode="auto">
          <a:xfrm>
            <a:off x="381000" y="4646613"/>
            <a:ext cx="8316913"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＜短いあいづち＞</a:t>
            </a:r>
          </a:p>
          <a:p>
            <a:pPr eaLnBrk="1" hangingPunct="1"/>
            <a:r>
              <a:rPr lang="ja-JP" altLang="en-US" sz="2800"/>
              <a:t>「ええ」「はい」⇒「話しを続けてください」という意思表示</a:t>
            </a:r>
          </a:p>
          <a:p>
            <a:pPr eaLnBrk="1" hangingPunct="1"/>
            <a:r>
              <a:rPr lang="ja-JP" altLang="en-US" sz="2800"/>
              <a:t>※目安⇒４秒から６秒に１回程度</a:t>
            </a:r>
          </a:p>
        </p:txBody>
      </p:sp>
    </p:spTree>
    <p:extLst>
      <p:ext uri="{BB962C8B-B14F-4D97-AF65-F5344CB8AC3E}">
        <p14:creationId xmlns:p14="http://schemas.microsoft.com/office/powerpoint/2010/main" val="40264804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685800" y="381000"/>
            <a:ext cx="7772400" cy="228600"/>
          </a:xfrm>
          <a:solidFill>
            <a:srgbClr val="97EF95"/>
          </a:solidFill>
        </p:spPr>
        <p:txBody>
          <a:bodyPr/>
          <a:lstStyle/>
          <a:p>
            <a:pPr eaLnBrk="1" hangingPunct="1"/>
            <a:r>
              <a:rPr lang="ja-JP" altLang="en-US" i="1">
                <a:solidFill>
                  <a:schemeClr val="accent2"/>
                </a:solidFill>
              </a:rPr>
              <a:t>「あいづち」の意味②</a:t>
            </a:r>
          </a:p>
        </p:txBody>
      </p:sp>
      <p:pic>
        <p:nvPicPr>
          <p:cNvPr id="31748" name="Picture 3" descr="BD05902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1066800"/>
            <a:ext cx="2286000" cy="2266950"/>
          </a:xfrm>
          <a:prstGeom prst="rect">
            <a:avLst/>
          </a:prstGeom>
          <a:noFill/>
          <a:ln>
            <a:noFill/>
          </a:ln>
          <a:extLst>
            <a:ext uri="{909E8E84-426E-40DD-AFC4-6F175D3DCCD1}">
              <a14:hiddenFill xmlns:a14="http://schemas.microsoft.com/office/drawing/2010/main">
                <a:solidFill>
                  <a:srgbClr val="97EF95"/>
                </a:solidFill>
              </a14:hiddenFill>
            </a:ext>
            <a:ext uri="{91240B29-F687-4F45-9708-019B960494DF}">
              <a14:hiddenLine xmlns:a14="http://schemas.microsoft.com/office/drawing/2010/main" w="9525">
                <a:solidFill>
                  <a:schemeClr val="accent2"/>
                </a:solidFill>
                <a:miter lim="800000"/>
                <a:headEnd/>
                <a:tailEnd/>
              </a14:hiddenLine>
            </a:ext>
          </a:extLst>
        </p:spPr>
      </p:pic>
      <p:sp>
        <p:nvSpPr>
          <p:cNvPr id="31749" name="Text Box 4"/>
          <p:cNvSpPr txBox="1">
            <a:spLocks noChangeArrowheads="1"/>
          </p:cNvSpPr>
          <p:nvPr/>
        </p:nvSpPr>
        <p:spPr bwMode="auto">
          <a:xfrm>
            <a:off x="3352800" y="993775"/>
            <a:ext cx="5186363" cy="2667000"/>
          </a:xfrm>
          <a:prstGeom prst="rect">
            <a:avLst/>
          </a:prstGeom>
          <a:noFill/>
          <a:ln w="12700"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　相談者の話に反応して生まれる</a:t>
            </a:r>
          </a:p>
          <a:p>
            <a:pPr eaLnBrk="1" hangingPunct="1"/>
            <a:r>
              <a:rPr lang="ja-JP" altLang="en-US" sz="2800"/>
              <a:t>あいづちの意味</a:t>
            </a:r>
          </a:p>
          <a:p>
            <a:pPr eaLnBrk="1" hangingPunct="1"/>
            <a:r>
              <a:rPr lang="ja-JP" altLang="en-US" sz="2800"/>
              <a:t>「ほー」「そうなんですか」</a:t>
            </a:r>
          </a:p>
          <a:p>
            <a:pPr eaLnBrk="1" hangingPunct="1"/>
            <a:r>
              <a:rPr lang="ja-JP" altLang="en-US" sz="2800"/>
              <a:t>⇒「直前の話に興味がある」</a:t>
            </a:r>
          </a:p>
          <a:p>
            <a:pPr eaLnBrk="1" hangingPunct="1"/>
            <a:r>
              <a:rPr lang="ja-JP" altLang="en-US" sz="2800"/>
              <a:t>　「そのことについてもっと話して</a:t>
            </a:r>
          </a:p>
          <a:p>
            <a:pPr eaLnBrk="1" hangingPunct="1"/>
            <a:r>
              <a:rPr lang="ja-JP" altLang="en-US" sz="2800"/>
              <a:t>　欲しい」という意思表示</a:t>
            </a:r>
          </a:p>
        </p:txBody>
      </p:sp>
      <p:sp>
        <p:nvSpPr>
          <p:cNvPr id="31750" name="Text Box 5"/>
          <p:cNvSpPr txBox="1">
            <a:spLocks noChangeArrowheads="1"/>
          </p:cNvSpPr>
          <p:nvPr/>
        </p:nvSpPr>
        <p:spPr bwMode="auto">
          <a:xfrm>
            <a:off x="533400" y="3962400"/>
            <a:ext cx="4478338" cy="2298700"/>
          </a:xfrm>
          <a:prstGeom prst="rect">
            <a:avLst/>
          </a:prstGeom>
          <a:noFill/>
          <a:ln w="9525">
            <a:solidFill>
              <a:schemeClr val="tx1"/>
            </a:solidFill>
            <a:prstDash val="dash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600"/>
              <a:t>相談者の話に傾聴し，</a:t>
            </a:r>
          </a:p>
          <a:p>
            <a:pPr eaLnBrk="1" hangingPunct="1"/>
            <a:r>
              <a:rPr lang="ja-JP" altLang="en-US" sz="3600"/>
              <a:t>「その気持ちを受け入</a:t>
            </a:r>
          </a:p>
          <a:p>
            <a:pPr eaLnBrk="1" hangingPunct="1"/>
            <a:r>
              <a:rPr lang="ja-JP" altLang="en-US" sz="3600"/>
              <a:t>れます」というメッセー</a:t>
            </a:r>
          </a:p>
          <a:p>
            <a:pPr eaLnBrk="1" hangingPunct="1"/>
            <a:r>
              <a:rPr lang="ja-JP" altLang="en-US" sz="3600"/>
              <a:t>ジになる</a:t>
            </a:r>
          </a:p>
        </p:txBody>
      </p:sp>
      <p:pic>
        <p:nvPicPr>
          <p:cNvPr id="31751" name="Picture 6" descr="j007874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38800" y="3962400"/>
            <a:ext cx="1730375" cy="235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38892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a:xfrm>
            <a:off x="685800" y="304800"/>
            <a:ext cx="7772400" cy="152400"/>
          </a:xfrm>
          <a:solidFill>
            <a:srgbClr val="CCFFCC"/>
          </a:solidFill>
        </p:spPr>
        <p:txBody>
          <a:bodyPr/>
          <a:lstStyle/>
          <a:p>
            <a:pPr eaLnBrk="1" hangingPunct="1"/>
            <a:r>
              <a:rPr lang="ja-JP" altLang="en-US" sz="4000" i="1">
                <a:solidFill>
                  <a:schemeClr val="accent2"/>
                </a:solidFill>
              </a:rPr>
              <a:t>「繰り返し」の意味①</a:t>
            </a:r>
          </a:p>
        </p:txBody>
      </p:sp>
      <p:sp>
        <p:nvSpPr>
          <p:cNvPr id="33796" name="Text Box 3"/>
          <p:cNvSpPr txBox="1">
            <a:spLocks noChangeArrowheads="1"/>
          </p:cNvSpPr>
          <p:nvPr/>
        </p:nvSpPr>
        <p:spPr bwMode="auto">
          <a:xfrm>
            <a:off x="457200" y="609600"/>
            <a:ext cx="8405813" cy="564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「あいづち」は傾聴の姿勢を示すポイント</a:t>
            </a:r>
          </a:p>
          <a:p>
            <a:pPr eaLnBrk="1" hangingPunct="1"/>
            <a:r>
              <a:rPr lang="ja-JP" altLang="en-US" sz="2800"/>
              <a:t>言葉の使い方によって異なる意味をもつ</a:t>
            </a:r>
          </a:p>
          <a:p>
            <a:pPr eaLnBrk="1" hangingPunct="1"/>
            <a:r>
              <a:rPr lang="ja-JP" altLang="en-US" sz="2800"/>
              <a:t>（ダメな例）</a:t>
            </a:r>
          </a:p>
          <a:p>
            <a:pPr eaLnBrk="1" hangingPunct="1"/>
            <a:r>
              <a:rPr lang="ja-JP" altLang="en-US" sz="2800" u="sng"/>
              <a:t>「繰り返し」のない質問攻めの事例</a:t>
            </a:r>
          </a:p>
          <a:p>
            <a:pPr eaLnBrk="1" hangingPunct="1"/>
            <a:r>
              <a:rPr lang="ja-JP" altLang="en-US" sz="2800" u="sng"/>
              <a:t>【成功の秘訣】</a:t>
            </a:r>
          </a:p>
          <a:p>
            <a:pPr eaLnBrk="1" hangingPunct="1"/>
            <a:r>
              <a:rPr lang="ja-JP" altLang="en-US" sz="2800"/>
              <a:t>単なるオウム返しではなく「相談者の気持ちを受け止め</a:t>
            </a:r>
          </a:p>
          <a:p>
            <a:pPr eaLnBrk="1" hangingPunct="1"/>
            <a:r>
              <a:rPr lang="ja-JP" altLang="en-US" sz="2800"/>
              <a:t>たい」という姿勢から生まれる</a:t>
            </a:r>
          </a:p>
          <a:p>
            <a:pPr eaLnBrk="1" hangingPunct="1"/>
            <a:r>
              <a:rPr lang="ja-JP" altLang="en-US" sz="2800"/>
              <a:t>①名詞を繰り返すこと</a:t>
            </a:r>
          </a:p>
          <a:p>
            <a:pPr eaLnBrk="1" hangingPunct="1"/>
            <a:r>
              <a:rPr lang="ja-JP" altLang="en-US" sz="2800"/>
              <a:t>②最後の言葉を繰り返すこと</a:t>
            </a:r>
          </a:p>
          <a:p>
            <a:pPr eaLnBrk="1" hangingPunct="1"/>
            <a:r>
              <a:rPr lang="ja-JP" altLang="en-US" sz="2800"/>
              <a:t>⇒「そこをもっと話してください」とさらなる説明を求める</a:t>
            </a:r>
          </a:p>
          <a:p>
            <a:pPr eaLnBrk="1" hangingPunct="1"/>
            <a:r>
              <a:rPr lang="ja-JP" altLang="en-US" sz="2800"/>
              <a:t>※「感情の反射」（やるせなくなっちゃうんですね）</a:t>
            </a:r>
          </a:p>
          <a:p>
            <a:pPr eaLnBrk="1" hangingPunct="1"/>
            <a:r>
              <a:rPr lang="ja-JP" altLang="en-US" sz="2800"/>
              <a:t>　⇒相談者にとって振り返りにつながるとともに，真剣に</a:t>
            </a:r>
          </a:p>
          <a:p>
            <a:pPr eaLnBrk="1" hangingPunct="1"/>
            <a:r>
              <a:rPr lang="ja-JP" altLang="en-US" sz="2800"/>
              <a:t>聴いてくれているという思いにつながる</a:t>
            </a:r>
          </a:p>
        </p:txBody>
      </p:sp>
    </p:spTree>
    <p:extLst>
      <p:ext uri="{BB962C8B-B14F-4D97-AF65-F5344CB8AC3E}">
        <p14:creationId xmlns:p14="http://schemas.microsoft.com/office/powerpoint/2010/main" val="5381520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a:xfrm>
            <a:off x="685800" y="304800"/>
            <a:ext cx="7772400" cy="381000"/>
          </a:xfrm>
          <a:solidFill>
            <a:srgbClr val="CCFFCC"/>
          </a:solidFill>
        </p:spPr>
        <p:txBody>
          <a:bodyPr/>
          <a:lstStyle/>
          <a:p>
            <a:pPr eaLnBrk="1" hangingPunct="1"/>
            <a:r>
              <a:rPr lang="ja-JP" altLang="en-US" i="1">
                <a:solidFill>
                  <a:schemeClr val="accent2"/>
                </a:solidFill>
              </a:rPr>
              <a:t>「繰り返し」の意味②</a:t>
            </a:r>
          </a:p>
        </p:txBody>
      </p:sp>
      <p:sp>
        <p:nvSpPr>
          <p:cNvPr id="35844" name="Text Box 3"/>
          <p:cNvSpPr txBox="1">
            <a:spLocks noChangeArrowheads="1"/>
          </p:cNvSpPr>
          <p:nvPr/>
        </p:nvSpPr>
        <p:spPr bwMode="auto">
          <a:xfrm>
            <a:off x="457200" y="838200"/>
            <a:ext cx="8408988"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【名詞を繰り返すこと】</a:t>
            </a:r>
          </a:p>
          <a:p>
            <a:pPr eaLnBrk="1" hangingPunct="1"/>
            <a:r>
              <a:rPr lang="ja-JP" altLang="en-US" sz="2800"/>
              <a:t>⇒「さらに説明をして欲しい内容」が特定され，相談者に</a:t>
            </a:r>
          </a:p>
          <a:p>
            <a:pPr eaLnBrk="1" hangingPunct="1"/>
            <a:r>
              <a:rPr lang="ja-JP" altLang="en-US" sz="2800"/>
              <a:t>伝わる</a:t>
            </a:r>
          </a:p>
          <a:p>
            <a:pPr eaLnBrk="1" hangingPunct="1"/>
            <a:r>
              <a:rPr lang="ja-JP" altLang="en-US" sz="2800"/>
              <a:t>※「繰り返し」がキーワードとなって，面接が展開される</a:t>
            </a:r>
          </a:p>
        </p:txBody>
      </p:sp>
      <p:sp>
        <p:nvSpPr>
          <p:cNvPr id="35845" name="AutoShape 4"/>
          <p:cNvSpPr>
            <a:spLocks noChangeArrowheads="1"/>
          </p:cNvSpPr>
          <p:nvPr/>
        </p:nvSpPr>
        <p:spPr bwMode="auto">
          <a:xfrm>
            <a:off x="685800" y="2971800"/>
            <a:ext cx="7696200" cy="1295400"/>
          </a:xfrm>
          <a:prstGeom prst="downArrowCallout">
            <a:avLst>
              <a:gd name="adj1" fmla="val 148529"/>
              <a:gd name="adj2" fmla="val 148529"/>
              <a:gd name="adj3" fmla="val 16667"/>
              <a:gd name="adj4" fmla="val 66667"/>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【繰り返し】には面接者の意見や評価が入りにくく，</a:t>
            </a:r>
          </a:p>
          <a:p>
            <a:pPr algn="ctr" eaLnBrk="1" hangingPunct="1"/>
            <a:r>
              <a:rPr lang="ja-JP" altLang="en-US" sz="2800"/>
              <a:t>相談者の関心にそって面接ができる</a:t>
            </a:r>
          </a:p>
        </p:txBody>
      </p:sp>
      <p:sp>
        <p:nvSpPr>
          <p:cNvPr id="35846" name="Text Box 5"/>
          <p:cNvSpPr txBox="1">
            <a:spLocks noChangeArrowheads="1"/>
          </p:cNvSpPr>
          <p:nvPr/>
        </p:nvSpPr>
        <p:spPr bwMode="auto">
          <a:xfrm>
            <a:off x="739775" y="4387850"/>
            <a:ext cx="7699375" cy="1003300"/>
          </a:xfrm>
          <a:prstGeom prst="rect">
            <a:avLst/>
          </a:prstGeom>
          <a:noFill/>
          <a:ln w="57150" cmpd="thinThick">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相談者は，「面接者が批判抜きで話しを聴いてくれ</a:t>
            </a:r>
          </a:p>
          <a:p>
            <a:pPr eaLnBrk="1" hangingPunct="1"/>
            <a:r>
              <a:rPr lang="ja-JP" altLang="en-US" sz="2800"/>
              <a:t>る」ことが実感できる</a:t>
            </a:r>
          </a:p>
        </p:txBody>
      </p:sp>
    </p:spTree>
    <p:extLst>
      <p:ext uri="{BB962C8B-B14F-4D97-AF65-F5344CB8AC3E}">
        <p14:creationId xmlns:p14="http://schemas.microsoft.com/office/powerpoint/2010/main" val="2626995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23528" y="116633"/>
            <a:ext cx="8568952" cy="2092881"/>
          </a:xfrm>
          <a:prstGeom prst="rect">
            <a:avLst/>
          </a:prstGeom>
        </p:spPr>
        <p:txBody>
          <a:bodyPr wrap="square">
            <a:spAutoFit/>
          </a:bodyPr>
          <a:lstStyle/>
          <a:p>
            <a:pPr algn="ctr">
              <a:spcAft>
                <a:spcPts val="0"/>
              </a:spcAft>
            </a:pPr>
            <a:endParaRPr lang="en-US" altLang="ja-JP" sz="4000" b="1" kern="100" dirty="0">
              <a:solidFill>
                <a:schemeClr val="accent6">
                  <a:lumMod val="60000"/>
                  <a:lumOff val="40000"/>
                </a:schemeClr>
              </a:solidFill>
              <a:latin typeface="+mn-ea"/>
              <a:ea typeface="+mn-ea"/>
              <a:cs typeface="Times New Roman" panose="02020603050405020304" pitchFamily="18" charset="0"/>
            </a:endParaRPr>
          </a:p>
          <a:p>
            <a:pPr algn="ctr">
              <a:spcAft>
                <a:spcPts val="0"/>
              </a:spcAft>
            </a:pPr>
            <a:endParaRPr lang="en-US" altLang="ja-JP" sz="1000" b="1" kern="100" dirty="0">
              <a:solidFill>
                <a:schemeClr val="accent6">
                  <a:lumMod val="60000"/>
                  <a:lumOff val="40000"/>
                </a:schemeClr>
              </a:solidFill>
              <a:latin typeface="+mn-ea"/>
              <a:ea typeface="+mn-ea"/>
              <a:cs typeface="Times New Roman" panose="02020603050405020304" pitchFamily="18" charset="0"/>
            </a:endParaRPr>
          </a:p>
          <a:p>
            <a:pPr algn="ctr">
              <a:spcAft>
                <a:spcPts val="0"/>
              </a:spcAft>
            </a:pPr>
            <a:r>
              <a:rPr lang="ja-JP" altLang="en-US" sz="4000" kern="100" dirty="0">
                <a:latin typeface="+mn-ea"/>
                <a:ea typeface="+mn-ea"/>
                <a:cs typeface="Times New Roman" panose="02020603050405020304" pitchFamily="18" charset="0"/>
              </a:rPr>
              <a:t>　</a:t>
            </a:r>
            <a:r>
              <a:rPr lang="ja-JP" altLang="ja-JP" sz="4000" kern="100" dirty="0">
                <a:latin typeface="+mn-ea"/>
                <a:ea typeface="+mn-ea"/>
                <a:cs typeface="Times New Roman" panose="02020603050405020304" pitchFamily="18" charset="0"/>
              </a:rPr>
              <a:t>国際生活機能分類（ＩＣＦ）の</a:t>
            </a:r>
            <a:endParaRPr lang="en-US" altLang="ja-JP" sz="4000" kern="100" dirty="0">
              <a:latin typeface="+mn-ea"/>
              <a:ea typeface="+mn-ea"/>
              <a:cs typeface="Times New Roman" panose="02020603050405020304" pitchFamily="18" charset="0"/>
            </a:endParaRPr>
          </a:p>
          <a:p>
            <a:pPr algn="ctr">
              <a:spcAft>
                <a:spcPts val="0"/>
              </a:spcAft>
            </a:pPr>
            <a:r>
              <a:rPr lang="ja-JP" altLang="ja-JP" sz="4000" kern="100" dirty="0">
                <a:latin typeface="+mn-ea"/>
                <a:ea typeface="+mn-ea"/>
                <a:cs typeface="Times New Roman" panose="02020603050405020304" pitchFamily="18" charset="0"/>
              </a:rPr>
              <a:t>考え方とアセスメント　</a:t>
            </a:r>
            <a:endParaRPr lang="ja-JP" altLang="ja-JP" sz="4000" kern="100" dirty="0">
              <a:effectLst/>
              <a:latin typeface="+mn-ea"/>
              <a:ea typeface="+mn-ea"/>
              <a:cs typeface="Times New Roman" panose="02020603050405020304" pitchFamily="18" charset="0"/>
            </a:endParaRPr>
          </a:p>
        </p:txBody>
      </p:sp>
      <p:sp>
        <p:nvSpPr>
          <p:cNvPr id="3" name="Rectangle 2"/>
          <p:cNvSpPr>
            <a:spLocks noChangeArrowheads="1"/>
          </p:cNvSpPr>
          <p:nvPr/>
        </p:nvSpPr>
        <p:spPr bwMode="auto">
          <a:xfrm>
            <a:off x="755576" y="2780928"/>
            <a:ext cx="7812868" cy="3816424"/>
          </a:xfrm>
          <a:prstGeom prst="rect">
            <a:avLst/>
          </a:prstGeom>
          <a:solidFill>
            <a:srgbClr val="FDE9D9"/>
          </a:solidFill>
          <a:ln w="9525">
            <a:solidFill>
              <a:srgbClr val="000000"/>
            </a:solidFill>
            <a:miter lim="800000"/>
            <a:headEnd/>
            <a:tailEnd/>
          </a:ln>
        </p:spPr>
        <p:txBody>
          <a:bodyPr lIns="180000" tIns="72000" rIns="180000" bIns="8890"/>
          <a:lstStyle/>
          <a:p>
            <a:pPr algn="ctr">
              <a:lnSpc>
                <a:spcPct val="127000"/>
              </a:lnSpc>
              <a:defRPr/>
            </a:pPr>
            <a:r>
              <a:rPr lang="en-US" altLang="ja-JP" sz="2800" dirty="0">
                <a:solidFill>
                  <a:schemeClr val="accent6">
                    <a:lumMod val="75000"/>
                  </a:schemeClr>
                </a:solidFill>
              </a:rPr>
              <a:t>【</a:t>
            </a:r>
            <a:r>
              <a:rPr lang="ja-JP" altLang="en-US" sz="2800" dirty="0">
                <a:solidFill>
                  <a:schemeClr val="accent6">
                    <a:lumMod val="75000"/>
                  </a:schemeClr>
                </a:solidFill>
              </a:rPr>
              <a:t>介護支援専門員実務研修実施要綱</a:t>
            </a:r>
            <a:r>
              <a:rPr lang="en-US" altLang="ja-JP" sz="2800" dirty="0">
                <a:solidFill>
                  <a:schemeClr val="accent6">
                    <a:lumMod val="75000"/>
                  </a:schemeClr>
                </a:solidFill>
              </a:rPr>
              <a:t>】</a:t>
            </a:r>
          </a:p>
          <a:p>
            <a:pPr algn="ctr">
              <a:lnSpc>
                <a:spcPct val="40000"/>
              </a:lnSpc>
              <a:defRPr/>
            </a:pPr>
            <a:endParaRPr lang="en-US" altLang="ja-JP" sz="2800" dirty="0">
              <a:solidFill>
                <a:schemeClr val="accent6">
                  <a:lumMod val="75000"/>
                </a:schemeClr>
              </a:solidFill>
            </a:endParaRPr>
          </a:p>
          <a:p>
            <a:pPr algn="ctr">
              <a:lnSpc>
                <a:spcPts val="4000"/>
              </a:lnSpc>
              <a:defRPr/>
            </a:pPr>
            <a:r>
              <a:rPr lang="ja-JP" altLang="en-US" sz="2800" b="1" dirty="0">
                <a:solidFill>
                  <a:srgbClr val="FF0000"/>
                </a:solidFill>
                <a:effectLst>
                  <a:outerShdw blurRad="38100" dist="38100" dir="2700000" algn="tl">
                    <a:srgbClr val="000000"/>
                  </a:outerShdw>
                </a:effectLst>
              </a:rPr>
              <a:t>＜アセスメント、ニーズの把握の方法＞</a:t>
            </a:r>
            <a:endParaRPr lang="en-US" altLang="ja-JP" sz="2800" b="1" dirty="0">
              <a:solidFill>
                <a:srgbClr val="FF0000"/>
              </a:solidFill>
              <a:effectLst>
                <a:outerShdw blurRad="38100" dist="38100" dir="2700000" algn="tl">
                  <a:srgbClr val="000000"/>
                </a:outerShdw>
              </a:effectLst>
            </a:endParaRPr>
          </a:p>
          <a:p>
            <a:pPr algn="just">
              <a:lnSpc>
                <a:spcPts val="4000"/>
              </a:lnSpc>
              <a:defRPr/>
            </a:pPr>
            <a:r>
              <a:rPr lang="ja-JP" altLang="en-US" sz="2800" dirty="0"/>
              <a:t>　</a:t>
            </a:r>
            <a:r>
              <a:rPr lang="ja-JP" altLang="ja-JP" sz="2800" dirty="0"/>
              <a:t>利用者の生活全体を捉える視点の重要性を理解するとともに、利用者の生活の現況から</a:t>
            </a:r>
            <a:r>
              <a:rPr lang="ja-JP" altLang="ja-JP" sz="2800" b="1" u="dotted" dirty="0"/>
              <a:t>生活機能（ＷＨＯ国際生活機能分類による）と背景</a:t>
            </a:r>
            <a:r>
              <a:rPr lang="ja-JP" altLang="ja-JP" sz="2800" dirty="0"/>
              <a:t>を把握し、理解する視点を修得する。</a:t>
            </a:r>
          </a:p>
          <a:p>
            <a:pPr algn="just">
              <a:defRPr/>
            </a:pPr>
            <a:endParaRPr lang="en-US" altLang="ja-JP" sz="2800" dirty="0"/>
          </a:p>
        </p:txBody>
      </p:sp>
      <p:sp>
        <p:nvSpPr>
          <p:cNvPr id="4" name="メモ 3"/>
          <p:cNvSpPr/>
          <p:nvPr/>
        </p:nvSpPr>
        <p:spPr>
          <a:xfrm>
            <a:off x="8028384" y="34072"/>
            <a:ext cx="1115616" cy="62068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000" dirty="0">
                <a:solidFill>
                  <a:srgbClr val="FF0000"/>
                </a:solidFill>
              </a:rPr>
              <a:t>ﾜｰｸｼｰﾄ</a:t>
            </a:r>
            <a:endParaRPr kumimoji="1" lang="en-US" altLang="ja-JP" sz="2000" dirty="0">
              <a:solidFill>
                <a:srgbClr val="FF0000"/>
              </a:solidFill>
            </a:endParaRPr>
          </a:p>
          <a:p>
            <a:pPr algn="ctr"/>
            <a:r>
              <a:rPr lang="ja-JP" altLang="en-US" sz="2000" dirty="0">
                <a:solidFill>
                  <a:srgbClr val="FF0000"/>
                </a:solidFill>
              </a:rPr>
              <a:t>Ｐ６５</a:t>
            </a:r>
            <a:endParaRPr kumimoji="1" lang="ja-JP" altLang="en-US" sz="2000" dirty="0">
              <a:solidFill>
                <a:srgbClr val="FF0000"/>
              </a:solidFill>
            </a:endParaRPr>
          </a:p>
        </p:txBody>
      </p:sp>
    </p:spTree>
    <p:extLst>
      <p:ext uri="{BB962C8B-B14F-4D97-AF65-F5344CB8AC3E}">
        <p14:creationId xmlns:p14="http://schemas.microsoft.com/office/powerpoint/2010/main" val="4260766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a:xfrm>
            <a:off x="685800" y="266700"/>
            <a:ext cx="7772400" cy="228600"/>
          </a:xfrm>
          <a:solidFill>
            <a:srgbClr val="66FFFF"/>
          </a:solidFill>
        </p:spPr>
        <p:txBody>
          <a:bodyPr/>
          <a:lstStyle/>
          <a:p>
            <a:pPr eaLnBrk="1" hangingPunct="1"/>
            <a:r>
              <a:rPr lang="ja-JP" altLang="en-US" sz="4000" i="1">
                <a:solidFill>
                  <a:schemeClr val="accent2"/>
                </a:solidFill>
              </a:rPr>
              <a:t>「質問」の技法（ビデオ参照）</a:t>
            </a:r>
          </a:p>
        </p:txBody>
      </p:sp>
      <p:sp>
        <p:nvSpPr>
          <p:cNvPr id="37892" name="Text Box 3"/>
          <p:cNvSpPr txBox="1">
            <a:spLocks noChangeArrowheads="1"/>
          </p:cNvSpPr>
          <p:nvPr/>
        </p:nvSpPr>
        <p:spPr bwMode="auto">
          <a:xfrm>
            <a:off x="417512" y="548680"/>
            <a:ext cx="8726488" cy="607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u="sng" dirty="0"/>
              <a:t>質問技法①オープン・クエスチョン</a:t>
            </a:r>
          </a:p>
          <a:p>
            <a:pPr eaLnBrk="1" hangingPunct="1"/>
            <a:r>
              <a:rPr lang="ja-JP" altLang="en-US" sz="2800" dirty="0"/>
              <a:t>　相談者がどのように答えてもいい質問の仕方</a:t>
            </a:r>
          </a:p>
          <a:p>
            <a:pPr eaLnBrk="1" hangingPunct="1"/>
            <a:r>
              <a:rPr lang="ja-JP" altLang="en-US" sz="2800" dirty="0"/>
              <a:t>　「いかがしましたか？」「どう思いますか？」</a:t>
            </a:r>
          </a:p>
          <a:p>
            <a:pPr eaLnBrk="1" hangingPunct="1"/>
            <a:r>
              <a:rPr lang="ja-JP" altLang="en-US" sz="2800" dirty="0"/>
              <a:t>（例）在宅介護支援センターでの相談事例②</a:t>
            </a:r>
          </a:p>
          <a:p>
            <a:pPr eaLnBrk="1" hangingPunct="1"/>
            <a:r>
              <a:rPr lang="ja-JP" altLang="en-US" sz="2800" dirty="0"/>
              <a:t>　⇒次ぎにつながる出会いづくり（ラポール形成）</a:t>
            </a:r>
          </a:p>
          <a:p>
            <a:pPr eaLnBrk="1" hangingPunct="1"/>
            <a:r>
              <a:rPr lang="ja-JP" altLang="en-US" sz="2800" u="sng" dirty="0"/>
              <a:t>質問技法②クローズド・クエスチョン</a:t>
            </a:r>
          </a:p>
          <a:p>
            <a:pPr eaLnBrk="1" hangingPunct="1"/>
            <a:r>
              <a:rPr lang="ja-JP" altLang="en-US" sz="2800" dirty="0"/>
              <a:t>　答えが限定されていたり，「はい」「いいえ」で終わる質問</a:t>
            </a:r>
          </a:p>
          <a:p>
            <a:pPr eaLnBrk="1" hangingPunct="1"/>
            <a:r>
              <a:rPr lang="ja-JP" altLang="en-US" sz="2800" dirty="0"/>
              <a:t>　「おいくつですか？」「それが嫌なんですね」</a:t>
            </a:r>
          </a:p>
          <a:p>
            <a:pPr eaLnBrk="1" hangingPunct="1"/>
            <a:r>
              <a:rPr lang="ja-JP" altLang="en-US" sz="2800" dirty="0"/>
              <a:t>（例）在宅介護支援センターでの相談事例①</a:t>
            </a:r>
          </a:p>
          <a:p>
            <a:pPr eaLnBrk="1" hangingPunct="1"/>
            <a:r>
              <a:rPr lang="ja-JP" altLang="en-US" sz="2800" dirty="0"/>
              <a:t>　⇒サービスの適否を機械的に判断する場合には有効</a:t>
            </a:r>
          </a:p>
          <a:p>
            <a:pPr eaLnBrk="1" hangingPunct="1"/>
            <a:r>
              <a:rPr lang="ja-JP" altLang="en-US" sz="2800" dirty="0"/>
              <a:t>※相談者は話しを聴いてもらえた実感を持ちにくい</a:t>
            </a:r>
          </a:p>
          <a:p>
            <a:pPr eaLnBrk="1" hangingPunct="1"/>
            <a:r>
              <a:rPr lang="ja-JP" altLang="en-US" sz="2800" dirty="0"/>
              <a:t>【留意点】</a:t>
            </a:r>
          </a:p>
          <a:p>
            <a:pPr eaLnBrk="1" hangingPunct="1"/>
            <a:r>
              <a:rPr lang="ja-JP" altLang="en-US" sz="2800" dirty="0"/>
              <a:t>相談者が自ら進んで語れたという体験，安心の場の提供</a:t>
            </a:r>
          </a:p>
          <a:p>
            <a:pPr eaLnBrk="1" hangingPunct="1"/>
            <a:r>
              <a:rPr lang="ja-JP" altLang="en-US" sz="2800" dirty="0"/>
              <a:t>⇒技法①を中心に，②を有効に活用すること</a:t>
            </a:r>
          </a:p>
        </p:txBody>
      </p:sp>
    </p:spTree>
    <p:extLst>
      <p:ext uri="{BB962C8B-B14F-4D97-AF65-F5344CB8AC3E}">
        <p14:creationId xmlns:p14="http://schemas.microsoft.com/office/powerpoint/2010/main" val="39088625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a:xfrm>
            <a:off x="685800" y="304800"/>
            <a:ext cx="7772400" cy="609600"/>
          </a:xfrm>
          <a:solidFill>
            <a:srgbClr val="66FFFF"/>
          </a:solidFill>
        </p:spPr>
        <p:txBody>
          <a:bodyPr/>
          <a:lstStyle/>
          <a:p>
            <a:pPr eaLnBrk="1" hangingPunct="1"/>
            <a:r>
              <a:rPr lang="ja-JP" altLang="en-US" i="1">
                <a:solidFill>
                  <a:schemeClr val="accent2"/>
                </a:solidFill>
              </a:rPr>
              <a:t>「沈黙」の意味①</a:t>
            </a:r>
            <a:br>
              <a:rPr lang="ja-JP" altLang="en-US"/>
            </a:br>
            <a:r>
              <a:rPr lang="ja-JP" altLang="en-US" sz="3600"/>
              <a:t>～沈黙はメッセージである～</a:t>
            </a:r>
          </a:p>
        </p:txBody>
      </p:sp>
      <p:sp>
        <p:nvSpPr>
          <p:cNvPr id="39940" name="Text Box 3"/>
          <p:cNvSpPr txBox="1">
            <a:spLocks noChangeArrowheads="1"/>
          </p:cNvSpPr>
          <p:nvPr/>
        </p:nvSpPr>
        <p:spPr bwMode="auto">
          <a:xfrm>
            <a:off x="1066800" y="1295400"/>
            <a:ext cx="7086600" cy="205105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①そのことは話したくない</a:t>
            </a:r>
          </a:p>
          <a:p>
            <a:pPr eaLnBrk="1" hangingPunct="1"/>
            <a:r>
              <a:rPr lang="ja-JP" altLang="en-US" sz="3200"/>
              <a:t>②深いことなので，すぐに答えられずに</a:t>
            </a:r>
          </a:p>
          <a:p>
            <a:pPr eaLnBrk="1" hangingPunct="1"/>
            <a:r>
              <a:rPr lang="ja-JP" altLang="en-US" sz="3200"/>
              <a:t>　考えている</a:t>
            </a:r>
          </a:p>
          <a:p>
            <a:pPr eaLnBrk="1" hangingPunct="1"/>
            <a:r>
              <a:rPr lang="ja-JP" altLang="en-US" sz="3200"/>
              <a:t>③何をきかれたかわからず答えられない</a:t>
            </a:r>
          </a:p>
        </p:txBody>
      </p:sp>
      <p:sp>
        <p:nvSpPr>
          <p:cNvPr id="39941" name="AutoShape 4"/>
          <p:cNvSpPr>
            <a:spLocks noChangeArrowheads="1"/>
          </p:cNvSpPr>
          <p:nvPr/>
        </p:nvSpPr>
        <p:spPr bwMode="auto">
          <a:xfrm>
            <a:off x="1066800" y="3505200"/>
            <a:ext cx="7010400" cy="914400"/>
          </a:xfrm>
          <a:prstGeom prst="downArrowCallout">
            <a:avLst>
              <a:gd name="adj1" fmla="val 191667"/>
              <a:gd name="adj2" fmla="val 191667"/>
              <a:gd name="adj3" fmla="val 16667"/>
              <a:gd name="adj4" fmla="val 66667"/>
            </a:avLst>
          </a:prstGeom>
          <a:solidFill>
            <a:srgbClr val="F4FC54"/>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3200"/>
              <a:t>話題が核心をついている場合の沈黙</a:t>
            </a:r>
          </a:p>
        </p:txBody>
      </p:sp>
      <p:sp>
        <p:nvSpPr>
          <p:cNvPr id="39942" name="Text Box 5"/>
          <p:cNvSpPr txBox="1">
            <a:spLocks noChangeArrowheads="1"/>
          </p:cNvSpPr>
          <p:nvPr/>
        </p:nvSpPr>
        <p:spPr bwMode="auto">
          <a:xfrm>
            <a:off x="2162175" y="4495800"/>
            <a:ext cx="49244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相談者のつぎの言葉を待つ</a:t>
            </a:r>
          </a:p>
        </p:txBody>
      </p:sp>
      <p:sp>
        <p:nvSpPr>
          <p:cNvPr id="39943" name="Text Box 6"/>
          <p:cNvSpPr txBox="1">
            <a:spLocks noChangeArrowheads="1"/>
          </p:cNvSpPr>
          <p:nvPr/>
        </p:nvSpPr>
        <p:spPr bwMode="auto">
          <a:xfrm>
            <a:off x="495300" y="5378450"/>
            <a:ext cx="8201025" cy="955675"/>
          </a:xfrm>
          <a:prstGeom prst="rect">
            <a:avLst/>
          </a:prstGeom>
          <a:noFill/>
          <a:ln w="9525">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しかし，応えられそうもない場合の沈黙の場合は，クロ</a:t>
            </a:r>
          </a:p>
          <a:p>
            <a:pPr eaLnBrk="1" hangingPunct="1"/>
            <a:r>
              <a:rPr lang="ja-JP" altLang="en-US" sz="2800"/>
              <a:t>ーズド・クエスチョンをしたり，話題をかえる</a:t>
            </a:r>
          </a:p>
        </p:txBody>
      </p:sp>
    </p:spTree>
    <p:extLst>
      <p:ext uri="{BB962C8B-B14F-4D97-AF65-F5344CB8AC3E}">
        <p14:creationId xmlns:p14="http://schemas.microsoft.com/office/powerpoint/2010/main" val="11844544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a:xfrm>
            <a:off x="685800" y="304800"/>
            <a:ext cx="7772400" cy="609600"/>
          </a:xfrm>
          <a:solidFill>
            <a:srgbClr val="66FFFF"/>
          </a:solidFill>
        </p:spPr>
        <p:txBody>
          <a:bodyPr/>
          <a:lstStyle/>
          <a:p>
            <a:pPr eaLnBrk="1" hangingPunct="1"/>
            <a:r>
              <a:rPr lang="ja-JP" altLang="en-US" i="1">
                <a:solidFill>
                  <a:schemeClr val="accent2"/>
                </a:solidFill>
              </a:rPr>
              <a:t>「沈黙」の意味②</a:t>
            </a:r>
            <a:br>
              <a:rPr lang="ja-JP" altLang="en-US"/>
            </a:br>
            <a:r>
              <a:rPr lang="ja-JP" altLang="en-US" sz="3600"/>
              <a:t>～沈黙はメッセージである～</a:t>
            </a:r>
          </a:p>
        </p:txBody>
      </p:sp>
      <p:sp>
        <p:nvSpPr>
          <p:cNvPr id="41988" name="AutoShape 3"/>
          <p:cNvSpPr>
            <a:spLocks noChangeArrowheads="1"/>
          </p:cNvSpPr>
          <p:nvPr/>
        </p:nvSpPr>
        <p:spPr bwMode="auto">
          <a:xfrm>
            <a:off x="1066800" y="4343400"/>
            <a:ext cx="7010400" cy="914400"/>
          </a:xfrm>
          <a:prstGeom prst="downArrowCallout">
            <a:avLst>
              <a:gd name="adj1" fmla="val 191667"/>
              <a:gd name="adj2" fmla="val 191667"/>
              <a:gd name="adj3" fmla="val 16667"/>
              <a:gd name="adj4" fmla="val 66667"/>
            </a:avLst>
          </a:prstGeom>
          <a:solidFill>
            <a:srgbClr val="F4FC54"/>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3200"/>
              <a:t>あなたとは話したくない</a:t>
            </a:r>
          </a:p>
        </p:txBody>
      </p:sp>
      <p:sp>
        <p:nvSpPr>
          <p:cNvPr id="41989" name="Text Box 4"/>
          <p:cNvSpPr txBox="1">
            <a:spLocks noChangeArrowheads="1"/>
          </p:cNvSpPr>
          <p:nvPr/>
        </p:nvSpPr>
        <p:spPr bwMode="auto">
          <a:xfrm>
            <a:off x="838200" y="5334000"/>
            <a:ext cx="7543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solidFill>
                  <a:srgbClr val="FF3300"/>
                </a:solidFill>
              </a:rPr>
              <a:t>面接者が不適切な質問や，要約をした場合</a:t>
            </a:r>
          </a:p>
          <a:p>
            <a:pPr eaLnBrk="1" hangingPunct="1"/>
            <a:r>
              <a:rPr lang="ja-JP" altLang="en-US" sz="3200">
                <a:solidFill>
                  <a:srgbClr val="FF3300"/>
                </a:solidFill>
              </a:rPr>
              <a:t>などに生まれやすい</a:t>
            </a:r>
          </a:p>
        </p:txBody>
      </p:sp>
      <p:pic>
        <p:nvPicPr>
          <p:cNvPr id="41990" name="Picture 5" descr="j007882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1524000"/>
            <a:ext cx="1789113" cy="218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1" name="Picture 6" descr="j00787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6600" y="1462088"/>
            <a:ext cx="1093788" cy="265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2" name="AutoShape 7"/>
          <p:cNvSpPr>
            <a:spLocks noChangeArrowheads="1"/>
          </p:cNvSpPr>
          <p:nvPr/>
        </p:nvSpPr>
        <p:spPr bwMode="auto">
          <a:xfrm>
            <a:off x="4572000" y="2133600"/>
            <a:ext cx="4191000" cy="1981200"/>
          </a:xfrm>
          <a:prstGeom prst="wedgeRoundRectCallout">
            <a:avLst>
              <a:gd name="adj1" fmla="val -64014"/>
              <a:gd name="adj2" fmla="val -44069"/>
              <a:gd name="adj3" fmla="val 16667"/>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3600"/>
              <a:t>焦らずに，相談者の持つ力を信じ，まつこと　　　　　　</a:t>
            </a:r>
          </a:p>
        </p:txBody>
      </p:sp>
    </p:spTree>
    <p:extLst>
      <p:ext uri="{BB962C8B-B14F-4D97-AF65-F5344CB8AC3E}">
        <p14:creationId xmlns:p14="http://schemas.microsoft.com/office/powerpoint/2010/main" val="7959479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title"/>
          </p:nvPr>
        </p:nvSpPr>
        <p:spPr>
          <a:xfrm>
            <a:off x="685800" y="609600"/>
            <a:ext cx="7772400" cy="228600"/>
          </a:xfrm>
          <a:solidFill>
            <a:srgbClr val="99FF66"/>
          </a:solidFill>
        </p:spPr>
        <p:txBody>
          <a:bodyPr/>
          <a:lstStyle/>
          <a:p>
            <a:pPr eaLnBrk="1" hangingPunct="1"/>
            <a:r>
              <a:rPr lang="ja-JP" altLang="en-US" sz="3600" i="1">
                <a:solidFill>
                  <a:schemeClr val="accent2"/>
                </a:solidFill>
              </a:rPr>
              <a:t>ラポールを築くコミュニケーション技術</a:t>
            </a:r>
          </a:p>
        </p:txBody>
      </p:sp>
      <p:sp>
        <p:nvSpPr>
          <p:cNvPr id="52228" name="Text Box 3"/>
          <p:cNvSpPr txBox="1">
            <a:spLocks noChangeArrowheads="1"/>
          </p:cNvSpPr>
          <p:nvPr/>
        </p:nvSpPr>
        <p:spPr bwMode="auto">
          <a:xfrm>
            <a:off x="533400" y="1295400"/>
            <a:ext cx="3429000" cy="1076325"/>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バーバル（言語的）</a:t>
            </a:r>
          </a:p>
          <a:p>
            <a:pPr eaLnBrk="1" hangingPunct="1"/>
            <a:r>
              <a:rPr lang="ja-JP" altLang="en-US" sz="3200"/>
              <a:t>コミュニケーション</a:t>
            </a:r>
          </a:p>
        </p:txBody>
      </p:sp>
      <p:sp>
        <p:nvSpPr>
          <p:cNvPr id="52229" name="Text Box 4"/>
          <p:cNvSpPr txBox="1">
            <a:spLocks noChangeArrowheads="1"/>
          </p:cNvSpPr>
          <p:nvPr/>
        </p:nvSpPr>
        <p:spPr bwMode="auto">
          <a:xfrm>
            <a:off x="4648200" y="1295400"/>
            <a:ext cx="3863975" cy="1076325"/>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ノンバーバル（非言語</a:t>
            </a:r>
          </a:p>
          <a:p>
            <a:pPr eaLnBrk="1" hangingPunct="1"/>
            <a:r>
              <a:rPr lang="ja-JP" altLang="en-US" sz="3200"/>
              <a:t>的）コミュニケーション</a:t>
            </a:r>
          </a:p>
        </p:txBody>
      </p:sp>
      <p:sp>
        <p:nvSpPr>
          <p:cNvPr id="52230" name="AutoShape 5"/>
          <p:cNvSpPr>
            <a:spLocks noChangeArrowheads="1"/>
          </p:cNvSpPr>
          <p:nvPr/>
        </p:nvSpPr>
        <p:spPr bwMode="auto">
          <a:xfrm>
            <a:off x="533400" y="2819400"/>
            <a:ext cx="3429000" cy="2743200"/>
          </a:xfrm>
          <a:prstGeom prst="wedgeRectCallout">
            <a:avLst>
              <a:gd name="adj1" fmla="val -1065"/>
              <a:gd name="adj2" fmla="val -64120"/>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a:p>
            <a:pPr algn="ctr" eaLnBrk="1" hangingPunct="1"/>
            <a:endParaRPr lang="ja-JP" altLang="en-US"/>
          </a:p>
          <a:p>
            <a:pPr algn="ctr" eaLnBrk="1" hangingPunct="1"/>
            <a:r>
              <a:rPr lang="ja-JP" altLang="en-US" sz="4800"/>
              <a:t>言　葉</a:t>
            </a:r>
          </a:p>
        </p:txBody>
      </p:sp>
      <p:sp>
        <p:nvSpPr>
          <p:cNvPr id="52231" name="AutoShape 6"/>
          <p:cNvSpPr>
            <a:spLocks noChangeArrowheads="1"/>
          </p:cNvSpPr>
          <p:nvPr/>
        </p:nvSpPr>
        <p:spPr bwMode="auto">
          <a:xfrm>
            <a:off x="4572000" y="2819400"/>
            <a:ext cx="3962400" cy="2743200"/>
          </a:xfrm>
          <a:prstGeom prst="wedgeRectCallout">
            <a:avLst>
              <a:gd name="adj1" fmla="val -7653"/>
              <a:gd name="adj2" fmla="val -64120"/>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sz="2000"/>
          </a:p>
          <a:p>
            <a:pPr algn="ctr" eaLnBrk="1" hangingPunct="1"/>
            <a:r>
              <a:rPr lang="ja-JP" altLang="en-US" sz="3600"/>
              <a:t>表情・態度・姿勢・</a:t>
            </a:r>
          </a:p>
          <a:p>
            <a:pPr algn="ctr" eaLnBrk="1" hangingPunct="1"/>
            <a:r>
              <a:rPr lang="ja-JP" altLang="en-US" sz="3600"/>
              <a:t>身振り・視線・服装・声の大きさ　　　　　</a:t>
            </a:r>
          </a:p>
          <a:p>
            <a:pPr algn="ctr" eaLnBrk="1" hangingPunct="1"/>
            <a:r>
              <a:rPr lang="ja-JP" altLang="en-US" sz="3600"/>
              <a:t>リズム・位置・環境　　　　　　　　</a:t>
            </a:r>
          </a:p>
        </p:txBody>
      </p:sp>
    </p:spTree>
    <p:extLst>
      <p:ext uri="{BB962C8B-B14F-4D97-AF65-F5344CB8AC3E}">
        <p14:creationId xmlns:p14="http://schemas.microsoft.com/office/powerpoint/2010/main" val="38742302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ChangeArrowheads="1"/>
          </p:cNvSpPr>
          <p:nvPr>
            <p:ph type="title"/>
          </p:nvPr>
        </p:nvSpPr>
        <p:spPr>
          <a:xfrm>
            <a:off x="685800" y="609600"/>
            <a:ext cx="7772400" cy="381000"/>
          </a:xfrm>
        </p:spPr>
        <p:txBody>
          <a:bodyPr/>
          <a:lstStyle/>
          <a:p>
            <a:pPr eaLnBrk="1" hangingPunct="1"/>
            <a:r>
              <a:rPr lang="ja-JP" altLang="en-US" i="1" dirty="0">
                <a:solidFill>
                  <a:schemeClr val="accent2"/>
                </a:solidFill>
              </a:rPr>
              <a:t>課題２：面接場面における癖</a:t>
            </a:r>
          </a:p>
        </p:txBody>
      </p:sp>
      <p:sp>
        <p:nvSpPr>
          <p:cNvPr id="60420" name="Text Box 3"/>
          <p:cNvSpPr txBox="1">
            <a:spLocks noChangeArrowheads="1"/>
          </p:cNvSpPr>
          <p:nvPr/>
        </p:nvSpPr>
        <p:spPr bwMode="auto">
          <a:xfrm>
            <a:off x="822325" y="1295400"/>
            <a:ext cx="74834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t>　面接場面における自分の癖を箇条書きで</a:t>
            </a:r>
          </a:p>
          <a:p>
            <a:pPr eaLnBrk="1" hangingPunct="1"/>
            <a:r>
              <a:rPr lang="ja-JP" altLang="en-US" sz="3200" dirty="0"/>
              <a:t>あげてください。</a:t>
            </a:r>
          </a:p>
        </p:txBody>
      </p:sp>
    </p:spTree>
    <p:extLst>
      <p:ext uri="{BB962C8B-B14F-4D97-AF65-F5344CB8AC3E}">
        <p14:creationId xmlns:p14="http://schemas.microsoft.com/office/powerpoint/2010/main" val="20222606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番号プレースホルダー 4"/>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68C94DEC-B797-4596-91E7-8F365CE992C3}" type="slidenum">
              <a:rPr kumimoji="0" lang="ja-JP" altLang="en-US" sz="1400"/>
              <a:pPr/>
              <a:t>45</a:t>
            </a:fld>
            <a:endParaRPr kumimoji="0" lang="en-US" altLang="ja-JP" sz="1400"/>
          </a:p>
        </p:txBody>
      </p:sp>
      <p:sp>
        <p:nvSpPr>
          <p:cNvPr id="62467" name="Rectangle 2"/>
          <p:cNvSpPr>
            <a:spLocks noGrp="1" noChangeArrowheads="1"/>
          </p:cNvSpPr>
          <p:nvPr>
            <p:ph type="title"/>
          </p:nvPr>
        </p:nvSpPr>
        <p:spPr>
          <a:xfrm>
            <a:off x="685800" y="609600"/>
            <a:ext cx="7772400" cy="381000"/>
          </a:xfrm>
          <a:solidFill>
            <a:srgbClr val="CCFF99"/>
          </a:solidFill>
        </p:spPr>
        <p:txBody>
          <a:bodyPr/>
          <a:lstStyle/>
          <a:p>
            <a:pPr eaLnBrk="1" hangingPunct="1"/>
            <a:r>
              <a:rPr lang="ja-JP" altLang="en-US" i="1">
                <a:solidFill>
                  <a:schemeClr val="accent2"/>
                </a:solidFill>
              </a:rPr>
              <a:t>面接における【視線】の意味</a:t>
            </a:r>
          </a:p>
        </p:txBody>
      </p:sp>
      <p:sp>
        <p:nvSpPr>
          <p:cNvPr id="62468" name="Text Box 3"/>
          <p:cNvSpPr txBox="1">
            <a:spLocks noChangeArrowheads="1"/>
          </p:cNvSpPr>
          <p:nvPr/>
        </p:nvSpPr>
        <p:spPr bwMode="auto">
          <a:xfrm>
            <a:off x="1909763" y="1171575"/>
            <a:ext cx="5024437"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600"/>
              <a:t>視線の方向は，その人の</a:t>
            </a:r>
          </a:p>
          <a:p>
            <a:pPr eaLnBrk="1" hangingPunct="1"/>
            <a:r>
              <a:rPr lang="ja-JP" altLang="en-US" sz="3600"/>
              <a:t>関心の方向に一致する</a:t>
            </a:r>
          </a:p>
        </p:txBody>
      </p:sp>
      <p:sp>
        <p:nvSpPr>
          <p:cNvPr id="62469" name="AutoShape 4"/>
          <p:cNvSpPr>
            <a:spLocks noChangeArrowheads="1"/>
          </p:cNvSpPr>
          <p:nvPr/>
        </p:nvSpPr>
        <p:spPr bwMode="auto">
          <a:xfrm>
            <a:off x="2133600" y="2438400"/>
            <a:ext cx="4648200" cy="942975"/>
          </a:xfrm>
          <a:prstGeom prst="leftArrow">
            <a:avLst>
              <a:gd name="adj1" fmla="val 50000"/>
              <a:gd name="adj2" fmla="val 123232"/>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正面で向き合った視線</a:t>
            </a:r>
          </a:p>
        </p:txBody>
      </p:sp>
      <p:sp>
        <p:nvSpPr>
          <p:cNvPr id="62470" name="Text Box 5"/>
          <p:cNvSpPr txBox="1">
            <a:spLocks noChangeArrowheads="1"/>
          </p:cNvSpPr>
          <p:nvPr/>
        </p:nvSpPr>
        <p:spPr bwMode="auto">
          <a:xfrm>
            <a:off x="3336925" y="3473450"/>
            <a:ext cx="2925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落ち着かない視線</a:t>
            </a:r>
          </a:p>
        </p:txBody>
      </p:sp>
      <p:sp>
        <p:nvSpPr>
          <p:cNvPr id="62471" name="Line 6"/>
          <p:cNvSpPr>
            <a:spLocks noChangeShapeType="1"/>
          </p:cNvSpPr>
          <p:nvPr/>
        </p:nvSpPr>
        <p:spPr bwMode="auto">
          <a:xfrm flipH="1">
            <a:off x="2286000" y="3962400"/>
            <a:ext cx="9906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472" name="Line 7"/>
          <p:cNvSpPr>
            <a:spLocks noChangeShapeType="1"/>
          </p:cNvSpPr>
          <p:nvPr/>
        </p:nvSpPr>
        <p:spPr bwMode="auto">
          <a:xfrm flipH="1" flipV="1">
            <a:off x="2590800" y="4267200"/>
            <a:ext cx="1066800" cy="228600"/>
          </a:xfrm>
          <a:prstGeom prst="line">
            <a:avLst/>
          </a:prstGeom>
          <a:noFill/>
          <a:ln w="952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473" name="Line 8"/>
          <p:cNvSpPr>
            <a:spLocks noChangeShapeType="1"/>
          </p:cNvSpPr>
          <p:nvPr/>
        </p:nvSpPr>
        <p:spPr bwMode="auto">
          <a:xfrm flipH="1">
            <a:off x="2362200" y="4724400"/>
            <a:ext cx="11430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474" name="Line 9"/>
          <p:cNvSpPr>
            <a:spLocks noChangeShapeType="1"/>
          </p:cNvSpPr>
          <p:nvPr/>
        </p:nvSpPr>
        <p:spPr bwMode="auto">
          <a:xfrm flipH="1">
            <a:off x="3352800" y="4114800"/>
            <a:ext cx="11430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475" name="Line 10"/>
          <p:cNvSpPr>
            <a:spLocks noChangeShapeType="1"/>
          </p:cNvSpPr>
          <p:nvPr/>
        </p:nvSpPr>
        <p:spPr bwMode="auto">
          <a:xfrm flipH="1">
            <a:off x="4953000" y="3962400"/>
            <a:ext cx="11430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476" name="Line 11"/>
          <p:cNvSpPr>
            <a:spLocks noChangeShapeType="1"/>
          </p:cNvSpPr>
          <p:nvPr/>
        </p:nvSpPr>
        <p:spPr bwMode="auto">
          <a:xfrm flipH="1">
            <a:off x="4648200" y="4267200"/>
            <a:ext cx="11430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477" name="Line 12"/>
          <p:cNvSpPr>
            <a:spLocks noChangeShapeType="1"/>
          </p:cNvSpPr>
          <p:nvPr/>
        </p:nvSpPr>
        <p:spPr bwMode="auto">
          <a:xfrm flipH="1">
            <a:off x="5715000" y="4495800"/>
            <a:ext cx="11430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478" name="Text Box 13"/>
          <p:cNvSpPr txBox="1">
            <a:spLocks noChangeArrowheads="1"/>
          </p:cNvSpPr>
          <p:nvPr/>
        </p:nvSpPr>
        <p:spPr bwMode="auto">
          <a:xfrm>
            <a:off x="3352800" y="5119688"/>
            <a:ext cx="28622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伏し目がちな視線</a:t>
            </a:r>
          </a:p>
        </p:txBody>
      </p:sp>
      <p:sp>
        <p:nvSpPr>
          <p:cNvPr id="62479" name="AutoShape 14"/>
          <p:cNvSpPr>
            <a:spLocks noChangeArrowheads="1"/>
          </p:cNvSpPr>
          <p:nvPr/>
        </p:nvSpPr>
        <p:spPr bwMode="auto">
          <a:xfrm rot="21061694" flipH="1">
            <a:off x="2209800" y="5791200"/>
            <a:ext cx="4495800" cy="485775"/>
          </a:xfrm>
          <a:custGeom>
            <a:avLst/>
            <a:gdLst>
              <a:gd name="T0" fmla="*/ 3371850 w 21600"/>
              <a:gd name="T1" fmla="*/ 0 h 21600"/>
              <a:gd name="T2" fmla="*/ 0 w 21600"/>
              <a:gd name="T3" fmla="*/ 242888 h 21600"/>
              <a:gd name="T4" fmla="*/ 3371850 w 21600"/>
              <a:gd name="T5" fmla="*/ 485775 h 21600"/>
              <a:gd name="T6" fmla="*/ 4495800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pic>
        <p:nvPicPr>
          <p:cNvPr id="62480" name="Picture 15" descr="j00787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2971800"/>
            <a:ext cx="1279525"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81" name="Picture 16" descr="j00787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39000" y="2667000"/>
            <a:ext cx="1250950" cy="303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49065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スライド番号プレースホルダー 4"/>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A1F15F7E-79C8-4777-B49B-2DCE32E54DE4}" type="slidenum">
              <a:rPr kumimoji="0" lang="ja-JP" altLang="en-US" sz="1400"/>
              <a:pPr/>
              <a:t>46</a:t>
            </a:fld>
            <a:endParaRPr kumimoji="0" lang="en-US" altLang="ja-JP" sz="1400"/>
          </a:p>
        </p:txBody>
      </p:sp>
      <p:sp>
        <p:nvSpPr>
          <p:cNvPr id="68611" name="Rectangle 2"/>
          <p:cNvSpPr>
            <a:spLocks noGrp="1" noChangeArrowheads="1"/>
          </p:cNvSpPr>
          <p:nvPr>
            <p:ph type="title"/>
          </p:nvPr>
        </p:nvSpPr>
        <p:spPr>
          <a:xfrm>
            <a:off x="685800" y="609600"/>
            <a:ext cx="7772400" cy="228600"/>
          </a:xfrm>
          <a:solidFill>
            <a:srgbClr val="99FFCC"/>
          </a:solidFill>
        </p:spPr>
        <p:txBody>
          <a:bodyPr/>
          <a:lstStyle/>
          <a:p>
            <a:pPr eaLnBrk="1" hangingPunct="1"/>
            <a:r>
              <a:rPr lang="ja-JP" altLang="en-US" sz="4000" i="1">
                <a:solidFill>
                  <a:schemeClr val="accent2"/>
                </a:solidFill>
              </a:rPr>
              <a:t>面接における【姿勢】【態度】の意味</a:t>
            </a:r>
          </a:p>
        </p:txBody>
      </p:sp>
      <p:sp>
        <p:nvSpPr>
          <p:cNvPr id="68612" name="AutoShape 3"/>
          <p:cNvSpPr>
            <a:spLocks noChangeArrowheads="1"/>
          </p:cNvSpPr>
          <p:nvPr/>
        </p:nvSpPr>
        <p:spPr bwMode="auto">
          <a:xfrm>
            <a:off x="2041525" y="1447800"/>
            <a:ext cx="3597275" cy="1600200"/>
          </a:xfrm>
          <a:prstGeom prst="wedgeRoundRectCallout">
            <a:avLst>
              <a:gd name="adj1" fmla="val 73829"/>
              <a:gd name="adj2" fmla="val 10218"/>
              <a:gd name="adj3" fmla="val 16667"/>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「どうぞお話ください」</a:t>
            </a:r>
          </a:p>
          <a:p>
            <a:pPr algn="ctr" eaLnBrk="1" hangingPunct="1"/>
            <a:r>
              <a:rPr lang="ja-JP" altLang="en-US" sz="2800"/>
              <a:t>「私はあなたの話を</a:t>
            </a:r>
          </a:p>
          <a:p>
            <a:pPr algn="ctr" eaLnBrk="1" hangingPunct="1"/>
            <a:r>
              <a:rPr lang="ja-JP" altLang="en-US" sz="2800"/>
              <a:t>聴いていますよ」</a:t>
            </a:r>
          </a:p>
        </p:txBody>
      </p:sp>
      <p:sp>
        <p:nvSpPr>
          <p:cNvPr id="68613" name="AutoShape 4"/>
          <p:cNvSpPr>
            <a:spLocks noChangeArrowheads="1"/>
          </p:cNvSpPr>
          <p:nvPr/>
        </p:nvSpPr>
        <p:spPr bwMode="auto">
          <a:xfrm>
            <a:off x="2514600" y="3200400"/>
            <a:ext cx="3124200" cy="2808288"/>
          </a:xfrm>
          <a:prstGeom prst="upArrowCallout">
            <a:avLst>
              <a:gd name="adj1" fmla="val 27812"/>
              <a:gd name="adj2" fmla="val 27812"/>
              <a:gd name="adj3" fmla="val 16667"/>
              <a:gd name="adj4" fmla="val 6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3600"/>
              <a:t>態度や姿勢</a:t>
            </a:r>
          </a:p>
          <a:p>
            <a:pPr algn="ctr" eaLnBrk="1" hangingPunct="1"/>
            <a:r>
              <a:rPr lang="ja-JP" altLang="en-US" sz="3600"/>
              <a:t>から伝わる</a:t>
            </a:r>
          </a:p>
        </p:txBody>
      </p:sp>
      <p:pic>
        <p:nvPicPr>
          <p:cNvPr id="68614" name="Picture 5" descr="j00787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2209800"/>
            <a:ext cx="1279525" cy="389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15" name="Picture 6" descr="j007874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05600" y="2057400"/>
            <a:ext cx="1911350" cy="395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39692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スライド番号プレースホルダー 4"/>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6D42F15E-7104-460D-8F63-4ACB49F022BC}" type="slidenum">
              <a:rPr kumimoji="0" lang="ja-JP" altLang="en-US" sz="1400"/>
              <a:pPr/>
              <a:t>47</a:t>
            </a:fld>
            <a:endParaRPr kumimoji="0" lang="en-US" altLang="ja-JP" sz="1400"/>
          </a:p>
        </p:txBody>
      </p:sp>
      <p:sp>
        <p:nvSpPr>
          <p:cNvPr id="70659" name="Rectangle 2"/>
          <p:cNvSpPr>
            <a:spLocks noGrp="1" noChangeArrowheads="1"/>
          </p:cNvSpPr>
          <p:nvPr>
            <p:ph type="title"/>
          </p:nvPr>
        </p:nvSpPr>
        <p:spPr>
          <a:xfrm>
            <a:off x="685800" y="609600"/>
            <a:ext cx="7772400" cy="228600"/>
          </a:xfrm>
          <a:solidFill>
            <a:srgbClr val="99FFCC"/>
          </a:solidFill>
        </p:spPr>
        <p:txBody>
          <a:bodyPr/>
          <a:lstStyle/>
          <a:p>
            <a:pPr eaLnBrk="1" hangingPunct="1"/>
            <a:r>
              <a:rPr lang="ja-JP" altLang="en-US" sz="4000" i="1">
                <a:solidFill>
                  <a:schemeClr val="accent2"/>
                </a:solidFill>
              </a:rPr>
              <a:t>面接における【姿勢】【態度】の意味</a:t>
            </a:r>
          </a:p>
        </p:txBody>
      </p:sp>
      <p:sp>
        <p:nvSpPr>
          <p:cNvPr id="70660" name="AutoShape 3"/>
          <p:cNvSpPr>
            <a:spLocks noChangeArrowheads="1"/>
          </p:cNvSpPr>
          <p:nvPr/>
        </p:nvSpPr>
        <p:spPr bwMode="auto">
          <a:xfrm>
            <a:off x="2268538" y="2089150"/>
            <a:ext cx="4464050" cy="958850"/>
          </a:xfrm>
          <a:prstGeom prst="wedgeRoundRectCallout">
            <a:avLst>
              <a:gd name="adj1" fmla="val 59708"/>
              <a:gd name="adj2" fmla="val 21190"/>
              <a:gd name="adj3" fmla="val 16667"/>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「あなたをうけつけません」　　　　　　　</a:t>
            </a:r>
          </a:p>
          <a:p>
            <a:pPr algn="ctr" eaLnBrk="1" hangingPunct="1"/>
            <a:r>
              <a:rPr lang="ja-JP" altLang="en-US" sz="2800"/>
              <a:t>「壁を作り，拒否する」</a:t>
            </a:r>
          </a:p>
        </p:txBody>
      </p:sp>
      <p:sp>
        <p:nvSpPr>
          <p:cNvPr id="70661" name="AutoShape 4"/>
          <p:cNvSpPr>
            <a:spLocks noChangeArrowheads="1"/>
          </p:cNvSpPr>
          <p:nvPr/>
        </p:nvSpPr>
        <p:spPr bwMode="auto">
          <a:xfrm>
            <a:off x="2514600" y="3200400"/>
            <a:ext cx="3124200" cy="2971800"/>
          </a:xfrm>
          <a:prstGeom prst="upArrowCallout">
            <a:avLst>
              <a:gd name="adj1" fmla="val 26282"/>
              <a:gd name="adj2" fmla="val 26282"/>
              <a:gd name="adj3" fmla="val 16667"/>
              <a:gd name="adj4" fmla="val 6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3600"/>
              <a:t>例：腕組，足組</a:t>
            </a:r>
          </a:p>
          <a:p>
            <a:pPr algn="ctr" eaLnBrk="1" hangingPunct="1"/>
            <a:r>
              <a:rPr lang="ja-JP" altLang="en-US" sz="3600" u="sng"/>
              <a:t>自分のクセを</a:t>
            </a:r>
          </a:p>
          <a:p>
            <a:pPr algn="ctr" eaLnBrk="1" hangingPunct="1"/>
            <a:r>
              <a:rPr lang="ja-JP" altLang="en-US" sz="3600" u="sng"/>
              <a:t>知っておくこと</a:t>
            </a:r>
          </a:p>
        </p:txBody>
      </p:sp>
      <p:pic>
        <p:nvPicPr>
          <p:cNvPr id="70662" name="Picture 5" descr="j00787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2089150"/>
            <a:ext cx="1279525"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3" name="Picture 6" descr="j007879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43663" y="1371600"/>
            <a:ext cx="2490787" cy="332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14237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スライド番号プレースホルダー 4"/>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B52518FE-C700-48EA-AE2D-B3C90CB99E26}" type="slidenum">
              <a:rPr kumimoji="0" lang="ja-JP" altLang="en-US" sz="1400"/>
              <a:pPr/>
              <a:t>48</a:t>
            </a:fld>
            <a:endParaRPr kumimoji="0" lang="en-US" altLang="ja-JP" sz="1400"/>
          </a:p>
        </p:txBody>
      </p:sp>
      <p:sp>
        <p:nvSpPr>
          <p:cNvPr id="72707" name="Rectangle 2"/>
          <p:cNvSpPr>
            <a:spLocks noGrp="1" noChangeArrowheads="1"/>
          </p:cNvSpPr>
          <p:nvPr>
            <p:ph type="title"/>
          </p:nvPr>
        </p:nvSpPr>
        <p:spPr>
          <a:xfrm>
            <a:off x="685800" y="609600"/>
            <a:ext cx="7772400" cy="228600"/>
          </a:xfrm>
          <a:solidFill>
            <a:srgbClr val="99FFCC"/>
          </a:solidFill>
        </p:spPr>
        <p:txBody>
          <a:bodyPr/>
          <a:lstStyle/>
          <a:p>
            <a:pPr eaLnBrk="1" hangingPunct="1"/>
            <a:r>
              <a:rPr lang="ja-JP" altLang="en-US" sz="4000" i="1">
                <a:solidFill>
                  <a:schemeClr val="accent2"/>
                </a:solidFill>
              </a:rPr>
              <a:t>面接における【姿勢】【態度】の意味</a:t>
            </a:r>
          </a:p>
        </p:txBody>
      </p:sp>
      <p:sp>
        <p:nvSpPr>
          <p:cNvPr id="72708" name="AutoShape 3"/>
          <p:cNvSpPr>
            <a:spLocks noChangeArrowheads="1"/>
          </p:cNvSpPr>
          <p:nvPr/>
        </p:nvSpPr>
        <p:spPr bwMode="auto">
          <a:xfrm>
            <a:off x="2286000" y="1600200"/>
            <a:ext cx="3352800" cy="1219200"/>
          </a:xfrm>
          <a:prstGeom prst="wedgeRoundRectCallout">
            <a:avLst>
              <a:gd name="adj1" fmla="val 77792"/>
              <a:gd name="adj2" fmla="val 1954"/>
              <a:gd name="adj3" fmla="val 16667"/>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「面接を終わらせたい」という意思表示</a:t>
            </a:r>
          </a:p>
        </p:txBody>
      </p:sp>
      <p:sp>
        <p:nvSpPr>
          <p:cNvPr id="72709" name="AutoShape 4"/>
          <p:cNvSpPr>
            <a:spLocks noChangeArrowheads="1"/>
          </p:cNvSpPr>
          <p:nvPr/>
        </p:nvSpPr>
        <p:spPr bwMode="auto">
          <a:xfrm>
            <a:off x="2514600" y="2971800"/>
            <a:ext cx="3124200" cy="1447800"/>
          </a:xfrm>
          <a:prstGeom prst="upArrowCallout">
            <a:avLst>
              <a:gd name="adj1" fmla="val 53947"/>
              <a:gd name="adj2" fmla="val 53947"/>
              <a:gd name="adj3" fmla="val 16667"/>
              <a:gd name="adj4" fmla="val 6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3600"/>
              <a:t>例：時計をみる</a:t>
            </a:r>
          </a:p>
        </p:txBody>
      </p:sp>
      <p:sp>
        <p:nvSpPr>
          <p:cNvPr id="72710" name="Text Box 5"/>
          <p:cNvSpPr txBox="1">
            <a:spLocks noChangeArrowheads="1"/>
          </p:cNvSpPr>
          <p:nvPr/>
        </p:nvSpPr>
        <p:spPr bwMode="auto">
          <a:xfrm>
            <a:off x="1828800" y="5181600"/>
            <a:ext cx="527843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☆時間設定し，クライアントにも見</a:t>
            </a:r>
          </a:p>
          <a:p>
            <a:pPr eaLnBrk="1" hangingPunct="1"/>
            <a:r>
              <a:rPr lang="ja-JP" altLang="en-US" sz="2800"/>
              <a:t>　え位置に時計を置いておくとよい</a:t>
            </a:r>
          </a:p>
        </p:txBody>
      </p:sp>
      <p:pic>
        <p:nvPicPr>
          <p:cNvPr id="72711" name="Picture 6" descr="j00787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1905000"/>
            <a:ext cx="1279525"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12" name="Picture 7" descr="j007884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1876425"/>
            <a:ext cx="2571750" cy="310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59475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スライド番号プレースホルダー 4"/>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A5513CC-94E1-453E-9B13-DC663AAF9B9A}" type="slidenum">
              <a:rPr kumimoji="0" lang="ja-JP" altLang="en-US" sz="1400"/>
              <a:pPr/>
              <a:t>49</a:t>
            </a:fld>
            <a:endParaRPr kumimoji="0" lang="en-US" altLang="ja-JP" sz="1400"/>
          </a:p>
        </p:txBody>
      </p:sp>
      <p:sp>
        <p:nvSpPr>
          <p:cNvPr id="74755" name="Rectangle 2"/>
          <p:cNvSpPr>
            <a:spLocks noGrp="1" noChangeArrowheads="1"/>
          </p:cNvSpPr>
          <p:nvPr>
            <p:ph type="title"/>
          </p:nvPr>
        </p:nvSpPr>
        <p:spPr>
          <a:xfrm>
            <a:off x="685800" y="609600"/>
            <a:ext cx="7772400" cy="228600"/>
          </a:xfrm>
          <a:solidFill>
            <a:srgbClr val="99FFCC"/>
          </a:solidFill>
        </p:spPr>
        <p:txBody>
          <a:bodyPr/>
          <a:lstStyle/>
          <a:p>
            <a:pPr eaLnBrk="1" hangingPunct="1"/>
            <a:r>
              <a:rPr lang="ja-JP" altLang="en-US" sz="4000" i="1">
                <a:solidFill>
                  <a:schemeClr val="accent2"/>
                </a:solidFill>
              </a:rPr>
              <a:t>面接における【姿勢】【態度】の意味</a:t>
            </a:r>
          </a:p>
        </p:txBody>
      </p:sp>
      <p:sp>
        <p:nvSpPr>
          <p:cNvPr id="74756" name="AutoShape 3"/>
          <p:cNvSpPr>
            <a:spLocks noChangeArrowheads="1"/>
          </p:cNvSpPr>
          <p:nvPr/>
        </p:nvSpPr>
        <p:spPr bwMode="auto">
          <a:xfrm>
            <a:off x="2514600" y="1371600"/>
            <a:ext cx="3352800" cy="1447800"/>
          </a:xfrm>
          <a:prstGeom prst="wedgeRoundRectCallout">
            <a:avLst>
              <a:gd name="adj1" fmla="val -64204"/>
              <a:gd name="adj2" fmla="val -19625"/>
              <a:gd name="adj3" fmla="val 16667"/>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「気乗りしていない」「尋問されているという意思表示　　　　　</a:t>
            </a:r>
          </a:p>
        </p:txBody>
      </p:sp>
      <p:sp>
        <p:nvSpPr>
          <p:cNvPr id="74757" name="AutoShape 4"/>
          <p:cNvSpPr>
            <a:spLocks noChangeArrowheads="1"/>
          </p:cNvSpPr>
          <p:nvPr/>
        </p:nvSpPr>
        <p:spPr bwMode="auto">
          <a:xfrm>
            <a:off x="2514600" y="2819400"/>
            <a:ext cx="3200400" cy="2362200"/>
          </a:xfrm>
          <a:prstGeom prst="upArrowCallout">
            <a:avLst>
              <a:gd name="adj1" fmla="val 33871"/>
              <a:gd name="adj2" fmla="val 33871"/>
              <a:gd name="adj3" fmla="val 16667"/>
              <a:gd name="adj4" fmla="val 6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3600"/>
              <a:t>（例）ボールペン</a:t>
            </a:r>
          </a:p>
          <a:p>
            <a:pPr algn="ctr" eaLnBrk="1" hangingPunct="1"/>
            <a:r>
              <a:rPr lang="ja-JP" altLang="en-US" sz="3600"/>
              <a:t>をもてあそぶ</a:t>
            </a:r>
          </a:p>
          <a:p>
            <a:pPr algn="ctr" eaLnBrk="1" hangingPunct="1"/>
            <a:r>
              <a:rPr lang="ja-JP" altLang="en-US" sz="3600"/>
              <a:t>Ｅｔｃ．　　</a:t>
            </a:r>
          </a:p>
        </p:txBody>
      </p:sp>
      <p:sp>
        <p:nvSpPr>
          <p:cNvPr id="74758" name="Text Box 5"/>
          <p:cNvSpPr txBox="1">
            <a:spLocks noChangeArrowheads="1"/>
          </p:cNvSpPr>
          <p:nvPr/>
        </p:nvSpPr>
        <p:spPr bwMode="auto">
          <a:xfrm>
            <a:off x="1905000" y="5257800"/>
            <a:ext cx="44259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会話の途切れたときなどに，</a:t>
            </a:r>
          </a:p>
          <a:p>
            <a:pPr eaLnBrk="1" hangingPunct="1"/>
            <a:r>
              <a:rPr lang="ja-JP" altLang="en-US" sz="2800"/>
              <a:t>つい出てしまう行為</a:t>
            </a:r>
          </a:p>
        </p:txBody>
      </p:sp>
      <p:sp>
        <p:nvSpPr>
          <p:cNvPr id="74759" name="AutoShape 6"/>
          <p:cNvSpPr>
            <a:spLocks noChangeArrowheads="1"/>
          </p:cNvSpPr>
          <p:nvPr/>
        </p:nvSpPr>
        <p:spPr bwMode="auto">
          <a:xfrm>
            <a:off x="6172200" y="3048000"/>
            <a:ext cx="2133600" cy="2971800"/>
          </a:xfrm>
          <a:prstGeom prst="wedgeRoundRectCallout">
            <a:avLst>
              <a:gd name="adj1" fmla="val -78796"/>
              <a:gd name="adj2" fmla="val 5449"/>
              <a:gd name="adj3" fmla="val 16667"/>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自分のクセとそれがどのような影響を与えるか知っておくこと　　　</a:t>
            </a:r>
          </a:p>
        </p:txBody>
      </p:sp>
      <p:pic>
        <p:nvPicPr>
          <p:cNvPr id="74760" name="Picture 7" descr="j00787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1371600"/>
            <a:ext cx="1128713"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2332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オブジェクト 2"/>
          <p:cNvPicPr>
            <a:picLocks noChangeArrowheads="1"/>
          </p:cNvPicPr>
          <p:nvPr/>
        </p:nvPicPr>
        <p:blipFill>
          <a:blip r:embed="rId2" cstate="print"/>
          <a:srcRect b="-259"/>
          <a:stretch>
            <a:fillRect/>
          </a:stretch>
        </p:blipFill>
        <p:spPr bwMode="auto">
          <a:xfrm>
            <a:off x="357188" y="1071563"/>
            <a:ext cx="8786812" cy="5786437"/>
          </a:xfrm>
          <a:prstGeom prst="rect">
            <a:avLst/>
          </a:prstGeom>
          <a:noFill/>
          <a:ln w="9525">
            <a:noFill/>
            <a:miter lim="800000"/>
            <a:headEnd/>
            <a:tailEnd/>
          </a:ln>
        </p:spPr>
      </p:pic>
      <p:sp>
        <p:nvSpPr>
          <p:cNvPr id="3" name="Rectangle 3"/>
          <p:cNvSpPr txBox="1">
            <a:spLocks noChangeArrowheads="1"/>
          </p:cNvSpPr>
          <p:nvPr/>
        </p:nvSpPr>
        <p:spPr>
          <a:xfrm>
            <a:off x="250825" y="260350"/>
            <a:ext cx="8893175" cy="711200"/>
          </a:xfrm>
          <a:prstGeom prst="rect">
            <a:avLst/>
          </a:prstGeom>
        </p:spPr>
        <p:txBody>
          <a:bodyPr/>
          <a:lstStyle/>
          <a:p>
            <a:pPr>
              <a:lnSpc>
                <a:spcPct val="75000"/>
              </a:lnSpc>
              <a:defRPr/>
            </a:pPr>
            <a:r>
              <a:rPr lang="ja-JP" altLang="en-US" sz="3600" b="1" kern="0" dirty="0">
                <a:solidFill>
                  <a:srgbClr val="006600"/>
                </a:solidFill>
                <a:effectLst>
                  <a:outerShdw blurRad="38100" dist="38100" dir="2700000" algn="tl">
                    <a:srgbClr val="C0C0C0"/>
                  </a:outerShdw>
                </a:effectLst>
                <a:latin typeface="ＭＳ Ｐゴシック" pitchFamily="50" charset="-128"/>
                <a:ea typeface="+mj-ea"/>
                <a:cs typeface="+mj-cs"/>
              </a:rPr>
              <a:t> </a:t>
            </a:r>
            <a:r>
              <a:rPr lang="en-US" altLang="ja-JP" sz="3600" b="1" kern="0" dirty="0">
                <a:solidFill>
                  <a:srgbClr val="006600"/>
                </a:solidFill>
                <a:effectLst>
                  <a:outerShdw blurRad="38100" dist="38100" dir="2700000" algn="tl">
                    <a:srgbClr val="C0C0C0"/>
                  </a:outerShdw>
                </a:effectLst>
                <a:latin typeface="ＭＳ Ｐゴシック" pitchFamily="50" charset="-128"/>
                <a:ea typeface="+mj-ea"/>
                <a:cs typeface="+mj-cs"/>
              </a:rPr>
              <a:t>ICF </a:t>
            </a:r>
            <a:r>
              <a:rPr lang="ja-JP" altLang="en-US" sz="3600" b="1" kern="0" dirty="0">
                <a:solidFill>
                  <a:srgbClr val="006600"/>
                </a:solidFill>
                <a:effectLst>
                  <a:outerShdw blurRad="38100" dist="38100" dir="2700000" algn="tl">
                    <a:srgbClr val="C0C0C0"/>
                  </a:outerShdw>
                </a:effectLst>
                <a:latin typeface="ＭＳ Ｐゴシック" pitchFamily="50" charset="-128"/>
                <a:ea typeface="+mj-ea"/>
                <a:cs typeface="+mj-cs"/>
              </a:rPr>
              <a:t>（国際生活機能分類）の考え方</a:t>
            </a:r>
          </a:p>
        </p:txBody>
      </p:sp>
      <p:sp>
        <p:nvSpPr>
          <p:cNvPr id="5" name="メモ 4"/>
          <p:cNvSpPr/>
          <p:nvPr/>
        </p:nvSpPr>
        <p:spPr>
          <a:xfrm>
            <a:off x="8028384" y="188640"/>
            <a:ext cx="1115616" cy="62068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000" dirty="0">
                <a:solidFill>
                  <a:srgbClr val="FF0000"/>
                </a:solidFill>
              </a:rPr>
              <a:t>ﾜｰｸｼｰﾄ</a:t>
            </a:r>
            <a:endParaRPr kumimoji="1" lang="en-US" altLang="ja-JP" sz="2000" dirty="0">
              <a:solidFill>
                <a:srgbClr val="FF0000"/>
              </a:solidFill>
            </a:endParaRPr>
          </a:p>
          <a:p>
            <a:pPr algn="ctr"/>
            <a:r>
              <a:rPr lang="ja-JP" altLang="en-US" sz="2000" dirty="0">
                <a:solidFill>
                  <a:srgbClr val="FF0000"/>
                </a:solidFill>
              </a:rPr>
              <a:t>Ｐ６５</a:t>
            </a:r>
            <a:endParaRPr kumimoji="1" lang="ja-JP" altLang="en-US" sz="2000" dirty="0">
              <a:solidFill>
                <a:srgbClr val="FF000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スライド番号プレースホルダー 4"/>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A6A92C43-26C4-4A13-9694-920230DC4296}" type="slidenum">
              <a:rPr kumimoji="0" lang="ja-JP" altLang="en-US" sz="1400"/>
              <a:pPr/>
              <a:t>50</a:t>
            </a:fld>
            <a:endParaRPr kumimoji="0" lang="en-US" altLang="ja-JP" sz="1400"/>
          </a:p>
        </p:txBody>
      </p:sp>
      <p:sp>
        <p:nvSpPr>
          <p:cNvPr id="76803" name="Rectangle 2"/>
          <p:cNvSpPr>
            <a:spLocks noGrp="1" noChangeArrowheads="1"/>
          </p:cNvSpPr>
          <p:nvPr>
            <p:ph type="title"/>
          </p:nvPr>
        </p:nvSpPr>
        <p:spPr>
          <a:xfrm>
            <a:off x="685800" y="609600"/>
            <a:ext cx="7772400" cy="228600"/>
          </a:xfrm>
          <a:solidFill>
            <a:srgbClr val="99FFCC"/>
          </a:solidFill>
        </p:spPr>
        <p:txBody>
          <a:bodyPr/>
          <a:lstStyle/>
          <a:p>
            <a:pPr eaLnBrk="1" hangingPunct="1"/>
            <a:r>
              <a:rPr lang="ja-JP" altLang="en-US" sz="4000" i="1">
                <a:solidFill>
                  <a:schemeClr val="accent2"/>
                </a:solidFill>
              </a:rPr>
              <a:t>面接における【姿勢】【態度】の意味</a:t>
            </a:r>
          </a:p>
        </p:txBody>
      </p:sp>
      <p:sp>
        <p:nvSpPr>
          <p:cNvPr id="76804" name="AutoShape 3"/>
          <p:cNvSpPr>
            <a:spLocks noChangeArrowheads="1"/>
          </p:cNvSpPr>
          <p:nvPr/>
        </p:nvSpPr>
        <p:spPr bwMode="auto">
          <a:xfrm>
            <a:off x="3200400" y="1600200"/>
            <a:ext cx="4343400" cy="990600"/>
          </a:xfrm>
          <a:prstGeom prst="wedgeRoundRectCallout">
            <a:avLst>
              <a:gd name="adj1" fmla="val -76537"/>
              <a:gd name="adj2" fmla="val 37338"/>
              <a:gd name="adj3" fmla="val 16667"/>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クライアントを見下ろしている印象を与える　</a:t>
            </a:r>
          </a:p>
        </p:txBody>
      </p:sp>
      <p:sp>
        <p:nvSpPr>
          <p:cNvPr id="76805" name="AutoShape 4"/>
          <p:cNvSpPr>
            <a:spLocks noChangeArrowheads="1"/>
          </p:cNvSpPr>
          <p:nvPr/>
        </p:nvSpPr>
        <p:spPr bwMode="auto">
          <a:xfrm>
            <a:off x="3657600" y="2743200"/>
            <a:ext cx="3124200" cy="1752600"/>
          </a:xfrm>
          <a:prstGeom prst="upArrowCallout">
            <a:avLst>
              <a:gd name="adj1" fmla="val 44565"/>
              <a:gd name="adj2" fmla="val 44565"/>
              <a:gd name="adj3" fmla="val 16667"/>
              <a:gd name="adj4" fmla="val 6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3600"/>
              <a:t>例：背もたれに</a:t>
            </a:r>
          </a:p>
          <a:p>
            <a:pPr algn="ctr" eaLnBrk="1" hangingPunct="1"/>
            <a:r>
              <a:rPr lang="ja-JP" altLang="en-US" sz="3600"/>
              <a:t>もたれかかる</a:t>
            </a:r>
          </a:p>
        </p:txBody>
      </p:sp>
      <p:sp>
        <p:nvSpPr>
          <p:cNvPr id="76806" name="Text Box 5"/>
          <p:cNvSpPr txBox="1">
            <a:spLocks noChangeArrowheads="1"/>
          </p:cNvSpPr>
          <p:nvPr/>
        </p:nvSpPr>
        <p:spPr bwMode="auto">
          <a:xfrm>
            <a:off x="2895600" y="4724400"/>
            <a:ext cx="5210175" cy="1382713"/>
          </a:xfrm>
          <a:prstGeom prst="rect">
            <a:avLst/>
          </a:prstGeom>
          <a:noFill/>
          <a:ln w="9525">
            <a:solidFill>
              <a:schemeClr val="tx1"/>
            </a:solidFill>
            <a:prstDash val="dash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solidFill>
                  <a:schemeClr val="accent2"/>
                </a:solidFill>
              </a:rPr>
              <a:t>「あなたの気持ちに近づきたい」</a:t>
            </a:r>
          </a:p>
          <a:p>
            <a:pPr eaLnBrk="1" hangingPunct="1"/>
            <a:r>
              <a:rPr lang="ja-JP" altLang="en-US" sz="2800">
                <a:solidFill>
                  <a:schemeClr val="accent2"/>
                </a:solidFill>
              </a:rPr>
              <a:t>「つらい気持ちをわかりたい」</a:t>
            </a:r>
          </a:p>
          <a:p>
            <a:pPr eaLnBrk="1" hangingPunct="1"/>
            <a:r>
              <a:rPr lang="ja-JP" altLang="en-US" sz="2800">
                <a:solidFill>
                  <a:schemeClr val="accent2"/>
                </a:solidFill>
              </a:rPr>
              <a:t>というこころの姿勢を体現すること</a:t>
            </a:r>
          </a:p>
        </p:txBody>
      </p:sp>
      <p:pic>
        <p:nvPicPr>
          <p:cNvPr id="76807" name="Picture 6" descr="j007873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2286000"/>
            <a:ext cx="2524125"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91591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スライド番号プレースホルダー 4"/>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0EB0618D-0ABD-40FB-9FD9-6B3C28B0F91A}" type="slidenum">
              <a:rPr kumimoji="0" lang="ja-JP" altLang="en-US" sz="1400"/>
              <a:pPr/>
              <a:t>51</a:t>
            </a:fld>
            <a:endParaRPr kumimoji="0" lang="en-US" altLang="ja-JP" sz="1400"/>
          </a:p>
        </p:txBody>
      </p:sp>
      <p:sp>
        <p:nvSpPr>
          <p:cNvPr id="78851" name="Rectangle 2"/>
          <p:cNvSpPr>
            <a:spLocks noGrp="1" noChangeArrowheads="1"/>
          </p:cNvSpPr>
          <p:nvPr>
            <p:ph type="title"/>
          </p:nvPr>
        </p:nvSpPr>
        <p:spPr>
          <a:xfrm>
            <a:off x="685800" y="609600"/>
            <a:ext cx="7772400" cy="228600"/>
          </a:xfrm>
          <a:solidFill>
            <a:srgbClr val="99FFCC"/>
          </a:solidFill>
        </p:spPr>
        <p:txBody>
          <a:bodyPr/>
          <a:lstStyle/>
          <a:p>
            <a:pPr eaLnBrk="1" hangingPunct="1"/>
            <a:r>
              <a:rPr lang="ja-JP" altLang="en-US" sz="4000" i="1">
                <a:solidFill>
                  <a:schemeClr val="accent2"/>
                </a:solidFill>
              </a:rPr>
              <a:t>話す速度，間の取り方</a:t>
            </a:r>
          </a:p>
        </p:txBody>
      </p:sp>
      <p:sp>
        <p:nvSpPr>
          <p:cNvPr id="78852" name="AutoShape 3"/>
          <p:cNvSpPr>
            <a:spLocks noChangeArrowheads="1"/>
          </p:cNvSpPr>
          <p:nvPr/>
        </p:nvSpPr>
        <p:spPr bwMode="auto">
          <a:xfrm>
            <a:off x="4267200" y="1371600"/>
            <a:ext cx="3886200" cy="1371600"/>
          </a:xfrm>
          <a:prstGeom prst="wedgeRoundRectCallout">
            <a:avLst>
              <a:gd name="adj1" fmla="val -74426"/>
              <a:gd name="adj2" fmla="val 52431"/>
              <a:gd name="adj3" fmla="val 16667"/>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3600"/>
              <a:t>話す速度が速い・間がない　　　　　</a:t>
            </a:r>
          </a:p>
        </p:txBody>
      </p:sp>
      <p:sp>
        <p:nvSpPr>
          <p:cNvPr id="78853" name="AutoShape 4"/>
          <p:cNvSpPr>
            <a:spLocks noChangeArrowheads="1"/>
          </p:cNvSpPr>
          <p:nvPr/>
        </p:nvSpPr>
        <p:spPr bwMode="auto">
          <a:xfrm>
            <a:off x="4572000" y="2895600"/>
            <a:ext cx="3124200" cy="2286000"/>
          </a:xfrm>
          <a:prstGeom prst="upArrowCallout">
            <a:avLst>
              <a:gd name="adj1" fmla="val 34167"/>
              <a:gd name="adj2" fmla="val 34167"/>
              <a:gd name="adj3" fmla="val 16667"/>
              <a:gd name="adj4" fmla="val 6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3200"/>
              <a:t>・解決を焦る　　　</a:t>
            </a:r>
          </a:p>
          <a:p>
            <a:pPr algn="ctr" eaLnBrk="1" hangingPunct="1"/>
            <a:r>
              <a:rPr lang="ja-JP" altLang="en-US" sz="3200"/>
              <a:t>・考えを一方的に</a:t>
            </a:r>
          </a:p>
          <a:p>
            <a:pPr algn="ctr" eaLnBrk="1" hangingPunct="1"/>
            <a:r>
              <a:rPr lang="ja-JP" altLang="en-US" sz="3200"/>
              <a:t>伝える　　　　　</a:t>
            </a:r>
          </a:p>
        </p:txBody>
      </p:sp>
      <p:sp>
        <p:nvSpPr>
          <p:cNvPr id="78854" name="Text Box 5"/>
          <p:cNvSpPr txBox="1">
            <a:spLocks noChangeArrowheads="1"/>
          </p:cNvSpPr>
          <p:nvPr/>
        </p:nvSpPr>
        <p:spPr bwMode="auto">
          <a:xfrm>
            <a:off x="974725" y="5378450"/>
            <a:ext cx="72929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☆クローズド・クエスチョンの場合に多く見られる</a:t>
            </a:r>
          </a:p>
          <a:p>
            <a:pPr eaLnBrk="1" hangingPunct="1"/>
            <a:r>
              <a:rPr lang="ja-JP" altLang="en-US" sz="2800"/>
              <a:t>☆クライアントに考える時間を与えない</a:t>
            </a:r>
          </a:p>
        </p:txBody>
      </p:sp>
      <p:pic>
        <p:nvPicPr>
          <p:cNvPr id="78855" name="Picture 6" descr="j007873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4725" y="1676400"/>
            <a:ext cx="24511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3175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124744"/>
            <a:ext cx="8229600" cy="850106"/>
          </a:xfrm>
        </p:spPr>
        <p:txBody>
          <a:bodyPr/>
          <a:lstStyle/>
          <a:p>
            <a:r>
              <a:rPr lang="ja-JP" altLang="ja-JP" dirty="0">
                <a:solidFill>
                  <a:srgbClr val="FF3399"/>
                </a:solidFill>
                <a:effectLst>
                  <a:outerShdw blurRad="38100" dist="38100" dir="2700000" algn="tl">
                    <a:srgbClr val="000000">
                      <a:alpha val="43137"/>
                    </a:srgbClr>
                  </a:outerShdw>
                </a:effectLst>
              </a:rPr>
              <a:t>ＩＣＦの特徴</a:t>
            </a:r>
            <a:endParaRPr kumimoji="1" lang="ja-JP" altLang="en-US" dirty="0">
              <a:solidFill>
                <a:srgbClr val="FF3399"/>
              </a:solidFill>
              <a:effectLst>
                <a:outerShdw blurRad="38100" dist="38100" dir="2700000" algn="tl">
                  <a:srgbClr val="000000">
                    <a:alpha val="43137"/>
                  </a:srgbClr>
                </a:outerShdw>
              </a:effectLst>
            </a:endParaRPr>
          </a:p>
        </p:txBody>
      </p:sp>
      <p:sp>
        <p:nvSpPr>
          <p:cNvPr id="4" name="メモ 3"/>
          <p:cNvSpPr/>
          <p:nvPr/>
        </p:nvSpPr>
        <p:spPr>
          <a:xfrm>
            <a:off x="7812360" y="404664"/>
            <a:ext cx="1115616" cy="62068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000" dirty="0">
                <a:solidFill>
                  <a:srgbClr val="FF0000"/>
                </a:solidFill>
              </a:rPr>
              <a:t>ﾜｰｸｼｰﾄ</a:t>
            </a:r>
            <a:endParaRPr kumimoji="1" lang="en-US" altLang="ja-JP" sz="2000" dirty="0">
              <a:solidFill>
                <a:srgbClr val="FF0000"/>
              </a:solidFill>
            </a:endParaRPr>
          </a:p>
          <a:p>
            <a:pPr algn="ctr"/>
            <a:r>
              <a:rPr lang="ja-JP" altLang="en-US" sz="2000" dirty="0">
                <a:solidFill>
                  <a:srgbClr val="FF0000"/>
                </a:solidFill>
              </a:rPr>
              <a:t>Ｐ６５</a:t>
            </a:r>
            <a:endParaRPr lang="en-US" altLang="ja-JP" sz="2000" dirty="0">
              <a:solidFill>
                <a:srgbClr val="FF0000"/>
              </a:solidFill>
            </a:endParaRPr>
          </a:p>
        </p:txBody>
      </p:sp>
      <p:sp>
        <p:nvSpPr>
          <p:cNvPr id="5" name="正方形/長方形 4"/>
          <p:cNvSpPr/>
          <p:nvPr/>
        </p:nvSpPr>
        <p:spPr>
          <a:xfrm>
            <a:off x="683568" y="2204864"/>
            <a:ext cx="8020144" cy="2889830"/>
          </a:xfrm>
          <a:prstGeom prst="rect">
            <a:avLst/>
          </a:prstGeom>
        </p:spPr>
        <p:txBody>
          <a:bodyPr wrap="none">
            <a:spAutoFit/>
          </a:bodyPr>
          <a:lstStyle/>
          <a:p>
            <a:pPr>
              <a:lnSpc>
                <a:spcPct val="200000"/>
              </a:lnSpc>
            </a:pPr>
            <a:r>
              <a:rPr lang="ja-JP" altLang="ja-JP" sz="3200" b="1" dirty="0"/>
              <a:t>⑴　生命・生活・人生を包括する「生活機能」　</a:t>
            </a:r>
            <a:endParaRPr lang="en-US" altLang="ja-JP" sz="3200" b="1" dirty="0"/>
          </a:p>
          <a:p>
            <a:pPr>
              <a:lnSpc>
                <a:spcPct val="200000"/>
              </a:lnSpc>
            </a:pPr>
            <a:r>
              <a:rPr lang="ja-JP" altLang="ja-JP" sz="3200" b="1" dirty="0"/>
              <a:t>⑵　相互作用モデル　</a:t>
            </a:r>
            <a:endParaRPr lang="en-US" altLang="ja-JP" sz="3200" b="1" dirty="0"/>
          </a:p>
          <a:p>
            <a:pPr>
              <a:lnSpc>
                <a:spcPct val="200000"/>
              </a:lnSpc>
            </a:pPr>
            <a:r>
              <a:rPr lang="ja-JP" altLang="ja-JP" sz="3200" b="1" dirty="0"/>
              <a:t>⑶　プラス面を重視　</a:t>
            </a:r>
            <a:endParaRPr lang="ja-JP" alt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467544" y="3717032"/>
            <a:ext cx="8136904" cy="307777"/>
          </a:xfrm>
          <a:prstGeom prst="rect">
            <a:avLst/>
          </a:prstGeom>
        </p:spPr>
        <p:txBody>
          <a:bodyPr wrap="square">
            <a:spAutoFit/>
          </a:bodyPr>
          <a:lstStyle/>
          <a:p>
            <a:r>
              <a:rPr lang="ja-JP" altLang="ja-JP" sz="1400" b="1" dirty="0"/>
              <a:t>（例）「左片麻痺」（機能障害）に対して、背景因子（個人・環境）が異なることで生活課題も違ったものとなる</a:t>
            </a:r>
            <a:endParaRPr lang="ja-JP" altLang="en-US" sz="1400" b="1" dirty="0"/>
          </a:p>
        </p:txBody>
      </p:sp>
      <p:graphicFrame>
        <p:nvGraphicFramePr>
          <p:cNvPr id="2" name="表 1"/>
          <p:cNvGraphicFramePr>
            <a:graphicFrameLocks noGrp="1"/>
          </p:cNvGraphicFramePr>
          <p:nvPr/>
        </p:nvGraphicFramePr>
        <p:xfrm>
          <a:off x="323528" y="4077072"/>
          <a:ext cx="8640960" cy="2682240"/>
        </p:xfrm>
        <a:graphic>
          <a:graphicData uri="http://schemas.openxmlformats.org/drawingml/2006/table">
            <a:tbl>
              <a:tblPr/>
              <a:tblGrid>
                <a:gridCol w="1702328">
                  <a:extLst>
                    <a:ext uri="{9D8B030D-6E8A-4147-A177-3AD203B41FA5}">
                      <a16:colId xmlns:a16="http://schemas.microsoft.com/office/drawing/2014/main" val="20000"/>
                    </a:ext>
                  </a:extLst>
                </a:gridCol>
                <a:gridCol w="3011174">
                  <a:extLst>
                    <a:ext uri="{9D8B030D-6E8A-4147-A177-3AD203B41FA5}">
                      <a16:colId xmlns:a16="http://schemas.microsoft.com/office/drawing/2014/main" val="20001"/>
                    </a:ext>
                  </a:extLst>
                </a:gridCol>
                <a:gridCol w="3011174">
                  <a:extLst>
                    <a:ext uri="{9D8B030D-6E8A-4147-A177-3AD203B41FA5}">
                      <a16:colId xmlns:a16="http://schemas.microsoft.com/office/drawing/2014/main" val="20002"/>
                    </a:ext>
                  </a:extLst>
                </a:gridCol>
                <a:gridCol w="916284">
                  <a:extLst>
                    <a:ext uri="{9D8B030D-6E8A-4147-A177-3AD203B41FA5}">
                      <a16:colId xmlns:a16="http://schemas.microsoft.com/office/drawing/2014/main" val="20003"/>
                    </a:ext>
                  </a:extLst>
                </a:gridCol>
              </a:tblGrid>
              <a:tr h="235585">
                <a:tc>
                  <a:txBody>
                    <a:bodyPr/>
                    <a:lstStyle/>
                    <a:p>
                      <a:pPr algn="ctr">
                        <a:spcAft>
                          <a:spcPts val="0"/>
                        </a:spcAft>
                      </a:pPr>
                      <a:r>
                        <a:rPr lang="ja-JP" sz="2000" b="1" kern="100" dirty="0">
                          <a:solidFill>
                            <a:schemeClr val="accent6">
                              <a:lumMod val="75000"/>
                            </a:schemeClr>
                          </a:solidFill>
                          <a:latin typeface="+mn-ea"/>
                          <a:ea typeface="+mn-ea"/>
                          <a:cs typeface="Times New Roman"/>
                        </a:rPr>
                        <a:t>身体機能</a:t>
                      </a: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ja-JP" sz="2000" b="1" kern="100">
                          <a:latin typeface="+mn-ea"/>
                          <a:ea typeface="+mn-ea"/>
                          <a:cs typeface="Times New Roman"/>
                        </a:rPr>
                        <a:t>個人因子</a:t>
                      </a: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ja-JP" sz="2000" b="1" kern="100">
                          <a:latin typeface="+mn-ea"/>
                          <a:ea typeface="+mn-ea"/>
                          <a:cs typeface="Times New Roman"/>
                        </a:rPr>
                        <a:t>環境因子</a:t>
                      </a: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spcAft>
                          <a:spcPts val="0"/>
                        </a:spcAft>
                      </a:pPr>
                      <a:r>
                        <a:rPr lang="ja-JP" sz="2000" b="1" kern="100">
                          <a:latin typeface="+mn-ea"/>
                          <a:ea typeface="+mn-ea"/>
                          <a:cs typeface="Times New Roman"/>
                        </a:rPr>
                        <a:t>ニーズ</a:t>
                      </a: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extLst>
                  <a:ext uri="{0D108BD9-81ED-4DB2-BD59-A6C34878D82A}">
                    <a16:rowId xmlns:a16="http://schemas.microsoft.com/office/drawing/2014/main" val="10000"/>
                  </a:ext>
                </a:extLst>
              </a:tr>
              <a:tr h="1416685">
                <a:tc>
                  <a:txBody>
                    <a:bodyPr/>
                    <a:lstStyle/>
                    <a:p>
                      <a:pPr algn="just">
                        <a:spcAft>
                          <a:spcPts val="0"/>
                        </a:spcAft>
                      </a:pPr>
                      <a:endParaRPr lang="en-US" sz="2000" b="1" kern="100" dirty="0">
                        <a:solidFill>
                          <a:schemeClr val="accent6">
                            <a:lumMod val="75000"/>
                          </a:schemeClr>
                        </a:solidFill>
                        <a:latin typeface="+mn-ea"/>
                        <a:ea typeface="+mn-ea"/>
                        <a:cs typeface="Times New Roman"/>
                      </a:endParaRPr>
                    </a:p>
                    <a:p>
                      <a:pPr algn="just">
                        <a:spcAft>
                          <a:spcPts val="0"/>
                        </a:spcAft>
                      </a:pPr>
                      <a:r>
                        <a:rPr lang="ja-JP" sz="2000" b="1" kern="100" dirty="0">
                          <a:solidFill>
                            <a:schemeClr val="accent6">
                              <a:lumMod val="75000"/>
                            </a:schemeClr>
                          </a:solidFill>
                          <a:latin typeface="+mn-ea"/>
                          <a:ea typeface="+mn-ea"/>
                          <a:cs typeface="Times New Roman"/>
                        </a:rPr>
                        <a:t>脳梗塞の後遺症でリハビリが必要な左手足の麻痺がある。</a:t>
                      </a:r>
                    </a:p>
                  </a:txBody>
                  <a:tcPr marL="35560" marR="35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2000" b="1" kern="100" dirty="0">
                          <a:solidFill>
                            <a:srgbClr val="FF0000"/>
                          </a:solidFill>
                          <a:latin typeface="+mn-ea"/>
                          <a:ea typeface="+mn-ea"/>
                          <a:cs typeface="Times New Roman"/>
                        </a:rPr>
                        <a:t>Ａ：遠くまでの外出は無理</a:t>
                      </a:r>
                      <a:endParaRPr lang="en-US" altLang="ja-JP" sz="2000" b="1" kern="100" dirty="0">
                        <a:solidFill>
                          <a:srgbClr val="FF0000"/>
                        </a:solidFill>
                        <a:latin typeface="+mn-ea"/>
                        <a:ea typeface="+mn-ea"/>
                        <a:cs typeface="Times New Roman"/>
                      </a:endParaRPr>
                    </a:p>
                    <a:p>
                      <a:pPr algn="just">
                        <a:spcAft>
                          <a:spcPts val="0"/>
                        </a:spcAft>
                      </a:pPr>
                      <a:r>
                        <a:rPr lang="en-US" altLang="ja-JP" sz="2000" b="1" kern="100" dirty="0">
                          <a:solidFill>
                            <a:srgbClr val="FF0000"/>
                          </a:solidFill>
                          <a:latin typeface="+mn-ea"/>
                          <a:ea typeface="+mn-ea"/>
                          <a:cs typeface="Times New Roman"/>
                        </a:rPr>
                        <a:t>  </a:t>
                      </a:r>
                      <a:r>
                        <a:rPr lang="ja-JP" sz="2000" b="1" kern="100" dirty="0">
                          <a:solidFill>
                            <a:srgbClr val="FF0000"/>
                          </a:solidFill>
                          <a:latin typeface="+mn-ea"/>
                          <a:ea typeface="+mn-ea"/>
                          <a:cs typeface="Times New Roman"/>
                        </a:rPr>
                        <a:t>があり、したくない</a:t>
                      </a:r>
                      <a:endParaRPr lang="en-US" altLang="ja-JP" sz="2000" b="1" kern="100" dirty="0">
                        <a:solidFill>
                          <a:srgbClr val="FF0000"/>
                        </a:solidFill>
                        <a:latin typeface="+mn-ea"/>
                        <a:ea typeface="+mn-ea"/>
                        <a:cs typeface="Times New Roman"/>
                      </a:endParaRPr>
                    </a:p>
                    <a:p>
                      <a:pPr algn="just">
                        <a:spcAft>
                          <a:spcPts val="0"/>
                        </a:spcAft>
                      </a:pPr>
                      <a:endParaRPr lang="ja-JP" sz="800" b="1" kern="100" dirty="0">
                        <a:latin typeface="+mn-ea"/>
                        <a:ea typeface="+mn-ea"/>
                        <a:cs typeface="Times New Roman"/>
                      </a:endParaRPr>
                    </a:p>
                    <a:p>
                      <a:pPr algn="just">
                        <a:spcAft>
                          <a:spcPts val="0"/>
                        </a:spcAft>
                      </a:pPr>
                      <a:r>
                        <a:rPr lang="ja-JP" sz="2000" b="1" kern="100" dirty="0">
                          <a:solidFill>
                            <a:schemeClr val="accent1">
                              <a:lumMod val="50000"/>
                            </a:schemeClr>
                          </a:solidFill>
                          <a:latin typeface="+mn-ea"/>
                          <a:ea typeface="+mn-ea"/>
                          <a:cs typeface="Times New Roman"/>
                        </a:rPr>
                        <a:t>Ｂ：障害の克服に前向きで</a:t>
                      </a:r>
                      <a:r>
                        <a:rPr lang="en-US" altLang="ja-JP" sz="2000" b="1" kern="100" baseline="0" dirty="0">
                          <a:solidFill>
                            <a:schemeClr val="accent1">
                              <a:lumMod val="50000"/>
                            </a:schemeClr>
                          </a:solidFill>
                          <a:latin typeface="+mn-ea"/>
                          <a:ea typeface="+mn-ea"/>
                          <a:cs typeface="Times New Roman"/>
                        </a:rPr>
                        <a:t> </a:t>
                      </a:r>
                    </a:p>
                    <a:p>
                      <a:pPr algn="just">
                        <a:spcAft>
                          <a:spcPts val="0"/>
                        </a:spcAft>
                      </a:pPr>
                      <a:r>
                        <a:rPr lang="en-US" altLang="ja-JP" sz="2000" b="1" kern="100" baseline="0" dirty="0">
                          <a:solidFill>
                            <a:schemeClr val="accent1">
                              <a:lumMod val="50000"/>
                            </a:schemeClr>
                          </a:solidFill>
                          <a:latin typeface="+mn-ea"/>
                          <a:ea typeface="+mn-ea"/>
                          <a:cs typeface="Times New Roman"/>
                        </a:rPr>
                        <a:t>  </a:t>
                      </a:r>
                      <a:r>
                        <a:rPr lang="ja-JP" sz="2000" b="1" kern="100" dirty="0">
                          <a:solidFill>
                            <a:schemeClr val="accent1">
                              <a:lumMod val="50000"/>
                            </a:schemeClr>
                          </a:solidFill>
                          <a:latin typeface="+mn-ea"/>
                          <a:ea typeface="+mn-ea"/>
                          <a:cs typeface="Times New Roman"/>
                        </a:rPr>
                        <a:t>何事も積極的に取り組む</a:t>
                      </a:r>
                      <a:endParaRPr lang="en-US" altLang="ja-JP" sz="2000" b="1" kern="100" dirty="0">
                        <a:solidFill>
                          <a:schemeClr val="accent1">
                            <a:lumMod val="50000"/>
                          </a:schemeClr>
                        </a:solidFill>
                        <a:latin typeface="+mn-ea"/>
                        <a:ea typeface="+mn-ea"/>
                        <a:cs typeface="Times New Roman"/>
                      </a:endParaRPr>
                    </a:p>
                    <a:p>
                      <a:pPr algn="just">
                        <a:spcAft>
                          <a:spcPts val="0"/>
                        </a:spcAft>
                      </a:pPr>
                      <a:endParaRPr lang="ja-JP" sz="800" b="1" kern="100" dirty="0">
                        <a:latin typeface="+mn-ea"/>
                        <a:ea typeface="+mn-ea"/>
                        <a:cs typeface="Times New Roman"/>
                      </a:endParaRPr>
                    </a:p>
                    <a:p>
                      <a:pPr algn="just">
                        <a:spcAft>
                          <a:spcPts val="0"/>
                        </a:spcAft>
                      </a:pPr>
                      <a:r>
                        <a:rPr lang="ja-JP" sz="2000" b="1" kern="100" dirty="0">
                          <a:latin typeface="+mn-ea"/>
                          <a:ea typeface="+mn-ea"/>
                          <a:cs typeface="Times New Roman"/>
                        </a:rPr>
                        <a:t>Ｃ：何もする気がなく、生き</a:t>
                      </a:r>
                      <a:endParaRPr lang="en-US" altLang="ja-JP" sz="2000" b="1" kern="100" dirty="0">
                        <a:latin typeface="+mn-ea"/>
                        <a:ea typeface="+mn-ea"/>
                        <a:cs typeface="Times New Roman"/>
                      </a:endParaRPr>
                    </a:p>
                    <a:p>
                      <a:pPr algn="just">
                        <a:spcAft>
                          <a:spcPts val="0"/>
                        </a:spcAft>
                      </a:pPr>
                      <a:r>
                        <a:rPr lang="en-US" altLang="ja-JP" sz="2000" b="1" kern="100" dirty="0">
                          <a:latin typeface="+mn-ea"/>
                          <a:ea typeface="+mn-ea"/>
                          <a:cs typeface="Times New Roman"/>
                        </a:rPr>
                        <a:t>   </a:t>
                      </a:r>
                      <a:r>
                        <a:rPr lang="ja-JP" sz="2000" b="1" kern="100" dirty="0">
                          <a:latin typeface="+mn-ea"/>
                          <a:ea typeface="+mn-ea"/>
                          <a:cs typeface="Times New Roman"/>
                        </a:rPr>
                        <a:t>ていても仕方ないと</a:t>
                      </a:r>
                      <a:r>
                        <a:rPr lang="ja-JP" sz="2000" b="1" kern="100" dirty="0" err="1">
                          <a:latin typeface="+mn-ea"/>
                          <a:ea typeface="+mn-ea"/>
                          <a:cs typeface="Times New Roman"/>
                        </a:rPr>
                        <a:t>思っ</a:t>
                      </a:r>
                      <a:r>
                        <a:rPr lang="en-US" altLang="ja-JP" sz="2000" b="1" kern="100" dirty="0">
                          <a:latin typeface="+mn-ea"/>
                          <a:ea typeface="+mn-ea"/>
                          <a:cs typeface="Times New Roman"/>
                        </a:rPr>
                        <a:t> </a:t>
                      </a:r>
                    </a:p>
                    <a:p>
                      <a:pPr algn="just">
                        <a:spcAft>
                          <a:spcPts val="0"/>
                        </a:spcAft>
                      </a:pPr>
                      <a:r>
                        <a:rPr lang="en-US" altLang="ja-JP" sz="2000" b="1" kern="100" dirty="0">
                          <a:latin typeface="+mn-ea"/>
                          <a:ea typeface="+mn-ea"/>
                          <a:cs typeface="Times New Roman"/>
                        </a:rPr>
                        <a:t>   </a:t>
                      </a:r>
                      <a:r>
                        <a:rPr lang="ja-JP" sz="2000" b="1" kern="100" dirty="0">
                          <a:latin typeface="+mn-ea"/>
                          <a:ea typeface="+mn-ea"/>
                          <a:cs typeface="Times New Roman"/>
                        </a:rPr>
                        <a:t>ている</a:t>
                      </a: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2000" b="1" kern="100" dirty="0">
                          <a:solidFill>
                            <a:srgbClr val="FF0000"/>
                          </a:solidFill>
                          <a:latin typeface="+mn-ea"/>
                          <a:ea typeface="+mn-ea"/>
                          <a:cs typeface="Times New Roman"/>
                        </a:rPr>
                        <a:t>Ａ：ひとり暮らしで、アパート</a:t>
                      </a:r>
                      <a:endParaRPr lang="en-US" altLang="ja-JP" sz="2000" b="1" kern="100" dirty="0">
                        <a:solidFill>
                          <a:srgbClr val="FF0000"/>
                        </a:solidFill>
                        <a:latin typeface="+mn-ea"/>
                        <a:ea typeface="+mn-ea"/>
                        <a:cs typeface="Times New Roman"/>
                      </a:endParaRPr>
                    </a:p>
                    <a:p>
                      <a:pPr algn="just">
                        <a:spcAft>
                          <a:spcPts val="0"/>
                        </a:spcAft>
                      </a:pPr>
                      <a:r>
                        <a:rPr lang="en-US" altLang="ja-JP" sz="2000" b="1" kern="100" dirty="0">
                          <a:solidFill>
                            <a:srgbClr val="FF0000"/>
                          </a:solidFill>
                          <a:latin typeface="+mn-ea"/>
                          <a:ea typeface="+mn-ea"/>
                          <a:cs typeface="Times New Roman"/>
                        </a:rPr>
                        <a:t>    </a:t>
                      </a:r>
                      <a:r>
                        <a:rPr lang="ja-JP" sz="2000" b="1" kern="100" dirty="0">
                          <a:solidFill>
                            <a:srgbClr val="FF0000"/>
                          </a:solidFill>
                          <a:latin typeface="+mn-ea"/>
                          <a:ea typeface="+mn-ea"/>
                          <a:cs typeface="Times New Roman"/>
                        </a:rPr>
                        <a:t>の２階に居住</a:t>
                      </a:r>
                      <a:endParaRPr lang="en-US" altLang="ja-JP" sz="2000" b="1" kern="100" dirty="0">
                        <a:solidFill>
                          <a:srgbClr val="FF0000"/>
                        </a:solidFill>
                        <a:latin typeface="+mn-ea"/>
                        <a:ea typeface="+mn-ea"/>
                        <a:cs typeface="Times New Roman"/>
                      </a:endParaRPr>
                    </a:p>
                    <a:p>
                      <a:pPr algn="just">
                        <a:spcAft>
                          <a:spcPts val="0"/>
                        </a:spcAft>
                      </a:pPr>
                      <a:endParaRPr lang="ja-JP" sz="1050" b="1" kern="100" dirty="0">
                        <a:latin typeface="+mn-ea"/>
                        <a:ea typeface="+mn-ea"/>
                        <a:cs typeface="Times New Roman"/>
                      </a:endParaRPr>
                    </a:p>
                    <a:p>
                      <a:pPr algn="just">
                        <a:spcAft>
                          <a:spcPts val="0"/>
                        </a:spcAft>
                      </a:pPr>
                      <a:r>
                        <a:rPr lang="ja-JP" sz="2000" b="1" kern="100" dirty="0">
                          <a:solidFill>
                            <a:schemeClr val="accent1">
                              <a:lumMod val="50000"/>
                            </a:schemeClr>
                          </a:solidFill>
                          <a:latin typeface="+mn-ea"/>
                          <a:ea typeface="+mn-ea"/>
                          <a:cs typeface="Times New Roman"/>
                        </a:rPr>
                        <a:t>Ｂ：介護者（娘）と同居。リハ</a:t>
                      </a:r>
                      <a:endParaRPr lang="en-US" altLang="ja-JP" sz="2000" b="1" kern="100" dirty="0">
                        <a:solidFill>
                          <a:schemeClr val="accent1">
                            <a:lumMod val="50000"/>
                          </a:schemeClr>
                        </a:solidFill>
                        <a:latin typeface="+mn-ea"/>
                        <a:ea typeface="+mn-ea"/>
                        <a:cs typeface="Times New Roman"/>
                      </a:endParaRPr>
                    </a:p>
                    <a:p>
                      <a:pPr algn="just">
                        <a:spcAft>
                          <a:spcPts val="0"/>
                        </a:spcAft>
                      </a:pPr>
                      <a:r>
                        <a:rPr lang="en-US" altLang="ja-JP" sz="2000" b="1" kern="100" dirty="0">
                          <a:solidFill>
                            <a:schemeClr val="accent1">
                              <a:lumMod val="50000"/>
                            </a:schemeClr>
                          </a:solidFill>
                          <a:latin typeface="+mn-ea"/>
                          <a:ea typeface="+mn-ea"/>
                          <a:cs typeface="Times New Roman"/>
                        </a:rPr>
                        <a:t>   </a:t>
                      </a:r>
                      <a:r>
                        <a:rPr lang="ja-JP" sz="2000" b="1" kern="100" dirty="0">
                          <a:solidFill>
                            <a:schemeClr val="accent1">
                              <a:lumMod val="50000"/>
                            </a:schemeClr>
                          </a:solidFill>
                          <a:latin typeface="+mn-ea"/>
                          <a:ea typeface="+mn-ea"/>
                          <a:cs typeface="Times New Roman"/>
                        </a:rPr>
                        <a:t>ビリ病院の隣に住んで</a:t>
                      </a:r>
                      <a:r>
                        <a:rPr lang="ja-JP" sz="2000" b="1" kern="100" dirty="0" err="1">
                          <a:solidFill>
                            <a:schemeClr val="accent1">
                              <a:lumMod val="50000"/>
                            </a:schemeClr>
                          </a:solidFill>
                          <a:latin typeface="+mn-ea"/>
                          <a:ea typeface="+mn-ea"/>
                          <a:cs typeface="Times New Roman"/>
                        </a:rPr>
                        <a:t>い</a:t>
                      </a:r>
                      <a:endParaRPr lang="en-US" altLang="ja-JP" sz="2000" b="1" kern="100" dirty="0">
                        <a:solidFill>
                          <a:schemeClr val="accent1">
                            <a:lumMod val="50000"/>
                          </a:schemeClr>
                        </a:solidFill>
                        <a:latin typeface="+mn-ea"/>
                        <a:ea typeface="+mn-ea"/>
                        <a:cs typeface="Times New Roman"/>
                      </a:endParaRPr>
                    </a:p>
                    <a:p>
                      <a:pPr algn="just">
                        <a:spcAft>
                          <a:spcPts val="0"/>
                        </a:spcAft>
                      </a:pPr>
                      <a:r>
                        <a:rPr lang="en-US" altLang="ja-JP" sz="2000" b="1" kern="100" dirty="0">
                          <a:solidFill>
                            <a:schemeClr val="accent1">
                              <a:lumMod val="50000"/>
                            </a:schemeClr>
                          </a:solidFill>
                          <a:latin typeface="+mn-ea"/>
                          <a:ea typeface="+mn-ea"/>
                          <a:cs typeface="Times New Roman"/>
                        </a:rPr>
                        <a:t>   </a:t>
                      </a:r>
                      <a:r>
                        <a:rPr lang="ja-JP" sz="2000" b="1" kern="100" dirty="0">
                          <a:solidFill>
                            <a:schemeClr val="accent1">
                              <a:lumMod val="50000"/>
                            </a:schemeClr>
                          </a:solidFill>
                          <a:latin typeface="+mn-ea"/>
                          <a:ea typeface="+mn-ea"/>
                          <a:cs typeface="Times New Roman"/>
                        </a:rPr>
                        <a:t>る</a:t>
                      </a:r>
                      <a:endParaRPr lang="en-US" altLang="ja-JP" sz="2000" b="1" kern="100" dirty="0">
                        <a:solidFill>
                          <a:schemeClr val="accent1">
                            <a:lumMod val="50000"/>
                          </a:schemeClr>
                        </a:solidFill>
                        <a:latin typeface="+mn-ea"/>
                        <a:ea typeface="+mn-ea"/>
                        <a:cs typeface="Times New Roman"/>
                      </a:endParaRPr>
                    </a:p>
                    <a:p>
                      <a:pPr algn="just">
                        <a:spcAft>
                          <a:spcPts val="0"/>
                        </a:spcAft>
                      </a:pPr>
                      <a:endParaRPr lang="ja-JP" sz="1050" b="1" kern="100" dirty="0">
                        <a:latin typeface="+mn-ea"/>
                        <a:ea typeface="+mn-ea"/>
                        <a:cs typeface="Times New Roman"/>
                      </a:endParaRPr>
                    </a:p>
                    <a:p>
                      <a:pPr marL="129540" indent="-129540" algn="just" latinLnBrk="0">
                        <a:lnSpc>
                          <a:spcPts val="1650"/>
                        </a:lnSpc>
                        <a:spcAft>
                          <a:spcPts val="0"/>
                        </a:spcAft>
                      </a:pPr>
                      <a:r>
                        <a:rPr lang="ja-JP" sz="2000" b="1" kern="100" spc="10" dirty="0">
                          <a:latin typeface="+mn-ea"/>
                          <a:ea typeface="+mn-ea"/>
                        </a:rPr>
                        <a:t>Ｃ：高齢の妻との夫婦暮</a:t>
                      </a:r>
                      <a:endParaRPr lang="en-US" altLang="ja-JP" sz="2000" b="1" kern="100" spc="10" dirty="0">
                        <a:latin typeface="+mn-ea"/>
                        <a:ea typeface="+mn-ea"/>
                      </a:endParaRPr>
                    </a:p>
                    <a:p>
                      <a:pPr marL="129540" indent="-129540" algn="just" latinLnBrk="0">
                        <a:lnSpc>
                          <a:spcPts val="1650"/>
                        </a:lnSpc>
                        <a:spcAft>
                          <a:spcPts val="0"/>
                        </a:spcAft>
                      </a:pPr>
                      <a:r>
                        <a:rPr lang="en-US" altLang="ja-JP" sz="2000" b="1" kern="100" spc="10" dirty="0">
                          <a:latin typeface="+mn-ea"/>
                          <a:ea typeface="+mn-ea"/>
                        </a:rPr>
                        <a:t>    </a:t>
                      </a:r>
                      <a:r>
                        <a:rPr lang="ja-JP" sz="2000" b="1" kern="100" spc="10" dirty="0">
                          <a:latin typeface="+mn-ea"/>
                          <a:ea typeface="+mn-ea"/>
                        </a:rPr>
                        <a:t>らしで社会交流なし</a:t>
                      </a:r>
                      <a:endParaRPr lang="ja-JP" sz="2000" b="1" kern="100" spc="30" dirty="0">
                        <a:latin typeface="+mn-ea"/>
                        <a:ea typeface="+mn-ea"/>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300000"/>
                        </a:lnSpc>
                        <a:spcAft>
                          <a:spcPts val="0"/>
                        </a:spcAft>
                      </a:pPr>
                      <a:r>
                        <a:rPr lang="ja-JP" sz="1800" b="1" kern="100" dirty="0">
                          <a:solidFill>
                            <a:srgbClr val="FF0000"/>
                          </a:solidFill>
                          <a:latin typeface="+mn-ea"/>
                          <a:ea typeface="+mn-ea"/>
                          <a:cs typeface="Times New Roman"/>
                        </a:rPr>
                        <a:t>ニーズＡ</a:t>
                      </a:r>
                    </a:p>
                    <a:p>
                      <a:pPr algn="just">
                        <a:lnSpc>
                          <a:spcPct val="300000"/>
                        </a:lnSpc>
                        <a:spcAft>
                          <a:spcPts val="0"/>
                        </a:spcAft>
                      </a:pPr>
                      <a:r>
                        <a:rPr lang="ja-JP" sz="1800" b="1" kern="100" dirty="0">
                          <a:solidFill>
                            <a:schemeClr val="accent1">
                              <a:lumMod val="50000"/>
                            </a:schemeClr>
                          </a:solidFill>
                          <a:latin typeface="+mn-ea"/>
                          <a:ea typeface="+mn-ea"/>
                          <a:cs typeface="Times New Roman"/>
                        </a:rPr>
                        <a:t>ニーズＢ</a:t>
                      </a:r>
                    </a:p>
                    <a:p>
                      <a:pPr algn="just">
                        <a:lnSpc>
                          <a:spcPct val="300000"/>
                        </a:lnSpc>
                        <a:spcAft>
                          <a:spcPts val="0"/>
                        </a:spcAft>
                      </a:pPr>
                      <a:r>
                        <a:rPr lang="ja-JP" sz="1800" b="1" kern="100" dirty="0">
                          <a:latin typeface="+mn-ea"/>
                          <a:ea typeface="+mn-ea"/>
                          <a:cs typeface="Times New Roman"/>
                        </a:rPr>
                        <a:t>ニーズＣ</a:t>
                      </a:r>
                    </a:p>
                  </a:txBody>
                  <a:tcPr marL="35560" marR="35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pic>
        <p:nvPicPr>
          <p:cNvPr id="2054" name="オブジェクト 2"/>
          <p:cNvPicPr>
            <a:picLocks noChangeAspect="1" noChangeArrowheads="1"/>
          </p:cNvPicPr>
          <p:nvPr/>
        </p:nvPicPr>
        <p:blipFill>
          <a:blip r:embed="rId2" cstate="print">
            <a:lum contrast="20000"/>
          </a:blip>
          <a:srcRect b="-328"/>
          <a:stretch>
            <a:fillRect/>
          </a:stretch>
        </p:blipFill>
        <p:spPr bwMode="auto">
          <a:xfrm>
            <a:off x="179512" y="366906"/>
            <a:ext cx="4536504" cy="3132658"/>
          </a:xfrm>
          <a:prstGeom prst="rect">
            <a:avLst/>
          </a:prstGeom>
          <a:noFill/>
        </p:spPr>
      </p:pic>
      <p:sp>
        <p:nvSpPr>
          <p:cNvPr id="2052" name="AutoShape 4"/>
          <p:cNvSpPr>
            <a:spLocks noChangeShapeType="1"/>
          </p:cNvSpPr>
          <p:nvPr/>
        </p:nvSpPr>
        <p:spPr bwMode="auto">
          <a:xfrm>
            <a:off x="755576" y="2204864"/>
            <a:ext cx="0" cy="1908000"/>
          </a:xfrm>
          <a:prstGeom prst="straightConnector1">
            <a:avLst/>
          </a:prstGeom>
          <a:noFill/>
          <a:ln w="38100">
            <a:solidFill>
              <a:srgbClr val="FF0000"/>
            </a:solidFill>
            <a:prstDash val="sysDash"/>
            <a:round/>
            <a:headEnd/>
            <a:tailEnd type="triangle" w="med" len="med"/>
          </a:ln>
        </p:spPr>
        <p:txBody>
          <a:bodyPr vert="horz" wrap="square" lIns="91440" tIns="45720" rIns="91440" bIns="45720" numCol="1" anchor="t" anchorCtr="0" compatLnSpc="1">
            <a:prstTxWarp prst="textNoShape">
              <a:avLst/>
            </a:prstTxWarp>
          </a:bodyPr>
          <a:lstStyle/>
          <a:p>
            <a:endParaRPr lang="ja-JP" altLang="en-US"/>
          </a:p>
        </p:txBody>
      </p:sp>
      <p:sp>
        <p:nvSpPr>
          <p:cNvPr id="2053" name="AutoShape 5"/>
          <p:cNvSpPr>
            <a:spLocks noChangeShapeType="1"/>
          </p:cNvSpPr>
          <p:nvPr/>
        </p:nvSpPr>
        <p:spPr bwMode="auto">
          <a:xfrm>
            <a:off x="1763688" y="3140968"/>
            <a:ext cx="0" cy="288925"/>
          </a:xfrm>
          <a:prstGeom prst="straightConnector1">
            <a:avLst/>
          </a:prstGeom>
          <a:noFill/>
          <a:ln w="38100">
            <a:solidFill>
              <a:srgbClr val="FF0000"/>
            </a:solidFill>
            <a:prstDash val="sysDash"/>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050" name="AutoShape 2"/>
          <p:cNvSpPr>
            <a:spLocks noChangeShapeType="1"/>
          </p:cNvSpPr>
          <p:nvPr/>
        </p:nvSpPr>
        <p:spPr bwMode="auto">
          <a:xfrm>
            <a:off x="6516215" y="3429000"/>
            <a:ext cx="0" cy="648000"/>
          </a:xfrm>
          <a:prstGeom prst="straightConnector1">
            <a:avLst/>
          </a:prstGeom>
          <a:noFill/>
          <a:ln w="38100">
            <a:solidFill>
              <a:srgbClr val="FF0000"/>
            </a:solidFill>
            <a:prstDash val="sysDash"/>
            <a:round/>
            <a:headEnd/>
            <a:tailEnd type="triangle" w="med" len="med"/>
          </a:ln>
        </p:spPr>
        <p:txBody>
          <a:bodyPr vert="horz" wrap="square" lIns="91440" tIns="45720" rIns="91440" bIns="45720" numCol="1" anchor="t" anchorCtr="0" compatLnSpc="1">
            <a:prstTxWarp prst="textNoShape">
              <a:avLst/>
            </a:prstTxWarp>
          </a:bodyPr>
          <a:lstStyle/>
          <a:p>
            <a:endParaRPr lang="ja-JP" altLang="en-US"/>
          </a:p>
        </p:txBody>
      </p:sp>
      <p:sp>
        <p:nvSpPr>
          <p:cNvPr id="2049" name="AutoShape 1"/>
          <p:cNvSpPr>
            <a:spLocks noChangeShapeType="1"/>
          </p:cNvSpPr>
          <p:nvPr/>
        </p:nvSpPr>
        <p:spPr bwMode="auto">
          <a:xfrm>
            <a:off x="1835696" y="3429000"/>
            <a:ext cx="4680000" cy="0"/>
          </a:xfrm>
          <a:prstGeom prst="straightConnector1">
            <a:avLst/>
          </a:prstGeom>
          <a:noFill/>
          <a:ln w="38100">
            <a:solidFill>
              <a:srgbClr val="FF0000"/>
            </a:solidFill>
            <a:prstDash val="sysDash"/>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055"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AutoShape 2"/>
          <p:cNvSpPr>
            <a:spLocks noChangeShapeType="1"/>
          </p:cNvSpPr>
          <p:nvPr/>
        </p:nvSpPr>
        <p:spPr bwMode="auto">
          <a:xfrm flipH="1">
            <a:off x="3347864" y="3140968"/>
            <a:ext cx="0" cy="936104"/>
          </a:xfrm>
          <a:prstGeom prst="straightConnector1">
            <a:avLst/>
          </a:prstGeom>
          <a:noFill/>
          <a:ln w="38100">
            <a:solidFill>
              <a:srgbClr val="FF0000"/>
            </a:solidFill>
            <a:prstDash val="sysDash"/>
            <a:round/>
            <a:headEnd/>
            <a:tailEnd type="triangle" w="med" len="med"/>
          </a:ln>
        </p:spPr>
        <p:txBody>
          <a:bodyPr vert="horz" wrap="square" lIns="91440" tIns="45720" rIns="91440" bIns="45720" numCol="1" anchor="t" anchorCtr="0" compatLnSpc="1">
            <a:prstTxWarp prst="textNoShape">
              <a:avLst/>
            </a:prstTxWarp>
          </a:bodyPr>
          <a:lstStyle/>
          <a:p>
            <a:endParaRPr lang="ja-JP" altLang="en-US"/>
          </a:p>
        </p:txBody>
      </p:sp>
      <p:sp>
        <p:nvSpPr>
          <p:cNvPr id="2065"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26" name="テキスト ボックス 25"/>
          <p:cNvSpPr txBox="1"/>
          <p:nvPr/>
        </p:nvSpPr>
        <p:spPr>
          <a:xfrm>
            <a:off x="4932040" y="620688"/>
            <a:ext cx="3888432" cy="2578829"/>
          </a:xfrm>
          <a:prstGeom prst="rect">
            <a:avLst/>
          </a:prstGeom>
          <a:solidFill>
            <a:schemeClr val="accent5"/>
          </a:solidFill>
        </p:spPr>
        <p:txBody>
          <a:bodyPr wrap="square" lIns="180000" tIns="144000" rIns="180000" rtlCol="0">
            <a:spAutoFit/>
          </a:bodyPr>
          <a:lstStyle/>
          <a:p>
            <a:pPr>
              <a:lnSpc>
                <a:spcPts val="2700"/>
              </a:lnSpc>
            </a:pPr>
            <a:r>
              <a:rPr lang="ja-JP" altLang="ja-JP" dirty="0"/>
              <a:t>このＩＣＦの考え方では、</a:t>
            </a:r>
            <a:r>
              <a:rPr lang="ja-JP" altLang="ja-JP" b="1" dirty="0"/>
              <a:t>「個人の生活の機能は健康因子と背景因子（すなわち環境因子と個人因子）との間の相互作用あるいは複合的な関係」</a:t>
            </a:r>
            <a:r>
              <a:rPr lang="ja-JP" altLang="ja-JP" dirty="0"/>
              <a:t>と見なされます。これは、介護支援専門員がアセスメントを行うときにもつべき視点と重なります</a:t>
            </a:r>
            <a:endParaRPr kumimoji="1" lang="ja-JP" altLang="en-US" dirty="0"/>
          </a:p>
        </p:txBody>
      </p:sp>
      <p:sp>
        <p:nvSpPr>
          <p:cNvPr id="27" name="メモ 26"/>
          <p:cNvSpPr/>
          <p:nvPr/>
        </p:nvSpPr>
        <p:spPr>
          <a:xfrm>
            <a:off x="8028384" y="0"/>
            <a:ext cx="1115616" cy="62068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000" dirty="0">
                <a:solidFill>
                  <a:srgbClr val="FF0000"/>
                </a:solidFill>
              </a:rPr>
              <a:t>ﾜｰｸｼｰﾄ</a:t>
            </a:r>
            <a:endParaRPr kumimoji="1" lang="en-US" altLang="ja-JP" sz="2000" dirty="0">
              <a:solidFill>
                <a:srgbClr val="FF0000"/>
              </a:solidFill>
            </a:endParaRPr>
          </a:p>
          <a:p>
            <a:pPr algn="ctr"/>
            <a:r>
              <a:rPr lang="ja-JP" altLang="en-US" sz="2000" dirty="0">
                <a:solidFill>
                  <a:srgbClr val="FF0000"/>
                </a:solidFill>
              </a:rPr>
              <a:t>Ｐ</a:t>
            </a:r>
            <a:r>
              <a:rPr lang="en-US" altLang="ja-JP" sz="2000" dirty="0">
                <a:solidFill>
                  <a:srgbClr val="FF0000"/>
                </a:solidFill>
              </a:rPr>
              <a:t>66</a:t>
            </a:r>
            <a:endParaRPr kumimoji="1" lang="ja-JP" altLang="en-US" sz="2000"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23850" y="980728"/>
            <a:ext cx="8800862" cy="903914"/>
          </a:xfrm>
        </p:spPr>
        <p:txBody>
          <a:bodyPr/>
          <a:lstStyle/>
          <a:p>
            <a:pPr algn="l" eaLnBrk="1" hangingPunct="1"/>
            <a:r>
              <a:rPr lang="ja-JP" altLang="en-US" sz="3200" b="1" dirty="0">
                <a:solidFill>
                  <a:srgbClr val="FF0000"/>
                </a:solidFill>
                <a:effectLst>
                  <a:outerShdw blurRad="38100" dist="38100" dir="2700000" algn="tl">
                    <a:srgbClr val="000000">
                      <a:alpha val="43137"/>
                    </a:srgbClr>
                  </a:outerShdw>
                </a:effectLst>
              </a:rPr>
              <a:t>個人と環境の相互作用、そして強さ（ストレングス）の視点から理解</a:t>
            </a:r>
            <a:br>
              <a:rPr lang="ja-JP" altLang="en-US" sz="3200" dirty="0"/>
            </a:br>
            <a:endParaRPr lang="ja-JP" altLang="en-US" sz="3200" dirty="0"/>
          </a:p>
        </p:txBody>
      </p:sp>
      <p:sp>
        <p:nvSpPr>
          <p:cNvPr id="46083" name="Rectangle 3"/>
          <p:cNvSpPr>
            <a:spLocks noGrp="1" noChangeArrowheads="1"/>
          </p:cNvSpPr>
          <p:nvPr>
            <p:ph type="body" idx="1"/>
          </p:nvPr>
        </p:nvSpPr>
        <p:spPr>
          <a:xfrm>
            <a:off x="457200" y="1295400"/>
            <a:ext cx="8458200" cy="2133600"/>
          </a:xfrm>
        </p:spPr>
        <p:txBody>
          <a:bodyPr/>
          <a:lstStyle/>
          <a:p>
            <a:pPr eaLnBrk="1" hangingPunct="1"/>
            <a:endParaRPr lang="ja-JP" altLang="en-US" dirty="0"/>
          </a:p>
          <a:p>
            <a:pPr eaLnBrk="1" hangingPunct="1"/>
            <a:endParaRPr lang="ja-JP" altLang="en-US" dirty="0"/>
          </a:p>
          <a:p>
            <a:pPr eaLnBrk="1" hangingPunct="1"/>
            <a:endParaRPr lang="ja-JP" altLang="en-US" dirty="0"/>
          </a:p>
          <a:p>
            <a:pPr eaLnBrk="1" hangingPunct="1"/>
            <a:endParaRPr lang="ja-JP" altLang="en-US" dirty="0"/>
          </a:p>
          <a:p>
            <a:pPr eaLnBrk="1" hangingPunct="1"/>
            <a:endParaRPr lang="ja-JP" altLang="en-US" dirty="0"/>
          </a:p>
          <a:p>
            <a:pPr eaLnBrk="1" hangingPunct="1"/>
            <a:endParaRPr lang="ja-JP" altLang="en-US" dirty="0"/>
          </a:p>
        </p:txBody>
      </p:sp>
      <p:sp>
        <p:nvSpPr>
          <p:cNvPr id="34822" name="Rectangle 6"/>
          <p:cNvSpPr>
            <a:spLocks noChangeArrowheads="1"/>
          </p:cNvSpPr>
          <p:nvPr/>
        </p:nvSpPr>
        <p:spPr bwMode="auto">
          <a:xfrm>
            <a:off x="323850" y="1988840"/>
            <a:ext cx="8820150" cy="4752975"/>
          </a:xfrm>
          <a:prstGeom prst="rect">
            <a:avLst/>
          </a:prstGeom>
          <a:noFill/>
          <a:ln w="9525">
            <a:noFill/>
            <a:miter lim="800000"/>
            <a:headEnd/>
            <a:tailEnd/>
          </a:ln>
          <a:effectLst/>
        </p:spPr>
        <p:txBody>
          <a:bodyPr lIns="92075" tIns="46038" rIns="92075" bIns="46038"/>
          <a:lstStyle/>
          <a:p>
            <a:pPr marL="342900" indent="-342900" eaLnBrk="1" hangingPunct="1">
              <a:spcBef>
                <a:spcPct val="20000"/>
              </a:spcBef>
              <a:buClr>
                <a:schemeClr val="hlink"/>
              </a:buClr>
              <a:buSzPct val="50000"/>
              <a:buFont typeface="Monotype Sorts" pitchFamily="2" charset="2"/>
              <a:buNone/>
              <a:defRPr/>
            </a:pPr>
            <a:r>
              <a:rPr lang="ja-JP" altLang="en-US" sz="3200" b="1" dirty="0">
                <a:solidFill>
                  <a:srgbClr val="FF0000"/>
                </a:solidFill>
                <a:effectLst>
                  <a:outerShdw blurRad="38100" dist="38100" dir="2700000" algn="tl">
                    <a:srgbClr val="C0C0C0"/>
                  </a:outerShdw>
                </a:effectLst>
                <a:latin typeface="Arial" charset="0"/>
                <a:ea typeface="ＭＳ Ｐゴシック" pitchFamily="50" charset="-128"/>
              </a:rPr>
              <a:t>■</a:t>
            </a:r>
            <a:r>
              <a:rPr lang="ja-JP" altLang="en-US" sz="3200" b="1" dirty="0">
                <a:solidFill>
                  <a:srgbClr val="CC0000"/>
                </a:solidFill>
                <a:effectLst>
                  <a:outerShdw blurRad="38100" dist="38100" dir="2700000" algn="tl">
                    <a:srgbClr val="C0C0C0"/>
                  </a:outerShdw>
                </a:effectLst>
                <a:latin typeface="Arial" charset="0"/>
                <a:ea typeface="ＭＳ Ｐゴシック" pitchFamily="50" charset="-128"/>
              </a:rPr>
              <a:t>着目点</a:t>
            </a:r>
          </a:p>
          <a:p>
            <a:pPr marL="342900" indent="-342900" eaLnBrk="1" hangingPunct="1">
              <a:spcBef>
                <a:spcPct val="20000"/>
              </a:spcBef>
              <a:buClr>
                <a:schemeClr val="hlink"/>
              </a:buClr>
              <a:buSzPct val="50000"/>
              <a:buFont typeface="Monotype Sorts" pitchFamily="2" charset="2"/>
              <a:buNone/>
              <a:defRPr/>
            </a:pPr>
            <a:r>
              <a:rPr lang="ja-JP" altLang="en-US" sz="800" dirty="0">
                <a:solidFill>
                  <a:srgbClr val="CC0000"/>
                </a:solidFill>
                <a:latin typeface="Arial" charset="0"/>
                <a:ea typeface="ＭＳ Ｐゴシック" pitchFamily="50" charset="-128"/>
              </a:rPr>
              <a:t>　</a:t>
            </a:r>
            <a:endParaRPr lang="ja-JP" altLang="en-US" sz="800" dirty="0">
              <a:solidFill>
                <a:schemeClr val="tx2"/>
              </a:solidFill>
              <a:latin typeface="Arial" charset="0"/>
              <a:ea typeface="ＭＳ Ｐゴシック" pitchFamily="50" charset="-128"/>
            </a:endParaRPr>
          </a:p>
          <a:p>
            <a:pPr marL="342900" indent="-342900" eaLnBrk="1" hangingPunct="1">
              <a:spcBef>
                <a:spcPct val="20000"/>
              </a:spcBef>
              <a:buClr>
                <a:schemeClr val="hlink"/>
              </a:buClr>
              <a:buSzPct val="50000"/>
              <a:buFont typeface="Monotype Sorts" pitchFamily="2" charset="2"/>
              <a:buNone/>
              <a:defRPr/>
            </a:pPr>
            <a:r>
              <a:rPr lang="ja-JP" altLang="en-US" dirty="0">
                <a:solidFill>
                  <a:srgbClr val="CC0000"/>
                </a:solidFill>
                <a:latin typeface="Arial" charset="0"/>
                <a:ea typeface="ＭＳ Ｐゴシック" pitchFamily="50" charset="-128"/>
              </a:rPr>
              <a:t>　</a:t>
            </a:r>
            <a:r>
              <a:rPr lang="ja-JP" altLang="en-US" sz="3200" dirty="0">
                <a:solidFill>
                  <a:srgbClr val="006600"/>
                </a:solidFill>
                <a:latin typeface="Arial" charset="0"/>
                <a:ea typeface="ＭＳ Ｐゴシック" pitchFamily="50" charset="-128"/>
              </a:rPr>
              <a:t>・利用者のプラスの側面や強さ（ｓｔｒｅｎｇｔｈｓ） 働きかけること</a:t>
            </a:r>
            <a:endParaRPr lang="ja-JP" altLang="en-US" sz="3200" dirty="0">
              <a:solidFill>
                <a:srgbClr val="990099"/>
              </a:solidFill>
              <a:latin typeface="Arial" charset="0"/>
              <a:ea typeface="ＭＳ Ｐゴシック" pitchFamily="50" charset="-128"/>
            </a:endParaRPr>
          </a:p>
          <a:p>
            <a:pPr marL="342900" indent="-342900" eaLnBrk="1" hangingPunct="1">
              <a:spcBef>
                <a:spcPct val="20000"/>
              </a:spcBef>
              <a:buClr>
                <a:schemeClr val="hlink"/>
              </a:buClr>
              <a:buSzPct val="50000"/>
              <a:buFont typeface="Monotype Sorts" pitchFamily="2" charset="2"/>
              <a:buNone/>
              <a:defRPr/>
            </a:pPr>
            <a:r>
              <a:rPr lang="ja-JP" altLang="en-US" dirty="0">
                <a:solidFill>
                  <a:srgbClr val="990099"/>
                </a:solidFill>
                <a:latin typeface="Arial" charset="0"/>
                <a:ea typeface="ＭＳ Ｐゴシック" pitchFamily="50" charset="-128"/>
              </a:rPr>
              <a:t>　　　　</a:t>
            </a:r>
            <a:r>
              <a:rPr lang="ja-JP" altLang="en-US" sz="2400" dirty="0">
                <a:solidFill>
                  <a:schemeClr val="tx1">
                    <a:lumMod val="75000"/>
                    <a:lumOff val="25000"/>
                  </a:schemeClr>
                </a:solidFill>
                <a:latin typeface="Arial" charset="0"/>
                <a:ea typeface="ＭＳ Ｐゴシック" pitchFamily="50" charset="-128"/>
              </a:rPr>
              <a:t>□できること　・・</a:t>
            </a:r>
            <a:r>
              <a:rPr lang="en-US" altLang="ja-JP" sz="2400" dirty="0">
                <a:solidFill>
                  <a:schemeClr val="tx1">
                    <a:lumMod val="75000"/>
                    <a:lumOff val="25000"/>
                  </a:schemeClr>
                </a:solidFill>
                <a:latin typeface="Arial" charset="0"/>
                <a:ea typeface="ＭＳ Ｐゴシック" pitchFamily="50" charset="-128"/>
              </a:rPr>
              <a:t>ADL</a:t>
            </a:r>
            <a:r>
              <a:rPr lang="ja-JP" altLang="en-US" sz="2400" dirty="0">
                <a:solidFill>
                  <a:schemeClr val="tx1">
                    <a:lumMod val="75000"/>
                    <a:lumOff val="25000"/>
                  </a:schemeClr>
                </a:solidFill>
                <a:latin typeface="Arial" charset="0"/>
                <a:ea typeface="ＭＳ Ｐゴシック" pitchFamily="50" charset="-128"/>
              </a:rPr>
              <a:t>の能力等</a:t>
            </a:r>
            <a:endParaRPr lang="en-US" altLang="ja-JP" sz="2400" dirty="0">
              <a:solidFill>
                <a:schemeClr val="tx1">
                  <a:lumMod val="75000"/>
                  <a:lumOff val="25000"/>
                </a:schemeClr>
              </a:solidFill>
              <a:latin typeface="Arial" charset="0"/>
              <a:ea typeface="ＭＳ Ｐゴシック" pitchFamily="50" charset="-128"/>
            </a:endParaRPr>
          </a:p>
          <a:p>
            <a:pPr marL="342900" indent="-342900" eaLnBrk="1" hangingPunct="1">
              <a:spcBef>
                <a:spcPct val="20000"/>
              </a:spcBef>
              <a:buClr>
                <a:schemeClr val="hlink"/>
              </a:buClr>
              <a:buSzPct val="50000"/>
              <a:buFont typeface="Monotype Sorts" pitchFamily="2" charset="2"/>
              <a:buNone/>
              <a:defRPr/>
            </a:pPr>
            <a:r>
              <a:rPr lang="ja-JP" altLang="en-US" sz="2400" dirty="0">
                <a:solidFill>
                  <a:schemeClr val="tx1">
                    <a:lumMod val="75000"/>
                    <a:lumOff val="25000"/>
                  </a:schemeClr>
                </a:solidFill>
                <a:latin typeface="Arial" charset="0"/>
              </a:rPr>
              <a:t>　　　</a:t>
            </a:r>
            <a:r>
              <a:rPr lang="ja-JP" altLang="en-US" sz="2400" dirty="0">
                <a:solidFill>
                  <a:schemeClr val="tx1">
                    <a:lumMod val="75000"/>
                    <a:lumOff val="25000"/>
                  </a:schemeClr>
                </a:solidFill>
                <a:latin typeface="Arial" charset="0"/>
                <a:ea typeface="ＭＳ Ｐゴシック" pitchFamily="50" charset="-128"/>
              </a:rPr>
              <a:t>□　「</a:t>
            </a:r>
            <a:r>
              <a:rPr lang="ja-JP" altLang="en-US" sz="2400" dirty="0" err="1">
                <a:solidFill>
                  <a:schemeClr val="tx1">
                    <a:lumMod val="75000"/>
                    <a:lumOff val="25000"/>
                  </a:schemeClr>
                </a:solidFill>
                <a:latin typeface="Arial" charset="0"/>
                <a:ea typeface="ＭＳ Ｐゴシック" pitchFamily="50" charset="-128"/>
              </a:rPr>
              <a:t>～したい</a:t>
            </a:r>
            <a:r>
              <a:rPr lang="ja-JP" altLang="en-US" sz="2400" dirty="0">
                <a:solidFill>
                  <a:schemeClr val="tx1">
                    <a:lumMod val="75000"/>
                    <a:lumOff val="25000"/>
                  </a:schemeClr>
                </a:solidFill>
                <a:latin typeface="Arial" charset="0"/>
                <a:ea typeface="ＭＳ Ｐゴシック" pitchFamily="50" charset="-128"/>
              </a:rPr>
              <a:t>」「～なりたい」　・・希望、意欲</a:t>
            </a:r>
          </a:p>
          <a:p>
            <a:pPr marL="342900" indent="-342900" eaLnBrk="1" hangingPunct="1">
              <a:spcBef>
                <a:spcPct val="20000"/>
              </a:spcBef>
              <a:buClr>
                <a:schemeClr val="hlink"/>
              </a:buClr>
              <a:buSzPct val="50000"/>
              <a:buFont typeface="Monotype Sorts" pitchFamily="2" charset="2"/>
              <a:buNone/>
              <a:defRPr/>
            </a:pPr>
            <a:endParaRPr lang="en-US" altLang="ja-JP" sz="900" dirty="0">
              <a:solidFill>
                <a:schemeClr val="bg2"/>
              </a:solidFill>
              <a:latin typeface="Arial" charset="0"/>
              <a:ea typeface="ＭＳ Ｐゴシック" pitchFamily="50" charset="-128"/>
            </a:endParaRPr>
          </a:p>
          <a:p>
            <a:pPr marL="342900" indent="-342900" eaLnBrk="1" hangingPunct="1">
              <a:spcBef>
                <a:spcPct val="20000"/>
              </a:spcBef>
              <a:buClr>
                <a:schemeClr val="hlink"/>
              </a:buClr>
              <a:buSzPct val="50000"/>
              <a:buFont typeface="Monotype Sorts" pitchFamily="2" charset="2"/>
              <a:buNone/>
              <a:defRPr/>
            </a:pPr>
            <a:endParaRPr lang="ja-JP" altLang="ja-JP" sz="900" dirty="0">
              <a:solidFill>
                <a:schemeClr val="bg2"/>
              </a:solidFill>
              <a:latin typeface="Arial" charset="0"/>
              <a:ea typeface="ＭＳ Ｐゴシック" pitchFamily="50" charset="-128"/>
            </a:endParaRPr>
          </a:p>
          <a:p>
            <a:pPr marL="342900" indent="-342900" eaLnBrk="1" hangingPunct="1">
              <a:spcBef>
                <a:spcPct val="20000"/>
              </a:spcBef>
              <a:buClr>
                <a:schemeClr val="hlink"/>
              </a:buClr>
              <a:buSzPct val="50000"/>
              <a:buFont typeface="Monotype Sorts" pitchFamily="2" charset="2"/>
              <a:buNone/>
              <a:defRPr/>
            </a:pPr>
            <a:r>
              <a:rPr lang="ja-JP" altLang="en-US" sz="3200" dirty="0">
                <a:solidFill>
                  <a:schemeClr val="bg2"/>
                </a:solidFill>
                <a:latin typeface="Arial" charset="0"/>
                <a:ea typeface="ＭＳ Ｐゴシック" pitchFamily="50" charset="-128"/>
              </a:rPr>
              <a:t>　</a:t>
            </a:r>
            <a:r>
              <a:rPr lang="ja-JP" altLang="en-US" sz="3200" dirty="0">
                <a:solidFill>
                  <a:srgbClr val="006600"/>
                </a:solidFill>
                <a:latin typeface="Arial" charset="0"/>
                <a:ea typeface="ＭＳ Ｐゴシック" pitchFamily="50" charset="-128"/>
              </a:rPr>
              <a:t>・利用者を取り巻く環境の中の「強さ」</a:t>
            </a:r>
          </a:p>
          <a:p>
            <a:pPr marL="342900" indent="-342900" eaLnBrk="1" hangingPunct="1">
              <a:spcBef>
                <a:spcPct val="20000"/>
              </a:spcBef>
              <a:buClr>
                <a:schemeClr val="hlink"/>
              </a:buClr>
              <a:buSzPct val="50000"/>
              <a:buFont typeface="Monotype Sorts" pitchFamily="2" charset="2"/>
              <a:buNone/>
              <a:defRPr/>
            </a:pPr>
            <a:r>
              <a:rPr lang="ja-JP" altLang="en-US" sz="2400" dirty="0">
                <a:solidFill>
                  <a:srgbClr val="006600"/>
                </a:solidFill>
                <a:latin typeface="ＭＳ Ｐゴシック" pitchFamily="50" charset="-128"/>
                <a:ea typeface="ＭＳ Ｐゴシック" pitchFamily="50" charset="-128"/>
              </a:rPr>
              <a:t>　　　</a:t>
            </a:r>
            <a:r>
              <a:rPr lang="ja-JP" altLang="en-US" sz="2400" dirty="0">
                <a:solidFill>
                  <a:schemeClr val="tx1">
                    <a:lumMod val="75000"/>
                    <a:lumOff val="25000"/>
                  </a:schemeClr>
                </a:solidFill>
                <a:latin typeface="ＭＳ Ｐゴシック" pitchFamily="50" charset="-128"/>
                <a:ea typeface="ＭＳ Ｐゴシック" pitchFamily="50" charset="-128"/>
              </a:rPr>
              <a:t>□</a:t>
            </a:r>
            <a:r>
              <a:rPr lang="ja-JP" altLang="en-US" sz="2400" dirty="0">
                <a:solidFill>
                  <a:schemeClr val="tx1">
                    <a:lumMod val="75000"/>
                    <a:lumOff val="25000"/>
                  </a:schemeClr>
                </a:solidFill>
                <a:latin typeface="Arial" charset="0"/>
                <a:ea typeface="ＭＳ Ｐゴシック" pitchFamily="50" charset="-128"/>
              </a:rPr>
              <a:t>人（家族、友人、サービス提供者）、援助者に知識・技術）</a:t>
            </a:r>
            <a:endParaRPr lang="en-US" altLang="ja-JP" sz="2400" dirty="0">
              <a:solidFill>
                <a:schemeClr val="tx1">
                  <a:lumMod val="75000"/>
                  <a:lumOff val="25000"/>
                </a:schemeClr>
              </a:solidFill>
              <a:latin typeface="Arial" charset="0"/>
              <a:ea typeface="ＭＳ Ｐゴシック" pitchFamily="50" charset="-128"/>
            </a:endParaRPr>
          </a:p>
          <a:p>
            <a:pPr marL="342900" indent="-342900" eaLnBrk="1" hangingPunct="1">
              <a:spcBef>
                <a:spcPct val="20000"/>
              </a:spcBef>
              <a:buClr>
                <a:schemeClr val="hlink"/>
              </a:buClr>
              <a:buSzPct val="50000"/>
              <a:buFont typeface="Monotype Sorts" pitchFamily="2" charset="2"/>
              <a:buNone/>
              <a:defRPr/>
            </a:pPr>
            <a:r>
              <a:rPr lang="ja-JP" altLang="en-US" sz="2400" dirty="0">
                <a:solidFill>
                  <a:schemeClr val="tx1">
                    <a:lumMod val="75000"/>
                    <a:lumOff val="25000"/>
                  </a:schemeClr>
                </a:solidFill>
                <a:latin typeface="Arial" charset="0"/>
              </a:rPr>
              <a:t>　　　</a:t>
            </a:r>
            <a:r>
              <a:rPr lang="ja-JP" altLang="en-US" sz="2400" dirty="0">
                <a:solidFill>
                  <a:schemeClr val="tx1">
                    <a:lumMod val="75000"/>
                    <a:lumOff val="25000"/>
                  </a:schemeClr>
                </a:solidFill>
                <a:latin typeface="Arial" charset="0"/>
                <a:ea typeface="ＭＳ Ｐゴシック" pitchFamily="50" charset="-128"/>
              </a:rPr>
              <a:t>□物（居住環境、福祉用具、サービス・制度、資産・・）</a:t>
            </a:r>
          </a:p>
        </p:txBody>
      </p:sp>
      <p:sp>
        <p:nvSpPr>
          <p:cNvPr id="46085" name="Oval 9"/>
          <p:cNvSpPr>
            <a:spLocks noChangeArrowheads="1"/>
          </p:cNvSpPr>
          <p:nvPr/>
        </p:nvSpPr>
        <p:spPr bwMode="auto">
          <a:xfrm>
            <a:off x="7229876" y="4732616"/>
            <a:ext cx="1600200" cy="685800"/>
          </a:xfrm>
          <a:prstGeom prst="ellipse">
            <a:avLst/>
          </a:prstGeom>
          <a:solidFill>
            <a:srgbClr val="FF99FF"/>
          </a:solidFill>
          <a:ln w="9525">
            <a:solidFill>
              <a:schemeClr val="bg1"/>
            </a:solidFill>
            <a:round/>
            <a:headEnd/>
            <a:tailEnd/>
          </a:ln>
        </p:spPr>
        <p:txBody>
          <a:bodyPr wrap="none" lIns="51840" tIns="0" rIns="33840" bIns="0" anchor="ctr"/>
          <a:lstStyle/>
          <a:p>
            <a:pPr algn="ctr"/>
            <a:r>
              <a:rPr lang="ja-JP" altLang="en-US" sz="2400" i="1" dirty="0">
                <a:solidFill>
                  <a:srgbClr val="CC0000"/>
                </a:solidFill>
              </a:rPr>
              <a:t>環境の強さ</a:t>
            </a:r>
            <a:endParaRPr lang="ja-JP" altLang="en-US" dirty="0"/>
          </a:p>
        </p:txBody>
      </p:sp>
      <p:sp>
        <p:nvSpPr>
          <p:cNvPr id="46086" name="Oval 8"/>
          <p:cNvSpPr>
            <a:spLocks noChangeArrowheads="1"/>
          </p:cNvSpPr>
          <p:nvPr/>
        </p:nvSpPr>
        <p:spPr bwMode="auto">
          <a:xfrm>
            <a:off x="7213132" y="3432449"/>
            <a:ext cx="1600200" cy="685800"/>
          </a:xfrm>
          <a:prstGeom prst="ellipse">
            <a:avLst/>
          </a:prstGeom>
          <a:solidFill>
            <a:schemeClr val="accent5">
              <a:lumMod val="75000"/>
            </a:schemeClr>
          </a:solidFill>
          <a:ln w="9525">
            <a:solidFill>
              <a:schemeClr val="bg1"/>
            </a:solidFill>
            <a:round/>
            <a:headEnd/>
            <a:tailEnd/>
          </a:ln>
        </p:spPr>
        <p:txBody>
          <a:bodyPr wrap="none" lIns="51840" tIns="0" rIns="33840" bIns="0" anchor="ctr"/>
          <a:lstStyle/>
          <a:p>
            <a:pPr algn="ctr"/>
            <a:r>
              <a:rPr lang="ja-JP" altLang="en-US" sz="2400" i="1" dirty="0">
                <a:solidFill>
                  <a:srgbClr val="FF0000"/>
                </a:solidFill>
              </a:rPr>
              <a:t>個人の強さ</a:t>
            </a:r>
            <a:endParaRPr lang="ja-JP" altLang="en-US" dirty="0"/>
          </a:p>
        </p:txBody>
      </p:sp>
      <p:sp>
        <p:nvSpPr>
          <p:cNvPr id="7" name="メモ 6"/>
          <p:cNvSpPr/>
          <p:nvPr/>
        </p:nvSpPr>
        <p:spPr>
          <a:xfrm>
            <a:off x="8028384" y="0"/>
            <a:ext cx="1115616" cy="62068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000" dirty="0">
                <a:solidFill>
                  <a:srgbClr val="FF0000"/>
                </a:solidFill>
              </a:rPr>
              <a:t>ﾜｰｸｼｰﾄ</a:t>
            </a:r>
            <a:endParaRPr kumimoji="1" lang="en-US" altLang="ja-JP" sz="2000" dirty="0">
              <a:solidFill>
                <a:srgbClr val="FF0000"/>
              </a:solidFill>
            </a:endParaRPr>
          </a:p>
          <a:p>
            <a:pPr algn="ctr"/>
            <a:r>
              <a:rPr lang="ja-JP" altLang="en-US" sz="2000" dirty="0">
                <a:solidFill>
                  <a:srgbClr val="FF0000"/>
                </a:solidFill>
              </a:rPr>
              <a:t>Ｐ</a:t>
            </a:r>
            <a:r>
              <a:rPr lang="en-US" altLang="ja-JP" sz="2000" dirty="0">
                <a:solidFill>
                  <a:srgbClr val="FF0000"/>
                </a:solidFill>
              </a:rPr>
              <a:t>66</a:t>
            </a:r>
            <a:endParaRPr kumimoji="1" lang="ja-JP" altLang="en-US" sz="2000"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6B6BCF"/>
        </a:solidFill>
        <a:effectLst/>
      </p:bgPr>
    </p:bg>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a:xfrm>
            <a:off x="0" y="2590800"/>
            <a:ext cx="9144000" cy="1143000"/>
          </a:xfrm>
        </p:spPr>
        <p:txBody>
          <a:bodyPr/>
          <a:lstStyle/>
          <a:p>
            <a:pPr algn="l" eaLnBrk="1" hangingPunct="1">
              <a:defRPr/>
            </a:pPr>
            <a:r>
              <a:rPr lang="ja-JP" altLang="en-US" dirty="0">
                <a:solidFill>
                  <a:schemeClr val="accent2"/>
                </a:solidFill>
                <a:ea typeface="ＭＳ ゴシック" pitchFamily="49" charset="-128"/>
              </a:rPr>
              <a:t>　　　</a:t>
            </a:r>
            <a:r>
              <a:rPr lang="ja-JP" altLang="en-US" sz="4800" b="1" dirty="0">
                <a:solidFill>
                  <a:schemeClr val="accent3">
                    <a:lumMod val="95000"/>
                  </a:schemeClr>
                </a:solidFill>
                <a:effectLst>
                  <a:outerShdw blurRad="38100" dist="38100" dir="2700000" algn="tl">
                    <a:srgbClr val="000000"/>
                  </a:outerShdw>
                </a:effectLst>
                <a:ea typeface="ＭＳ ゴシック" pitchFamily="49" charset="-128"/>
              </a:rPr>
              <a:t>ケアプラン作成演習</a:t>
            </a:r>
            <a:br>
              <a:rPr lang="ja-JP" altLang="en-US" dirty="0">
                <a:solidFill>
                  <a:schemeClr val="accent3">
                    <a:lumMod val="95000"/>
                  </a:schemeClr>
                </a:solidFill>
                <a:ea typeface="ＭＳ ゴシック" pitchFamily="49" charset="-128"/>
              </a:rPr>
            </a:br>
            <a:br>
              <a:rPr lang="ja-JP" altLang="en-US" dirty="0">
                <a:solidFill>
                  <a:schemeClr val="accent2"/>
                </a:solidFill>
                <a:ea typeface="ＭＳ ゴシック" pitchFamily="49" charset="-128"/>
              </a:rPr>
            </a:br>
            <a:r>
              <a:rPr lang="ja-JP" altLang="en-US" dirty="0">
                <a:solidFill>
                  <a:schemeClr val="accent2"/>
                </a:solidFill>
                <a:ea typeface="ＭＳ ゴシック" pitchFamily="49" charset="-128"/>
              </a:rPr>
              <a:t>　</a:t>
            </a:r>
            <a:r>
              <a:rPr lang="ja-JP" altLang="en-US" sz="3200" b="1" i="1" dirty="0">
                <a:solidFill>
                  <a:schemeClr val="accent2"/>
                </a:solidFill>
                <a:ea typeface="ＭＳ ゴシック" pitchFamily="49" charset="-128"/>
              </a:rPr>
              <a:t>　</a:t>
            </a:r>
            <a:r>
              <a:rPr lang="ja-JP" altLang="en-US" sz="3200" b="1" dirty="0">
                <a:solidFill>
                  <a:srgbClr val="FFE1FF"/>
                </a:solidFill>
              </a:rPr>
              <a:t>国際生活機能分類（</a:t>
            </a:r>
            <a:r>
              <a:rPr lang="en-US" altLang="ja-JP" sz="3200" b="1" dirty="0">
                <a:solidFill>
                  <a:srgbClr val="FFE1FF"/>
                </a:solidFill>
              </a:rPr>
              <a:t>ICF</a:t>
            </a:r>
            <a:r>
              <a:rPr lang="ja-JP" altLang="en-US" sz="3200" b="1" dirty="0">
                <a:solidFill>
                  <a:srgbClr val="FFE1FF"/>
                </a:solidFill>
              </a:rPr>
              <a:t>）の枠組みを使い、</a:t>
            </a:r>
            <a:br>
              <a:rPr lang="en-US" altLang="ja-JP" sz="3200" b="1" dirty="0">
                <a:solidFill>
                  <a:srgbClr val="FFE1FF"/>
                </a:solidFill>
              </a:rPr>
            </a:br>
            <a:r>
              <a:rPr lang="ja-JP" altLang="en-US" sz="3200" b="1" dirty="0">
                <a:solidFill>
                  <a:srgbClr val="FFE1FF"/>
                </a:solidFill>
              </a:rPr>
              <a:t>　　　　　　　　　本人の強みを活かす</a:t>
            </a:r>
            <a:br>
              <a:rPr lang="ja-JP" altLang="en-US" dirty="0">
                <a:solidFill>
                  <a:srgbClr val="FFE1FF"/>
                </a:solidFill>
              </a:rPr>
            </a:br>
            <a:br>
              <a:rPr lang="ja-JP" altLang="en-US" dirty="0"/>
            </a:br>
            <a:r>
              <a:rPr lang="ja-JP" altLang="en-US" dirty="0"/>
              <a:t>　　　</a:t>
            </a:r>
            <a:br>
              <a:rPr lang="en-US" altLang="ja-JP" dirty="0"/>
            </a:br>
            <a:br>
              <a:rPr lang="en-US" altLang="ja-JP" dirty="0"/>
            </a:br>
            <a:r>
              <a:rPr lang="ja-JP" altLang="en-US" dirty="0"/>
              <a:t>　</a:t>
            </a:r>
            <a:r>
              <a:rPr lang="ja-JP" altLang="en-US" sz="2400" dirty="0"/>
              <a:t>　　　　　</a:t>
            </a:r>
            <a:br>
              <a:rPr lang="ja-JP" altLang="en-US" sz="2400" dirty="0"/>
            </a:br>
            <a:r>
              <a:rPr lang="ja-JP" altLang="en-US" sz="2400" dirty="0"/>
              <a:t>　　　　　　</a:t>
            </a:r>
          </a:p>
        </p:txBody>
      </p:sp>
      <p:sp>
        <p:nvSpPr>
          <p:cNvPr id="3075" name="Rectangle 3"/>
          <p:cNvSpPr>
            <a:spLocks noChangeArrowheads="1"/>
          </p:cNvSpPr>
          <p:nvPr/>
        </p:nvSpPr>
        <p:spPr bwMode="auto">
          <a:xfrm>
            <a:off x="1474788" y="3748088"/>
            <a:ext cx="6192837" cy="1049337"/>
          </a:xfrm>
          <a:prstGeom prst="rect">
            <a:avLst/>
          </a:prstGeom>
          <a:solidFill>
            <a:srgbClr val="FF3399"/>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3399"/>
            </a:extrusionClr>
            <a:contourClr>
              <a:srgbClr val="FF3399"/>
            </a:contourClr>
          </a:sp3d>
        </p:spPr>
        <p:txBody>
          <a:bodyPr wrap="none" anchor="ctr">
            <a:flatTx/>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b="1">
                <a:solidFill>
                  <a:schemeClr val="bg1"/>
                </a:solidFill>
              </a:rPr>
              <a:t>アセスメントからケアプラン作成へ</a:t>
            </a:r>
          </a:p>
        </p:txBody>
      </p:sp>
      <p:sp>
        <p:nvSpPr>
          <p:cNvPr id="3076" name="正方形/長方形 1"/>
          <p:cNvSpPr>
            <a:spLocks noChangeArrowheads="1"/>
          </p:cNvSpPr>
          <p:nvPr/>
        </p:nvSpPr>
        <p:spPr bwMode="auto">
          <a:xfrm>
            <a:off x="2514600" y="6092825"/>
            <a:ext cx="63785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solidFill>
                  <a:srgbClr val="FFE1FF"/>
                </a:solidFill>
              </a:rPr>
              <a:t>※</a:t>
            </a:r>
            <a:r>
              <a:rPr lang="ja-JP" altLang="en-US">
                <a:solidFill>
                  <a:srgbClr val="FFE1FF"/>
                </a:solidFill>
              </a:rPr>
              <a:t>引用文献：　「ケアマネジャー</a:t>
            </a:r>
            <a:r>
              <a:rPr lang="en-US" altLang="ja-JP">
                <a:solidFill>
                  <a:srgbClr val="FFE1FF"/>
                </a:solidFill>
              </a:rPr>
              <a:t>2009</a:t>
            </a:r>
            <a:r>
              <a:rPr lang="ja-JP" altLang="en-US">
                <a:solidFill>
                  <a:srgbClr val="FFE1FF"/>
                </a:solidFill>
              </a:rPr>
              <a:t>年</a:t>
            </a:r>
            <a:r>
              <a:rPr lang="en-US" altLang="ja-JP">
                <a:solidFill>
                  <a:srgbClr val="FFE1FF"/>
                </a:solidFill>
              </a:rPr>
              <a:t>4</a:t>
            </a:r>
            <a:r>
              <a:rPr lang="ja-JP" altLang="en-US">
                <a:solidFill>
                  <a:srgbClr val="FFE1FF"/>
                </a:solidFill>
              </a:rPr>
              <a:t>月号」中央法規</a:t>
            </a:r>
            <a:endParaRPr lang="ja-JP" altLang="en-US"/>
          </a:p>
        </p:txBody>
      </p:sp>
      <p:sp>
        <p:nvSpPr>
          <p:cNvPr id="5" name="メモ 4"/>
          <p:cNvSpPr/>
          <p:nvPr/>
        </p:nvSpPr>
        <p:spPr>
          <a:xfrm>
            <a:off x="8028384" y="188640"/>
            <a:ext cx="1115616" cy="620688"/>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000" dirty="0">
                <a:solidFill>
                  <a:srgbClr val="FF0000"/>
                </a:solidFill>
              </a:rPr>
              <a:t>ﾜｰｸｼｰﾄ</a:t>
            </a:r>
            <a:endParaRPr kumimoji="1" lang="en-US" altLang="ja-JP" sz="2000" dirty="0">
              <a:solidFill>
                <a:srgbClr val="FF0000"/>
              </a:solidFill>
            </a:endParaRPr>
          </a:p>
          <a:p>
            <a:pPr algn="ctr"/>
            <a:r>
              <a:rPr lang="ja-JP" altLang="en-US" sz="2000" dirty="0">
                <a:solidFill>
                  <a:srgbClr val="FF0000"/>
                </a:solidFill>
              </a:rPr>
              <a:t>Ｐ</a:t>
            </a:r>
            <a:r>
              <a:rPr lang="en-US" altLang="ja-JP" sz="2000" dirty="0">
                <a:solidFill>
                  <a:srgbClr val="FF0000"/>
                </a:solidFill>
              </a:rPr>
              <a:t>67</a:t>
            </a:r>
            <a:endParaRPr kumimoji="1" lang="ja-JP" altLang="en-US" sz="2000" dirty="0">
              <a:solidFill>
                <a:srgbClr val="FF0000"/>
              </a:solidFill>
            </a:endParaRP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3718</TotalTime>
  <Words>5998</Words>
  <Application>Microsoft Office PowerPoint</Application>
  <PresentationFormat>画面に合わせる (4:3)</PresentationFormat>
  <Paragraphs>840</Paragraphs>
  <Slides>51</Slides>
  <Notes>25</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51</vt:i4>
      </vt:variant>
    </vt:vector>
  </HeadingPairs>
  <TitlesOfParts>
    <vt:vector size="62" baseType="lpstr">
      <vt:lpstr>HGP創英角ｺﾞｼｯｸUB</vt:lpstr>
      <vt:lpstr>HGP創英角ﾎﾟｯﾌﾟ体</vt:lpstr>
      <vt:lpstr>HG創英角ﾎﾟｯﾌﾟ体</vt:lpstr>
      <vt:lpstr>Monotype Sorts</vt:lpstr>
      <vt:lpstr>ＭＳ Ｐゴシック</vt:lpstr>
      <vt:lpstr>ＭＳ Ｐ明朝</vt:lpstr>
      <vt:lpstr>ＭＳ ゴシック</vt:lpstr>
      <vt:lpstr>Arial</vt:lpstr>
      <vt:lpstr>Century</vt:lpstr>
      <vt:lpstr>Times New Roman</vt:lpstr>
      <vt:lpstr>標準デザイン</vt:lpstr>
      <vt:lpstr>介護支援専門員実務研修</vt:lpstr>
      <vt:lpstr>小規模研修５　　日程</vt:lpstr>
      <vt:lpstr>　小規模研修５</vt:lpstr>
      <vt:lpstr>PowerPoint プレゼンテーション</vt:lpstr>
      <vt:lpstr>PowerPoint プレゼンテーション</vt:lpstr>
      <vt:lpstr>ＩＣＦの特徴</vt:lpstr>
      <vt:lpstr>PowerPoint プレゼンテーション</vt:lpstr>
      <vt:lpstr>個人と環境の相互作用、そして強さ（ストレングス）の視点から理解 </vt:lpstr>
      <vt:lpstr>　　　ケアプラン作成演習  　　国際生活機能分類（ICF）の枠組みを使い、 　　　　　　　　　本人の強みを活かす  　　　  　　　　　　 　　　　　　</vt:lpstr>
      <vt:lpstr>事例：「在宅酸素をしながらも、独居生活を希望する79歳の女性（Ａさん）」</vt:lpstr>
      <vt:lpstr>ジェノグラム</vt:lpstr>
      <vt:lpstr>PowerPoint プレゼンテーション</vt:lpstr>
      <vt:lpstr>PowerPoint プレゼンテーション</vt:lpstr>
      <vt:lpstr> ーAさんらしい「活動」のある生活へー</vt:lpstr>
      <vt:lpstr>PowerPoint プレゼンテーション</vt:lpstr>
      <vt:lpstr>ーAさんらしい「活動」のある生活へー</vt:lpstr>
      <vt:lpstr>PowerPoint プレゼンテーション</vt:lpstr>
      <vt:lpstr>ーAさんらしい「活動」のある生活へー</vt:lpstr>
      <vt:lpstr>ーAさんらしい「活動」のある生活へー</vt:lpstr>
      <vt:lpstr>PowerPoint プレゼンテーション</vt:lpstr>
      <vt:lpstr>PowerPoint プレゼンテーション</vt:lpstr>
      <vt:lpstr>ーAさんらしい「活動」のある生活へー</vt:lpstr>
      <vt:lpstr>PowerPoint プレゼンテーション</vt:lpstr>
      <vt:lpstr>ーAさんらしい「活動」のある生活へー</vt:lpstr>
      <vt:lpstr>PowerPoint プレゼンテーション</vt:lpstr>
      <vt:lpstr>PowerPoint プレゼンテーション</vt:lpstr>
      <vt:lpstr>PowerPoint プレゼンテーション</vt:lpstr>
      <vt:lpstr>ケアマネジメントに必要な基礎知識及び技術</vt:lpstr>
      <vt:lpstr>「信頼関係を結ぶ面接技術」</vt:lpstr>
      <vt:lpstr>ケアマネジメントには 面接技術が不可欠</vt:lpstr>
      <vt:lpstr>面接の意味</vt:lpstr>
      <vt:lpstr>対人援助の面接における 面接者とクライアントの関係</vt:lpstr>
      <vt:lpstr>クライアントの心理的状況</vt:lpstr>
      <vt:lpstr>傾聴とは？</vt:lpstr>
      <vt:lpstr>面接におけるラポール（専門的信頼関係）と傾聴の重要性</vt:lpstr>
      <vt:lpstr>「あいづち」の意味①</vt:lpstr>
      <vt:lpstr>「あいづち」の意味②</vt:lpstr>
      <vt:lpstr>「繰り返し」の意味①</vt:lpstr>
      <vt:lpstr>「繰り返し」の意味②</vt:lpstr>
      <vt:lpstr>「質問」の技法（ビデオ参照）</vt:lpstr>
      <vt:lpstr>「沈黙」の意味① ～沈黙はメッセージである～</vt:lpstr>
      <vt:lpstr>「沈黙」の意味② ～沈黙はメッセージである～</vt:lpstr>
      <vt:lpstr>ラポールを築くコミュニケーション技術</vt:lpstr>
      <vt:lpstr>課題２：面接場面における癖</vt:lpstr>
      <vt:lpstr>面接における【視線】の意味</vt:lpstr>
      <vt:lpstr>面接における【姿勢】【態度】の意味</vt:lpstr>
      <vt:lpstr>面接における【姿勢】【態度】の意味</vt:lpstr>
      <vt:lpstr>面接における【姿勢】【態度】の意味</vt:lpstr>
      <vt:lpstr>面接における【姿勢】【態度】の意味</vt:lpstr>
      <vt:lpstr>面接における【姿勢】【態度】の意味</vt:lpstr>
      <vt:lpstr>話す速度，間の取り方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平成１８年度　介護支援専門員実務従事者基礎研修</dc:title>
  <dc:creator>平田知伯</dc:creator>
  <cp:lastModifiedBy>知伯 平田</cp:lastModifiedBy>
  <cp:revision>312</cp:revision>
  <dcterms:created xsi:type="dcterms:W3CDTF">2006-09-26T00:35:52Z</dcterms:created>
  <dcterms:modified xsi:type="dcterms:W3CDTF">2024-01-03T03:38:32Z</dcterms:modified>
</cp:coreProperties>
</file>