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8" r:id="rId2"/>
    <p:sldId id="276" r:id="rId3"/>
    <p:sldId id="257" r:id="rId4"/>
    <p:sldId id="256" r:id="rId5"/>
    <p:sldId id="259" r:id="rId6"/>
    <p:sldId id="260" r:id="rId7"/>
    <p:sldId id="261" r:id="rId8"/>
    <p:sldId id="308" r:id="rId9"/>
    <p:sldId id="305" r:id="rId10"/>
    <p:sldId id="307" r:id="rId11"/>
    <p:sldId id="287" r:id="rId12"/>
    <p:sldId id="309" r:id="rId13"/>
    <p:sldId id="288" r:id="rId14"/>
    <p:sldId id="310" r:id="rId15"/>
    <p:sldId id="290" r:id="rId16"/>
    <p:sldId id="311" r:id="rId17"/>
    <p:sldId id="262" r:id="rId18"/>
    <p:sldId id="263" r:id="rId19"/>
    <p:sldId id="264" r:id="rId20"/>
    <p:sldId id="266" r:id="rId21"/>
    <p:sldId id="267" r:id="rId22"/>
    <p:sldId id="268" r:id="rId23"/>
    <p:sldId id="269" r:id="rId24"/>
    <p:sldId id="265" r:id="rId25"/>
    <p:sldId id="270" r:id="rId26"/>
    <p:sldId id="271" r:id="rId27"/>
    <p:sldId id="272" r:id="rId28"/>
    <p:sldId id="273" r:id="rId29"/>
    <p:sldId id="291" r:id="rId30"/>
    <p:sldId id="317" r:id="rId31"/>
    <p:sldId id="292" r:id="rId32"/>
    <p:sldId id="319" r:id="rId33"/>
    <p:sldId id="322" r:id="rId34"/>
    <p:sldId id="314" r:id="rId35"/>
    <p:sldId id="294" r:id="rId36"/>
    <p:sldId id="295" r:id="rId37"/>
    <p:sldId id="296" r:id="rId38"/>
    <p:sldId id="297" r:id="rId39"/>
    <p:sldId id="320" r:id="rId40"/>
    <p:sldId id="325" r:id="rId41"/>
    <p:sldId id="298" r:id="rId42"/>
    <p:sldId id="299" r:id="rId43"/>
    <p:sldId id="300" r:id="rId44"/>
    <p:sldId id="301" r:id="rId45"/>
    <p:sldId id="321" r:id="rId46"/>
    <p:sldId id="326" r:id="rId47"/>
    <p:sldId id="313" r:id="rId48"/>
    <p:sldId id="318" r:id="rId49"/>
    <p:sldId id="312" r:id="rId50"/>
    <p:sldId id="281" r:id="rId5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FFCC"/>
    <a:srgbClr val="FAFCE8"/>
    <a:srgbClr val="FFCCFF"/>
    <a:srgbClr val="C0C0C0"/>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71" autoAdjust="0"/>
  </p:normalViewPr>
  <p:slideViewPr>
    <p:cSldViewPr>
      <p:cViewPr varScale="1">
        <p:scale>
          <a:sx n="74" d="100"/>
          <a:sy n="74" d="100"/>
        </p:scale>
        <p:origin x="1714" y="67"/>
      </p:cViewPr>
      <p:guideLst>
        <p:guide orient="horz" pos="2160"/>
        <p:guide pos="2880"/>
      </p:guideLst>
    </p:cSldViewPr>
  </p:slideViewPr>
  <p:notesTextViewPr>
    <p:cViewPr>
      <p:scale>
        <a:sx n="1" d="1"/>
        <a:sy n="1" d="1"/>
      </p:scale>
      <p:origin x="0" y="0"/>
    </p:cViewPr>
  </p:notesTextViewPr>
  <p:sorterViewPr>
    <p:cViewPr varScale="1">
      <p:scale>
        <a:sx n="1" d="1"/>
        <a:sy n="1" d="1"/>
      </p:scale>
      <p:origin x="0" y="-74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09F5F61-A926-4E8E-993F-AE710CDC2EC3}" type="datetimeFigureOut">
              <a:rPr kumimoji="1" lang="ja-JP" altLang="en-US" smtClean="0"/>
              <a:t>2022/2/12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9B817F6-3B51-41DC-A717-07479C4EF0A5}" type="slidenum">
              <a:rPr kumimoji="1" lang="ja-JP" altLang="en-US" smtClean="0"/>
              <a:t>‹#›</a:t>
            </a:fld>
            <a:endParaRPr kumimoji="1" lang="ja-JP" altLang="en-US"/>
          </a:p>
        </p:txBody>
      </p:sp>
    </p:spTree>
    <p:extLst>
      <p:ext uri="{BB962C8B-B14F-4D97-AF65-F5344CB8AC3E}">
        <p14:creationId xmlns:p14="http://schemas.microsoft.com/office/powerpoint/2010/main" val="3862482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0D884E7-4ABF-4E25-9D92-8FF70E3F1DD1}" type="datetimeFigureOut">
              <a:rPr kumimoji="1" lang="ja-JP" altLang="en-US" smtClean="0"/>
              <a:t>2022/2/12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8D887E1-6D1B-48B7-9FC0-6E220211535D}" type="slidenum">
              <a:rPr kumimoji="1" lang="ja-JP" altLang="en-US" smtClean="0"/>
              <a:t>‹#›</a:t>
            </a:fld>
            <a:endParaRPr kumimoji="1" lang="ja-JP" altLang="en-US"/>
          </a:p>
        </p:txBody>
      </p:sp>
    </p:spTree>
    <p:extLst>
      <p:ext uri="{BB962C8B-B14F-4D97-AF65-F5344CB8AC3E}">
        <p14:creationId xmlns:p14="http://schemas.microsoft.com/office/powerpoint/2010/main" val="1924186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1</a:t>
            </a:fld>
            <a:endParaRPr kumimoji="1" lang="ja-JP" altLang="en-US"/>
          </a:p>
        </p:txBody>
      </p:sp>
    </p:spTree>
    <p:extLst>
      <p:ext uri="{BB962C8B-B14F-4D97-AF65-F5344CB8AC3E}">
        <p14:creationId xmlns:p14="http://schemas.microsoft.com/office/powerpoint/2010/main" val="41492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EAC99BB4-5233-4388-9B46-E2658773565D}" type="slidenum">
              <a:t>15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2672017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サービス担当者会議では、さまざまな分野の専門職が集まります。</a:t>
            </a:r>
            <a:endParaRPr kumimoji="1" lang="en-US" altLang="ja-JP" dirty="0"/>
          </a:p>
          <a:p>
            <a:r>
              <a:rPr kumimoji="1" lang="ja-JP" altLang="en-US" dirty="0"/>
              <a:t>サービス担当者会議の最も重要な目的は、各専門職が同じ目的に向かって専門性を発揮できるようにすることです。</a:t>
            </a:r>
            <a:endParaRPr kumimoji="1" lang="en-US" altLang="ja-JP" dirty="0"/>
          </a:p>
          <a:p>
            <a:r>
              <a:rPr kumimoji="1" lang="ja-JP" altLang="en-US" dirty="0"/>
              <a:t>介護支援専門員の説明力が問われる場面です。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17</a:t>
            </a:fld>
            <a:endParaRPr kumimoji="1" lang="ja-JP" altLang="en-US"/>
          </a:p>
        </p:txBody>
      </p:sp>
    </p:spTree>
    <p:extLst>
      <p:ext uri="{BB962C8B-B14F-4D97-AF65-F5344CB8AC3E}">
        <p14:creationId xmlns:p14="http://schemas.microsoft.com/office/powerpoint/2010/main" val="10782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地域ケア会議には利用者のことを知らない人も集まっています。</a:t>
            </a:r>
            <a:endParaRPr kumimoji="1" lang="en-US" altLang="ja-JP" dirty="0"/>
          </a:p>
          <a:p>
            <a:r>
              <a:rPr kumimoji="1" lang="ja-JP" altLang="en-US" dirty="0"/>
              <a:t>利用者像や家族像、事例の背景などが参加者に正しく伝わることが必要になります。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20</a:t>
            </a:fld>
            <a:endParaRPr kumimoji="1" lang="ja-JP" altLang="en-US"/>
          </a:p>
        </p:txBody>
      </p:sp>
    </p:spTree>
    <p:extLst>
      <p:ext uri="{BB962C8B-B14F-4D97-AF65-F5344CB8AC3E}">
        <p14:creationId xmlns:p14="http://schemas.microsoft.com/office/powerpoint/2010/main" val="2952736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事業所内研修で自分の事例を説明することは、サービス担当者会議や地域ケア会議等で「事例のプレゼンテーション」を行うための</a:t>
            </a:r>
            <a:endParaRPr kumimoji="1" lang="en-US" altLang="ja-JP" dirty="0"/>
          </a:p>
          <a:p>
            <a:r>
              <a:rPr kumimoji="1" lang="ja-JP" altLang="en-US" dirty="0"/>
              <a:t>トレーニングの機会になります。自分の説明力や説明の特徴などを客観的にとらえる機会にすると効果的です。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22</a:t>
            </a:fld>
            <a:endParaRPr kumimoji="1" lang="ja-JP" altLang="en-US"/>
          </a:p>
        </p:txBody>
      </p:sp>
    </p:spTree>
    <p:extLst>
      <p:ext uri="{BB962C8B-B14F-4D97-AF65-F5344CB8AC3E}">
        <p14:creationId xmlns:p14="http://schemas.microsoft.com/office/powerpoint/2010/main" val="2490445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介護支援専門員の行う説明・同意・合意・契約</a:t>
            </a:r>
            <a:endParaRPr kumimoji="1" lang="en-US" altLang="ja-JP" dirty="0"/>
          </a:p>
          <a:p>
            <a:r>
              <a:rPr kumimoji="1" lang="ja-JP" altLang="en-US" dirty="0"/>
              <a:t>「説明」は、利用者からの相談、照会等への対応、利用者等への依頼や提案、情報提供。</a:t>
            </a:r>
            <a:endParaRPr kumimoji="1" lang="en-US" altLang="ja-JP" dirty="0"/>
          </a:p>
          <a:p>
            <a:r>
              <a:rPr kumimoji="1" lang="ja-JP" altLang="en-US" dirty="0"/>
              <a:t>「同意」は、利用者等が説明を理解し、賛意を示すこと。</a:t>
            </a:r>
            <a:endParaRPr kumimoji="1" lang="en-US" altLang="ja-JP" dirty="0"/>
          </a:p>
          <a:p>
            <a:r>
              <a:rPr kumimoji="1" lang="ja-JP" altLang="en-US" dirty="0"/>
              <a:t>「合意」は、同意された内容を実行することについて、互いの意思表示が合致すること。</a:t>
            </a:r>
            <a:endParaRPr kumimoji="1" lang="en-US" altLang="ja-JP" dirty="0"/>
          </a:p>
          <a:p>
            <a:r>
              <a:rPr kumimoji="1" lang="ja-JP" altLang="en-US" dirty="0"/>
              <a:t>「契約」は、合意し、さらに法的な拘束力をもつことが期待されます。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24</a:t>
            </a:fld>
            <a:endParaRPr kumimoji="1" lang="ja-JP" altLang="en-US"/>
          </a:p>
        </p:txBody>
      </p:sp>
    </p:spTree>
    <p:extLst>
      <p:ext uri="{BB962C8B-B14F-4D97-AF65-F5344CB8AC3E}">
        <p14:creationId xmlns:p14="http://schemas.microsoft.com/office/powerpoint/2010/main" val="875064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苦情等の場面では、介護支援専門員は利用者・家族の個人情報や権利を守りつつも、公正中立な立場で対応することが求められます。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27</a:t>
            </a:fld>
            <a:endParaRPr kumimoji="1" lang="ja-JP" altLang="en-US"/>
          </a:p>
        </p:txBody>
      </p:sp>
    </p:spTree>
    <p:extLst>
      <p:ext uri="{BB962C8B-B14F-4D97-AF65-F5344CB8AC3E}">
        <p14:creationId xmlns:p14="http://schemas.microsoft.com/office/powerpoint/2010/main" val="1614890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どのような状況でも、介護支援専門員は常に「丁寧な説明」を心がけ、実践する姿勢が求められています。</a:t>
            </a:r>
            <a:endParaRPr kumimoji="1" lang="en-US" altLang="ja-JP" dirty="0"/>
          </a:p>
          <a:p>
            <a:r>
              <a:rPr kumimoji="1" lang="ja-JP" altLang="en-US"/>
              <a:t>介護保険制度に対する信頼は、介護支援専門員の姿勢にかかっているといっても過言ではありません。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28</a:t>
            </a:fld>
            <a:endParaRPr kumimoji="1" lang="ja-JP" altLang="en-US"/>
          </a:p>
        </p:txBody>
      </p:sp>
    </p:spTree>
    <p:extLst>
      <p:ext uri="{BB962C8B-B14F-4D97-AF65-F5344CB8AC3E}">
        <p14:creationId xmlns:p14="http://schemas.microsoft.com/office/powerpoint/2010/main" val="256382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29</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052773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30</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1765164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17090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・信頼関係の構築は、第</a:t>
            </a:r>
            <a:r>
              <a:rPr kumimoji="1" lang="en-US" altLang="ja-JP" dirty="0"/>
              <a:t>3</a:t>
            </a:r>
            <a:r>
              <a:rPr kumimoji="1" lang="ja-JP" altLang="en-US" dirty="0"/>
              <a:t>章「相談援助の専門職としての基本姿勢及び相談援助技術の基礎」で学習しているので、その知識をインテーク等の場面で活用できることが重要。</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・介護保険制度については、第</a:t>
            </a:r>
            <a:r>
              <a:rPr kumimoji="1" lang="en-US" altLang="ja-JP" dirty="0"/>
              <a:t>1</a:t>
            </a:r>
            <a:r>
              <a:rPr kumimoji="1" lang="ja-JP" altLang="en-US" dirty="0"/>
              <a:t>章「介護保険制度の理念・現状及びケアマネジメント」で学習しているので、その知識をインテーク等の場面で分かりやすく説明することが重要。</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3</a:t>
            </a:fld>
            <a:endParaRPr kumimoji="1" lang="ja-JP" altLang="en-US"/>
          </a:p>
        </p:txBody>
      </p:sp>
    </p:spTree>
    <p:extLst>
      <p:ext uri="{BB962C8B-B14F-4D97-AF65-F5344CB8AC3E}">
        <p14:creationId xmlns:p14="http://schemas.microsoft.com/office/powerpoint/2010/main" val="3561580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32</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52201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33</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525555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841547D2-9CFF-44A6-B175-1AA02F2FC064}" type="slidenum">
              <a:t>35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601090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90482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0444803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836678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39</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36790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40</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764245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EB9EB1B3-F484-40F1-9185-08AD11BAF89F}" type="slidenum">
              <a:t>41</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701107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xfrm>
            <a:off x="1106488" y="812800"/>
            <a:ext cx="5345112" cy="4008438"/>
          </a:xfrm>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
        <p:nvSpPr>
          <p:cNvPr id="4" name="スライド番号プレースホルダー 3"/>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A9484C30-091F-4CD4-B542-42F62F6F917B}" type="slidenum">
              <a:t>42</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Tree>
    <p:extLst>
      <p:ext uri="{BB962C8B-B14F-4D97-AF65-F5344CB8AC3E}">
        <p14:creationId xmlns:p14="http://schemas.microsoft.com/office/powerpoint/2010/main" val="642300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介護支援専門員が行う「説明」はマネジメントの専門職として行っているものであることを忘れないようにしましょう。</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5</a:t>
            </a:fld>
            <a:endParaRPr kumimoji="1" lang="ja-JP" altLang="en-US"/>
          </a:p>
        </p:txBody>
      </p:sp>
    </p:spTree>
    <p:extLst>
      <p:ext uri="{BB962C8B-B14F-4D97-AF65-F5344CB8AC3E}">
        <p14:creationId xmlns:p14="http://schemas.microsoft.com/office/powerpoint/2010/main" val="1032043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9674859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710613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661092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46</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011418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利用者等の理解に応じた説明を行うには、介護支援専門員は、まず「自分自身」の特徴や個性を知らなければなりません。</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6</a:t>
            </a:fld>
            <a:endParaRPr kumimoji="1" lang="ja-JP" altLang="en-US"/>
          </a:p>
        </p:txBody>
      </p:sp>
    </p:spTree>
    <p:extLst>
      <p:ext uri="{BB962C8B-B14F-4D97-AF65-F5344CB8AC3E}">
        <p14:creationId xmlns:p14="http://schemas.microsoft.com/office/powerpoint/2010/main" val="1613336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介護支援専門員は、相手の理解度をアセスメントし、「非審判的態度」をもって丁寧な説明を心がけることが重要です。</a:t>
            </a:r>
            <a:endParaRPr kumimoji="1" lang="en-US" altLang="ja-JP" dirty="0"/>
          </a:p>
          <a:p>
            <a:r>
              <a:rPr kumimoji="1" lang="ja-JP" altLang="en-US" dirty="0"/>
              <a:t>説明する相手の状況、理解に必要な情報量、理解力、理解度などアセスメントを通じて説明を行うことが大切です。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7</a:t>
            </a:fld>
            <a:endParaRPr kumimoji="1" lang="ja-JP" altLang="en-US"/>
          </a:p>
        </p:txBody>
      </p:sp>
    </p:spTree>
    <p:extLst>
      <p:ext uri="{BB962C8B-B14F-4D97-AF65-F5344CB8AC3E}">
        <p14:creationId xmlns:p14="http://schemas.microsoft.com/office/powerpoint/2010/main" val="207832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defTabSz="914400" rtl="0" eaLnBrk="1" fontAlgn="auto" latinLnBrk="0" hangingPunct="0">
              <a:lnSpc>
                <a:spcPct val="100000"/>
              </a:lnSpc>
              <a:spcBef>
                <a:spcPts val="0"/>
              </a:spcBef>
              <a:spcAft>
                <a:spcPts val="0"/>
              </a:spcAft>
              <a:buClrTx/>
              <a:buSzTx/>
              <a:buFontTx/>
              <a:buNone/>
              <a:tabLst/>
              <a:defRPr/>
            </a:pPr>
            <a:fld id="{3BD1756F-8899-4B33-A052-B7BBF5B3388E}" type="slidenum">
              <a:rPr kumimoji="1" sz="18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1" lang="en-US" sz="1400" b="0" i="0" u="none" strike="noStrike" kern="1200" cap="none" spc="0" normalizeH="0" baseline="0" noProof="0">
              <a:ln>
                <a:noFill/>
              </a:ln>
              <a:solidFill>
                <a:srgbClr val="000000"/>
              </a:solidFill>
              <a:effectLst/>
              <a:uLnTx/>
              <a:uFillTx/>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2179262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defTabSz="914400" rtl="0" eaLnBrk="1" fontAlgn="auto" latinLnBrk="0" hangingPunct="0">
              <a:lnSpc>
                <a:spcPct val="100000"/>
              </a:lnSpc>
              <a:spcBef>
                <a:spcPts val="0"/>
              </a:spcBef>
              <a:spcAft>
                <a:spcPts val="0"/>
              </a:spcAft>
              <a:buClrTx/>
              <a:buSzTx/>
              <a:buFontTx/>
              <a:buNone/>
              <a:tabLst/>
              <a:defRPr/>
            </a:pPr>
            <a:fld id="{3BD1756F-8899-4B33-A052-B7BBF5B3388E}" type="slidenum">
              <a:rPr kumimoji="1" sz="18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0">
                <a:lnSpc>
                  <a:spcPct val="100000"/>
                </a:lnSpc>
                <a:spcBef>
                  <a:spcPts val="0"/>
                </a:spcBef>
                <a:spcAft>
                  <a:spcPts val="0"/>
                </a:spcAft>
                <a:buClrTx/>
                <a:buSzTx/>
                <a:buFontTx/>
                <a:buNone/>
                <a:tabLst/>
                <a:defRPr/>
              </a:pPr>
              <a:t>9</a:t>
            </a:fld>
            <a:endParaRPr kumimoji="1" lang="en-US" sz="1400" b="0" i="0" u="none" strike="noStrike" kern="1200" cap="none" spc="0" normalizeH="0" baseline="0" noProof="0">
              <a:ln>
                <a:noFill/>
              </a:ln>
              <a:solidFill>
                <a:srgbClr val="000000"/>
              </a:solidFill>
              <a:effectLst/>
              <a:uLnTx/>
              <a:uFillTx/>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832814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3BD1756F-8899-4B33-A052-B7BBF5B3388E}" type="slidenum">
              <a:t>11</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146399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DB0F4059-F5F9-40D0-9E47-2A71A18CFCFA}" type="slidenum">
              <a:t>13</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141094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AFEBB8-CF16-44E4-AA84-351EF1313B1E}" type="datetime1">
              <a:rPr kumimoji="1" lang="ja-JP" altLang="en-US" smtClean="0"/>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165680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3D3D29-41C6-46F1-AE5F-F822423502F9}" type="datetime1">
              <a:rPr kumimoji="1" lang="ja-JP" altLang="en-US" smtClean="0"/>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427584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1BD9FC-94DF-4729-81CF-076FDB179564}" type="datetime1">
              <a:rPr kumimoji="1" lang="ja-JP" altLang="en-US" smtClean="0"/>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5790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7"/>
          </p:nvPr>
        </p:nvSpPr>
        <p:spPr/>
        <p:txBody>
          <a:bodyPr/>
          <a:lstStyle>
            <a:lvl1pPr>
              <a:defRPr/>
            </a:lvl1pPr>
          </a:lstStyle>
          <a:p>
            <a:pPr lvl="0"/>
            <a:fld id="{C05BB915-7162-4432-9365-AFA16F0021B7}" type="datetime1">
              <a:rPr lang="en-US"/>
              <a:pPr lvl="0"/>
              <a:t>2/12/2022</a:t>
            </a:fld>
            <a:endParaRPr lang="en-US"/>
          </a:p>
        </p:txBody>
      </p:sp>
      <p:sp>
        <p:nvSpPr>
          <p:cNvPr id="3" name="フッター プレースホルダー 2"/>
          <p:cNvSpPr txBox="1">
            <a:spLocks noGrp="1"/>
          </p:cNvSpPr>
          <p:nvPr>
            <p:ph type="ftr" sz="quarter" idx="9"/>
          </p:nvPr>
        </p:nvSpPr>
        <p:spPr/>
        <p:txBody>
          <a:bodyPr/>
          <a:lstStyle>
            <a:lvl1pPr>
              <a:defRPr/>
            </a:lvl1pPr>
          </a:lstStyle>
          <a:p>
            <a:pPr lvl="0"/>
            <a:endParaRPr lang="en-US"/>
          </a:p>
        </p:txBody>
      </p:sp>
      <p:sp>
        <p:nvSpPr>
          <p:cNvPr id="4" name="スライド番号プレースホルダー 3"/>
          <p:cNvSpPr txBox="1">
            <a:spLocks noGrp="1"/>
          </p:cNvSpPr>
          <p:nvPr>
            <p:ph type="sldNum" sz="quarter" idx="8"/>
          </p:nvPr>
        </p:nvSpPr>
        <p:spPr/>
        <p:txBody>
          <a:bodyPr/>
          <a:lstStyle>
            <a:lvl1pPr>
              <a:defRPr/>
            </a:lvl1pPr>
          </a:lstStyle>
          <a:p>
            <a:pPr lvl="0"/>
            <a:fld id="{04A5C879-7F8B-41C8-A1BF-B3520B7AA187}" type="slidenum">
              <a:t>‹#›</a:t>
            </a:fld>
            <a:endParaRPr lang="en-US"/>
          </a:p>
        </p:txBody>
      </p:sp>
      <p:sp>
        <p:nvSpPr>
          <p:cNvPr id="5" name="タイトル 4"/>
          <p:cNvSpPr txBox="1">
            <a:spLocks noGrp="1"/>
          </p:cNvSpPr>
          <p:nvPr>
            <p:ph type="title" idx="4294967295"/>
          </p:nvPr>
        </p:nvSpPr>
        <p:spPr/>
        <p:txBody>
          <a:bodyPr/>
          <a:lstStyle>
            <a:lvl1pPr>
              <a:defRPr altLang="ja-JP"/>
            </a:lvl1pPr>
          </a:lstStyle>
          <a:p>
            <a:endParaRPr lang="en-US" altLang="ja-JP"/>
          </a:p>
        </p:txBody>
      </p:sp>
      <p:sp>
        <p:nvSpPr>
          <p:cNvPr id="6" name="テキスト プレースホルダー 5"/>
          <p:cNvSpPr txBox="1">
            <a:spLocks noGrp="1"/>
          </p:cNvSpPr>
          <p:nvPr>
            <p:ph type="body" idx="4294967295"/>
          </p:nvPr>
        </p:nvSpPr>
        <p:spPr/>
        <p:txBody>
          <a:bodyPr/>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15042902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txBox="1">
            <a:spLocks noGrp="1"/>
          </p:cNvSpPr>
          <p:nvPr>
            <p:ph type="ctrTitle"/>
          </p:nvPr>
        </p:nvSpPr>
        <p:spPr>
          <a:xfrm>
            <a:off x="1143000" y="1122480"/>
            <a:ext cx="6858000" cy="2387520"/>
          </a:xfrm>
        </p:spPr>
        <p:txBody>
          <a:bodyPr anchor="b"/>
          <a:lstStyle>
            <a:lvl1pPr>
              <a:defRPr sz="6000"/>
            </a:lvl1pPr>
          </a:lstStyle>
          <a:p>
            <a:pPr lvl="0"/>
            <a:r>
              <a:rPr lang="ja-JP"/>
              <a:t>マスター タイトルの書式設定</a:t>
            </a:r>
          </a:p>
        </p:txBody>
      </p:sp>
      <p:sp>
        <p:nvSpPr>
          <p:cNvPr id="3" name="サブタイトル 2"/>
          <p:cNvSpPr txBox="1">
            <a:spLocks noGrp="1"/>
          </p:cNvSpPr>
          <p:nvPr>
            <p:ph type="subTitle" idx="1"/>
          </p:nvPr>
        </p:nvSpPr>
        <p:spPr>
          <a:xfrm>
            <a:off x="1143000" y="3602160"/>
            <a:ext cx="6858000" cy="1655640"/>
          </a:xfrm>
        </p:spPr>
        <p:txBody>
          <a:bodyPr anchorCtr="1"/>
          <a:lstStyle>
            <a:lvl1pPr algn="ctr">
              <a:buNone/>
              <a:defRPr sz="2400">
                <a:ln>
                  <a:noFill/>
                </a:ln>
              </a:defRPr>
            </a:lvl1pPr>
          </a:lstStyle>
          <a:p>
            <a:pPr lvl="0"/>
            <a:r>
              <a:rPr lang="ja-JP"/>
              <a:t>マスター サブタイトルの書式設定</a:t>
            </a:r>
          </a:p>
        </p:txBody>
      </p:sp>
      <p:sp>
        <p:nvSpPr>
          <p:cNvPr id="4" name="日付プレースホルダー 3"/>
          <p:cNvSpPr txBox="1">
            <a:spLocks noGrp="1"/>
          </p:cNvSpPr>
          <p:nvPr>
            <p:ph type="dt" sz="half" idx="7"/>
          </p:nvPr>
        </p:nvSpPr>
        <p:spPr/>
        <p:txBody>
          <a:bodyPr/>
          <a:lstStyle>
            <a:lvl1pPr>
              <a:defRPr/>
            </a:lvl1pPr>
          </a:lstStyle>
          <a:p>
            <a:pPr lvl="0"/>
            <a:fld id="{34967477-D915-4860-A7D1-FCB2253704CC}" type="datetime1">
              <a:rPr lang="en-US"/>
              <a:pPr lvl="0"/>
              <a:t>2/12/2022</a:t>
            </a:fld>
            <a:endParaRPr lang="en-US"/>
          </a:p>
        </p:txBody>
      </p:sp>
      <p:sp>
        <p:nvSpPr>
          <p:cNvPr id="5" name="フッター プレースホルダー 4"/>
          <p:cNvSpPr txBox="1">
            <a:spLocks noGrp="1"/>
          </p:cNvSpPr>
          <p:nvPr>
            <p:ph type="ftr" sz="quarter" idx="9"/>
          </p:nvPr>
        </p:nvSpPr>
        <p:spPr/>
        <p:txBody>
          <a:bodyPr/>
          <a:lstStyle>
            <a:lvl1pPr>
              <a:defRPr/>
            </a:lvl1pPr>
          </a:lstStyle>
          <a:p>
            <a:pPr lvl="0"/>
            <a:endParaRPr lang="en-US"/>
          </a:p>
        </p:txBody>
      </p:sp>
      <p:sp>
        <p:nvSpPr>
          <p:cNvPr id="6" name="スライド番号プレースホルダー 5"/>
          <p:cNvSpPr txBox="1">
            <a:spLocks noGrp="1"/>
          </p:cNvSpPr>
          <p:nvPr>
            <p:ph type="sldNum" sz="quarter" idx="8"/>
          </p:nvPr>
        </p:nvSpPr>
        <p:spPr/>
        <p:txBody>
          <a:bodyPr/>
          <a:lstStyle>
            <a:lvl1pPr>
              <a:defRPr/>
            </a:lvl1pPr>
          </a:lstStyle>
          <a:p>
            <a:pPr lvl="0"/>
            <a:fld id="{0D742941-36C7-4582-BBFE-CFA68E04AF90}" type="slidenum">
              <a:t>‹#›</a:t>
            </a:fld>
            <a:endParaRPr lang="en-US"/>
          </a:p>
        </p:txBody>
      </p:sp>
      <p:sp>
        <p:nvSpPr>
          <p:cNvPr id="7" name="テキスト プレースホルダー 6"/>
          <p:cNvSpPr txBox="1">
            <a:spLocks noGrp="1"/>
          </p:cNvSpPr>
          <p:nvPr>
            <p:ph type="body" idx="4294967295"/>
          </p:nvPr>
        </p:nvSpPr>
        <p:spPr>
          <a:xfrm>
            <a:off x="457200" y="1604520"/>
            <a:ext cx="8229240" cy="4525920"/>
          </a:xfrm>
        </p:spPr>
        <p:txBody>
          <a:bodyPr lIns="0" tIns="0" rIns="0" bIns="0"/>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11832874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marL="0" marR="0" indent="0" algn="l" hangingPunct="1">
              <a:lnSpc>
                <a:spcPct val="100000"/>
              </a:lnSpc>
              <a:spcBef>
                <a:spcPts val="0"/>
              </a:spcBef>
              <a:spcAft>
                <a:spcPts val="0"/>
              </a:spcAft>
              <a:defRPr lang="ja-JP" sz="1800" spc="0" baseline="0">
                <a:solidFill>
                  <a:srgbClr val="000000"/>
                </a:solidFill>
                <a:latin typeface="Calibri" pitchFamily="18"/>
              </a:defRPr>
            </a:lvl1pPr>
          </a:lstStyle>
          <a:p>
            <a:pPr lvl="0"/>
            <a:r>
              <a:rPr lang="ja-JP"/>
              <a:t>マスター タイトルの書式設定</a:t>
            </a:r>
          </a:p>
        </p:txBody>
      </p:sp>
      <p:sp>
        <p:nvSpPr>
          <p:cNvPr id="3" name="コンテンツ プレースホルダー 2"/>
          <p:cNvSpPr txBox="1">
            <a:spLocks noGrp="1"/>
          </p:cNvSpPr>
          <p:nvPr>
            <p:ph type="title" idx="4294967295"/>
          </p:nvPr>
        </p:nvSpPr>
        <p:spPr>
          <a:xfrm>
            <a:off x="457200" y="1604520"/>
            <a:ext cx="8229240" cy="4525920"/>
          </a:xfrm>
        </p:spPr>
        <p:txBody>
          <a:bodyPr anchor="t"/>
          <a:lstStyle>
            <a:lvl1pPr marL="0" marR="0" indent="0" algn="l" hangingPunct="1">
              <a:lnSpc>
                <a:spcPct val="100000"/>
              </a:lnSpc>
              <a:spcBef>
                <a:spcPts val="0"/>
              </a:spcBef>
              <a:spcAft>
                <a:spcPts val="1414"/>
              </a:spcAft>
              <a:defRPr lang="ja-JP" sz="3200" spc="0" baseline="0">
                <a:solidFill>
                  <a:srgbClr val="000000"/>
                </a:solidFill>
                <a:latin typeface="Calibri" pitchFamily="18"/>
              </a:defRPr>
            </a:lvl1pPr>
          </a:lstStyle>
          <a:p>
            <a:pPr lvl="0"/>
            <a:r>
              <a:rPr lang="ja-JP"/>
              <a:t>マスター テキストの書式設定</a:t>
            </a:r>
            <a:br>
              <a:rPr lang="en-US"/>
            </a:br>
            <a:r>
              <a:rPr lang="ja-JP"/>
              <a:t>第</a:t>
            </a:r>
            <a:r>
              <a:rPr lang="en-US"/>
              <a:t> 2 </a:t>
            </a:r>
            <a:r>
              <a:rPr lang="ja-JP"/>
              <a:t>レベル</a:t>
            </a:r>
            <a:br>
              <a:rPr lang="en-US"/>
            </a:br>
            <a:r>
              <a:rPr lang="ja-JP"/>
              <a:t>第</a:t>
            </a:r>
            <a:r>
              <a:rPr lang="en-US"/>
              <a:t> 3 </a:t>
            </a:r>
            <a:r>
              <a:rPr lang="ja-JP"/>
              <a:t>レベル</a:t>
            </a:r>
            <a:br>
              <a:rPr lang="en-US"/>
            </a:br>
            <a:r>
              <a:rPr lang="ja-JP"/>
              <a:t>第</a:t>
            </a:r>
            <a:r>
              <a:rPr lang="en-US"/>
              <a:t> 4 </a:t>
            </a:r>
            <a:r>
              <a:rPr lang="ja-JP"/>
              <a:t>レベル</a:t>
            </a:r>
            <a:br>
              <a:rPr lang="en-US"/>
            </a:br>
            <a:r>
              <a:rPr lang="ja-JP"/>
              <a:t>第</a:t>
            </a:r>
            <a:r>
              <a:rPr lang="en-US"/>
              <a:t> 5 </a:t>
            </a:r>
            <a:r>
              <a:rPr lang="ja-JP"/>
              <a:t>レベル</a:t>
            </a:r>
          </a:p>
        </p:txBody>
      </p:sp>
      <p:sp>
        <p:nvSpPr>
          <p:cNvPr id="4" name="日付プレースホルダー 3"/>
          <p:cNvSpPr txBox="1">
            <a:spLocks noGrp="1"/>
          </p:cNvSpPr>
          <p:nvPr>
            <p:ph type="dt" sz="half" idx="7"/>
          </p:nvPr>
        </p:nvSpPr>
        <p:spPr/>
        <p:txBody>
          <a:bodyPr/>
          <a:lstStyle>
            <a:lvl1pPr>
              <a:defRPr/>
            </a:lvl1pPr>
          </a:lstStyle>
          <a:p>
            <a:pPr lvl="0"/>
            <a:fld id="{8670F4A1-8185-4DEF-920A-4AFCD384F7FA}" type="datetime1">
              <a:rPr lang="en-US"/>
              <a:pPr lvl="0"/>
              <a:t>2/12/2022</a:t>
            </a:fld>
            <a:endParaRPr lang="en-US"/>
          </a:p>
        </p:txBody>
      </p:sp>
      <p:sp>
        <p:nvSpPr>
          <p:cNvPr id="5" name="フッター プレースホルダー 4"/>
          <p:cNvSpPr txBox="1">
            <a:spLocks noGrp="1"/>
          </p:cNvSpPr>
          <p:nvPr>
            <p:ph type="ftr" sz="quarter" idx="9"/>
          </p:nvPr>
        </p:nvSpPr>
        <p:spPr/>
        <p:txBody>
          <a:bodyPr/>
          <a:lstStyle>
            <a:lvl1pPr>
              <a:defRPr/>
            </a:lvl1pPr>
          </a:lstStyle>
          <a:p>
            <a:pPr lvl="0"/>
            <a:endParaRPr lang="en-US"/>
          </a:p>
        </p:txBody>
      </p:sp>
      <p:sp>
        <p:nvSpPr>
          <p:cNvPr id="6" name="スライド番号プレースホルダー 5"/>
          <p:cNvSpPr txBox="1">
            <a:spLocks noGrp="1"/>
          </p:cNvSpPr>
          <p:nvPr>
            <p:ph type="sldNum" sz="quarter" idx="8"/>
          </p:nvPr>
        </p:nvSpPr>
        <p:spPr/>
        <p:txBody>
          <a:bodyPr/>
          <a:lstStyle>
            <a:lvl1pPr>
              <a:defRPr/>
            </a:lvl1pPr>
          </a:lstStyle>
          <a:p>
            <a:pPr lvl="0"/>
            <a:fld id="{4F5A36D6-2006-4781-8580-76F132A345A7}" type="slidenum">
              <a:t>‹#›</a:t>
            </a:fld>
            <a:endParaRPr lang="en-US"/>
          </a:p>
        </p:txBody>
      </p:sp>
      <p:sp>
        <p:nvSpPr>
          <p:cNvPr id="7" name="コンテンツ プレースホルダー 6"/>
          <p:cNvSpPr txBox="1">
            <a:spLocks noGrp="1"/>
          </p:cNvSpPr>
          <p:nvPr>
            <p:ph idx="1"/>
          </p:nvPr>
        </p:nvSpPr>
        <p:spPr/>
        <p:txBody>
          <a:bodyPr/>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241236733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8D8DFC-CF8C-462B-ABC6-795AD58FCF7D}" type="datetime1">
              <a:rPr kumimoji="1" lang="ja-JP" altLang="en-US" smtClean="0"/>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78740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32DF92-C939-486F-80F2-C1F6B321674C}" type="datetime1">
              <a:rPr kumimoji="1" lang="ja-JP" altLang="en-US" smtClean="0"/>
              <a:t>2022/2/12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8462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B968022-502E-4B91-82C1-A6D2DD604E6B}" type="datetime1">
              <a:rPr kumimoji="1" lang="ja-JP" altLang="en-US" smtClean="0"/>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7939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981279-B87A-4AF9-B808-035875EBE64A}" type="datetime1">
              <a:rPr kumimoji="1" lang="ja-JP" altLang="en-US" smtClean="0"/>
              <a:t>2022/2/12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79534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FB799D-C913-4251-A265-3131E1D43D2E}" type="datetime1">
              <a:rPr kumimoji="1" lang="ja-JP" altLang="en-US" smtClean="0"/>
              <a:t>2022/2/12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70233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B4144D-6F03-446A-AE39-CF9686217931}" type="datetime1">
              <a:rPr kumimoji="1" lang="ja-JP" altLang="en-US" smtClean="0"/>
              <a:t>2022/2/12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8310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8067A6-43DF-4E3E-BA5F-DC062E1012C4}" type="datetime1">
              <a:rPr kumimoji="1" lang="ja-JP" altLang="en-US" smtClean="0"/>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07422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0ACBDA-447C-4F13-A7DC-96A6A5619475}" type="datetime1">
              <a:rPr kumimoji="1" lang="ja-JP" altLang="en-US" smtClean="0"/>
              <a:t>2022/2/12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4598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31C93-E333-40BF-BBAB-702EEDEA2E03}" type="datetime1">
              <a:rPr kumimoji="1" lang="ja-JP" altLang="en-US" smtClean="0"/>
              <a:t>2022/2/12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31325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420888"/>
            <a:ext cx="7992888" cy="2376264"/>
          </a:xfrm>
          <a:solidFill>
            <a:schemeClr val="accent2">
              <a:lumMod val="20000"/>
              <a:lumOff val="80000"/>
            </a:schemeClr>
          </a:solidFill>
          <a:ln>
            <a:noFill/>
          </a:ln>
        </p:spPr>
        <p:txBody>
          <a:bodyPr>
            <a:noAutofit/>
          </a:bodyPr>
          <a:lstStyle/>
          <a:p>
            <a:pPr>
              <a:lnSpc>
                <a:spcPct val="150000"/>
              </a:lnSpc>
            </a:pPr>
            <a:br>
              <a:rPr lang="en-US" altLang="ja-JP" dirty="0"/>
            </a:br>
            <a:r>
              <a:rPr lang="ja-JP" altLang="en-US" dirty="0"/>
              <a:t>利用者、多くの種類の専門職等への説明と合意</a:t>
            </a:r>
            <a:br>
              <a:rPr lang="ja-JP" altLang="en-US" dirty="0"/>
            </a:br>
            <a:endParaRPr kumimoji="1" lang="ja-JP" altLang="en-US" dirty="0"/>
          </a:p>
        </p:txBody>
      </p:sp>
      <p:sp>
        <p:nvSpPr>
          <p:cNvPr id="6" name="正方形/長方形 5"/>
          <p:cNvSpPr/>
          <p:nvPr/>
        </p:nvSpPr>
        <p:spPr>
          <a:xfrm>
            <a:off x="539552" y="620688"/>
            <a:ext cx="7992888" cy="72008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介護支援専門員実務研修</a:t>
            </a:r>
            <a:endParaRPr kumimoji="1" lang="en-US" altLang="ja-JP" sz="3200" dirty="0">
              <a:solidFill>
                <a:schemeClr val="tx1"/>
              </a:solidFill>
            </a:endParaRPr>
          </a:p>
        </p:txBody>
      </p:sp>
    </p:spTree>
    <p:extLst>
      <p:ext uri="{BB962C8B-B14F-4D97-AF65-F5344CB8AC3E}">
        <p14:creationId xmlns:p14="http://schemas.microsoft.com/office/powerpoint/2010/main" val="959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kumimoji="1" lang="ja-JP" altLang="en-US" dirty="0"/>
              <a:t>①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r>
              <a:rPr kumimoji="1" lang="ja-JP" altLang="en-US" sz="2800" dirty="0"/>
              <a:t>「自分が伝えたいことを伝える」だけでなく、</a:t>
            </a:r>
            <a:endParaRPr kumimoji="1" lang="en-US" altLang="ja-JP" sz="2800" dirty="0"/>
          </a:p>
          <a:p>
            <a:pPr marL="0" indent="0">
              <a:lnSpc>
                <a:spcPct val="120000"/>
              </a:lnSpc>
              <a:buNone/>
            </a:pPr>
            <a:r>
              <a:rPr lang="ja-JP" altLang="en-US" sz="2800" dirty="0"/>
              <a:t>　</a:t>
            </a:r>
            <a:r>
              <a:rPr kumimoji="1" lang="ja-JP" altLang="en-US" sz="2800" b="1" dirty="0">
                <a:solidFill>
                  <a:srgbClr val="FF33CC"/>
                </a:solidFill>
                <a:effectLst>
                  <a:outerShdw blurRad="38100" dist="38100" dir="2700000" algn="tl">
                    <a:srgbClr val="000000">
                      <a:alpha val="43137"/>
                    </a:srgbClr>
                  </a:outerShdw>
                </a:effectLst>
              </a:rPr>
              <a:t>「相手が理解できるように伝える」ことに配慮して</a:t>
            </a:r>
            <a:endParaRPr kumimoji="1" lang="en-US" altLang="ja-JP" sz="2800" b="1" dirty="0">
              <a:solidFill>
                <a:srgbClr val="FF33CC"/>
              </a:solidFill>
              <a:effectLst>
                <a:outerShdw blurRad="38100" dist="38100" dir="2700000" algn="tl">
                  <a:srgbClr val="000000">
                    <a:alpha val="43137"/>
                  </a:srgbClr>
                </a:outerShdw>
              </a:effectLst>
            </a:endParaRPr>
          </a:p>
          <a:p>
            <a:pPr marL="0" indent="0">
              <a:lnSpc>
                <a:spcPct val="120000"/>
              </a:lnSpc>
              <a:buNone/>
            </a:pPr>
            <a:r>
              <a:rPr lang="ja-JP" altLang="en-US" sz="2800" b="1" dirty="0">
                <a:solidFill>
                  <a:srgbClr val="FF33CC"/>
                </a:solidFill>
                <a:effectLst>
                  <a:outerShdw blurRad="38100" dist="38100" dir="2700000" algn="tl">
                    <a:srgbClr val="000000">
                      <a:alpha val="43137"/>
                    </a:srgbClr>
                  </a:outerShdw>
                </a:effectLst>
              </a:rPr>
              <a:t>　</a:t>
            </a:r>
            <a:r>
              <a:rPr kumimoji="1" lang="ja-JP" altLang="en-US" sz="2800" b="1" dirty="0">
                <a:solidFill>
                  <a:srgbClr val="FF33CC"/>
                </a:solidFill>
                <a:effectLst>
                  <a:outerShdw blurRad="38100" dist="38100" dir="2700000" algn="tl">
                    <a:srgbClr val="000000">
                      <a:alpha val="43137"/>
                    </a:srgbClr>
                  </a:outerShdw>
                </a:effectLst>
              </a:rPr>
              <a:t>説明の工夫を行う</a:t>
            </a:r>
            <a:r>
              <a:rPr kumimoji="1" lang="ja-JP" altLang="en-US" sz="2800" dirty="0"/>
              <a:t>必要があります。</a:t>
            </a:r>
            <a:r>
              <a:rPr kumimoji="1" lang="ja-JP" altLang="en-US" sz="2800" dirty="0">
                <a:solidFill>
                  <a:schemeClr val="accent1">
                    <a:lumMod val="75000"/>
                  </a:schemeClr>
                </a:solidFill>
              </a:rPr>
              <a:t>そのためには、</a:t>
            </a:r>
            <a:endParaRPr kumimoji="1" lang="en-US" altLang="ja-JP" sz="28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難しい言葉を使わないこと</a:t>
            </a:r>
            <a:endParaRPr kumimoji="1" lang="en-US" altLang="ja-JP" sz="3100" dirty="0">
              <a:solidFill>
                <a:schemeClr val="accent1">
                  <a:lumMod val="75000"/>
                </a:schemeClr>
              </a:solidFill>
            </a:endParaRPr>
          </a:p>
          <a:p>
            <a:pPr marL="0" indent="0">
              <a:lnSpc>
                <a:spcPct val="120000"/>
              </a:lnSpc>
              <a:buNone/>
            </a:pPr>
            <a:r>
              <a:rPr kumimoji="1"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速すぎず遅すぎない話し方</a:t>
            </a:r>
            <a:endParaRPr kumimoji="1" lang="en-US" altLang="ja-JP" sz="31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疑問や質問に丁寧に対応すること</a:t>
            </a:r>
            <a:endParaRPr kumimoji="1" lang="en-US" altLang="ja-JP" sz="31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対応できることとそうでないことを明確にする</a:t>
            </a:r>
            <a:endParaRPr kumimoji="1" lang="en-US" altLang="ja-JP" sz="3100" dirty="0">
              <a:solidFill>
                <a:schemeClr val="accent1">
                  <a:lumMod val="75000"/>
                </a:schemeClr>
              </a:solidFill>
            </a:endParaRPr>
          </a:p>
          <a:p>
            <a:pPr marL="0" indent="0">
              <a:lnSpc>
                <a:spcPct val="120000"/>
              </a:lnSpc>
              <a:buNone/>
            </a:pPr>
            <a:r>
              <a:rPr kumimoji="1" lang="ja-JP" altLang="en-US" sz="3100" dirty="0">
                <a:solidFill>
                  <a:schemeClr val="accent1">
                    <a:lumMod val="75000"/>
                  </a:schemeClr>
                </a:solidFill>
              </a:rPr>
              <a:t>　　　</a:t>
            </a:r>
            <a:r>
              <a:rPr kumimoji="1" lang="ja-JP" altLang="en-US" sz="2800" dirty="0">
                <a:solidFill>
                  <a:schemeClr val="accent1">
                    <a:lumMod val="75000"/>
                  </a:schemeClr>
                </a:solidFill>
              </a:rPr>
              <a:t>など、</a:t>
            </a:r>
            <a:r>
              <a:rPr kumimoji="1" lang="ja-JP" altLang="en-US" sz="2800" dirty="0"/>
              <a:t>相手の「満足」や「納得」につなげるためには、</a:t>
            </a:r>
            <a:endParaRPr kumimoji="1" lang="en-US" altLang="ja-JP" sz="2800" dirty="0"/>
          </a:p>
          <a:p>
            <a:pPr marL="0" indent="0">
              <a:lnSpc>
                <a:spcPts val="2700"/>
              </a:lnSpc>
              <a:buNone/>
            </a:pPr>
            <a:r>
              <a:rPr lang="ja-JP" altLang="en-US" sz="2800" dirty="0"/>
              <a:t>　　　</a:t>
            </a:r>
            <a:r>
              <a:rPr kumimoji="1" lang="ja-JP" altLang="en-US" sz="2800" dirty="0"/>
              <a:t>相手の「不安」や「疑問」を一つ一つ丁寧に解消する</a:t>
            </a:r>
            <a:endParaRPr kumimoji="1" lang="en-US" altLang="ja-JP" sz="2800" dirty="0"/>
          </a:p>
          <a:p>
            <a:pPr marL="0" indent="0">
              <a:lnSpc>
                <a:spcPts val="2700"/>
              </a:lnSpc>
              <a:buNone/>
            </a:pPr>
            <a:r>
              <a:rPr lang="ja-JP" altLang="en-US" sz="2800" dirty="0"/>
              <a:t>　　　</a:t>
            </a:r>
            <a:r>
              <a:rPr kumimoji="1" lang="ja-JP" altLang="en-US" sz="2800" dirty="0"/>
              <a:t>ことが求められます。</a:t>
            </a:r>
            <a:endParaRPr kumimoji="1" lang="en-US" altLang="ja-JP" sz="2800" dirty="0"/>
          </a:p>
        </p:txBody>
      </p:sp>
    </p:spTree>
    <p:extLst>
      <p:ext uri="{BB962C8B-B14F-4D97-AF65-F5344CB8AC3E}">
        <p14:creationId xmlns:p14="http://schemas.microsoft.com/office/powerpoint/2010/main" val="12390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460" y="1268760"/>
            <a:ext cx="8568720" cy="468463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介護支援専門員として説明を行う際に、自分のどのような特徴や個性を活用できると思いますか。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dirty="0">
                <a:solidFill>
                  <a:srgbClr val="000000"/>
                </a:solidFill>
                <a:latin typeface="Calibri" pitchFamily="18"/>
                <a:ea typeface="ＭＳ Ｐゴシック" pitchFamily="2"/>
                <a:cs typeface="Mangal" pitchFamily="2"/>
              </a:rPr>
              <a:t>②</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B2F6CDEE-448B-4530-A79B-EB5F14CA2D81}"/>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３８</a:t>
            </a:r>
            <a:endParaRPr kumimoji="1" lang="ja-JP" altLang="en-US" sz="2400" dirty="0">
              <a:solidFill>
                <a:srgbClr val="FFC000"/>
              </a:solidFill>
            </a:endParaRPr>
          </a:p>
        </p:txBody>
      </p:sp>
    </p:spTree>
    <p:extLst>
      <p:ext uri="{BB962C8B-B14F-4D97-AF65-F5344CB8AC3E}">
        <p14:creationId xmlns:p14="http://schemas.microsoft.com/office/powerpoint/2010/main" val="199334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kumimoji="1" lang="ja-JP" altLang="en-US" dirty="0"/>
              <a:t>②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5516" y="1340768"/>
            <a:ext cx="8928484" cy="4525963"/>
          </a:xfrm>
        </p:spPr>
        <p:txBody>
          <a:bodyPr>
            <a:noAutofit/>
          </a:bodyPr>
          <a:lstStyle/>
          <a:p>
            <a:pPr marL="0" indent="0">
              <a:lnSpc>
                <a:spcPct val="120000"/>
              </a:lnSpc>
              <a:buNone/>
            </a:pPr>
            <a:r>
              <a:rPr kumimoji="1" lang="ja-JP" altLang="en-US" sz="3100" dirty="0"/>
              <a:t>　自分の基礎資格の分野や基礎資格での教育・現場経験などから、自分は何を大切にしている介護支援専門員なのか、自分の得意分野や不得意分野などについて、自己覚知を深めることが重要です。</a:t>
            </a:r>
            <a:endParaRPr kumimoji="1" lang="en-US" altLang="ja-JP" sz="3100" dirty="0"/>
          </a:p>
          <a:p>
            <a:pPr marL="0" indent="0">
              <a:lnSpc>
                <a:spcPct val="120000"/>
              </a:lnSpc>
              <a:buNone/>
            </a:pPr>
            <a:r>
              <a:rPr kumimoji="1" lang="ja-JP" altLang="en-US" sz="3100" dirty="0"/>
              <a:t>　そのうえで、得意な分野は自分のこれまでの景観を活かした説明を心がけ、不得意な分野は一人で抱え込まないようにする必要があります。</a:t>
            </a:r>
            <a:endParaRPr kumimoji="1" lang="en-US" altLang="ja-JP" sz="3100" dirty="0"/>
          </a:p>
          <a:p>
            <a:pPr marL="0" indent="0">
              <a:lnSpc>
                <a:spcPct val="120000"/>
              </a:lnSpc>
              <a:buNone/>
            </a:pPr>
            <a:r>
              <a:rPr kumimoji="1" lang="ja-JP" altLang="en-US" sz="3100" dirty="0"/>
              <a:t>　自身の特徴や個性を有効に活用して説明を行うことが大切です。</a:t>
            </a:r>
            <a:endParaRPr kumimoji="1" lang="en-US" altLang="ja-JP" sz="2800" dirty="0"/>
          </a:p>
        </p:txBody>
      </p:sp>
    </p:spTree>
    <p:extLst>
      <p:ext uri="{BB962C8B-B14F-4D97-AF65-F5344CB8AC3E}">
        <p14:creationId xmlns:p14="http://schemas.microsoft.com/office/powerpoint/2010/main" val="291641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640" y="1628800"/>
            <a:ext cx="8568720" cy="39722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相手の理解度を確認するために、どのような方法があると思いますか。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36180" y="8928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dirty="0">
                <a:solidFill>
                  <a:srgbClr val="000000"/>
                </a:solidFill>
                <a:latin typeface="Calibri" pitchFamily="18"/>
                <a:ea typeface="ＭＳ Ｐゴシック" pitchFamily="2"/>
                <a:cs typeface="Mangal" pitchFamily="2"/>
              </a:rPr>
              <a:t>③</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F14531FA-6E21-43D7-9574-D3593468F2D5}"/>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３９</a:t>
            </a:r>
            <a:endParaRPr kumimoji="1" lang="ja-JP" altLang="en-US" sz="2400" dirty="0">
              <a:solidFill>
                <a:srgbClr val="FFC000"/>
              </a:solidFill>
            </a:endParaRPr>
          </a:p>
        </p:txBody>
      </p:sp>
    </p:spTree>
    <p:extLst>
      <p:ext uri="{BB962C8B-B14F-4D97-AF65-F5344CB8AC3E}">
        <p14:creationId xmlns:p14="http://schemas.microsoft.com/office/powerpoint/2010/main" val="22774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lang="ja-JP" altLang="en-US" dirty="0"/>
              <a:t>③</a:t>
            </a:r>
            <a:r>
              <a:rPr kumimoji="1" lang="ja-JP" altLang="en-US" dirty="0"/>
              <a:t>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endParaRPr kumimoji="1" lang="en-US" altLang="ja-JP" sz="2800" dirty="0"/>
          </a:p>
        </p:txBody>
      </p:sp>
      <p:sp>
        <p:nvSpPr>
          <p:cNvPr id="5" name="テキスト ボックス 4">
            <a:extLst>
              <a:ext uri="{FF2B5EF4-FFF2-40B4-BE49-F238E27FC236}">
                <a16:creationId xmlns:a16="http://schemas.microsoft.com/office/drawing/2014/main" id="{EB421667-19CD-4AFD-AFD2-C73B5F32DB29}"/>
              </a:ext>
            </a:extLst>
          </p:cNvPr>
          <p:cNvSpPr txBox="1"/>
          <p:nvPr/>
        </p:nvSpPr>
        <p:spPr>
          <a:xfrm>
            <a:off x="210077" y="1196752"/>
            <a:ext cx="8933923" cy="5447645"/>
          </a:xfrm>
          <a:prstGeom prst="rect">
            <a:avLst/>
          </a:prstGeom>
          <a:noFill/>
        </p:spPr>
        <p:txBody>
          <a:bodyPr wrap="square">
            <a:spAutoFit/>
          </a:bodyPr>
          <a:lstStyle/>
          <a:p>
            <a:r>
              <a:rPr lang="ja-JP" altLang="en-US" sz="3600" dirty="0"/>
              <a:t>相手が、どのくらい理解したかを</a:t>
            </a:r>
            <a:endParaRPr lang="en-US" altLang="ja-JP" sz="3600" dirty="0"/>
          </a:p>
          <a:p>
            <a:endParaRPr lang="en-US" altLang="ja-JP" sz="800" dirty="0"/>
          </a:p>
          <a:p>
            <a:r>
              <a:rPr lang="ja-JP" altLang="en-US" sz="3600" dirty="0"/>
              <a:t>　</a:t>
            </a:r>
            <a:r>
              <a:rPr lang="ja-JP" altLang="en-US" sz="3600" dirty="0">
                <a:solidFill>
                  <a:srgbClr val="FF0000"/>
                </a:solidFill>
              </a:rPr>
              <a:t>〇相手の言葉で話してもらえるような　</a:t>
            </a:r>
            <a:endParaRPr lang="en-US" altLang="ja-JP" sz="3600" dirty="0">
              <a:solidFill>
                <a:srgbClr val="FF0000"/>
              </a:solidFill>
            </a:endParaRPr>
          </a:p>
          <a:p>
            <a:r>
              <a:rPr lang="ja-JP" altLang="en-US" sz="3600" dirty="0">
                <a:solidFill>
                  <a:srgbClr val="FF0000"/>
                </a:solidFill>
              </a:rPr>
              <a:t>　　「</a:t>
            </a:r>
            <a:r>
              <a:rPr lang="ja-JP" altLang="en-US" sz="3600" b="1" dirty="0">
                <a:solidFill>
                  <a:srgbClr val="FF0000"/>
                </a:solidFill>
                <a:effectLst>
                  <a:outerShdw blurRad="38100" dist="38100" dir="2700000" algn="tl">
                    <a:srgbClr val="000000">
                      <a:alpha val="43137"/>
                    </a:srgbClr>
                  </a:outerShdw>
                </a:effectLst>
              </a:rPr>
              <a:t>オープンクエスチョン</a:t>
            </a:r>
            <a:r>
              <a:rPr lang="ja-JP" altLang="en-US" sz="3600" dirty="0">
                <a:solidFill>
                  <a:srgbClr val="FF0000"/>
                </a:solidFill>
              </a:rPr>
              <a:t>」、</a:t>
            </a:r>
            <a:endParaRPr lang="en-US" altLang="ja-JP" sz="3600" dirty="0">
              <a:solidFill>
                <a:srgbClr val="FF0000"/>
              </a:solidFill>
            </a:endParaRPr>
          </a:p>
          <a:p>
            <a:endParaRPr lang="en-US" altLang="ja-JP" sz="800" dirty="0">
              <a:solidFill>
                <a:srgbClr val="FF0000"/>
              </a:solidFill>
            </a:endParaRPr>
          </a:p>
          <a:p>
            <a:r>
              <a:rPr lang="ja-JP" altLang="en-US" sz="3600" dirty="0"/>
              <a:t>　</a:t>
            </a:r>
            <a:r>
              <a:rPr lang="ja-JP" altLang="en-US" sz="3600" dirty="0">
                <a:solidFill>
                  <a:srgbClr val="0070C0"/>
                </a:solidFill>
              </a:rPr>
              <a:t>〇理解できたかできないかを</a:t>
            </a:r>
            <a:r>
              <a:rPr lang="en-US" altLang="ja-JP" sz="3600" dirty="0">
                <a:solidFill>
                  <a:srgbClr val="0070C0"/>
                </a:solidFill>
              </a:rPr>
              <a:t>YES</a:t>
            </a:r>
            <a:r>
              <a:rPr lang="ja-JP" altLang="en-US" sz="3600" dirty="0">
                <a:solidFill>
                  <a:srgbClr val="0070C0"/>
                </a:solidFill>
              </a:rPr>
              <a:t>又は</a:t>
            </a:r>
            <a:r>
              <a:rPr lang="en-US" altLang="ja-JP" sz="3600" dirty="0">
                <a:solidFill>
                  <a:srgbClr val="0070C0"/>
                </a:solidFill>
              </a:rPr>
              <a:t>NO</a:t>
            </a:r>
          </a:p>
          <a:p>
            <a:r>
              <a:rPr lang="ja-JP" altLang="en-US" sz="3600" dirty="0">
                <a:solidFill>
                  <a:srgbClr val="0070C0"/>
                </a:solidFill>
              </a:rPr>
              <a:t>　　で答えらるような「</a:t>
            </a:r>
            <a:r>
              <a:rPr lang="ja-JP" altLang="en-US" sz="3600" b="1" dirty="0">
                <a:solidFill>
                  <a:srgbClr val="0070C0"/>
                </a:solidFill>
                <a:effectLst>
                  <a:outerShdw blurRad="38100" dist="38100" dir="2700000" algn="tl">
                    <a:srgbClr val="000000">
                      <a:alpha val="43137"/>
                    </a:srgbClr>
                  </a:outerShdw>
                </a:effectLst>
              </a:rPr>
              <a:t>クローズドクエスチョン</a:t>
            </a:r>
            <a:r>
              <a:rPr lang="ja-JP" altLang="en-US" sz="3600" dirty="0">
                <a:solidFill>
                  <a:srgbClr val="0070C0"/>
                </a:solidFill>
              </a:rPr>
              <a:t>」</a:t>
            </a:r>
            <a:endParaRPr lang="en-US" altLang="ja-JP" sz="3600" dirty="0">
              <a:solidFill>
                <a:srgbClr val="0070C0"/>
              </a:solidFill>
            </a:endParaRPr>
          </a:p>
          <a:p>
            <a:endParaRPr lang="en-US" altLang="ja-JP" sz="800" dirty="0">
              <a:solidFill>
                <a:srgbClr val="0070C0"/>
              </a:solidFill>
            </a:endParaRPr>
          </a:p>
          <a:p>
            <a:r>
              <a:rPr lang="ja-JP" altLang="en-US" sz="3600" dirty="0"/>
              <a:t>   などの質問の方法があります。</a:t>
            </a:r>
            <a:endParaRPr lang="en-US" altLang="ja-JP" sz="3600" dirty="0"/>
          </a:p>
          <a:p>
            <a:r>
              <a:rPr lang="ja-JP" altLang="en-US" sz="3600" dirty="0"/>
              <a:t>　  相手の理解度をアセスメントしながら、</a:t>
            </a:r>
            <a:endParaRPr lang="en-US" altLang="ja-JP" sz="3600" dirty="0"/>
          </a:p>
          <a:p>
            <a:r>
              <a:rPr lang="en-US" altLang="ja-JP" sz="3600" dirty="0"/>
              <a:t>    </a:t>
            </a:r>
            <a:r>
              <a:rPr lang="ja-JP" altLang="en-US" sz="3600" dirty="0">
                <a:solidFill>
                  <a:srgbClr val="FF0000"/>
                </a:solidFill>
                <a:effectLst>
                  <a:outerShdw blurRad="38100" dist="38100" dir="2700000" algn="tl">
                    <a:srgbClr val="000000">
                      <a:alpha val="43137"/>
                    </a:srgbClr>
                  </a:outerShdw>
                </a:effectLst>
              </a:rPr>
              <a:t>「非審判的態度」</a:t>
            </a:r>
            <a:r>
              <a:rPr lang="ja-JP" altLang="en-US" sz="3600" dirty="0"/>
              <a:t>をもって丁寧な説明を</a:t>
            </a:r>
            <a:endParaRPr lang="en-US" altLang="ja-JP" sz="3600" dirty="0"/>
          </a:p>
          <a:p>
            <a:r>
              <a:rPr lang="en-US" altLang="ja-JP" sz="3600" dirty="0"/>
              <a:t>    </a:t>
            </a:r>
            <a:r>
              <a:rPr lang="ja-JP" altLang="en-US" sz="3600" dirty="0"/>
              <a:t>心がけることが重要です。</a:t>
            </a:r>
          </a:p>
        </p:txBody>
      </p:sp>
    </p:spTree>
    <p:extLst>
      <p:ext uri="{BB962C8B-B14F-4D97-AF65-F5344CB8AC3E}">
        <p14:creationId xmlns:p14="http://schemas.microsoft.com/office/powerpoint/2010/main" val="3412854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62696" y="1700808"/>
            <a:ext cx="8568720" cy="39958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自分の説明が相手に理解されていない場合、どのような説明の工夫を行うことが考えられますか。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24764" y="50802"/>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④</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F1106CA3-5E6F-40BD-AFD2-9BBEC21DCFA2}"/>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３９</a:t>
            </a:r>
            <a:endParaRPr kumimoji="1" lang="ja-JP" altLang="en-US" sz="2400" dirty="0">
              <a:solidFill>
                <a:srgbClr val="FFC000"/>
              </a:solidFill>
            </a:endParaRPr>
          </a:p>
        </p:txBody>
      </p:sp>
    </p:spTree>
    <p:extLst>
      <p:ext uri="{BB962C8B-B14F-4D97-AF65-F5344CB8AC3E}">
        <p14:creationId xmlns:p14="http://schemas.microsoft.com/office/powerpoint/2010/main" val="569287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559519" y="116632"/>
            <a:ext cx="8229600" cy="1143000"/>
          </a:xfrm>
          <a:solidFill>
            <a:srgbClr val="FF33CC"/>
          </a:solidFill>
          <a:effectLst>
            <a:softEdge rad="317500"/>
          </a:effectLst>
        </p:spPr>
        <p:txBody>
          <a:bodyPr/>
          <a:lstStyle/>
          <a:p>
            <a:r>
              <a:rPr lang="ja-JP" altLang="en-US" dirty="0"/>
              <a:t>④</a:t>
            </a:r>
            <a:r>
              <a:rPr kumimoji="1" lang="ja-JP" altLang="en-US" dirty="0"/>
              <a:t>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endParaRPr kumimoji="1" lang="en-US" altLang="ja-JP" sz="2800" dirty="0"/>
          </a:p>
        </p:txBody>
      </p:sp>
      <p:sp>
        <p:nvSpPr>
          <p:cNvPr id="5" name="テキスト ボックス 4">
            <a:extLst>
              <a:ext uri="{FF2B5EF4-FFF2-40B4-BE49-F238E27FC236}">
                <a16:creationId xmlns:a16="http://schemas.microsoft.com/office/drawing/2014/main" id="{34EA9941-98B9-4F1B-BA2E-C4F83F4D4A0C}"/>
              </a:ext>
            </a:extLst>
          </p:cNvPr>
          <p:cNvSpPr txBox="1"/>
          <p:nvPr/>
        </p:nvSpPr>
        <p:spPr>
          <a:xfrm>
            <a:off x="395535" y="1052736"/>
            <a:ext cx="8748465" cy="6001643"/>
          </a:xfrm>
          <a:prstGeom prst="rect">
            <a:avLst/>
          </a:prstGeom>
          <a:noFill/>
        </p:spPr>
        <p:txBody>
          <a:bodyPr wrap="square">
            <a:spAutoFit/>
          </a:bodyPr>
          <a:lstStyle/>
          <a:p>
            <a:r>
              <a:rPr lang="ja-JP" altLang="en-US" sz="3200" dirty="0"/>
              <a:t>　「相手が理解できるように伝える」ことを念頭におき、相手に合わせた説明の工夫、理解を促す工夫が必要です。</a:t>
            </a:r>
            <a:endParaRPr lang="en-US" altLang="ja-JP" sz="3200" dirty="0"/>
          </a:p>
          <a:p>
            <a:r>
              <a:rPr lang="ja-JP" altLang="en-US" sz="3200" dirty="0"/>
              <a:t>　そのためには、相手の特徴に応じて、</a:t>
            </a:r>
            <a:endParaRPr lang="en-US" altLang="ja-JP" sz="3200" dirty="0"/>
          </a:p>
          <a:p>
            <a:r>
              <a:rPr lang="ja-JP" altLang="en-US" sz="3200" dirty="0"/>
              <a:t>　</a:t>
            </a:r>
            <a:r>
              <a:rPr lang="ja-JP" altLang="en-US" sz="3200" dirty="0">
                <a:solidFill>
                  <a:srgbClr val="0070C0"/>
                </a:solidFill>
              </a:rPr>
              <a:t>◇話の構成や展開を組み立てること、</a:t>
            </a:r>
            <a:endParaRPr lang="en-US" altLang="ja-JP" sz="3200" dirty="0">
              <a:solidFill>
                <a:srgbClr val="0070C0"/>
              </a:solidFill>
            </a:endParaRPr>
          </a:p>
          <a:p>
            <a:r>
              <a:rPr lang="ja-JP" altLang="en-US" sz="3200" dirty="0">
                <a:solidFill>
                  <a:srgbClr val="0070C0"/>
                </a:solidFill>
              </a:rPr>
              <a:t>　◇話のスピードを変化させること、</a:t>
            </a:r>
            <a:endParaRPr lang="en-US" altLang="ja-JP" sz="3200" dirty="0">
              <a:solidFill>
                <a:srgbClr val="0070C0"/>
              </a:solidFill>
            </a:endParaRPr>
          </a:p>
          <a:p>
            <a:r>
              <a:rPr lang="ja-JP" altLang="en-US" sz="3200" dirty="0">
                <a:solidFill>
                  <a:srgbClr val="0070C0"/>
                </a:solidFill>
              </a:rPr>
              <a:t>　◇相手が理解しやすい言葉の選択を行う</a:t>
            </a:r>
            <a:endParaRPr lang="en-US" altLang="ja-JP" sz="3200" dirty="0">
              <a:solidFill>
                <a:srgbClr val="0070C0"/>
              </a:solidFill>
            </a:endParaRPr>
          </a:p>
          <a:p>
            <a:r>
              <a:rPr lang="ja-JP" altLang="en-US" sz="3200" dirty="0"/>
              <a:t>　などの工夫を行います。また、場合によっては、図やイラストなどを用いて、視覚的に説明することも考えられます。</a:t>
            </a:r>
            <a:endParaRPr lang="en-US" altLang="ja-JP" sz="3200" dirty="0"/>
          </a:p>
          <a:p>
            <a:r>
              <a:rPr lang="ja-JP" altLang="en-US" sz="2800" dirty="0"/>
              <a:t>介護支援専門員としての誠実な姿勢を持ち、丁寧な説明を心がけることが重要です。</a:t>
            </a:r>
          </a:p>
        </p:txBody>
      </p:sp>
    </p:spTree>
    <p:extLst>
      <p:ext uri="{BB962C8B-B14F-4D97-AF65-F5344CB8AC3E}">
        <p14:creationId xmlns:p14="http://schemas.microsoft.com/office/powerpoint/2010/main" val="352787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79512" y="2492896"/>
            <a:ext cx="8496944" cy="3424440"/>
            <a:chOff x="179512" y="2492896"/>
            <a:chExt cx="8496944" cy="3424440"/>
          </a:xfrm>
        </p:grpSpPr>
        <p:grpSp>
          <p:nvGrpSpPr>
            <p:cNvPr id="3" name="グループ化 2"/>
            <p:cNvGrpSpPr/>
            <p:nvPr/>
          </p:nvGrpSpPr>
          <p:grpSpPr>
            <a:xfrm>
              <a:off x="482959" y="2492896"/>
              <a:ext cx="8193497" cy="3424440"/>
              <a:chOff x="482959" y="2492896"/>
              <a:chExt cx="8193497" cy="3424440"/>
            </a:xfrm>
          </p:grpSpPr>
          <p:sp>
            <p:nvSpPr>
              <p:cNvPr id="5" name="円/楕円 4"/>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6" name="円/楕円 5"/>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7" name="円/楕円 6"/>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8" name="左右矢印 7"/>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テキスト ボックス 3"/>
            <p:cNvSpPr txBox="1"/>
            <p:nvPr/>
          </p:nvSpPr>
          <p:spPr>
            <a:xfrm>
              <a:off x="179512" y="2492896"/>
              <a:ext cx="2649859" cy="2308324"/>
            </a:xfrm>
            <a:prstGeom prst="rect">
              <a:avLst/>
            </a:prstGeom>
            <a:noFill/>
          </p:spPr>
          <p:txBody>
            <a:bodyPr wrap="square" rtlCol="0">
              <a:spAutoFit/>
            </a:bodyPr>
            <a:lstStyle/>
            <a:p>
              <a:r>
                <a:rPr kumimoji="1" lang="ja-JP" altLang="en-US" sz="2400" b="1" dirty="0">
                  <a:solidFill>
                    <a:srgbClr val="FF0000"/>
                  </a:solidFill>
                </a:rPr>
                <a:t>「このように生活したい」という意思表示を汲み取り、作成したケアプラン原案を説明</a:t>
              </a:r>
              <a:endParaRPr kumimoji="1" lang="en-US" altLang="ja-JP" sz="2400" b="1" dirty="0">
                <a:solidFill>
                  <a:srgbClr val="FF0000"/>
                </a:solidFill>
              </a:endParaRPr>
            </a:p>
            <a:p>
              <a:endParaRPr lang="en-US" altLang="ja-JP" sz="2400" dirty="0"/>
            </a:p>
          </p:txBody>
        </p:sp>
      </p:grpSp>
      <p:sp>
        <p:nvSpPr>
          <p:cNvPr id="12" name="テキスト ボックス 11"/>
          <p:cNvSpPr txBox="1"/>
          <p:nvPr/>
        </p:nvSpPr>
        <p:spPr>
          <a:xfrm>
            <a:off x="0" y="959259"/>
            <a:ext cx="8424936" cy="584775"/>
          </a:xfrm>
          <a:prstGeom prst="rect">
            <a:avLst/>
          </a:prstGeom>
          <a:noFill/>
        </p:spPr>
        <p:txBody>
          <a:bodyPr wrap="square" rtlCol="0">
            <a:spAutoFit/>
          </a:bodyPr>
          <a:lstStyle/>
          <a:p>
            <a:r>
              <a:rPr lang="ja-JP" altLang="en-US" sz="3200" dirty="0"/>
              <a:t>（１）説明の意味・目的</a:t>
            </a:r>
            <a:endParaRPr lang="en-US" altLang="ja-JP" sz="3200" dirty="0"/>
          </a:p>
        </p:txBody>
      </p:sp>
      <p:sp>
        <p:nvSpPr>
          <p:cNvPr id="14" name="テキスト ボックス 13"/>
          <p:cNvSpPr txBox="1"/>
          <p:nvPr/>
        </p:nvSpPr>
        <p:spPr>
          <a:xfrm>
            <a:off x="3347864" y="3501008"/>
            <a:ext cx="2649859" cy="1938992"/>
          </a:xfrm>
          <a:prstGeom prst="rect">
            <a:avLst/>
          </a:prstGeom>
          <a:noFill/>
        </p:spPr>
        <p:txBody>
          <a:bodyPr wrap="square" rtlCol="0">
            <a:spAutoFit/>
          </a:bodyPr>
          <a:lstStyle/>
          <a:p>
            <a:r>
              <a:rPr kumimoji="1" lang="ja-JP" altLang="en-US" sz="2400" dirty="0"/>
              <a:t>・ケアプランに対して「分かった」という利用者の同意</a:t>
            </a:r>
            <a:endParaRPr kumimoji="1" lang="en-US" altLang="ja-JP" sz="2400" dirty="0"/>
          </a:p>
          <a:p>
            <a:r>
              <a:rPr lang="ja-JP" altLang="en-US" sz="2400" b="1" dirty="0">
                <a:solidFill>
                  <a:srgbClr val="FF0000"/>
                </a:solidFill>
              </a:rPr>
              <a:t>・</a:t>
            </a:r>
            <a:r>
              <a:rPr kumimoji="1" lang="ja-JP" altLang="en-US" sz="2400" b="1" dirty="0">
                <a:solidFill>
                  <a:srgbClr val="FF0000"/>
                </a:solidFill>
              </a:rPr>
              <a:t>３者の合意形成、意思統一の場</a:t>
            </a:r>
            <a:endParaRPr lang="en-US" altLang="ja-JP" sz="2400" b="1" dirty="0">
              <a:solidFill>
                <a:srgbClr val="FF0000"/>
              </a:solidFill>
            </a:endParaRPr>
          </a:p>
        </p:txBody>
      </p:sp>
      <p:sp>
        <p:nvSpPr>
          <p:cNvPr id="15" name="テキスト ボックス 14"/>
          <p:cNvSpPr txBox="1"/>
          <p:nvPr/>
        </p:nvSpPr>
        <p:spPr>
          <a:xfrm>
            <a:off x="2059083" y="5983761"/>
            <a:ext cx="5227420" cy="830997"/>
          </a:xfrm>
          <a:prstGeom prst="rect">
            <a:avLst/>
          </a:prstGeom>
          <a:noFill/>
        </p:spPr>
        <p:txBody>
          <a:bodyPr wrap="square" rtlCol="0">
            <a:spAutoFit/>
          </a:bodyPr>
          <a:lstStyle/>
          <a:p>
            <a:r>
              <a:rPr kumimoji="1" lang="ja-JP" altLang="en-US" sz="2400" dirty="0"/>
              <a:t>ケアプラン原案の作成の考え方を説明し、各専門職から意見を求める</a:t>
            </a:r>
            <a:endParaRPr lang="en-US" altLang="ja-JP" sz="2400" dirty="0"/>
          </a:p>
        </p:txBody>
      </p:sp>
      <p:sp>
        <p:nvSpPr>
          <p:cNvPr id="16" name="テキスト ボックス 15"/>
          <p:cNvSpPr txBox="1"/>
          <p:nvPr/>
        </p:nvSpPr>
        <p:spPr>
          <a:xfrm>
            <a:off x="6335688" y="2497209"/>
            <a:ext cx="2808312" cy="1200329"/>
          </a:xfrm>
          <a:prstGeom prst="rect">
            <a:avLst/>
          </a:prstGeom>
          <a:noFill/>
        </p:spPr>
        <p:txBody>
          <a:bodyPr wrap="square" rtlCol="0">
            <a:spAutoFit/>
          </a:bodyPr>
          <a:lstStyle/>
          <a:p>
            <a:r>
              <a:rPr kumimoji="1" lang="ja-JP" altLang="en-US" sz="2400" dirty="0"/>
              <a:t>各専門職の立場からケアプラン原案に対する意見を述べる</a:t>
            </a:r>
            <a:endParaRPr lang="en-US" altLang="ja-JP" sz="2400" dirty="0"/>
          </a:p>
        </p:txBody>
      </p:sp>
      <p:sp>
        <p:nvSpPr>
          <p:cNvPr id="17" name="テキスト ボックス 16"/>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サービス担当者会議①</a:t>
            </a:r>
            <a:endParaRPr lang="en-US" altLang="ja-JP" sz="4000" dirty="0"/>
          </a:p>
        </p:txBody>
      </p:sp>
      <p:sp>
        <p:nvSpPr>
          <p:cNvPr id="18" name="テキスト ボックス 17"/>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303</a:t>
            </a:r>
            <a:endParaRPr kumimoji="1" lang="ja-JP" altLang="en-US" dirty="0"/>
          </a:p>
        </p:txBody>
      </p:sp>
    </p:spTree>
    <p:extLst>
      <p:ext uri="{BB962C8B-B14F-4D97-AF65-F5344CB8AC3E}">
        <p14:creationId xmlns:p14="http://schemas.microsoft.com/office/powerpoint/2010/main" val="107623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750693"/>
            <a:ext cx="8424936" cy="5878532"/>
          </a:xfrm>
          <a:prstGeom prst="rect">
            <a:avLst/>
          </a:prstGeom>
          <a:noFill/>
        </p:spPr>
        <p:txBody>
          <a:bodyPr wrap="square" rtlCol="0">
            <a:spAutoFit/>
          </a:bodyPr>
          <a:lstStyle/>
          <a:p>
            <a:r>
              <a:rPr lang="ja-JP" altLang="en-US" sz="3200" dirty="0"/>
              <a:t>（２）　説明の技法</a:t>
            </a:r>
            <a:endParaRPr lang="en-US" altLang="ja-JP" sz="3200" dirty="0"/>
          </a:p>
          <a:p>
            <a:endParaRPr lang="en-US" altLang="ja-JP" sz="800" dirty="0"/>
          </a:p>
          <a:p>
            <a:r>
              <a:rPr lang="ja-JP" altLang="en-US" sz="2400" b="1" dirty="0">
                <a:solidFill>
                  <a:srgbClr val="FF0000"/>
                </a:solidFill>
              </a:rPr>
              <a:t>１）話の構成を考える</a:t>
            </a:r>
            <a:endParaRPr lang="en-US" altLang="ja-JP" sz="2400" b="1" dirty="0">
              <a:solidFill>
                <a:srgbClr val="FF0000"/>
              </a:solidFill>
            </a:endParaRPr>
          </a:p>
          <a:p>
            <a:endParaRPr lang="en-US" altLang="ja-JP" sz="800" b="1" dirty="0">
              <a:solidFill>
                <a:srgbClr val="FF0000"/>
              </a:solidFill>
            </a:endParaRPr>
          </a:p>
          <a:p>
            <a:r>
              <a:rPr lang="ja-JP" altLang="en-US" sz="2400" dirty="0"/>
              <a:t>　</a:t>
            </a:r>
            <a:r>
              <a:rPr lang="ja-JP" altLang="en-US" sz="2400" b="1" dirty="0">
                <a:solidFill>
                  <a:srgbClr val="FF0000"/>
                </a:solidFill>
              </a:rPr>
              <a:t>①説明前の準備</a:t>
            </a:r>
            <a:endParaRPr lang="en-US" altLang="ja-JP" sz="2400" b="1" dirty="0">
              <a:solidFill>
                <a:srgbClr val="FF0000"/>
              </a:solidFill>
            </a:endParaRPr>
          </a:p>
          <a:p>
            <a:r>
              <a:rPr lang="ja-JP" altLang="en-US" sz="2400" dirty="0"/>
              <a:t>　　・今日は誰に説明するのか</a:t>
            </a:r>
            <a:endParaRPr lang="en-US" altLang="ja-JP" sz="2400" dirty="0"/>
          </a:p>
          <a:p>
            <a:r>
              <a:rPr lang="ja-JP" altLang="en-US" sz="2400" dirty="0"/>
              <a:t>　　・何のために説明をするのか</a:t>
            </a:r>
            <a:endParaRPr lang="en-US" altLang="ja-JP" sz="2400" dirty="0"/>
          </a:p>
          <a:p>
            <a:r>
              <a:rPr lang="ja-JP" altLang="en-US" sz="2400" dirty="0"/>
              <a:t>　　・どこまで説明するのか</a:t>
            </a:r>
            <a:endParaRPr lang="en-US" altLang="ja-JP" sz="2400" dirty="0"/>
          </a:p>
          <a:p>
            <a:r>
              <a:rPr lang="ja-JP" altLang="en-US" sz="2400" dirty="0"/>
              <a:t>　　・何を理解してもらう必要があるのか</a:t>
            </a:r>
            <a:endParaRPr lang="en-US" altLang="ja-JP" sz="2400" dirty="0"/>
          </a:p>
          <a:p>
            <a:endParaRPr lang="en-US" altLang="ja-JP" sz="800" dirty="0"/>
          </a:p>
          <a:p>
            <a:r>
              <a:rPr lang="ja-JP" altLang="en-US" sz="2400" dirty="0"/>
              <a:t>　</a:t>
            </a:r>
            <a:r>
              <a:rPr lang="ja-JP" altLang="en-US" sz="2400" b="1" dirty="0">
                <a:solidFill>
                  <a:srgbClr val="FF0000"/>
                </a:solidFill>
              </a:rPr>
              <a:t>②説明を行うための道具</a:t>
            </a:r>
            <a:endParaRPr lang="en-US" altLang="ja-JP" sz="2400" b="1" dirty="0">
              <a:solidFill>
                <a:srgbClr val="FF0000"/>
              </a:solidFill>
            </a:endParaRPr>
          </a:p>
          <a:p>
            <a:r>
              <a:rPr lang="ja-JP" altLang="en-US" sz="2400" dirty="0"/>
              <a:t>　　・口頭で説明を行うのか</a:t>
            </a:r>
            <a:endParaRPr lang="en-US" altLang="ja-JP" sz="2400" dirty="0"/>
          </a:p>
          <a:p>
            <a:r>
              <a:rPr lang="ja-JP" altLang="en-US" sz="2400" dirty="0"/>
              <a:t>　　・図や写真をなどを使用するのか</a:t>
            </a:r>
            <a:endParaRPr lang="en-US" altLang="ja-JP" sz="2400" dirty="0"/>
          </a:p>
          <a:p>
            <a:r>
              <a:rPr lang="ja-JP" altLang="en-US" sz="2400" dirty="0"/>
              <a:t>　　・どのタイミングで説明するのか</a:t>
            </a:r>
            <a:endParaRPr lang="en-US" altLang="ja-JP" sz="2400" dirty="0"/>
          </a:p>
          <a:p>
            <a:endParaRPr lang="en-US" altLang="ja-JP" sz="800" dirty="0"/>
          </a:p>
          <a:p>
            <a:r>
              <a:rPr lang="ja-JP" altLang="en-US" sz="2400" dirty="0"/>
              <a:t>　</a:t>
            </a:r>
            <a:r>
              <a:rPr lang="ja-JP" altLang="en-US" sz="2400" b="1" dirty="0">
                <a:solidFill>
                  <a:srgbClr val="FF0000"/>
                </a:solidFill>
              </a:rPr>
              <a:t>③説明する相手に合せる</a:t>
            </a:r>
            <a:endParaRPr lang="en-US" altLang="ja-JP" sz="2400" b="1" dirty="0">
              <a:solidFill>
                <a:srgbClr val="FF0000"/>
              </a:solidFill>
            </a:endParaRPr>
          </a:p>
          <a:p>
            <a:r>
              <a:rPr lang="ja-JP" altLang="en-US" sz="2400" dirty="0"/>
              <a:t>　　・理由を説明してから、結論を話す</a:t>
            </a:r>
            <a:endParaRPr lang="en-US" altLang="ja-JP" sz="2400" dirty="0"/>
          </a:p>
          <a:p>
            <a:r>
              <a:rPr lang="ja-JP" altLang="en-US" sz="2400" dirty="0"/>
              <a:t>　　・結論を話してから、その理由を説明する　</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３－１サービス担当者会議②</a:t>
            </a:r>
            <a:endParaRPr lang="en-US" altLang="ja-JP" sz="2800" dirty="0"/>
          </a:p>
        </p:txBody>
      </p:sp>
      <p:sp>
        <p:nvSpPr>
          <p:cNvPr id="5" name="テキスト ボックス 4"/>
          <p:cNvSpPr txBox="1"/>
          <p:nvPr/>
        </p:nvSpPr>
        <p:spPr>
          <a:xfrm>
            <a:off x="7668344" y="116632"/>
            <a:ext cx="1080120"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293</a:t>
            </a:r>
            <a:endParaRPr kumimoji="1" lang="ja-JP" altLang="en-US" dirty="0"/>
          </a:p>
        </p:txBody>
      </p:sp>
      <p:sp>
        <p:nvSpPr>
          <p:cNvPr id="6" name="テキスト ボックス 5">
            <a:extLst>
              <a:ext uri="{FF2B5EF4-FFF2-40B4-BE49-F238E27FC236}">
                <a16:creationId xmlns:a16="http://schemas.microsoft.com/office/drawing/2014/main" id="{00A07E4B-B645-4F6C-A01D-40D0C7EE4AE8}"/>
              </a:ext>
            </a:extLst>
          </p:cNvPr>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サービス担当者会議②</a:t>
            </a:r>
            <a:endParaRPr lang="en-US" altLang="ja-JP" sz="4000" dirty="0"/>
          </a:p>
        </p:txBody>
      </p:sp>
      <p:sp>
        <p:nvSpPr>
          <p:cNvPr id="7" name="テキスト ボックス 6">
            <a:extLst>
              <a:ext uri="{FF2B5EF4-FFF2-40B4-BE49-F238E27FC236}">
                <a16:creationId xmlns:a16="http://schemas.microsoft.com/office/drawing/2014/main" id="{81DB514C-8503-46F4-94A4-D97D2B274E28}"/>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305</a:t>
            </a:r>
            <a:endParaRPr kumimoji="1" lang="ja-JP" altLang="en-US" dirty="0"/>
          </a:p>
        </p:txBody>
      </p:sp>
    </p:spTree>
    <p:extLst>
      <p:ext uri="{BB962C8B-B14F-4D97-AF65-F5344CB8AC3E}">
        <p14:creationId xmlns:p14="http://schemas.microsoft.com/office/powerpoint/2010/main" val="1517636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667717"/>
            <a:ext cx="8424936" cy="6001643"/>
          </a:xfrm>
          <a:prstGeom prst="rect">
            <a:avLst/>
          </a:prstGeom>
          <a:noFill/>
        </p:spPr>
        <p:txBody>
          <a:bodyPr wrap="square" rtlCol="0">
            <a:spAutoFit/>
          </a:bodyPr>
          <a:lstStyle/>
          <a:p>
            <a:r>
              <a:rPr lang="ja-JP" altLang="en-US" sz="2400" b="1" dirty="0">
                <a:solidFill>
                  <a:srgbClr val="FF0000"/>
                </a:solidFill>
              </a:rPr>
              <a:t>２）姿勢</a:t>
            </a:r>
            <a:endParaRPr lang="en-US" altLang="ja-JP" sz="2400" b="1" dirty="0">
              <a:solidFill>
                <a:srgbClr val="FF0000"/>
              </a:solidFill>
            </a:endParaRPr>
          </a:p>
          <a:p>
            <a:pPr marL="441325" indent="-441325"/>
            <a:r>
              <a:rPr lang="ja-JP" altLang="en-US" sz="2400" dirty="0"/>
              <a:t>　〇「相手に理解してほしい」「きちんと伝えたい」という介護支援専門員の誠実で真摯な姿勢が重要</a:t>
            </a:r>
            <a:endParaRPr lang="en-US" altLang="ja-JP" sz="2400" dirty="0"/>
          </a:p>
          <a:p>
            <a:pPr marL="441325" indent="-441325"/>
            <a:endParaRPr lang="en-US" altLang="ja-JP" sz="2400" dirty="0"/>
          </a:p>
          <a:p>
            <a:pPr marL="441325" indent="-441325"/>
            <a:r>
              <a:rPr lang="ja-JP" altLang="en-US" sz="2400" b="1" dirty="0">
                <a:solidFill>
                  <a:srgbClr val="FF0000"/>
                </a:solidFill>
              </a:rPr>
              <a:t>３）スピード</a:t>
            </a:r>
            <a:endParaRPr lang="en-US" altLang="ja-JP" sz="2400" b="1" dirty="0">
              <a:solidFill>
                <a:srgbClr val="FF0000"/>
              </a:solidFill>
            </a:endParaRPr>
          </a:p>
          <a:p>
            <a:pPr marL="441325" indent="-441325"/>
            <a:r>
              <a:rPr lang="ja-JP" altLang="en-US" sz="2400" dirty="0"/>
              <a:t>　</a:t>
            </a:r>
            <a:r>
              <a:rPr lang="ja-JP" altLang="en-US" sz="2400" b="1" dirty="0">
                <a:solidFill>
                  <a:srgbClr val="FF0000"/>
                </a:solidFill>
              </a:rPr>
              <a:t>〇相手の専門性や特徴に配慮した説明技法</a:t>
            </a:r>
            <a:endParaRPr lang="en-US" altLang="ja-JP" sz="2400" b="1" dirty="0">
              <a:solidFill>
                <a:srgbClr val="FF0000"/>
              </a:solidFill>
            </a:endParaRPr>
          </a:p>
          <a:p>
            <a:pPr marL="441325" indent="-441325"/>
            <a:r>
              <a:rPr lang="ja-JP" altLang="en-US" sz="2400" dirty="0"/>
              <a:t>　　・利用者・家族に対しては、ゆっくり丁寧に説明</a:t>
            </a:r>
            <a:endParaRPr lang="en-US" altLang="ja-JP" sz="2400" dirty="0"/>
          </a:p>
          <a:p>
            <a:pPr marL="441325" indent="-441325"/>
            <a:r>
              <a:rPr lang="ja-JP" altLang="en-US" sz="2400" dirty="0"/>
              <a:t>　　・医療職は一般に「話は簡潔に、動きは迅速に」というトレーニングを受けているので、その特徴に合わせた説明</a:t>
            </a:r>
            <a:endParaRPr lang="en-US" altLang="ja-JP" sz="2400" dirty="0"/>
          </a:p>
          <a:p>
            <a:pPr marL="441325" indent="-441325"/>
            <a:r>
              <a:rPr lang="ja-JP" altLang="en-US" sz="2400" dirty="0"/>
              <a:t>　　・介護職・福祉職には、時系列を追って経緯から説明</a:t>
            </a:r>
            <a:endParaRPr lang="en-US" altLang="ja-JP" sz="2400" dirty="0"/>
          </a:p>
          <a:p>
            <a:pPr marL="441325" indent="-441325"/>
            <a:endParaRPr lang="en-US" altLang="ja-JP" sz="2400" dirty="0"/>
          </a:p>
          <a:p>
            <a:pPr marL="441325" indent="-441325"/>
            <a:r>
              <a:rPr lang="ja-JP" altLang="en-US" sz="2400" b="1" dirty="0">
                <a:solidFill>
                  <a:srgbClr val="FF0000"/>
                </a:solidFill>
              </a:rPr>
              <a:t>４）言葉の選択</a:t>
            </a:r>
            <a:endParaRPr lang="en-US" altLang="ja-JP" sz="2400" b="1" dirty="0">
              <a:solidFill>
                <a:srgbClr val="FF0000"/>
              </a:solidFill>
            </a:endParaRPr>
          </a:p>
          <a:p>
            <a:pPr marL="441325" indent="-441325"/>
            <a:r>
              <a:rPr lang="ja-JP" altLang="en-US" sz="2400" dirty="0"/>
              <a:t>　</a:t>
            </a:r>
            <a:r>
              <a:rPr lang="ja-JP" altLang="en-US" sz="2400" b="1" dirty="0">
                <a:solidFill>
                  <a:srgbClr val="FF0000"/>
                </a:solidFill>
              </a:rPr>
              <a:t>〇利用者の表情をくみ取りながら、言い回しや伝え方を臨機応変に対応</a:t>
            </a:r>
            <a:endParaRPr lang="en-US" altLang="ja-JP" sz="2400" b="1" dirty="0">
              <a:solidFill>
                <a:srgbClr val="FF0000"/>
              </a:solidFill>
            </a:endParaRPr>
          </a:p>
          <a:p>
            <a:pPr marL="441325" indent="-441325"/>
            <a:r>
              <a:rPr lang="ja-JP" altLang="en-US" sz="2400" dirty="0"/>
              <a:t>　〇医療職、介護職、福祉職では、専門分野で学んできた言語が異なることを認識した上、相手が理解できる言葉で説明</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３－１サービス担当者会議③</a:t>
            </a:r>
            <a:endParaRPr lang="en-US" altLang="ja-JP" sz="28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294</a:t>
            </a:r>
            <a:endParaRPr kumimoji="1" lang="ja-JP" altLang="en-US" dirty="0"/>
          </a:p>
        </p:txBody>
      </p:sp>
      <p:sp>
        <p:nvSpPr>
          <p:cNvPr id="6" name="テキスト ボックス 5">
            <a:extLst>
              <a:ext uri="{FF2B5EF4-FFF2-40B4-BE49-F238E27FC236}">
                <a16:creationId xmlns:a16="http://schemas.microsoft.com/office/drawing/2014/main" id="{FDD285C9-9C82-4F22-AC95-A0ECC805EB61}"/>
              </a:ext>
            </a:extLst>
          </p:cNvPr>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サービス担当者会議③</a:t>
            </a:r>
            <a:endParaRPr lang="en-US" altLang="ja-JP" sz="4000" dirty="0"/>
          </a:p>
        </p:txBody>
      </p:sp>
      <p:sp>
        <p:nvSpPr>
          <p:cNvPr id="7" name="テキスト ボックス 6">
            <a:extLst>
              <a:ext uri="{FF2B5EF4-FFF2-40B4-BE49-F238E27FC236}">
                <a16:creationId xmlns:a16="http://schemas.microsoft.com/office/drawing/2014/main" id="{D80BED72-39DD-44D6-AE35-0FA39F59AEBF}"/>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306</a:t>
            </a:r>
          </a:p>
        </p:txBody>
      </p:sp>
    </p:spTree>
    <p:extLst>
      <p:ext uri="{BB962C8B-B14F-4D97-AF65-F5344CB8AC3E}">
        <p14:creationId xmlns:p14="http://schemas.microsoft.com/office/powerpoint/2010/main" val="253483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717032"/>
            <a:ext cx="8352928" cy="2677656"/>
          </a:xfrm>
          <a:prstGeom prst="rect">
            <a:avLst/>
          </a:prstGeom>
          <a:noFill/>
          <a:ln>
            <a:noFill/>
          </a:ln>
        </p:spPr>
        <p:txBody>
          <a:bodyPr wrap="square" rtlCol="0">
            <a:spAutoFit/>
          </a:bodyPr>
          <a:lstStyle/>
          <a:p>
            <a:r>
              <a:rPr lang="ja-JP" altLang="en-US" sz="2400" dirty="0">
                <a:solidFill>
                  <a:srgbClr val="FF0000"/>
                </a:solidFill>
              </a:rPr>
              <a:t>修得目標</a:t>
            </a:r>
            <a:endParaRPr lang="en-US" altLang="ja-JP" sz="2400" dirty="0">
              <a:solidFill>
                <a:srgbClr val="FF0000"/>
              </a:solidFill>
            </a:endParaRPr>
          </a:p>
          <a:p>
            <a:r>
              <a:rPr lang="ja-JP" altLang="en-US" sz="2400" dirty="0"/>
              <a:t>①介護支援専門員として行う説明の意義・目的・責任について　　</a:t>
            </a:r>
          </a:p>
          <a:p>
            <a:r>
              <a:rPr lang="ja-JP" altLang="en-US" sz="2400" dirty="0"/>
              <a:t>　  説明できる。</a:t>
            </a:r>
            <a:endParaRPr lang="en-US" altLang="ja-JP" sz="2400" dirty="0"/>
          </a:p>
          <a:p>
            <a:r>
              <a:rPr lang="ja-JP" altLang="en-US" sz="2400" dirty="0"/>
              <a:t>②利用者や家族に対し、理解度に配慮した説明を行うことの重</a:t>
            </a:r>
            <a:endParaRPr lang="en-US" altLang="ja-JP" sz="2400" dirty="0"/>
          </a:p>
          <a:p>
            <a:r>
              <a:rPr lang="en-US" altLang="ja-JP" sz="2400" dirty="0"/>
              <a:t>     </a:t>
            </a:r>
            <a:r>
              <a:rPr lang="ja-JP" altLang="en-US" sz="2400" dirty="0"/>
              <a:t>要性について説明できる。</a:t>
            </a:r>
            <a:endParaRPr lang="en-US" altLang="ja-JP" sz="2400" dirty="0"/>
          </a:p>
          <a:p>
            <a:r>
              <a:rPr lang="ja-JP" altLang="en-US" sz="2400" dirty="0"/>
              <a:t>③多職種及び場面に応じた説明を行うことができる。</a:t>
            </a:r>
            <a:endParaRPr lang="en-US" altLang="ja-JP" sz="2400" dirty="0"/>
          </a:p>
          <a:p>
            <a:r>
              <a:rPr lang="ja-JP" altLang="en-US" sz="2400" dirty="0"/>
              <a:t>④説明から合意に向かうプロセスの重要性について説明できる。</a:t>
            </a:r>
            <a:endParaRPr kumimoji="1" lang="ja-JP" altLang="en-US" dirty="0"/>
          </a:p>
        </p:txBody>
      </p:sp>
      <p:sp>
        <p:nvSpPr>
          <p:cNvPr id="5" name="テキスト ボックス 4"/>
          <p:cNvSpPr txBox="1"/>
          <p:nvPr/>
        </p:nvSpPr>
        <p:spPr>
          <a:xfrm>
            <a:off x="251520" y="1340768"/>
            <a:ext cx="8352928" cy="1938992"/>
          </a:xfrm>
          <a:prstGeom prst="rect">
            <a:avLst/>
          </a:prstGeom>
          <a:noFill/>
          <a:ln>
            <a:noFill/>
          </a:ln>
        </p:spPr>
        <p:txBody>
          <a:bodyPr wrap="square" rtlCol="0">
            <a:spAutoFit/>
          </a:bodyPr>
          <a:lstStyle/>
          <a:p>
            <a:r>
              <a:rPr lang="ja-JP" altLang="en-US" sz="2400" dirty="0">
                <a:solidFill>
                  <a:srgbClr val="FF0000"/>
                </a:solidFill>
              </a:rPr>
              <a:t>目的</a:t>
            </a:r>
            <a:endParaRPr lang="en-US" altLang="ja-JP" sz="2400" dirty="0">
              <a:solidFill>
                <a:srgbClr val="FF0000"/>
              </a:solidFill>
            </a:endParaRPr>
          </a:p>
          <a:p>
            <a:r>
              <a:rPr lang="ja-JP" altLang="ja-JP" sz="2400" dirty="0"/>
              <a:t>利用者及びその家族に対する適切な説明と合意形成の手法を修得する。</a:t>
            </a:r>
          </a:p>
          <a:p>
            <a:r>
              <a:rPr lang="ja-JP" altLang="ja-JP" sz="2400" dirty="0"/>
              <a:t>また、サービス担当者会議、地域ケア会議等様々な場面においても説明と合意が得られる技術を修得する。</a:t>
            </a:r>
            <a:endParaRPr kumimoji="1" lang="ja-JP" altLang="en-US" sz="2400" dirty="0"/>
          </a:p>
        </p:txBody>
      </p:sp>
      <p:sp>
        <p:nvSpPr>
          <p:cNvPr id="6" name="テキスト ボックス 5"/>
          <p:cNvSpPr txBox="1"/>
          <p:nvPr/>
        </p:nvSpPr>
        <p:spPr>
          <a:xfrm>
            <a:off x="395536" y="260648"/>
            <a:ext cx="8352928" cy="646331"/>
          </a:xfrm>
          <a:prstGeom prst="rect">
            <a:avLst/>
          </a:prstGeom>
          <a:solidFill>
            <a:schemeClr val="accent1">
              <a:lumMod val="20000"/>
              <a:lumOff val="80000"/>
            </a:schemeClr>
          </a:solidFill>
        </p:spPr>
        <p:txBody>
          <a:bodyPr wrap="square" rtlCol="0">
            <a:spAutoFit/>
          </a:bodyPr>
          <a:lstStyle/>
          <a:p>
            <a:pPr algn="ctr"/>
            <a:r>
              <a:rPr kumimoji="1" lang="ja-JP" altLang="en-US" sz="3600" dirty="0"/>
              <a:t>本科目の目的と修得目標</a:t>
            </a:r>
          </a:p>
        </p:txBody>
      </p:sp>
      <p:sp>
        <p:nvSpPr>
          <p:cNvPr id="7" name="テキスト ボックス 6">
            <a:extLst>
              <a:ext uri="{FF2B5EF4-FFF2-40B4-BE49-F238E27FC236}">
                <a16:creationId xmlns:a16="http://schemas.microsoft.com/office/drawing/2014/main" id="{B781D6A7-F158-494A-AB79-056AE7D7E535}"/>
              </a:ext>
            </a:extLst>
          </p:cNvPr>
          <p:cNvSpPr txBox="1"/>
          <p:nvPr/>
        </p:nvSpPr>
        <p:spPr>
          <a:xfrm>
            <a:off x="7884368" y="534164"/>
            <a:ext cx="864096"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289</a:t>
            </a:r>
            <a:endParaRPr kumimoji="1" lang="ja-JP" altLang="en-US" dirty="0"/>
          </a:p>
        </p:txBody>
      </p:sp>
    </p:spTree>
    <p:extLst>
      <p:ext uri="{BB962C8B-B14F-4D97-AF65-F5344CB8AC3E}">
        <p14:creationId xmlns:p14="http://schemas.microsoft.com/office/powerpoint/2010/main" val="523664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1148304"/>
            <a:ext cx="8424936" cy="5578450"/>
          </a:xfrm>
          <a:prstGeom prst="rect">
            <a:avLst/>
          </a:prstGeom>
          <a:noFill/>
        </p:spPr>
        <p:txBody>
          <a:bodyPr wrap="square" rtlCol="0">
            <a:spAutoFit/>
          </a:bodyPr>
          <a:lstStyle/>
          <a:p>
            <a:r>
              <a:rPr lang="ja-JP" altLang="en-US" sz="2400" dirty="0"/>
              <a:t>（１）説明の意味・目的</a:t>
            </a:r>
            <a:endParaRPr lang="en-US" altLang="ja-JP" sz="2400" dirty="0"/>
          </a:p>
          <a:p>
            <a:pPr marL="719138" indent="-719138"/>
            <a:r>
              <a:rPr lang="ja-JP" altLang="en-US" sz="2400" dirty="0"/>
              <a:t>　　〇地域ケア会議は、利用者を知らない者も集まっていることが、サービス担当者会議との大きな相違点</a:t>
            </a:r>
            <a:endParaRPr lang="en-US" altLang="ja-JP" sz="2400" dirty="0"/>
          </a:p>
          <a:p>
            <a:pPr marL="719138" indent="-620713"/>
            <a:r>
              <a:rPr lang="ja-JP" altLang="en-US" sz="2400" dirty="0"/>
              <a:t>　　〇複雑な生活課題を抱えるケースについて、より多様な専門職の助言を得て、課題解決の糸口を探る効果</a:t>
            </a:r>
            <a:endParaRPr lang="en-US" altLang="ja-JP" sz="2400" dirty="0"/>
          </a:p>
          <a:p>
            <a:pPr marL="719138" indent="-620713"/>
            <a:r>
              <a:rPr lang="ja-JP" altLang="en-US" sz="2400" dirty="0"/>
              <a:t>　　〇個別課題から地域課題の発見へ展開させていくプロセス</a:t>
            </a:r>
            <a:endParaRPr lang="en-US" altLang="ja-JP" sz="2400" dirty="0"/>
          </a:p>
          <a:p>
            <a:pPr marL="719138" indent="-620713"/>
            <a:endParaRPr lang="en-US" altLang="ja-JP" sz="1000" dirty="0"/>
          </a:p>
          <a:p>
            <a:pPr marL="719138" indent="-620713"/>
            <a:r>
              <a:rPr lang="ja-JP" altLang="en-US" sz="2400" dirty="0"/>
              <a:t>（２）説明の技法</a:t>
            </a:r>
            <a:endParaRPr lang="en-US" altLang="ja-JP" sz="2400" dirty="0"/>
          </a:p>
          <a:p>
            <a:pPr marL="719138" indent="-620713"/>
            <a:r>
              <a:rPr lang="ja-JP" altLang="en-US" sz="2400" dirty="0"/>
              <a:t>　１）話の構成</a:t>
            </a:r>
            <a:endParaRPr lang="en-US" altLang="ja-JP" sz="2400" dirty="0"/>
          </a:p>
          <a:p>
            <a:pPr marL="719138" indent="-620713"/>
            <a:r>
              <a:rPr lang="ja-JP" altLang="en-US" sz="2400" dirty="0"/>
              <a:t>　</a:t>
            </a:r>
            <a:r>
              <a:rPr lang="ja-JP" altLang="en-US" sz="2400" b="1" dirty="0">
                <a:solidFill>
                  <a:srgbClr val="FF0000"/>
                </a:solidFill>
              </a:rPr>
              <a:t>　〇参加者は利用者のことを知らないので、</a:t>
            </a:r>
            <a:r>
              <a:rPr lang="en-US" altLang="ja-JP" sz="2400" b="1" dirty="0">
                <a:solidFill>
                  <a:srgbClr val="FF0000"/>
                </a:solidFill>
              </a:rPr>
              <a:t>5W2H</a:t>
            </a:r>
            <a:r>
              <a:rPr lang="ja-JP" altLang="en-US" sz="2400" b="1" dirty="0">
                <a:solidFill>
                  <a:srgbClr val="FF0000"/>
                </a:solidFill>
              </a:rPr>
              <a:t>を簡潔に説明するような準備が必要</a:t>
            </a:r>
            <a:endParaRPr lang="en-US" altLang="ja-JP" sz="2400" b="1" dirty="0">
              <a:solidFill>
                <a:srgbClr val="FF0000"/>
              </a:solidFill>
            </a:endParaRPr>
          </a:p>
          <a:p>
            <a:pPr marL="719138" indent="-620713"/>
            <a:endParaRPr lang="en-US" altLang="ja-JP" sz="1050" b="1" dirty="0">
              <a:solidFill>
                <a:srgbClr val="FF0000"/>
              </a:solidFill>
            </a:endParaRPr>
          </a:p>
          <a:p>
            <a:pPr marL="719138" indent="-620713"/>
            <a:r>
              <a:rPr lang="ja-JP" altLang="en-US" sz="2400" dirty="0"/>
              <a:t>　２）姿勢</a:t>
            </a:r>
            <a:endParaRPr lang="en-US" altLang="ja-JP" sz="2400" dirty="0"/>
          </a:p>
          <a:p>
            <a:pPr marL="719138" indent="-620713"/>
            <a:r>
              <a:rPr lang="ja-JP" altLang="en-US" sz="2400" dirty="0"/>
              <a:t>　　〇個人情報の保護に十分な配慮が必要</a:t>
            </a:r>
            <a:endParaRPr lang="en-US" altLang="ja-JP" sz="2400" dirty="0"/>
          </a:p>
          <a:p>
            <a:pPr marL="719138" indent="-620713"/>
            <a:r>
              <a:rPr lang="ja-JP" altLang="en-US" sz="2400" dirty="0"/>
              <a:t>　　〇参加者に「利用者のことを正しく理解してほしい」という誠実で真摯な姿勢が重要</a:t>
            </a:r>
            <a:endParaRPr lang="en-US" altLang="ja-JP" sz="2400" dirty="0"/>
          </a:p>
        </p:txBody>
      </p:sp>
      <p:sp>
        <p:nvSpPr>
          <p:cNvPr id="3" name="テキスト ボックス 2"/>
          <p:cNvSpPr txBox="1"/>
          <p:nvPr/>
        </p:nvSpPr>
        <p:spPr>
          <a:xfrm>
            <a:off x="0" y="44624"/>
            <a:ext cx="9143999" cy="646331"/>
          </a:xfrm>
          <a:prstGeom prst="rect">
            <a:avLst/>
          </a:prstGeom>
          <a:solidFill>
            <a:srgbClr val="00B0F0"/>
          </a:solidFill>
        </p:spPr>
        <p:txBody>
          <a:bodyPr wrap="square" rtlCol="0">
            <a:spAutoFit/>
          </a:bodyPr>
          <a:lstStyle/>
          <a:p>
            <a:pPr algn="ctr"/>
            <a:r>
              <a:rPr lang="ja-JP" altLang="en-US" sz="3600" dirty="0"/>
              <a:t>地域ケア会議①</a:t>
            </a:r>
            <a:endParaRPr lang="en-US" altLang="ja-JP" sz="36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307</a:t>
            </a:r>
          </a:p>
        </p:txBody>
      </p:sp>
    </p:spTree>
    <p:extLst>
      <p:ext uri="{BB962C8B-B14F-4D97-AF65-F5344CB8AC3E}">
        <p14:creationId xmlns:p14="http://schemas.microsoft.com/office/powerpoint/2010/main" val="16785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776893"/>
            <a:ext cx="8424936" cy="4524315"/>
          </a:xfrm>
          <a:prstGeom prst="rect">
            <a:avLst/>
          </a:prstGeom>
          <a:noFill/>
        </p:spPr>
        <p:txBody>
          <a:bodyPr wrap="square" rtlCol="0">
            <a:spAutoFit/>
          </a:bodyPr>
          <a:lstStyle/>
          <a:p>
            <a:pPr marL="441325" indent="-441325"/>
            <a:r>
              <a:rPr lang="ja-JP" altLang="en-US" sz="2400" dirty="0"/>
              <a:t>３）スピード</a:t>
            </a:r>
            <a:endParaRPr lang="en-US" altLang="ja-JP" sz="2400" dirty="0"/>
          </a:p>
          <a:p>
            <a:pPr marL="441325" indent="-441325"/>
            <a:r>
              <a:rPr lang="ja-JP" altLang="en-US" sz="2400" dirty="0"/>
              <a:t>　</a:t>
            </a:r>
            <a:r>
              <a:rPr lang="ja-JP" altLang="en-US" sz="2400" b="1" dirty="0">
                <a:solidFill>
                  <a:srgbClr val="FF0000"/>
                </a:solidFill>
              </a:rPr>
              <a:t>〇事前に議論すべき課題を整理しておき、状況報告を長々と説明することは避け、ポイントを簡潔に要点を押さえて説明</a:t>
            </a:r>
            <a:endParaRPr lang="en-US" altLang="ja-JP" sz="2400" b="1" dirty="0">
              <a:solidFill>
                <a:srgbClr val="FF0000"/>
              </a:solidFill>
            </a:endParaRPr>
          </a:p>
          <a:p>
            <a:pPr marL="441325" indent="-441325"/>
            <a:endParaRPr lang="en-US" altLang="ja-JP" sz="2400" dirty="0"/>
          </a:p>
          <a:p>
            <a:pPr marL="441325" indent="-441325"/>
            <a:r>
              <a:rPr lang="ja-JP" altLang="en-US" sz="2400" dirty="0"/>
              <a:t>４）言葉の選択</a:t>
            </a:r>
            <a:endParaRPr lang="en-US" altLang="ja-JP" sz="2400" dirty="0"/>
          </a:p>
          <a:p>
            <a:pPr marL="441325" indent="-441325"/>
            <a:r>
              <a:rPr lang="ja-JP" altLang="en-US" sz="2400" dirty="0"/>
              <a:t>　〇参加メンバーに専門職ではない町内会長などがいる場合は、誰にでも分かるように平易な言葉を使用</a:t>
            </a:r>
            <a:endParaRPr lang="en-US" altLang="ja-JP" sz="2400" dirty="0"/>
          </a:p>
          <a:p>
            <a:pPr marL="441325" indent="-441325"/>
            <a:r>
              <a:rPr lang="ja-JP" altLang="en-US" sz="2400" dirty="0"/>
              <a:t>　〇専門用語を使用する場合は、参加者が理解できているかどうかを確認しながら言葉を選択</a:t>
            </a:r>
            <a:endParaRPr lang="en-US" altLang="ja-JP" sz="2400" dirty="0"/>
          </a:p>
          <a:p>
            <a:pPr marL="441325" indent="-441325"/>
            <a:endParaRPr lang="en-US" altLang="ja-JP" sz="2400" dirty="0"/>
          </a:p>
          <a:p>
            <a:pPr marL="441325" indent="-441325"/>
            <a:endParaRPr lang="en-US" altLang="ja-JP" sz="2400" dirty="0"/>
          </a:p>
          <a:p>
            <a:pPr marL="441325" indent="-441325"/>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３－２地域ケア会議②</a:t>
            </a:r>
            <a:endParaRPr lang="en-US" altLang="ja-JP" sz="28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298</a:t>
            </a:r>
            <a:endParaRPr kumimoji="1" lang="ja-JP" altLang="en-US" dirty="0"/>
          </a:p>
        </p:txBody>
      </p:sp>
      <p:sp>
        <p:nvSpPr>
          <p:cNvPr id="6" name="テキスト ボックス 5">
            <a:extLst>
              <a:ext uri="{FF2B5EF4-FFF2-40B4-BE49-F238E27FC236}">
                <a16:creationId xmlns:a16="http://schemas.microsoft.com/office/drawing/2014/main" id="{84D9CE3F-613F-4942-AD99-6EEFC2BE5B35}"/>
              </a:ext>
            </a:extLst>
          </p:cNvPr>
          <p:cNvSpPr txBox="1"/>
          <p:nvPr/>
        </p:nvSpPr>
        <p:spPr>
          <a:xfrm>
            <a:off x="0" y="44624"/>
            <a:ext cx="9143999" cy="646331"/>
          </a:xfrm>
          <a:prstGeom prst="rect">
            <a:avLst/>
          </a:prstGeom>
          <a:solidFill>
            <a:srgbClr val="00B0F0"/>
          </a:solidFill>
        </p:spPr>
        <p:txBody>
          <a:bodyPr wrap="square" rtlCol="0">
            <a:spAutoFit/>
          </a:bodyPr>
          <a:lstStyle/>
          <a:p>
            <a:pPr algn="ctr"/>
            <a:r>
              <a:rPr lang="ja-JP" altLang="en-US" sz="3600" dirty="0"/>
              <a:t>地域ケア会議②</a:t>
            </a:r>
            <a:endParaRPr lang="en-US" altLang="ja-JP" sz="3600" dirty="0"/>
          </a:p>
        </p:txBody>
      </p:sp>
      <p:sp>
        <p:nvSpPr>
          <p:cNvPr id="7" name="テキスト ボックス 6">
            <a:extLst>
              <a:ext uri="{FF2B5EF4-FFF2-40B4-BE49-F238E27FC236}">
                <a16:creationId xmlns:a16="http://schemas.microsoft.com/office/drawing/2014/main" id="{FAECDAAF-FFAC-4D36-9FE1-D8423FD2000D}"/>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309</a:t>
            </a:r>
          </a:p>
        </p:txBody>
      </p:sp>
    </p:spTree>
    <p:extLst>
      <p:ext uri="{BB962C8B-B14F-4D97-AF65-F5344CB8AC3E}">
        <p14:creationId xmlns:p14="http://schemas.microsoft.com/office/powerpoint/2010/main" val="4084848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6582" y="980728"/>
            <a:ext cx="8424936" cy="5632311"/>
          </a:xfrm>
          <a:prstGeom prst="rect">
            <a:avLst/>
          </a:prstGeom>
          <a:noFill/>
        </p:spPr>
        <p:txBody>
          <a:bodyPr wrap="square" rtlCol="0">
            <a:spAutoFit/>
          </a:bodyPr>
          <a:lstStyle/>
          <a:p>
            <a:r>
              <a:rPr lang="ja-JP" altLang="en-US" sz="2400" dirty="0"/>
              <a:t>（１）説明の意味・目的</a:t>
            </a:r>
            <a:endParaRPr lang="en-US" altLang="ja-JP" sz="2400" dirty="0"/>
          </a:p>
          <a:p>
            <a:pPr marL="719138" indent="-719138"/>
            <a:r>
              <a:rPr lang="ja-JP" altLang="en-US" sz="2400" dirty="0"/>
              <a:t>　　〇利用者は、居宅介護支援事業所と契約しているので、事業所内で情報共有が必要</a:t>
            </a:r>
            <a:endParaRPr lang="en-US" altLang="ja-JP" sz="2400" dirty="0"/>
          </a:p>
          <a:p>
            <a:pPr marL="719138" indent="-719138"/>
            <a:r>
              <a:rPr lang="ja-JP" altLang="en-US" sz="2400" dirty="0"/>
              <a:t>　　</a:t>
            </a:r>
            <a:r>
              <a:rPr lang="ja-JP" altLang="en-US" sz="2400" b="1" dirty="0">
                <a:solidFill>
                  <a:srgbClr val="FF0000"/>
                </a:solidFill>
              </a:rPr>
              <a:t>〇解決すべき課題、目標の設定の考え方を根拠に基づき説明するとともに、他の介護支援専門員の意見も聴くことによりトレーニングを積む</a:t>
            </a:r>
            <a:endParaRPr lang="en-US" altLang="ja-JP" sz="2400" b="1" dirty="0">
              <a:solidFill>
                <a:srgbClr val="FF0000"/>
              </a:solidFill>
            </a:endParaRPr>
          </a:p>
          <a:p>
            <a:pPr marL="719138" indent="-719138"/>
            <a:endParaRPr lang="en-US" altLang="ja-JP" sz="2400" dirty="0"/>
          </a:p>
          <a:p>
            <a:pPr marL="719138" indent="-719138"/>
            <a:r>
              <a:rPr lang="ja-JP" altLang="en-US" sz="2400" dirty="0"/>
              <a:t>（２）説明の技法</a:t>
            </a:r>
            <a:endParaRPr lang="en-US" altLang="ja-JP" sz="2400" dirty="0"/>
          </a:p>
          <a:p>
            <a:pPr marL="719138" indent="-719138"/>
            <a:r>
              <a:rPr lang="ja-JP" altLang="en-US" sz="2400" dirty="0"/>
              <a:t>　１）話の構成</a:t>
            </a:r>
            <a:endParaRPr lang="en-US" altLang="ja-JP" sz="2400" dirty="0"/>
          </a:p>
          <a:p>
            <a:pPr marL="719138" indent="-620713"/>
            <a:r>
              <a:rPr lang="ja-JP" altLang="en-US" sz="2400" dirty="0"/>
              <a:t>　 〇「時系列に沿って」「簡潔に」「要点を押さえて」説明するトレーニング</a:t>
            </a:r>
            <a:endParaRPr lang="en-US" altLang="ja-JP" sz="2400" dirty="0"/>
          </a:p>
          <a:p>
            <a:pPr marL="719138" indent="-620713"/>
            <a:endParaRPr lang="en-US" altLang="ja-JP" sz="2400" dirty="0"/>
          </a:p>
          <a:p>
            <a:pPr marL="719138" indent="-620713"/>
            <a:r>
              <a:rPr lang="ja-JP" altLang="en-US" sz="2400" dirty="0"/>
              <a:t>２）姿勢</a:t>
            </a:r>
            <a:endParaRPr lang="en-US" altLang="ja-JP" sz="2400" dirty="0"/>
          </a:p>
          <a:p>
            <a:pPr marL="719138" indent="-620713"/>
            <a:r>
              <a:rPr lang="ja-JP" altLang="en-US" sz="2400" dirty="0"/>
              <a:t>　〇介護支援専門員同士で、自分の説明力を確認するとともに、「互いのケアマネジメントを磨き合う姿勢」が重要</a:t>
            </a:r>
            <a:endParaRPr lang="en-US" altLang="ja-JP" sz="2400" dirty="0"/>
          </a:p>
        </p:txBody>
      </p:sp>
      <p:sp>
        <p:nvSpPr>
          <p:cNvPr id="3" name="テキスト ボックス 2"/>
          <p:cNvSpPr txBox="1"/>
          <p:nvPr/>
        </p:nvSpPr>
        <p:spPr>
          <a:xfrm>
            <a:off x="0" y="44624"/>
            <a:ext cx="9143999" cy="707886"/>
          </a:xfrm>
          <a:prstGeom prst="rect">
            <a:avLst/>
          </a:prstGeom>
          <a:solidFill>
            <a:srgbClr val="92D050"/>
          </a:solidFill>
        </p:spPr>
        <p:txBody>
          <a:bodyPr wrap="square" rtlCol="0">
            <a:spAutoFit/>
          </a:bodyPr>
          <a:lstStyle/>
          <a:p>
            <a:pPr algn="ctr"/>
            <a:r>
              <a:rPr lang="ja-JP" altLang="en-US" sz="4000" dirty="0"/>
              <a:t>事業所内研修①</a:t>
            </a:r>
            <a:endParaRPr lang="en-US" altLang="ja-JP" sz="40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310</a:t>
            </a:r>
            <a:endParaRPr kumimoji="1" lang="ja-JP" altLang="en-US" dirty="0"/>
          </a:p>
        </p:txBody>
      </p:sp>
    </p:spTree>
    <p:extLst>
      <p:ext uri="{BB962C8B-B14F-4D97-AF65-F5344CB8AC3E}">
        <p14:creationId xmlns:p14="http://schemas.microsoft.com/office/powerpoint/2010/main" val="1581804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667717"/>
            <a:ext cx="8424936" cy="6001643"/>
          </a:xfrm>
          <a:prstGeom prst="rect">
            <a:avLst/>
          </a:prstGeom>
          <a:noFill/>
        </p:spPr>
        <p:txBody>
          <a:bodyPr wrap="square" rtlCol="0">
            <a:spAutoFit/>
          </a:bodyPr>
          <a:lstStyle/>
          <a:p>
            <a:pPr marL="441325" indent="-441325"/>
            <a:r>
              <a:rPr lang="ja-JP" altLang="en-US" sz="2400" dirty="0"/>
              <a:t>３）スピード</a:t>
            </a:r>
            <a:endParaRPr lang="en-US" altLang="ja-JP" sz="2400" dirty="0"/>
          </a:p>
          <a:p>
            <a:pPr marL="441325" indent="-441325"/>
            <a:r>
              <a:rPr lang="ja-JP" altLang="en-US" sz="2400" dirty="0"/>
              <a:t>　〇「簡潔に」「要点を押さえて」を心がけた説明を行ってみた上で、他の介護支援専門員から「説明の仕方」「説明のスピード」について助言を受ける</a:t>
            </a:r>
            <a:endParaRPr lang="en-US" altLang="ja-JP" sz="2400" dirty="0"/>
          </a:p>
          <a:p>
            <a:pPr marL="441325" indent="-441325"/>
            <a:endParaRPr lang="en-US" altLang="ja-JP" sz="2400" dirty="0"/>
          </a:p>
          <a:p>
            <a:pPr marL="441325" indent="-441325"/>
            <a:r>
              <a:rPr lang="ja-JP" altLang="en-US" sz="2400" dirty="0"/>
              <a:t>４）言葉の選択</a:t>
            </a:r>
            <a:endParaRPr lang="en-US" altLang="ja-JP" sz="2400" dirty="0"/>
          </a:p>
          <a:p>
            <a:pPr marL="441325" indent="-441325"/>
            <a:r>
              <a:rPr lang="ja-JP" altLang="en-US" sz="2400" dirty="0"/>
              <a:t>　〇一般の人に理解できない「ケアマネ略語」（サ責、サ担、認調など）の使用は避け、サービス担当者会議などの場で共通言語を使用できるようにトレーニング</a:t>
            </a:r>
            <a:endParaRPr lang="en-US" altLang="ja-JP" sz="2400" dirty="0"/>
          </a:p>
          <a:p>
            <a:pPr marL="441325" indent="-441325"/>
            <a:endParaRPr lang="en-US" altLang="ja-JP" sz="2400" dirty="0"/>
          </a:p>
          <a:p>
            <a:pPr marL="441325" indent="-441325"/>
            <a:r>
              <a:rPr lang="ja-JP" altLang="en-US" sz="2400" dirty="0"/>
              <a:t>５）その他</a:t>
            </a:r>
            <a:endParaRPr lang="en-US" altLang="ja-JP" sz="2400" dirty="0"/>
          </a:p>
          <a:p>
            <a:pPr marL="441325" indent="-441325"/>
            <a:r>
              <a:rPr lang="ja-JP" altLang="en-US" sz="2400" b="1" dirty="0"/>
              <a:t>　</a:t>
            </a:r>
            <a:r>
              <a:rPr lang="ja-JP" altLang="en-US" sz="2400" b="1" dirty="0">
                <a:solidFill>
                  <a:srgbClr val="FF0000"/>
                </a:solidFill>
              </a:rPr>
              <a:t>〇介護支援専門員は、利用者の歴史や物語を大切にする専門職であるが、それにこだわるあまり、利用者の物語を最初から順を追って話しだすのは時間の非効率</a:t>
            </a:r>
            <a:endParaRPr lang="en-US" altLang="ja-JP" sz="2400" b="1" dirty="0">
              <a:solidFill>
                <a:srgbClr val="FF0000"/>
              </a:solidFill>
            </a:endParaRPr>
          </a:p>
          <a:p>
            <a:pPr marL="441325" indent="-441325"/>
            <a:r>
              <a:rPr lang="ja-JP" altLang="en-US" sz="2400" b="1" dirty="0">
                <a:solidFill>
                  <a:srgbClr val="FF0000"/>
                </a:solidFill>
              </a:rPr>
              <a:t>　〇介護支援専門員が満足する説明ではなく、相手が納得する説明技法のトレーニング</a:t>
            </a:r>
            <a:endParaRPr lang="en-US" altLang="ja-JP" sz="2400" b="1" dirty="0">
              <a:solidFill>
                <a:srgbClr val="FF0000"/>
              </a:solidFill>
            </a:endParaRPr>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３－３事業所内研修②</a:t>
            </a:r>
            <a:endParaRPr lang="en-US" altLang="ja-JP" sz="2800" dirty="0"/>
          </a:p>
        </p:txBody>
      </p:sp>
      <p:sp>
        <p:nvSpPr>
          <p:cNvPr id="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23</a:t>
            </a:fld>
            <a:endParaRPr kumimoji="1" lang="ja-JP" altLang="en-US" sz="1800" dirty="0">
              <a:solidFill>
                <a:schemeClr val="tx1"/>
              </a:solidFill>
              <a:latin typeface="+mn-ea"/>
            </a:endParaRPr>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300</a:t>
            </a:r>
            <a:endParaRPr kumimoji="1" lang="ja-JP" altLang="en-US" dirty="0"/>
          </a:p>
        </p:txBody>
      </p:sp>
      <p:sp>
        <p:nvSpPr>
          <p:cNvPr id="7" name="テキスト ボックス 6">
            <a:extLst>
              <a:ext uri="{FF2B5EF4-FFF2-40B4-BE49-F238E27FC236}">
                <a16:creationId xmlns:a16="http://schemas.microsoft.com/office/drawing/2014/main" id="{98300E99-61F4-44DE-9ED6-3CB3B4C3882F}"/>
              </a:ext>
            </a:extLst>
          </p:cNvPr>
          <p:cNvSpPr txBox="1"/>
          <p:nvPr/>
        </p:nvSpPr>
        <p:spPr>
          <a:xfrm>
            <a:off x="0" y="44624"/>
            <a:ext cx="9143999" cy="707886"/>
          </a:xfrm>
          <a:prstGeom prst="rect">
            <a:avLst/>
          </a:prstGeom>
          <a:solidFill>
            <a:srgbClr val="92D050"/>
          </a:solidFill>
        </p:spPr>
        <p:txBody>
          <a:bodyPr wrap="square" rtlCol="0">
            <a:spAutoFit/>
          </a:bodyPr>
          <a:lstStyle/>
          <a:p>
            <a:pPr algn="ctr"/>
            <a:r>
              <a:rPr lang="ja-JP" altLang="en-US" sz="4000" dirty="0"/>
              <a:t>事業所内研修②</a:t>
            </a:r>
            <a:endParaRPr lang="en-US" altLang="ja-JP" sz="4000" dirty="0"/>
          </a:p>
        </p:txBody>
      </p:sp>
      <p:sp>
        <p:nvSpPr>
          <p:cNvPr id="8" name="テキスト ボックス 7">
            <a:extLst>
              <a:ext uri="{FF2B5EF4-FFF2-40B4-BE49-F238E27FC236}">
                <a16:creationId xmlns:a16="http://schemas.microsoft.com/office/drawing/2014/main" id="{59405369-B53B-41A7-832C-4D641D11FCB8}"/>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１２</a:t>
            </a:r>
          </a:p>
        </p:txBody>
      </p:sp>
    </p:spTree>
    <p:extLst>
      <p:ext uri="{BB962C8B-B14F-4D97-AF65-F5344CB8AC3E}">
        <p14:creationId xmlns:p14="http://schemas.microsoft.com/office/powerpoint/2010/main" val="222807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908720"/>
            <a:ext cx="8424936" cy="4893647"/>
          </a:xfrm>
          <a:prstGeom prst="rect">
            <a:avLst/>
          </a:prstGeom>
          <a:noFill/>
        </p:spPr>
        <p:txBody>
          <a:bodyPr wrap="square" rtlCol="0">
            <a:spAutoFit/>
          </a:bodyPr>
          <a:lstStyle/>
          <a:p>
            <a:pPr marL="441325" indent="-441325"/>
            <a:r>
              <a:rPr lang="ja-JP" altLang="en-US" sz="2400" dirty="0"/>
              <a:t>１．説明の場面</a:t>
            </a:r>
            <a:endParaRPr lang="en-US" altLang="ja-JP" sz="2400" dirty="0"/>
          </a:p>
          <a:p>
            <a:pPr marL="441325" indent="-441325"/>
            <a:r>
              <a:rPr lang="ja-JP" altLang="en-US" sz="2400" dirty="0"/>
              <a:t>　　ケアマネジメントプロセス全般にわたり、説明が必要</a:t>
            </a:r>
            <a:endParaRPr lang="en-US" altLang="ja-JP" sz="2400" dirty="0"/>
          </a:p>
          <a:p>
            <a:pPr marL="441325" indent="-441325"/>
            <a:endParaRPr lang="en-US" altLang="ja-JP" sz="2400" dirty="0"/>
          </a:p>
          <a:p>
            <a:pPr marL="441325" indent="-441325"/>
            <a:r>
              <a:rPr lang="ja-JP" altLang="en-US" sz="2400" dirty="0"/>
              <a:t>２．説明から合意に向かう場面と役割</a:t>
            </a:r>
            <a:endParaRPr lang="en-US" altLang="ja-JP" sz="2400" dirty="0"/>
          </a:p>
          <a:p>
            <a:pPr marL="441325" indent="-441325"/>
            <a:r>
              <a:rPr lang="ja-JP" altLang="en-US" sz="2400" dirty="0"/>
              <a:t>（１）受付時</a:t>
            </a:r>
            <a:endParaRPr lang="en-US" altLang="ja-JP" sz="2400" dirty="0"/>
          </a:p>
          <a:p>
            <a:pPr marL="441325" indent="-441325"/>
            <a:r>
              <a:rPr lang="ja-JP" altLang="en-US" sz="2400" dirty="0"/>
              <a:t>　１）説明</a:t>
            </a:r>
            <a:endParaRPr lang="en-US" altLang="ja-JP" sz="2400" dirty="0"/>
          </a:p>
          <a:p>
            <a:pPr marL="441325" indent="-441325"/>
            <a:r>
              <a:rPr lang="ja-JP" altLang="en-US" sz="2400" dirty="0"/>
              <a:t>　　〇居宅介護支援事業所とはどのような場所であるか</a:t>
            </a:r>
            <a:endParaRPr lang="en-US" altLang="ja-JP" sz="2400" dirty="0"/>
          </a:p>
          <a:p>
            <a:pPr marL="441325" indent="-441325"/>
            <a:r>
              <a:rPr lang="ja-JP" altLang="en-US" sz="2400" dirty="0"/>
              <a:t>　　〇介護支援専門員は何をする専門職か</a:t>
            </a:r>
            <a:endParaRPr lang="en-US" altLang="ja-JP" sz="2400" dirty="0"/>
          </a:p>
          <a:p>
            <a:pPr marL="441325" indent="-441325"/>
            <a:r>
              <a:rPr lang="ja-JP" altLang="en-US" sz="2400" dirty="0"/>
              <a:t>　　〇利用者・家族と介護支援専門員は対応な関係であること</a:t>
            </a:r>
            <a:endParaRPr lang="en-US" altLang="ja-JP" sz="2400" dirty="0"/>
          </a:p>
          <a:p>
            <a:pPr marL="719138" indent="-719138"/>
            <a:r>
              <a:rPr lang="ja-JP" altLang="en-US" sz="2400" dirty="0"/>
              <a:t>　　〇介護支援専門員には秘守義務があり、個人情報は漏らさないので、安心して心配事などを話してほしいこと</a:t>
            </a:r>
            <a:endParaRPr lang="en-US" altLang="ja-JP" sz="2400" dirty="0"/>
          </a:p>
          <a:p>
            <a:pPr marL="441325" indent="-441325"/>
            <a:r>
              <a:rPr lang="ja-JP" altLang="en-US" sz="2400" dirty="0"/>
              <a:t>　　〇重要事項説明書の記載内容の説明</a:t>
            </a:r>
            <a:endParaRPr lang="en-US" altLang="ja-JP" sz="2400" dirty="0"/>
          </a:p>
          <a:p>
            <a:pPr marL="441325" indent="-441325"/>
            <a:endParaRPr lang="en-US" altLang="ja-JP" sz="2400" dirty="0"/>
          </a:p>
        </p:txBody>
      </p:sp>
      <p:sp>
        <p:nvSpPr>
          <p:cNvPr id="4" name="円/楕円 3"/>
          <p:cNvSpPr/>
          <p:nvPr/>
        </p:nvSpPr>
        <p:spPr>
          <a:xfrm>
            <a:off x="448477" y="5848209"/>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6236703" y="5901427"/>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7" name="直線矢印コネクタ 6"/>
          <p:cNvCxnSpPr/>
          <p:nvPr/>
        </p:nvCxnSpPr>
        <p:spPr>
          <a:xfrm>
            <a:off x="3131840" y="6264285"/>
            <a:ext cx="295232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829102" y="5869189"/>
            <a:ext cx="3835491" cy="769441"/>
          </a:xfrm>
          <a:prstGeom prst="rect">
            <a:avLst/>
          </a:prstGeom>
          <a:noFill/>
        </p:spPr>
        <p:txBody>
          <a:bodyPr wrap="square" rtlCol="0">
            <a:spAutoFit/>
          </a:bodyPr>
          <a:lstStyle/>
          <a:p>
            <a:r>
              <a:rPr kumimoji="1" lang="ja-JP" altLang="en-US" sz="2200" b="1" dirty="0">
                <a:solidFill>
                  <a:srgbClr val="FF0000"/>
                </a:solidFill>
              </a:rPr>
              <a:t>分かりや</a:t>
            </a:r>
            <a:r>
              <a:rPr lang="ja-JP" altLang="en-US" sz="2200" b="1" dirty="0">
                <a:solidFill>
                  <a:srgbClr val="FF0000"/>
                </a:solidFill>
              </a:rPr>
              <a:t>すく、丁寧に、相手の理解度を確認しながら説明</a:t>
            </a:r>
            <a:endParaRPr kumimoji="1" lang="ja-JP" altLang="en-US" sz="2200" b="1" dirty="0">
              <a:solidFill>
                <a:srgbClr val="FF0000"/>
              </a:solidFill>
            </a:endParaRPr>
          </a:p>
        </p:txBody>
      </p:sp>
      <p:sp>
        <p:nvSpPr>
          <p:cNvPr id="14" name="テキスト ボックス 13"/>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４－１説明の場面　４－２説明から合意に向かう場面と役割</a:t>
            </a:r>
            <a:endParaRPr lang="en-US" altLang="ja-JP" sz="2800" dirty="0"/>
          </a:p>
        </p:txBody>
      </p:sp>
      <p:sp>
        <p:nvSpPr>
          <p:cNvPr id="17" name="スライド番号プレースホルダー 7"/>
          <p:cNvSpPr>
            <a:spLocks noGrp="1"/>
          </p:cNvSpPr>
          <p:nvPr>
            <p:ph type="sldNum" sz="quarter" idx="12"/>
          </p:nvPr>
        </p:nvSpPr>
        <p:spPr>
          <a:xfrm>
            <a:off x="6876256" y="6368454"/>
            <a:ext cx="2133600" cy="365125"/>
          </a:xfrm>
        </p:spPr>
        <p:txBody>
          <a:bodyPr/>
          <a:lstStyle/>
          <a:p>
            <a:fld id="{D79408FC-1019-4D17-9821-FE8F6A5D8B30}" type="slidenum">
              <a:rPr kumimoji="1" lang="ja-JP" altLang="en-US" sz="1800" smtClean="0">
                <a:solidFill>
                  <a:schemeClr val="tx1"/>
                </a:solidFill>
                <a:latin typeface="+mn-ea"/>
              </a:rPr>
              <a:t>24</a:t>
            </a:fld>
            <a:endParaRPr kumimoji="1" lang="ja-JP" altLang="en-US" sz="1800" dirty="0">
              <a:solidFill>
                <a:schemeClr val="tx1"/>
              </a:solidFill>
              <a:latin typeface="+mn-ea"/>
            </a:endParaRPr>
          </a:p>
        </p:txBody>
      </p:sp>
      <p:sp>
        <p:nvSpPr>
          <p:cNvPr id="9" name="テキスト ボックス 8"/>
          <p:cNvSpPr txBox="1"/>
          <p:nvPr/>
        </p:nvSpPr>
        <p:spPr>
          <a:xfrm>
            <a:off x="7740352" y="567844"/>
            <a:ext cx="1008112"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a:t>
            </a:r>
            <a:r>
              <a:rPr kumimoji="1" lang="en-US" altLang="ja-JP" dirty="0"/>
              <a:t>4</a:t>
            </a:r>
            <a:endParaRPr kumimoji="1" lang="ja-JP" altLang="en-US" dirty="0"/>
          </a:p>
        </p:txBody>
      </p:sp>
    </p:spTree>
    <p:extLst>
      <p:ext uri="{BB962C8B-B14F-4D97-AF65-F5344CB8AC3E}">
        <p14:creationId xmlns:p14="http://schemas.microsoft.com/office/powerpoint/2010/main" val="2566746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2412" y="2105111"/>
            <a:ext cx="8424936" cy="1200329"/>
          </a:xfrm>
          <a:prstGeom prst="rect">
            <a:avLst/>
          </a:prstGeom>
          <a:noFill/>
        </p:spPr>
        <p:txBody>
          <a:bodyPr wrap="square" rtlCol="0">
            <a:spAutoFit/>
          </a:bodyPr>
          <a:lstStyle/>
          <a:p>
            <a:pPr marL="441325" indent="-441325"/>
            <a:r>
              <a:rPr lang="ja-JP" altLang="en-US" sz="2400" dirty="0"/>
              <a:t>　２）合意</a:t>
            </a:r>
            <a:endParaRPr lang="en-US" altLang="ja-JP" sz="2400" dirty="0"/>
          </a:p>
          <a:p>
            <a:pPr marL="620713" indent="-620713"/>
            <a:r>
              <a:rPr lang="ja-JP" altLang="en-US" sz="2400" dirty="0"/>
              <a:t>　　〇重要事項説明書、居宅介護支援契約書の説明に対して、同意が得られ合意したら、契約にいたる。</a:t>
            </a:r>
            <a:endParaRPr lang="en-US" altLang="ja-JP" sz="2400" dirty="0"/>
          </a:p>
        </p:txBody>
      </p:sp>
      <p:sp>
        <p:nvSpPr>
          <p:cNvPr id="4" name="円/楕円 3"/>
          <p:cNvSpPr/>
          <p:nvPr/>
        </p:nvSpPr>
        <p:spPr>
          <a:xfrm>
            <a:off x="425251" y="97139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6227068" y="1024075"/>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7" name="直線矢印コネクタ 6"/>
          <p:cNvCxnSpPr>
            <a:cxnSpLocks/>
          </p:cNvCxnSpPr>
          <p:nvPr/>
        </p:nvCxnSpPr>
        <p:spPr>
          <a:xfrm flipH="1" flipV="1">
            <a:off x="3275856" y="1352172"/>
            <a:ext cx="2736304" cy="128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625347" y="582731"/>
            <a:ext cx="2611356" cy="769441"/>
          </a:xfrm>
          <a:prstGeom prst="rect">
            <a:avLst/>
          </a:prstGeom>
          <a:noFill/>
        </p:spPr>
        <p:txBody>
          <a:bodyPr wrap="square" rtlCol="0">
            <a:spAutoFit/>
          </a:bodyPr>
          <a:lstStyle/>
          <a:p>
            <a:r>
              <a:rPr lang="ja-JP" altLang="en-US" sz="2200" b="1" dirty="0">
                <a:solidFill>
                  <a:srgbClr val="FF0000"/>
                </a:solidFill>
              </a:rPr>
              <a:t>内容を理解する</a:t>
            </a:r>
            <a:endParaRPr lang="en-US" altLang="ja-JP" sz="2200" b="1" dirty="0">
              <a:solidFill>
                <a:srgbClr val="FF0000"/>
              </a:solidFill>
            </a:endParaRPr>
          </a:p>
          <a:p>
            <a:r>
              <a:rPr kumimoji="1" lang="ja-JP" altLang="en-US" sz="2200" b="1" dirty="0">
                <a:solidFill>
                  <a:srgbClr val="FF0000"/>
                </a:solidFill>
              </a:rPr>
              <a:t>同意する</a:t>
            </a:r>
            <a:endParaRPr kumimoji="1" lang="en-US" altLang="ja-JP" sz="2200" b="1" dirty="0">
              <a:solidFill>
                <a:srgbClr val="FF0000"/>
              </a:solidFill>
            </a:endParaRPr>
          </a:p>
        </p:txBody>
      </p:sp>
      <p:cxnSp>
        <p:nvCxnSpPr>
          <p:cNvPr id="10" name="直線矢印コネクタ 9"/>
          <p:cNvCxnSpPr>
            <a:cxnSpLocks/>
          </p:cNvCxnSpPr>
          <p:nvPr/>
        </p:nvCxnSpPr>
        <p:spPr>
          <a:xfrm>
            <a:off x="3275856" y="1477208"/>
            <a:ext cx="27363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625347" y="1477208"/>
            <a:ext cx="3744416" cy="769441"/>
          </a:xfrm>
          <a:prstGeom prst="rect">
            <a:avLst/>
          </a:prstGeom>
          <a:noFill/>
        </p:spPr>
        <p:txBody>
          <a:bodyPr wrap="square" rtlCol="0">
            <a:spAutoFit/>
          </a:bodyPr>
          <a:lstStyle/>
          <a:p>
            <a:r>
              <a:rPr lang="ja-JP" altLang="en-US" sz="2200" b="1" dirty="0">
                <a:solidFill>
                  <a:srgbClr val="FF0000"/>
                </a:solidFill>
              </a:rPr>
              <a:t>合意する</a:t>
            </a:r>
            <a:endParaRPr lang="en-US" altLang="ja-JP" sz="2200" b="1" dirty="0">
              <a:solidFill>
                <a:srgbClr val="FF0000"/>
              </a:solidFill>
            </a:endParaRPr>
          </a:p>
          <a:p>
            <a:r>
              <a:rPr lang="ja-JP" altLang="en-US" sz="2200" b="1" dirty="0">
                <a:solidFill>
                  <a:srgbClr val="FF0000"/>
                </a:solidFill>
              </a:rPr>
              <a:t>契約する</a:t>
            </a:r>
          </a:p>
        </p:txBody>
      </p:sp>
      <p:sp>
        <p:nvSpPr>
          <p:cNvPr id="12" name="テキスト ボックス 11"/>
          <p:cNvSpPr txBox="1"/>
          <p:nvPr/>
        </p:nvSpPr>
        <p:spPr>
          <a:xfrm>
            <a:off x="179512" y="3668831"/>
            <a:ext cx="8577471" cy="1200329"/>
          </a:xfrm>
          <a:prstGeom prst="rect">
            <a:avLst/>
          </a:prstGeom>
          <a:noFill/>
        </p:spPr>
        <p:txBody>
          <a:bodyPr wrap="square" rtlCol="0">
            <a:spAutoFit/>
          </a:bodyPr>
          <a:lstStyle/>
          <a:p>
            <a:pPr marL="441325" indent="-441325"/>
            <a:r>
              <a:rPr lang="ja-JP" altLang="en-US" sz="2400" dirty="0"/>
              <a:t>（２）インテーク</a:t>
            </a:r>
            <a:endParaRPr lang="en-US" altLang="ja-JP" sz="2400" dirty="0"/>
          </a:p>
          <a:p>
            <a:pPr marL="441325" indent="-441325"/>
            <a:r>
              <a:rPr lang="ja-JP" altLang="en-US" sz="2400" dirty="0"/>
              <a:t>　　〇いろいろ聞き取ることの必要性を利用者・家族に説明</a:t>
            </a:r>
            <a:endParaRPr lang="en-US" altLang="ja-JP" sz="2400" dirty="0"/>
          </a:p>
          <a:p>
            <a:pPr marL="441325" indent="-441325"/>
            <a:r>
              <a:rPr lang="ja-JP" altLang="en-US" sz="2400" dirty="0"/>
              <a:t>　　〇無理強いして聞きだそうとしないことが大切</a:t>
            </a:r>
            <a:endParaRPr lang="en-US" altLang="ja-JP" sz="2400" dirty="0"/>
          </a:p>
        </p:txBody>
      </p:sp>
      <p:sp>
        <p:nvSpPr>
          <p:cNvPr id="13" name="テキスト ボックス 1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４－２説明から合意に向かう場面と役割②</a:t>
            </a:r>
            <a:endParaRPr lang="en-US" altLang="ja-JP" sz="2800" dirty="0"/>
          </a:p>
        </p:txBody>
      </p:sp>
      <p:sp>
        <p:nvSpPr>
          <p:cNvPr id="1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25</a:t>
            </a:fld>
            <a:endParaRPr kumimoji="1" lang="ja-JP" altLang="en-US" sz="1800" dirty="0">
              <a:solidFill>
                <a:schemeClr val="tx1"/>
              </a:solidFill>
              <a:latin typeface="+mn-ea"/>
            </a:endParaRPr>
          </a:p>
        </p:txBody>
      </p:sp>
      <p:sp>
        <p:nvSpPr>
          <p:cNvPr id="14" name="テキスト ボックス 13"/>
          <p:cNvSpPr txBox="1"/>
          <p:nvPr/>
        </p:nvSpPr>
        <p:spPr>
          <a:xfrm>
            <a:off x="7596336" y="598119"/>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１６</a:t>
            </a:r>
          </a:p>
        </p:txBody>
      </p:sp>
    </p:spTree>
    <p:extLst>
      <p:ext uri="{BB962C8B-B14F-4D97-AF65-F5344CB8AC3E}">
        <p14:creationId xmlns:p14="http://schemas.microsoft.com/office/powerpoint/2010/main" val="2808126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548680"/>
            <a:ext cx="8577471" cy="6370975"/>
          </a:xfrm>
          <a:prstGeom prst="rect">
            <a:avLst/>
          </a:prstGeom>
          <a:noFill/>
        </p:spPr>
        <p:txBody>
          <a:bodyPr wrap="square" rtlCol="0">
            <a:spAutoFit/>
          </a:bodyPr>
          <a:lstStyle/>
          <a:p>
            <a:pPr marL="441325" indent="-441325"/>
            <a:r>
              <a:rPr lang="ja-JP" altLang="en-US" sz="2400" dirty="0"/>
              <a:t>（３）アセスメント・プラニング時</a:t>
            </a:r>
            <a:endParaRPr lang="en-US" altLang="ja-JP" sz="2400" dirty="0"/>
          </a:p>
          <a:p>
            <a:pPr marL="441325" indent="-441325"/>
            <a:r>
              <a:rPr lang="ja-JP" altLang="en-US" sz="2400" dirty="0"/>
              <a:t>　１）説明</a:t>
            </a:r>
            <a:endParaRPr lang="en-US" altLang="ja-JP" sz="2400" dirty="0"/>
          </a:p>
          <a:p>
            <a:pPr marL="441325" indent="-441325"/>
            <a:r>
              <a:rPr lang="ja-JP" altLang="en-US" sz="2400" dirty="0"/>
              <a:t>　　</a:t>
            </a:r>
            <a:r>
              <a:rPr lang="ja-JP" altLang="en-US" sz="2400" b="1" dirty="0">
                <a:solidFill>
                  <a:srgbClr val="FF0000"/>
                </a:solidFill>
              </a:rPr>
              <a:t>〇課題分項目に沿って情報収集をすることを説明</a:t>
            </a:r>
            <a:endParaRPr lang="en-US" altLang="ja-JP" sz="2400" b="1" dirty="0">
              <a:solidFill>
                <a:srgbClr val="FF0000"/>
              </a:solidFill>
            </a:endParaRPr>
          </a:p>
          <a:p>
            <a:pPr marL="441325" indent="-441325"/>
            <a:r>
              <a:rPr lang="ja-JP" altLang="en-US" sz="2400" b="1" dirty="0">
                <a:solidFill>
                  <a:srgbClr val="FF0000"/>
                </a:solidFill>
              </a:rPr>
              <a:t>　　〇答えたくないことは、答えなくてもよいことを説明</a:t>
            </a:r>
            <a:endParaRPr lang="en-US" altLang="ja-JP" sz="2400" b="1" dirty="0">
              <a:solidFill>
                <a:srgbClr val="FF0000"/>
              </a:solidFill>
            </a:endParaRPr>
          </a:p>
          <a:p>
            <a:pPr marL="441325" indent="-441325"/>
            <a:r>
              <a:rPr lang="ja-JP" altLang="en-US" sz="2400" b="1" dirty="0">
                <a:solidFill>
                  <a:srgbClr val="FF0000"/>
                </a:solidFill>
              </a:rPr>
              <a:t>　　〇一度に全部聞き取れるとは限らない</a:t>
            </a:r>
            <a:endParaRPr lang="en-US" altLang="ja-JP" sz="2400" b="1" dirty="0">
              <a:solidFill>
                <a:srgbClr val="FF0000"/>
              </a:solidFill>
            </a:endParaRPr>
          </a:p>
          <a:p>
            <a:pPr marL="620713" indent="-620713"/>
            <a:r>
              <a:rPr lang="ja-JP" altLang="en-US" sz="2400" dirty="0"/>
              <a:t>　　〇解決すべき課題を把握し、自立支援を行うことが目的であり、単にサービスを利用することが目的ではないことを説明</a:t>
            </a:r>
            <a:endParaRPr lang="en-US" altLang="ja-JP" sz="2400" dirty="0"/>
          </a:p>
          <a:p>
            <a:pPr marL="620713" indent="-620713"/>
            <a:r>
              <a:rPr lang="ja-JP" altLang="en-US" sz="2400" dirty="0"/>
              <a:t>　２）合意</a:t>
            </a:r>
            <a:endParaRPr lang="en-US" altLang="ja-JP" sz="2400" dirty="0"/>
          </a:p>
          <a:p>
            <a:pPr marL="620713" indent="-620713"/>
            <a:r>
              <a:rPr lang="ja-JP" altLang="en-US" sz="2400" dirty="0"/>
              <a:t>　　〇介護サービス計画原案を説明し、同意が得られれば、サービス計画書に記名・押印をしてもらう</a:t>
            </a:r>
            <a:endParaRPr lang="en-US" altLang="ja-JP" sz="2400" dirty="0"/>
          </a:p>
          <a:p>
            <a:pPr marL="620713" indent="-620713"/>
            <a:r>
              <a:rPr lang="ja-JP" altLang="en-US" sz="2400" dirty="0"/>
              <a:t>（４）モニタリング時</a:t>
            </a:r>
            <a:endParaRPr lang="en-US" altLang="ja-JP" sz="2400" dirty="0"/>
          </a:p>
          <a:p>
            <a:pPr marL="620713" indent="-620713"/>
            <a:r>
              <a:rPr lang="ja-JP" altLang="en-US" sz="2400" dirty="0"/>
              <a:t>　　〇モニタリングを行う意味を説明</a:t>
            </a:r>
            <a:endParaRPr lang="en-US" altLang="ja-JP" sz="2400" dirty="0"/>
          </a:p>
          <a:p>
            <a:pPr marL="620713" indent="-620713"/>
            <a:r>
              <a:rPr lang="ja-JP" altLang="en-US" sz="2400" dirty="0"/>
              <a:t>　　〇モニタリングの結果次第で、ケアプランが変更されていくことを説明</a:t>
            </a:r>
            <a:endParaRPr lang="en-US" altLang="ja-JP" sz="2400" dirty="0"/>
          </a:p>
          <a:p>
            <a:pPr marL="620713" indent="-620713"/>
            <a:r>
              <a:rPr lang="ja-JP" altLang="en-US" sz="2400" dirty="0"/>
              <a:t>（５）再アセスメント時</a:t>
            </a:r>
            <a:endParaRPr lang="en-US" altLang="ja-JP" sz="2400" dirty="0"/>
          </a:p>
          <a:p>
            <a:pPr marL="620713" indent="-620713"/>
            <a:r>
              <a:rPr lang="ja-JP" altLang="en-US" sz="2400" dirty="0"/>
              <a:t>　　〇モニタリングの説明時に併せて、その後の状況変化の分析の必要性を説明</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４－２説明から合意に向かう場面と役割③</a:t>
            </a:r>
            <a:endParaRPr lang="en-US" altLang="ja-JP" sz="2800" dirty="0"/>
          </a:p>
        </p:txBody>
      </p:sp>
      <p:sp>
        <p:nvSpPr>
          <p:cNvPr id="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26</a:t>
            </a:fld>
            <a:endParaRPr kumimoji="1" lang="ja-JP" altLang="en-US" sz="1800" dirty="0">
              <a:solidFill>
                <a:schemeClr val="tx1"/>
              </a:solidFill>
              <a:latin typeface="+mn-ea"/>
            </a:endParaRPr>
          </a:p>
        </p:txBody>
      </p:sp>
      <p:sp>
        <p:nvSpPr>
          <p:cNvPr id="5" name="テキスト ボックス 4"/>
          <p:cNvSpPr txBox="1"/>
          <p:nvPr/>
        </p:nvSpPr>
        <p:spPr>
          <a:xfrm>
            <a:off x="7668344" y="567844"/>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１７</a:t>
            </a:r>
          </a:p>
        </p:txBody>
      </p:sp>
    </p:spTree>
    <p:extLst>
      <p:ext uri="{BB962C8B-B14F-4D97-AF65-F5344CB8AC3E}">
        <p14:creationId xmlns:p14="http://schemas.microsoft.com/office/powerpoint/2010/main" val="3282011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653787"/>
            <a:ext cx="8577471" cy="830997"/>
          </a:xfrm>
          <a:prstGeom prst="rect">
            <a:avLst/>
          </a:prstGeom>
          <a:noFill/>
        </p:spPr>
        <p:txBody>
          <a:bodyPr wrap="square" rtlCol="0">
            <a:spAutoFit/>
          </a:bodyPr>
          <a:lstStyle/>
          <a:p>
            <a:pPr marL="441325" indent="-441325"/>
            <a:r>
              <a:rPr lang="ja-JP" altLang="en-US" sz="2400" dirty="0"/>
              <a:t>（６）その他（苦情対応）</a:t>
            </a:r>
            <a:endParaRPr lang="en-US" altLang="ja-JP" sz="2400" dirty="0"/>
          </a:p>
          <a:p>
            <a:pPr marL="441325" indent="-441325"/>
            <a:r>
              <a:rPr lang="ja-JP" altLang="en-US" sz="2400" dirty="0"/>
              <a:t>　　</a:t>
            </a:r>
            <a:endParaRPr lang="en-US" altLang="ja-JP" sz="2400" dirty="0"/>
          </a:p>
        </p:txBody>
      </p:sp>
      <p:sp>
        <p:nvSpPr>
          <p:cNvPr id="3" name="円/楕円 2"/>
          <p:cNvSpPr/>
          <p:nvPr/>
        </p:nvSpPr>
        <p:spPr>
          <a:xfrm>
            <a:off x="448477" y="1247486"/>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6236703" y="130070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テキスト ボックス 4"/>
          <p:cNvSpPr txBox="1"/>
          <p:nvPr/>
        </p:nvSpPr>
        <p:spPr>
          <a:xfrm>
            <a:off x="256389" y="2111945"/>
            <a:ext cx="9289032" cy="3693319"/>
          </a:xfrm>
          <a:prstGeom prst="rect">
            <a:avLst/>
          </a:prstGeom>
          <a:noFill/>
        </p:spPr>
        <p:txBody>
          <a:bodyPr wrap="square" rtlCol="0">
            <a:spAutoFit/>
          </a:bodyPr>
          <a:lstStyle/>
          <a:p>
            <a:pPr marL="441325" indent="-441325"/>
            <a:r>
              <a:rPr lang="ja-JP" altLang="en-US" sz="2400" b="1" dirty="0">
                <a:solidFill>
                  <a:srgbClr val="FF0000"/>
                </a:solidFill>
              </a:rPr>
              <a:t>〇これまでの説明の振り返り</a:t>
            </a:r>
            <a:endParaRPr lang="en-US" altLang="ja-JP" sz="2400" b="1" dirty="0">
              <a:solidFill>
                <a:srgbClr val="FF0000"/>
              </a:solidFill>
            </a:endParaRPr>
          </a:p>
          <a:p>
            <a:pPr marL="441325" indent="-441325"/>
            <a:r>
              <a:rPr lang="ja-JP" altLang="en-US" sz="2400" dirty="0"/>
              <a:t>・説明不足や問題がなかったか</a:t>
            </a:r>
            <a:endParaRPr lang="en-US" altLang="ja-JP" sz="2400" dirty="0"/>
          </a:p>
          <a:p>
            <a:pPr marL="441325" indent="-441325"/>
            <a:r>
              <a:rPr lang="ja-JP" altLang="en-US" sz="2400" dirty="0"/>
              <a:t>・利用者・家族が納得できる説明だったか</a:t>
            </a:r>
            <a:endParaRPr lang="en-US" altLang="ja-JP" sz="2400" dirty="0"/>
          </a:p>
          <a:p>
            <a:pPr marL="441325" indent="-441325"/>
            <a:r>
              <a:rPr lang="ja-JP" altLang="en-US" sz="2400" dirty="0"/>
              <a:t>・介護支援専門員が満足する説明に留まっていなかったか</a:t>
            </a:r>
            <a:endParaRPr lang="en-US" altLang="ja-JP" sz="2400" dirty="0"/>
          </a:p>
          <a:p>
            <a:pPr marL="719138" indent="-719138"/>
            <a:r>
              <a:rPr lang="ja-JP" altLang="en-US" sz="2400" dirty="0"/>
              <a:t>・利用者・家族が望む説明の内容に応えることができていたか</a:t>
            </a:r>
            <a:endParaRPr lang="en-US" altLang="ja-JP" sz="2400" dirty="0"/>
          </a:p>
          <a:p>
            <a:pPr marL="719138" indent="-719138"/>
            <a:endParaRPr lang="en-US" altLang="ja-JP" sz="2400" dirty="0"/>
          </a:p>
          <a:p>
            <a:pPr marL="719138" indent="-719138"/>
            <a:r>
              <a:rPr lang="ja-JP" altLang="en-US" sz="2400" b="1" dirty="0">
                <a:solidFill>
                  <a:srgbClr val="FF0000"/>
                </a:solidFill>
              </a:rPr>
              <a:t>〇なぜ利用者・家族が苦情を訴えてくるか</a:t>
            </a:r>
            <a:endParaRPr lang="en-US" altLang="ja-JP" sz="2400" b="1" dirty="0">
              <a:solidFill>
                <a:srgbClr val="FF0000"/>
              </a:solidFill>
            </a:endParaRPr>
          </a:p>
          <a:p>
            <a:pPr marL="719138" indent="-719138"/>
            <a:r>
              <a:rPr lang="ja-JP" altLang="en-US" sz="2400" dirty="0"/>
              <a:t>・言葉の行き違いによる誤解、説明に対する理解不足がないか</a:t>
            </a:r>
            <a:endParaRPr lang="en-US" altLang="ja-JP" sz="2400" dirty="0"/>
          </a:p>
          <a:p>
            <a:pPr marL="719138" indent="-719138"/>
            <a:r>
              <a:rPr lang="ja-JP" altLang="en-US" sz="2400" dirty="0"/>
              <a:t>・理不尽な要求には、毅然とした態度で理路整然とした対応も必要</a:t>
            </a:r>
            <a:endParaRPr lang="en-US" altLang="ja-JP" sz="2400" dirty="0"/>
          </a:p>
          <a:p>
            <a:pPr marL="719138" indent="-719138"/>
            <a:r>
              <a:rPr lang="ja-JP" altLang="en-US" dirty="0"/>
              <a:t>　</a:t>
            </a:r>
            <a:endParaRPr lang="en-US" altLang="ja-JP" dirty="0"/>
          </a:p>
        </p:txBody>
      </p:sp>
      <p:cxnSp>
        <p:nvCxnSpPr>
          <p:cNvPr id="7" name="直線矢印コネクタ 6"/>
          <p:cNvCxnSpPr/>
          <p:nvPr/>
        </p:nvCxnSpPr>
        <p:spPr>
          <a:xfrm flipH="1">
            <a:off x="3203848" y="1749813"/>
            <a:ext cx="27363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067944" y="1311151"/>
            <a:ext cx="1872208" cy="461665"/>
          </a:xfrm>
          <a:prstGeom prst="rect">
            <a:avLst/>
          </a:prstGeom>
          <a:noFill/>
        </p:spPr>
        <p:txBody>
          <a:bodyPr wrap="square" rtlCol="0">
            <a:spAutoFit/>
          </a:bodyPr>
          <a:lstStyle/>
          <a:p>
            <a:r>
              <a:rPr kumimoji="1" lang="ja-JP" altLang="en-US" sz="2400" dirty="0"/>
              <a:t>苦情</a:t>
            </a:r>
          </a:p>
        </p:txBody>
      </p:sp>
      <p:sp>
        <p:nvSpPr>
          <p:cNvPr id="9" name="円/楕円 8"/>
          <p:cNvSpPr/>
          <p:nvPr/>
        </p:nvSpPr>
        <p:spPr>
          <a:xfrm>
            <a:off x="469674" y="5680038"/>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10" name="円/楕円 9"/>
          <p:cNvSpPr/>
          <p:nvPr/>
        </p:nvSpPr>
        <p:spPr>
          <a:xfrm>
            <a:off x="6257900" y="573325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12" name="直線矢印コネクタ 11"/>
          <p:cNvCxnSpPr/>
          <p:nvPr/>
        </p:nvCxnSpPr>
        <p:spPr>
          <a:xfrm>
            <a:off x="3347864" y="6149332"/>
            <a:ext cx="25922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559628" y="5730310"/>
            <a:ext cx="2888839" cy="461665"/>
          </a:xfrm>
          <a:prstGeom prst="rect">
            <a:avLst/>
          </a:prstGeom>
          <a:noFill/>
        </p:spPr>
        <p:txBody>
          <a:bodyPr wrap="square" rtlCol="0">
            <a:spAutoFit/>
          </a:bodyPr>
          <a:lstStyle/>
          <a:p>
            <a:r>
              <a:rPr kumimoji="1" lang="ja-JP" altLang="en-US" sz="2400" dirty="0"/>
              <a:t>丁寧に説明</a:t>
            </a:r>
          </a:p>
        </p:txBody>
      </p:sp>
      <p:sp>
        <p:nvSpPr>
          <p:cNvPr id="14" name="テキスト ボックス 13"/>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４－２説明から合意に向かう場面と役割④</a:t>
            </a:r>
            <a:endParaRPr lang="en-US" altLang="ja-JP" sz="2800" dirty="0"/>
          </a:p>
        </p:txBody>
      </p:sp>
      <p:sp>
        <p:nvSpPr>
          <p:cNvPr id="17"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27</a:t>
            </a:fld>
            <a:endParaRPr kumimoji="1" lang="ja-JP" altLang="en-US" sz="1800" dirty="0">
              <a:solidFill>
                <a:schemeClr val="tx1"/>
              </a:solidFill>
              <a:latin typeface="+mn-ea"/>
            </a:endParaRPr>
          </a:p>
        </p:txBody>
      </p:sp>
      <p:sp>
        <p:nvSpPr>
          <p:cNvPr id="15" name="テキスト ボックス 14"/>
          <p:cNvSpPr txBox="1"/>
          <p:nvPr/>
        </p:nvSpPr>
        <p:spPr>
          <a:xfrm>
            <a:off x="7812360" y="567844"/>
            <a:ext cx="936104"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２０</a:t>
            </a:r>
          </a:p>
        </p:txBody>
      </p:sp>
    </p:spTree>
    <p:extLst>
      <p:ext uri="{BB962C8B-B14F-4D97-AF65-F5344CB8AC3E}">
        <p14:creationId xmlns:p14="http://schemas.microsoft.com/office/powerpoint/2010/main" val="1096206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5460"/>
            <a:ext cx="9144000" cy="523220"/>
          </a:xfrm>
          <a:prstGeom prst="rect">
            <a:avLst/>
          </a:prstGeom>
          <a:solidFill>
            <a:srgbClr val="C0C0C0"/>
          </a:solidFill>
        </p:spPr>
        <p:txBody>
          <a:bodyPr wrap="square" rtlCol="0">
            <a:spAutoFit/>
          </a:bodyPr>
          <a:lstStyle/>
          <a:p>
            <a:pPr marL="441325" indent="-441325" algn="ctr"/>
            <a:r>
              <a:rPr lang="ja-JP" altLang="en-US" sz="2800" dirty="0"/>
              <a:t>４－３合意におけるプロセス上の留意事項　　</a:t>
            </a:r>
            <a:endParaRPr lang="en-US" altLang="ja-JP" sz="2800" dirty="0"/>
          </a:p>
        </p:txBody>
      </p:sp>
      <p:sp>
        <p:nvSpPr>
          <p:cNvPr id="3" name="円/楕円 2"/>
          <p:cNvSpPr/>
          <p:nvPr/>
        </p:nvSpPr>
        <p:spPr>
          <a:xfrm>
            <a:off x="472413" y="971837"/>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6228676" y="971837"/>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テキスト ボックス 4"/>
          <p:cNvSpPr txBox="1"/>
          <p:nvPr/>
        </p:nvSpPr>
        <p:spPr>
          <a:xfrm>
            <a:off x="472413" y="1873115"/>
            <a:ext cx="8428586" cy="4154984"/>
          </a:xfrm>
          <a:prstGeom prst="rect">
            <a:avLst/>
          </a:prstGeom>
          <a:noFill/>
        </p:spPr>
        <p:txBody>
          <a:bodyPr wrap="square" rtlCol="0">
            <a:spAutoFit/>
          </a:bodyPr>
          <a:lstStyle/>
          <a:p>
            <a:pPr marL="441325" indent="-441325"/>
            <a:r>
              <a:rPr lang="ja-JP" altLang="en-US" sz="2400" b="1" dirty="0">
                <a:solidFill>
                  <a:srgbClr val="FF0000"/>
                </a:solidFill>
              </a:rPr>
              <a:t>（１）説得しない</a:t>
            </a:r>
            <a:endParaRPr lang="en-US" altLang="ja-JP" sz="2400" b="1" dirty="0">
              <a:solidFill>
                <a:srgbClr val="FF0000"/>
              </a:solidFill>
            </a:endParaRPr>
          </a:p>
          <a:p>
            <a:pPr marL="441325" indent="-441325"/>
            <a:r>
              <a:rPr lang="ja-JP" altLang="en-US" sz="2400" b="1" dirty="0">
                <a:solidFill>
                  <a:srgbClr val="FF0000"/>
                </a:solidFill>
              </a:rPr>
              <a:t>（２）誘導しない</a:t>
            </a:r>
            <a:endParaRPr lang="en-US" altLang="ja-JP" sz="2400" b="1" dirty="0">
              <a:solidFill>
                <a:srgbClr val="FF0000"/>
              </a:solidFill>
            </a:endParaRPr>
          </a:p>
          <a:p>
            <a:pPr marL="441325" indent="-441325"/>
            <a:endParaRPr lang="en-US" altLang="ja-JP" sz="2400" dirty="0"/>
          </a:p>
          <a:p>
            <a:pPr marL="441325" indent="-441325"/>
            <a:r>
              <a:rPr lang="ja-JP" altLang="en-US" sz="2400" dirty="0"/>
              <a:t>（３）非同意時の対応</a:t>
            </a:r>
            <a:endParaRPr lang="en-US" altLang="ja-JP" sz="2400" dirty="0"/>
          </a:p>
          <a:p>
            <a:pPr marL="441325" indent="-441325"/>
            <a:r>
              <a:rPr lang="ja-JP" altLang="en-US" sz="2400" dirty="0"/>
              <a:t>　　〇無理な説得、強引な誘導は避ける</a:t>
            </a:r>
            <a:endParaRPr lang="en-US" altLang="ja-JP" sz="2400" dirty="0"/>
          </a:p>
          <a:p>
            <a:pPr marL="620713" indent="-620713"/>
            <a:r>
              <a:rPr lang="ja-JP" altLang="en-US" sz="2400" dirty="0"/>
              <a:t>　　〇利用者・家族が同意に至らない理由を支援経過記録に記載</a:t>
            </a:r>
            <a:endParaRPr lang="en-US" altLang="ja-JP" sz="2400" dirty="0"/>
          </a:p>
          <a:p>
            <a:pPr marL="620713" indent="-620713"/>
            <a:endParaRPr lang="en-US" altLang="ja-JP" sz="2400" dirty="0"/>
          </a:p>
          <a:p>
            <a:pPr marL="441325" indent="-441325"/>
            <a:r>
              <a:rPr lang="ja-JP" altLang="en-US" sz="2400" dirty="0"/>
              <a:t>（４）丁寧な説明</a:t>
            </a:r>
            <a:endParaRPr lang="en-US" altLang="ja-JP" sz="2400" dirty="0"/>
          </a:p>
          <a:p>
            <a:pPr marL="441325" indent="-441325"/>
            <a:r>
              <a:rPr lang="ja-JP" altLang="en-US" sz="2400" dirty="0"/>
              <a:t>　　〇利用者・家族が納得して、自分で意思決定できるように、絶えず丁寧な説明に心掛ける</a:t>
            </a:r>
            <a:endParaRPr lang="en-US" altLang="ja-JP" sz="2400" dirty="0"/>
          </a:p>
        </p:txBody>
      </p:sp>
      <p:cxnSp>
        <p:nvCxnSpPr>
          <p:cNvPr id="7" name="直線矢印コネクタ 6"/>
          <p:cNvCxnSpPr/>
          <p:nvPr/>
        </p:nvCxnSpPr>
        <p:spPr>
          <a:xfrm flipH="1">
            <a:off x="3203848" y="1412776"/>
            <a:ext cx="27363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3347864" y="1252788"/>
            <a:ext cx="25922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932040" y="1909645"/>
            <a:ext cx="4229607" cy="461665"/>
          </a:xfrm>
          <a:prstGeom prst="rect">
            <a:avLst/>
          </a:prstGeom>
          <a:noFill/>
        </p:spPr>
        <p:txBody>
          <a:bodyPr wrap="square" rtlCol="0">
            <a:spAutoFit/>
          </a:bodyPr>
          <a:lstStyle/>
          <a:p>
            <a:pPr marL="441325" indent="-441325"/>
            <a:r>
              <a:rPr lang="ja-JP" altLang="en-US" sz="2400" b="1" dirty="0">
                <a:solidFill>
                  <a:srgbClr val="FF0000"/>
                </a:solidFill>
              </a:rPr>
              <a:t>〇自分で選んで自分で決める</a:t>
            </a:r>
            <a:endParaRPr lang="en-US" altLang="ja-JP" sz="2400" b="1" dirty="0">
              <a:solidFill>
                <a:srgbClr val="FF0000"/>
              </a:solidFill>
            </a:endParaRPr>
          </a:p>
        </p:txBody>
      </p:sp>
      <p:sp>
        <p:nvSpPr>
          <p:cNvPr id="15"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28</a:t>
            </a:fld>
            <a:endParaRPr kumimoji="1" lang="ja-JP" altLang="en-US" sz="1800" dirty="0">
              <a:solidFill>
                <a:schemeClr val="tx1"/>
              </a:solidFill>
              <a:latin typeface="+mn-ea"/>
            </a:endParaRPr>
          </a:p>
        </p:txBody>
      </p:sp>
      <p:sp>
        <p:nvSpPr>
          <p:cNvPr id="10" name="テキスト ボックス 9"/>
          <p:cNvSpPr txBox="1"/>
          <p:nvPr/>
        </p:nvSpPr>
        <p:spPr>
          <a:xfrm>
            <a:off x="7380312" y="548680"/>
            <a:ext cx="1368152"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322</a:t>
            </a:r>
            <a:endParaRPr kumimoji="1" lang="ja-JP" altLang="en-US" dirty="0"/>
          </a:p>
        </p:txBody>
      </p:sp>
    </p:spTree>
    <p:extLst>
      <p:ext uri="{BB962C8B-B14F-4D97-AF65-F5344CB8AC3E}">
        <p14:creationId xmlns:p14="http://schemas.microsoft.com/office/powerpoint/2010/main" val="1364073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10798" y="1124744"/>
            <a:ext cx="9133202" cy="512578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＜演習　説明場面の展開＞</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3200" b="0" i="0" u="none" strike="noStrike" kern="1200" spc="0" baseline="0" dirty="0">
                <a:ln>
                  <a:noFill/>
                </a:ln>
                <a:solidFill>
                  <a:srgbClr val="000000"/>
                </a:solidFill>
                <a:latin typeface="Calibri" pitchFamily="18"/>
                <a:ea typeface="ＭＳ Ｐゴシック" pitchFamily="2"/>
                <a:cs typeface="Mangal" pitchFamily="2"/>
              </a:rPr>
              <a:t>　合意に至るまでのプロセス</a:t>
            </a:r>
            <a:r>
              <a:rPr lang="ja-JP" altLang="en-US" sz="3200" dirty="0">
                <a:solidFill>
                  <a:srgbClr val="000000"/>
                </a:solidFill>
                <a:latin typeface="Calibri" pitchFamily="18"/>
                <a:ea typeface="ＭＳ Ｐゴシック" pitchFamily="2"/>
                <a:cs typeface="Mangal" pitchFamily="2"/>
              </a:rPr>
              <a:t>で</a:t>
            </a:r>
            <a:r>
              <a:rPr lang="ja-JP" sz="3200" b="0" i="0" u="none" strike="noStrike" kern="1200" spc="0" baseline="0" dirty="0">
                <a:ln>
                  <a:noFill/>
                </a:ln>
                <a:solidFill>
                  <a:srgbClr val="000000"/>
                </a:solidFill>
                <a:latin typeface="Calibri" pitchFamily="18"/>
                <a:ea typeface="ＭＳ Ｐゴシック" pitchFamily="2"/>
                <a:cs typeface="Mangal" pitchFamily="2"/>
              </a:rPr>
              <a:t>の説明において</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altLang="ja-JP" sz="9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必要な点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（事前準備等）</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確認すべき点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（利用者の理解、同意等）</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留意点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（相手の理解度と状況に応じた説明</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の工夫等）</a:t>
            </a:r>
            <a:r>
              <a:rPr lang="ja-JP" altLang="en-US" sz="3200" dirty="0">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a:t>
            </a:r>
            <a:r>
              <a:rPr lang="ja-JP" sz="3200" b="0" i="0" u="none" strike="noStrike" kern="1200" spc="0" baseline="0" dirty="0">
                <a:ln>
                  <a:noFill/>
                </a:ln>
                <a:solidFill>
                  <a:srgbClr val="000000"/>
                </a:solidFill>
                <a:latin typeface="Calibri" pitchFamily="18"/>
                <a:ea typeface="ＭＳ Ｐゴシック" pitchFamily="2"/>
                <a:cs typeface="Mangal" pitchFamily="2"/>
              </a:rPr>
              <a:t>について</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説明する側、される側の立場を経験することで</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sz="3200" b="0" i="0" u="none" strike="noStrike" kern="1200" spc="0" baseline="0" dirty="0">
                <a:ln>
                  <a:noFill/>
                </a:ln>
                <a:solidFill>
                  <a:srgbClr val="000000"/>
                </a:solidFill>
                <a:latin typeface="Calibri" pitchFamily="18"/>
                <a:ea typeface="ＭＳ Ｐゴシック" pitchFamily="2"/>
                <a:cs typeface="Mangal" pitchFamily="2"/>
              </a:rPr>
              <a:t>考え</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てみましょう</a:t>
            </a:r>
            <a:r>
              <a:rPr lang="ja-JP" sz="3200" b="0" i="0" u="none" strike="noStrike" kern="1200" spc="0" baseline="0" dirty="0">
                <a:ln>
                  <a:noFill/>
                </a:ln>
                <a:solidFill>
                  <a:srgbClr val="000000"/>
                </a:solidFill>
                <a:latin typeface="Calibri" pitchFamily="18"/>
                <a:ea typeface="ＭＳ Ｐゴシック" pitchFamily="2"/>
                <a:cs typeface="Mangal" pitchFamily="2"/>
              </a:rPr>
              <a:t>。</a:t>
            </a:r>
          </a:p>
        </p:txBody>
      </p:sp>
      <p:sp>
        <p:nvSpPr>
          <p:cNvPr id="3" name="テキスト ボックス 2"/>
          <p:cNvSpPr/>
          <p:nvPr/>
        </p:nvSpPr>
        <p:spPr>
          <a:xfrm>
            <a:off x="10798" y="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　　</a:t>
            </a:r>
          </a:p>
        </p:txBody>
      </p:sp>
      <p:sp>
        <p:nvSpPr>
          <p:cNvPr id="4" name="フローチャート: 書類 3">
            <a:extLst>
              <a:ext uri="{FF2B5EF4-FFF2-40B4-BE49-F238E27FC236}">
                <a16:creationId xmlns:a16="http://schemas.microsoft.com/office/drawing/2014/main" id="{BDB0D414-8A91-4652-B5B9-5B9AAAD28076}"/>
              </a:ext>
            </a:extLst>
          </p:cNvPr>
          <p:cNvSpPr/>
          <p:nvPr/>
        </p:nvSpPr>
        <p:spPr>
          <a:xfrm>
            <a:off x="7596336" y="13942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Tree>
    <p:extLst>
      <p:ext uri="{BB962C8B-B14F-4D97-AF65-F5344CB8AC3E}">
        <p14:creationId xmlns:p14="http://schemas.microsoft.com/office/powerpoint/2010/main" val="251551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967368"/>
            <a:ext cx="8424936" cy="2554545"/>
          </a:xfrm>
          <a:prstGeom prst="rect">
            <a:avLst/>
          </a:prstGeom>
          <a:noFill/>
        </p:spPr>
        <p:txBody>
          <a:bodyPr wrap="square" rtlCol="0">
            <a:spAutoFit/>
          </a:bodyPr>
          <a:lstStyle/>
          <a:p>
            <a:pPr marL="449263" indent="-449263"/>
            <a:r>
              <a:rPr lang="ja-JP" altLang="en-US" sz="2400" dirty="0"/>
              <a:t>　〇利用者・家族の不安や疑問を解消するために、ものごとを相手にわかりやすく伝え、理解してもらう。</a:t>
            </a:r>
            <a:endParaRPr lang="en-US" altLang="ja-JP" sz="2400" dirty="0"/>
          </a:p>
          <a:p>
            <a:pPr marL="449263" indent="-449263"/>
            <a:endParaRPr lang="en-US" altLang="ja-JP" sz="800" dirty="0"/>
          </a:p>
          <a:p>
            <a:pPr marL="449263" indent="-449263"/>
            <a:r>
              <a:rPr lang="ja-JP" altLang="en-US" sz="2400" dirty="0"/>
              <a:t>　〇ケアチームのメンバーに、利用者の自立支援の目指すところを伝え、理解してもらう。</a:t>
            </a:r>
            <a:endParaRPr lang="en-US" altLang="ja-JP" sz="2400" dirty="0"/>
          </a:p>
          <a:p>
            <a:pPr marL="449263" indent="-449263"/>
            <a:endParaRPr lang="en-US" altLang="ja-JP" sz="800" dirty="0"/>
          </a:p>
          <a:p>
            <a:pPr marL="449263" indent="-449263"/>
            <a:r>
              <a:rPr kumimoji="1" lang="ja-JP" altLang="en-US" sz="2400" dirty="0"/>
              <a:t>　</a:t>
            </a:r>
            <a:r>
              <a:rPr kumimoji="1" lang="ja-JP" altLang="en-US" sz="2400" b="1" dirty="0">
                <a:solidFill>
                  <a:srgbClr val="FF0000"/>
                </a:solidFill>
              </a:rPr>
              <a:t>〇「説明」は、する側のためにあるのではなく、</a:t>
            </a:r>
            <a:r>
              <a:rPr kumimoji="1" lang="ja-JP" altLang="en-US" sz="2400" b="1" u="sng" dirty="0">
                <a:solidFill>
                  <a:srgbClr val="FF0000"/>
                </a:solidFill>
                <a:effectLst>
                  <a:outerShdw blurRad="38100" dist="38100" dir="2700000" algn="tl">
                    <a:srgbClr val="000000">
                      <a:alpha val="43137"/>
                    </a:srgbClr>
                  </a:outerShdw>
                </a:effectLst>
              </a:rPr>
              <a:t>説明を受ける側のためにある</a:t>
            </a:r>
            <a:r>
              <a:rPr kumimoji="1" lang="ja-JP" altLang="en-US" sz="2400" b="1" dirty="0">
                <a:solidFill>
                  <a:srgbClr val="FF0000"/>
                </a:solidFill>
              </a:rPr>
              <a:t>。</a:t>
            </a:r>
            <a:endParaRPr kumimoji="1" lang="en-US" altLang="ja-JP" sz="2400" b="1" dirty="0">
              <a:solidFill>
                <a:srgbClr val="FF0000"/>
              </a:solidFill>
            </a:endParaRPr>
          </a:p>
        </p:txBody>
      </p:sp>
      <p:sp>
        <p:nvSpPr>
          <p:cNvPr id="6" name="テキスト ボックス 5"/>
          <p:cNvSpPr txBox="1"/>
          <p:nvPr/>
        </p:nvSpPr>
        <p:spPr>
          <a:xfrm>
            <a:off x="2987824" y="5397023"/>
            <a:ext cx="3960440" cy="1200329"/>
          </a:xfrm>
          <a:prstGeom prst="rect">
            <a:avLst/>
          </a:prstGeom>
          <a:noFill/>
        </p:spPr>
        <p:txBody>
          <a:bodyPr wrap="square" rtlCol="0">
            <a:spAutoFit/>
          </a:bodyPr>
          <a:lstStyle/>
          <a:p>
            <a:pPr marL="179388" indent="-179388"/>
            <a:r>
              <a:rPr lang="ja-JP" altLang="en-US" sz="2400" dirty="0"/>
              <a:t>・介護保険制度の目的等を説明し、理解を得る</a:t>
            </a:r>
            <a:endParaRPr lang="en-US" altLang="ja-JP" sz="2400" dirty="0"/>
          </a:p>
          <a:p>
            <a:r>
              <a:rPr kumimoji="1" lang="ja-JP" altLang="en-US" sz="2400" dirty="0"/>
              <a:t>・不安や疑問に応える</a:t>
            </a:r>
          </a:p>
        </p:txBody>
      </p:sp>
      <p:sp>
        <p:nvSpPr>
          <p:cNvPr id="8" name="テキスト ボックス 7"/>
          <p:cNvSpPr txBox="1"/>
          <p:nvPr/>
        </p:nvSpPr>
        <p:spPr>
          <a:xfrm>
            <a:off x="3193300" y="4218359"/>
            <a:ext cx="4176464" cy="461665"/>
          </a:xfrm>
          <a:prstGeom prst="rect">
            <a:avLst/>
          </a:prstGeom>
          <a:noFill/>
        </p:spPr>
        <p:txBody>
          <a:bodyPr wrap="square" rtlCol="0">
            <a:spAutoFit/>
          </a:bodyPr>
          <a:lstStyle/>
          <a:p>
            <a:r>
              <a:rPr lang="ja-JP" altLang="en-US" sz="2400" dirty="0">
                <a:solidFill>
                  <a:srgbClr val="FF33CC"/>
                </a:solidFill>
              </a:rPr>
              <a:t>　信頼関係の構築</a:t>
            </a:r>
            <a:endParaRPr lang="en-US" altLang="ja-JP" sz="2400" dirty="0">
              <a:solidFill>
                <a:srgbClr val="FF33CC"/>
              </a:solidFill>
            </a:endParaRPr>
          </a:p>
        </p:txBody>
      </p:sp>
      <p:sp>
        <p:nvSpPr>
          <p:cNvPr id="9" name="左右矢印 8"/>
          <p:cNvSpPr/>
          <p:nvPr/>
        </p:nvSpPr>
        <p:spPr>
          <a:xfrm>
            <a:off x="3131840" y="4757088"/>
            <a:ext cx="2880320" cy="40010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48477" y="4471490"/>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11" name="円/楕円 10"/>
          <p:cNvSpPr/>
          <p:nvPr/>
        </p:nvSpPr>
        <p:spPr>
          <a:xfrm>
            <a:off x="6236703" y="4524708"/>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「説明」の意義</a:t>
            </a:r>
            <a:endParaRPr lang="en-US" altLang="ja-JP" sz="4000" dirty="0"/>
          </a:p>
        </p:txBody>
      </p:sp>
      <p:sp>
        <p:nvSpPr>
          <p:cNvPr id="13" name="テキスト ボックス 12"/>
          <p:cNvSpPr txBox="1"/>
          <p:nvPr/>
        </p:nvSpPr>
        <p:spPr>
          <a:xfrm>
            <a:off x="7706055" y="310648"/>
            <a:ext cx="1419394"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292</a:t>
            </a:r>
            <a:r>
              <a:rPr lang="ja-JP" altLang="en-US" dirty="0"/>
              <a:t>～</a:t>
            </a:r>
            <a:r>
              <a:rPr lang="en-US" altLang="ja-JP" dirty="0"/>
              <a:t>293</a:t>
            </a:r>
            <a:endParaRPr kumimoji="1" lang="ja-JP" altLang="en-US" dirty="0"/>
          </a:p>
        </p:txBody>
      </p:sp>
    </p:spTree>
    <p:extLst>
      <p:ext uri="{BB962C8B-B14F-4D97-AF65-F5344CB8AC3E}">
        <p14:creationId xmlns:p14="http://schemas.microsoft.com/office/powerpoint/2010/main" val="1151528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8131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r>
              <a:rPr lang="ja-JP" sz="3200" b="1" i="0" u="none" strike="noStrike" kern="1200" spc="0" baseline="0" dirty="0">
                <a:ln>
                  <a:noFill/>
                </a:ln>
                <a:solidFill>
                  <a:schemeClr val="bg1">
                    <a:lumMod val="50000"/>
                  </a:schemeClr>
                </a:solidFill>
                <a:latin typeface="Calibri" pitchFamily="18"/>
                <a:ea typeface="ＭＳ Ｐゴシック" pitchFamily="2"/>
                <a:cs typeface="Mangal" pitchFamily="2"/>
              </a:rPr>
              <a:t>（場面設定）</a:t>
            </a:r>
            <a:r>
              <a:rPr lang="ja-JP" altLang="en-US" sz="3200" b="1" i="0" u="none" strike="noStrike" kern="1200" spc="0" baseline="0" dirty="0">
                <a:ln>
                  <a:noFill/>
                </a:ln>
                <a:solidFill>
                  <a:schemeClr val="bg1">
                    <a:lumMod val="50000"/>
                  </a:schemeClr>
                </a:solidFill>
                <a:latin typeface="Calibri" pitchFamily="18"/>
                <a:ea typeface="ＭＳ Ｐゴシック" pitchFamily="2"/>
                <a:cs typeface="Mangal" pitchFamily="2"/>
              </a:rPr>
              <a:t>　</a:t>
            </a:r>
            <a:r>
              <a:rPr lang="ja-JP" sz="3200" b="1" i="0" u="none" strike="noStrike" kern="1200" spc="0" baseline="0" dirty="0">
                <a:ln>
                  <a:noFill/>
                </a:ln>
                <a:solidFill>
                  <a:schemeClr val="bg1">
                    <a:lumMod val="50000"/>
                  </a:schemeClr>
                </a:solidFill>
                <a:latin typeface="Calibri" pitchFamily="18"/>
                <a:ea typeface="ＭＳ Ｐゴシック" pitchFamily="2"/>
                <a:cs typeface="Mangal" pitchFamily="2"/>
              </a:rPr>
              <a:t>利用者への説明場面</a:t>
            </a:r>
            <a:endParaRPr lang="en-US" altLang="ja-JP" sz="3200" b="1" dirty="0">
              <a:solidFill>
                <a:schemeClr val="bg1">
                  <a:lumMod val="50000"/>
                </a:schemeClr>
              </a:solidFill>
              <a:latin typeface="Calibri" pitchFamily="18"/>
              <a:ea typeface="ＭＳ Ｐゴシック" pitchFamily="2"/>
              <a:cs typeface="Mangal" pitchFamily="2"/>
            </a:endParaRPr>
          </a:p>
          <a:p>
            <a:pPr marL="0" marR="0" lvl="0" indent="0" algn="ctr" rtl="0" hangingPunct="1">
              <a:spcBef>
                <a:spcPts val="0"/>
              </a:spcBef>
              <a:spcAft>
                <a:spcPts val="0"/>
              </a:spcAft>
              <a:buNone/>
              <a:tabLst/>
            </a:pPr>
            <a:endParaRPr lang="ja-JP" sz="1000" b="1"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spcBef>
                <a:spcPts val="0"/>
              </a:spcBef>
              <a:spcAft>
                <a:spcPts val="0"/>
              </a:spcAft>
              <a:buNone/>
              <a:tabLst/>
            </a:pPr>
            <a:r>
              <a:rPr 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初めて介護保険制度を利用することになって不安を感じている利用者に対して、介護保険制度の主旨や自身の役割をどのように</a:t>
            </a:r>
            <a:r>
              <a:rPr lang="ja-JP" sz="3200" b="1" i="0" u="none" strike="noStrike" kern="1200" spc="0" baseline="0" dirty="0">
                <a:ln>
                  <a:noFill/>
                </a:ln>
                <a:solidFill>
                  <a:srgbClr val="FF0000"/>
                </a:solidFill>
                <a:latin typeface="Calibri" pitchFamily="18"/>
                <a:ea typeface="ＭＳ Ｐゴシック" pitchFamily="2"/>
                <a:cs typeface="Mangal" pitchFamily="2"/>
              </a:rPr>
              <a:t>説明</a:t>
            </a:r>
            <a:r>
              <a:rPr 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しますか。</a:t>
            </a: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b="0" i="0" u="none" strike="noStrike" kern="1200" spc="0" baseline="0" dirty="0">
                <a:ln>
                  <a:noFill/>
                </a:ln>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フローチャート: 書類 3">
            <a:extLst>
              <a:ext uri="{FF2B5EF4-FFF2-40B4-BE49-F238E27FC236}">
                <a16:creationId xmlns:a16="http://schemas.microsoft.com/office/drawing/2014/main" id="{68ED4543-E5C2-46E9-9640-CB3D28BB88E2}"/>
              </a:ext>
            </a:extLst>
          </p:cNvPr>
          <p:cNvSpPr/>
          <p:nvPr/>
        </p:nvSpPr>
        <p:spPr>
          <a:xfrm>
            <a:off x="7703480" y="144807"/>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467544" y="3573016"/>
            <a:ext cx="8820472" cy="213663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6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r>
              <a:rPr lang="ja-JP" altLang="en-US" sz="3600" b="1" i="0" u="none" strike="noStrike" kern="1200" spc="0" baseline="0" dirty="0">
                <a:ln>
                  <a:noFill/>
                </a:ln>
                <a:solidFill>
                  <a:srgbClr val="0070C0"/>
                </a:solidFill>
                <a:latin typeface="Calibri" pitchFamily="18"/>
                <a:ea typeface="ＭＳ Ｐゴシック" pitchFamily="2"/>
                <a:cs typeface="Mangal" pitchFamily="2"/>
              </a:rPr>
              <a:t>〇</a:t>
            </a:r>
            <a:r>
              <a:rPr lang="ja-JP" altLang="ja-JP" sz="3600" b="1" dirty="0">
                <a:solidFill>
                  <a:srgbClr val="0070C0"/>
                </a:solidFill>
                <a:latin typeface="Calibri" pitchFamily="18"/>
                <a:ea typeface="ＭＳ Ｐゴシック" pitchFamily="2"/>
                <a:cs typeface="Mangal" pitchFamily="2"/>
              </a:rPr>
              <a:t>介護保険制度の主旨</a:t>
            </a:r>
            <a:r>
              <a:rPr lang="ja-JP" altLang="en-US" sz="3600" b="1" dirty="0">
                <a:solidFill>
                  <a:srgbClr val="0070C0"/>
                </a:solidFill>
                <a:latin typeface="Calibri" pitchFamily="18"/>
                <a:ea typeface="ＭＳ Ｐゴシック" pitchFamily="2"/>
                <a:cs typeface="Mangal" pitchFamily="2"/>
              </a:rPr>
              <a:t>は・・</a:t>
            </a:r>
            <a:endParaRPr lang="en-US" altLang="ja-JP" sz="3600" b="1" dirty="0">
              <a:solidFill>
                <a:srgbClr val="0070C0"/>
              </a:solidFill>
              <a:latin typeface="Calibri" pitchFamily="18"/>
              <a:ea typeface="ＭＳ Ｐゴシック" pitchFamily="2"/>
              <a:cs typeface="Mangal" pitchFamily="2"/>
            </a:endParaRPr>
          </a:p>
          <a:p>
            <a:pPr lvl="0"/>
            <a:endParaRPr lang="en-US" altLang="ja-JP" sz="3600" b="1" dirty="0">
              <a:solidFill>
                <a:srgbClr val="0070C0"/>
              </a:solidFill>
              <a:latin typeface="Calibri" pitchFamily="18"/>
              <a:ea typeface="ＭＳ Ｐゴシック" pitchFamily="2"/>
              <a:cs typeface="Mangal" pitchFamily="2"/>
            </a:endParaRPr>
          </a:p>
          <a:p>
            <a:pPr lvl="0"/>
            <a:endParaRPr lang="en-US" altLang="ja-JP" sz="900" b="1" dirty="0">
              <a:solidFill>
                <a:srgbClr val="0070C0"/>
              </a:solidFill>
              <a:latin typeface="Calibri" pitchFamily="18"/>
              <a:ea typeface="ＭＳ Ｐゴシック" pitchFamily="2"/>
              <a:cs typeface="Mangal" pitchFamily="2"/>
            </a:endParaRPr>
          </a:p>
          <a:p>
            <a:pPr lvl="0"/>
            <a:r>
              <a:rPr lang="ja-JP" altLang="en-US" sz="3600" b="1" i="0" u="none" strike="noStrike" kern="1200" spc="0" baseline="0" dirty="0">
                <a:ln>
                  <a:noFill/>
                </a:ln>
                <a:solidFill>
                  <a:srgbClr val="0070C0"/>
                </a:solidFill>
                <a:latin typeface="Calibri" pitchFamily="18"/>
                <a:ea typeface="ＭＳ Ｐゴシック" pitchFamily="2"/>
                <a:cs typeface="Mangal" pitchFamily="2"/>
              </a:rPr>
              <a:t>　〇介護支援専門員の役割は・・</a:t>
            </a:r>
            <a:endParaRPr lang="en-US" altLang="ja-JP" sz="800" b="1" dirty="0">
              <a:solidFill>
                <a:srgbClr val="0070C0"/>
              </a:solidFill>
              <a:latin typeface="Calibri" pitchFamily="18"/>
              <a:ea typeface="ＭＳ Ｐゴシック" pitchFamily="2"/>
              <a:cs typeface="Mangal" pitchFamily="2"/>
            </a:endParaRPr>
          </a:p>
        </p:txBody>
      </p:sp>
    </p:spTree>
    <p:extLst>
      <p:ext uri="{BB962C8B-B14F-4D97-AF65-F5344CB8AC3E}">
        <p14:creationId xmlns:p14="http://schemas.microsoft.com/office/powerpoint/2010/main" val="345574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0" y="875372"/>
            <a:ext cx="9144000" cy="5976664"/>
          </a:xfrm>
          <a:solidFill>
            <a:schemeClr val="accent3">
              <a:lumMod val="20000"/>
              <a:lumOff val="80000"/>
            </a:schemeClr>
          </a:solidFill>
        </p:spPr>
        <p:txBody>
          <a:bodyPr lIns="450000" rIns="450000" anchorCtr="0">
            <a:normAutofit fontScale="77500" lnSpcReduction="2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ts val="3000"/>
              </a:lnSpc>
              <a:spcBef>
                <a:spcPts val="0"/>
              </a:spcBef>
              <a:buNone/>
            </a:pPr>
            <a:r>
              <a:rPr lang="en-US" altLang="ja-JP" sz="3200" dirty="0">
                <a:solidFill>
                  <a:srgbClr val="FF0000"/>
                </a:solidFill>
                <a:latin typeface="Calibri" pitchFamily="18"/>
              </a:rPr>
              <a:t>【</a:t>
            </a:r>
            <a:r>
              <a:rPr lang="ja-JP" altLang="en-US" sz="3200" dirty="0">
                <a:solidFill>
                  <a:srgbClr val="FF0000"/>
                </a:solidFill>
                <a:latin typeface="Calibri" pitchFamily="18"/>
              </a:rPr>
              <a:t>介護保険制度の趣旨</a:t>
            </a:r>
            <a:r>
              <a:rPr lang="en-US" altLang="ja-JP" sz="3200" dirty="0">
                <a:solidFill>
                  <a:srgbClr val="FF0000"/>
                </a:solidFill>
                <a:latin typeface="Calibri" pitchFamily="18"/>
              </a:rPr>
              <a:t>】</a:t>
            </a:r>
          </a:p>
          <a:p>
            <a:pPr marL="0" lvl="0" indent="0" algn="l">
              <a:lnSpc>
                <a:spcPts val="3000"/>
              </a:lnSpc>
              <a:spcBef>
                <a:spcPts val="0"/>
              </a:spcBef>
              <a:buNone/>
            </a:pPr>
            <a:r>
              <a:rPr lang="en-US" altLang="ja-JP" sz="3200" dirty="0">
                <a:solidFill>
                  <a:schemeClr val="tx1">
                    <a:lumMod val="65000"/>
                    <a:lumOff val="35000"/>
                  </a:schemeClr>
                </a:solidFill>
                <a:latin typeface="Calibri" pitchFamily="18"/>
              </a:rPr>
              <a:t>  </a:t>
            </a:r>
            <a:r>
              <a:rPr lang="ja-JP" altLang="en-US" sz="3200" dirty="0">
                <a:solidFill>
                  <a:schemeClr val="tx1">
                    <a:lumMod val="65000"/>
                    <a:lumOff val="35000"/>
                  </a:schemeClr>
                </a:solidFill>
                <a:latin typeface="Calibri" pitchFamily="18"/>
              </a:rPr>
              <a:t>（介護保険制度の冊子で説明）</a:t>
            </a:r>
            <a:endParaRPr lang="en-US" altLang="ja-JP" sz="3200" dirty="0">
              <a:solidFill>
                <a:schemeClr val="tx1">
                  <a:lumMod val="65000"/>
                  <a:lumOff val="35000"/>
                </a:schemeClr>
              </a:solidFill>
              <a:latin typeface="Calibri" pitchFamily="18"/>
            </a:endParaRPr>
          </a:p>
          <a:p>
            <a:pPr marL="0" lvl="0" indent="0" algn="l">
              <a:lnSpc>
                <a:spcPts val="3000"/>
              </a:lnSpc>
              <a:spcBef>
                <a:spcPts val="0"/>
              </a:spcBef>
              <a:buNone/>
            </a:pPr>
            <a:r>
              <a:rPr lang="ja-JP" altLang="en-US" sz="3200" dirty="0">
                <a:latin typeface="Calibri" pitchFamily="18"/>
              </a:rPr>
              <a:t>　介護保険は皆様の保険料でサービスを提供するので、できることとできないことがあります。</a:t>
            </a:r>
            <a:r>
              <a:rPr lang="ja-JP" altLang="en-US" sz="3200" dirty="0">
                <a:solidFill>
                  <a:schemeClr val="tx1">
                    <a:lumMod val="50000"/>
                    <a:lumOff val="50000"/>
                  </a:schemeClr>
                </a:solidFill>
                <a:latin typeface="Calibri" pitchFamily="18"/>
              </a:rPr>
              <a:t>（たとえば・・・）</a:t>
            </a:r>
            <a:endParaRPr lang="en-US" altLang="ja-JP" sz="3200" dirty="0">
              <a:solidFill>
                <a:schemeClr val="tx1">
                  <a:lumMod val="50000"/>
                  <a:lumOff val="50000"/>
                </a:schemeClr>
              </a:solidFill>
              <a:latin typeface="Calibri" pitchFamily="18"/>
            </a:endParaRPr>
          </a:p>
          <a:p>
            <a:pPr marL="0" lvl="0" indent="0" algn="l">
              <a:lnSpc>
                <a:spcPts val="3000"/>
              </a:lnSpc>
              <a:spcBef>
                <a:spcPts val="0"/>
              </a:spcBef>
              <a:buNone/>
            </a:pPr>
            <a:endParaRPr lang="en-US" altLang="ja-JP" sz="1000" dirty="0">
              <a:solidFill>
                <a:schemeClr val="tx1">
                  <a:lumMod val="50000"/>
                  <a:lumOff val="50000"/>
                </a:schemeClr>
              </a:solidFill>
              <a:latin typeface="Calibri" pitchFamily="18"/>
            </a:endParaRPr>
          </a:p>
          <a:p>
            <a:pPr marL="0" lvl="0" indent="0" algn="l">
              <a:lnSpc>
                <a:spcPts val="3000"/>
              </a:lnSpc>
              <a:spcBef>
                <a:spcPts val="0"/>
              </a:spcBef>
              <a:buNone/>
            </a:pPr>
            <a:r>
              <a:rPr lang="en-US" altLang="ja-JP" sz="3200" dirty="0">
                <a:solidFill>
                  <a:srgbClr val="FF0000"/>
                </a:solidFill>
                <a:latin typeface="Calibri" pitchFamily="18"/>
              </a:rPr>
              <a:t>【</a:t>
            </a:r>
            <a:r>
              <a:rPr lang="ja-JP" altLang="en-US" sz="3200" dirty="0">
                <a:solidFill>
                  <a:srgbClr val="FF0000"/>
                </a:solidFill>
                <a:latin typeface="Calibri" pitchFamily="18"/>
              </a:rPr>
              <a:t>介護支援専門員の役割</a:t>
            </a:r>
            <a:r>
              <a:rPr lang="en-US" altLang="ja-JP" sz="3200" dirty="0">
                <a:solidFill>
                  <a:srgbClr val="FF0000"/>
                </a:solidFill>
                <a:latin typeface="Calibri" pitchFamily="18"/>
              </a:rPr>
              <a:t>】</a:t>
            </a:r>
          </a:p>
          <a:p>
            <a:pPr marL="0" lvl="0" indent="0" algn="l">
              <a:lnSpc>
                <a:spcPts val="3000"/>
              </a:lnSpc>
              <a:spcBef>
                <a:spcPts val="0"/>
              </a:spcBef>
              <a:buNone/>
            </a:pPr>
            <a:r>
              <a:rPr lang="ja-JP" altLang="en-US" sz="3200" dirty="0">
                <a:latin typeface="Calibri" pitchFamily="18"/>
              </a:rPr>
              <a:t>　介護が必要になっても○○さんがどのような生活を望 まれているのかを伺いながら、介護保険のサービスを利用して住み慣れた自宅で○○さんらしい暮らしができるようにお手伝いをすることが私の役割です。</a:t>
            </a:r>
            <a:endParaRPr lang="en-US" altLang="ja-JP" sz="3200" dirty="0">
              <a:latin typeface="Calibri" pitchFamily="18"/>
            </a:endParaRPr>
          </a:p>
          <a:p>
            <a:pPr marL="0" lvl="0" indent="0" algn="l">
              <a:lnSpc>
                <a:spcPts val="3000"/>
              </a:lnSpc>
              <a:spcBef>
                <a:spcPts val="0"/>
              </a:spcBef>
              <a:buNone/>
            </a:pPr>
            <a:r>
              <a:rPr lang="ja-JP" altLang="en-US" sz="3200" dirty="0">
                <a:latin typeface="Calibri" pitchFamily="18"/>
              </a:rPr>
              <a:t>　その際に○○さんとご家族のお気持ちやお考えを大切にしながらサービスを調整させていただきます。</a:t>
            </a:r>
            <a:endParaRPr lang="ja-JP" altLang="en-US" sz="1000" dirty="0">
              <a:latin typeface="Calibri" pitchFamily="18"/>
            </a:endParaRPr>
          </a:p>
          <a:p>
            <a:pPr marL="0" lvl="0" indent="0" algn="l">
              <a:lnSpc>
                <a:spcPts val="3000"/>
              </a:lnSpc>
              <a:spcBef>
                <a:spcPts val="0"/>
              </a:spcBef>
              <a:buNone/>
            </a:pPr>
            <a:r>
              <a:rPr lang="ja-JP" altLang="en-US" sz="3200" dirty="0">
                <a:latin typeface="Calibri" pitchFamily="18"/>
              </a:rPr>
              <a:t>　できるだけ○○さんが不安がないように相談を受けながら、今以上に元気になって、できないことができるようになったり、やりたいことができるようにサポートをしていきます。</a:t>
            </a:r>
          </a:p>
        </p:txBody>
      </p:sp>
      <p:sp>
        <p:nvSpPr>
          <p:cNvPr id="2" name="テキスト ボックス 1">
            <a:extLst>
              <a:ext uri="{FF2B5EF4-FFF2-40B4-BE49-F238E27FC236}">
                <a16:creationId xmlns:a16="http://schemas.microsoft.com/office/drawing/2014/main" id="{D5E203C4-627E-4392-AF09-0C7CB4B748DA}"/>
              </a:ext>
            </a:extLst>
          </p:cNvPr>
          <p:cNvSpPr txBox="1"/>
          <p:nvPr/>
        </p:nvSpPr>
        <p:spPr>
          <a:xfrm>
            <a:off x="395536" y="116632"/>
            <a:ext cx="8352928" cy="646331"/>
          </a:xfrm>
          <a:prstGeom prst="rect">
            <a:avLst/>
          </a:prstGeom>
          <a:solidFill>
            <a:srgbClr val="FFFF00"/>
          </a:solidFill>
        </p:spPr>
        <p:txBody>
          <a:bodyPr wrap="square" rtlCol="0">
            <a:spAutoFit/>
          </a:bodyPr>
          <a:lstStyle/>
          <a:p>
            <a:r>
              <a:rPr kumimoji="1" lang="ja-JP" altLang="en-US" sz="3600" dirty="0"/>
              <a:t>　説明の例</a:t>
            </a:r>
          </a:p>
        </p:txBody>
      </p:sp>
    </p:spTree>
    <p:extLst>
      <p:ext uri="{BB962C8B-B14F-4D97-AF65-F5344CB8AC3E}">
        <p14:creationId xmlns:p14="http://schemas.microsoft.com/office/powerpoint/2010/main" val="2007048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431540" y="1420381"/>
            <a:ext cx="8820472" cy="4563172"/>
          </a:xfrm>
          <a:prstGeom prst="rect">
            <a:avLst/>
          </a:prstGeom>
          <a:noFill/>
        </p:spPr>
        <p:txBody>
          <a:bodyPr wrap="square">
            <a:spAutoFit/>
          </a:bodyPr>
          <a:lstStyle/>
          <a:p>
            <a:r>
              <a:rPr lang="ja-JP" altLang="en-US" sz="3200" dirty="0"/>
              <a:t>「</a:t>
            </a:r>
            <a:r>
              <a:rPr lang="ja-JP" altLang="en-US" sz="3200" dirty="0">
                <a:effectLst>
                  <a:outerShdw blurRad="38100" dist="38100" dir="2700000" algn="tl">
                    <a:srgbClr val="000000">
                      <a:alpha val="43137"/>
                    </a:srgbClr>
                  </a:outerShdw>
                </a:effectLst>
              </a:rPr>
              <a:t>初めて介護保険利用する利用者に対して</a:t>
            </a:r>
            <a:r>
              <a:rPr lang="ja-JP" altLang="en-US" sz="3200" dirty="0"/>
              <a:t>」</a:t>
            </a:r>
            <a:endParaRPr lang="en-US" altLang="ja-JP" sz="3200" dirty="0"/>
          </a:p>
          <a:p>
            <a:r>
              <a:rPr lang="ja-JP" altLang="en-US" sz="800" dirty="0"/>
              <a:t>　</a:t>
            </a:r>
            <a:endParaRPr lang="en-US" altLang="ja-JP" sz="800" dirty="0"/>
          </a:p>
          <a:p>
            <a:r>
              <a:rPr lang="ja-JP" altLang="en-US" sz="3200" dirty="0"/>
              <a:t>合意に至るまでのプロセスでの説明において、</a:t>
            </a:r>
          </a:p>
          <a:p>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703840" y="17571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Tree>
    <p:extLst>
      <p:ext uri="{BB962C8B-B14F-4D97-AF65-F5344CB8AC3E}">
        <p14:creationId xmlns:p14="http://schemas.microsoft.com/office/powerpoint/2010/main" val="116189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a:ln>
                  <a:noFill/>
                </a:ln>
                <a:solidFill>
                  <a:srgbClr val="000000"/>
                </a:solidFill>
                <a:latin typeface="Calibri" pitchFamily="18"/>
                <a:ea typeface="ＭＳ Ｐゴシック" pitchFamily="2"/>
                <a:cs typeface="Mangal" pitchFamily="2"/>
              </a:rPr>
              <a:t>　</a:t>
            </a:r>
            <a:r>
              <a:rPr lang="ja-JP" sz="4000" b="0" i="0" u="none" strike="noStrike" kern="1200" spc="0" baseline="0">
                <a:ln>
                  <a:noFill/>
                </a:ln>
                <a:solidFill>
                  <a:srgbClr val="000000"/>
                </a:solidFill>
                <a:latin typeface="Calibri" pitchFamily="18"/>
                <a:ea typeface="ＭＳ Ｐゴシック" pitchFamily="2"/>
                <a:cs typeface="Mangal" pitchFamily="2"/>
              </a:rPr>
              <a:t>演</a:t>
            </a:r>
            <a:r>
              <a:rPr lang="ja-JP" altLang="en-US" sz="4000" b="0" i="0" u="none" strike="noStrike" kern="1200" spc="0" baseline="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25687" y="766250"/>
            <a:ext cx="9144000" cy="6100453"/>
          </a:xfrm>
          <a:prstGeom prst="rect">
            <a:avLst/>
          </a:prstGeom>
          <a:solidFill>
            <a:schemeClr val="bg2"/>
          </a:solidFill>
        </p:spPr>
        <p:txBody>
          <a:bodyPr wrap="square">
            <a:spAutoFit/>
          </a:bodyPr>
          <a:lstStyle/>
          <a:p>
            <a:r>
              <a:rPr lang="ja-JP" altLang="en-US" sz="2400" dirty="0"/>
              <a:t>「</a:t>
            </a:r>
            <a:r>
              <a:rPr lang="ja-JP" altLang="en-US" sz="2400" dirty="0">
                <a:effectLst>
                  <a:outerShdw blurRad="38100" dist="38100" dir="2700000" algn="tl">
                    <a:srgbClr val="000000">
                      <a:alpha val="43137"/>
                    </a:srgbClr>
                  </a:outerShdw>
                </a:effectLst>
              </a:rPr>
              <a:t>初めて介護保険利用する利用者に対して</a:t>
            </a:r>
            <a:r>
              <a:rPr lang="ja-JP" altLang="en-US" sz="2400" dirty="0"/>
              <a:t>」合意に至るまでのプロセスでの説明において、</a:t>
            </a: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5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055408" y="73135"/>
            <a:ext cx="2088232"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P40</a:t>
            </a:r>
          </a:p>
          <a:p>
            <a:r>
              <a:rPr kumimoji="1" lang="ja-JP" altLang="en-US" dirty="0">
                <a:solidFill>
                  <a:schemeClr val="accent3">
                    <a:lumMod val="50000"/>
                  </a:schemeClr>
                </a:solidFill>
              </a:rPr>
              <a:t>テキストＰ</a:t>
            </a:r>
            <a:r>
              <a:rPr kumimoji="1" lang="en-US" altLang="ja-JP" dirty="0">
                <a:solidFill>
                  <a:schemeClr val="accent3">
                    <a:lumMod val="50000"/>
                  </a:schemeClr>
                </a:solidFill>
              </a:rPr>
              <a:t>298</a:t>
            </a:r>
            <a:r>
              <a:rPr kumimoji="1" lang="ja-JP" altLang="en-US" dirty="0">
                <a:solidFill>
                  <a:schemeClr val="accent3">
                    <a:lumMod val="50000"/>
                  </a:schemeClr>
                </a:solidFill>
              </a:rPr>
              <a:t>～</a:t>
            </a:r>
            <a:r>
              <a:rPr kumimoji="1" lang="en-US" altLang="ja-JP" dirty="0">
                <a:solidFill>
                  <a:schemeClr val="accent3">
                    <a:lumMod val="50000"/>
                  </a:schemeClr>
                </a:solidFill>
              </a:rPr>
              <a:t>299</a:t>
            </a:r>
            <a:endParaRPr kumimoji="1" lang="ja-JP" altLang="en-US"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373224" y="1970790"/>
            <a:ext cx="8792802" cy="1631216"/>
          </a:xfrm>
          <a:prstGeom prst="rect">
            <a:avLst/>
          </a:prstGeom>
          <a:noFill/>
        </p:spPr>
        <p:txBody>
          <a:bodyPr wrap="square" rIns="0" rtlCol="0">
            <a:spAutoFit/>
          </a:bodyPr>
          <a:lstStyle/>
          <a:p>
            <a:r>
              <a:rPr lang="ja-JP" altLang="en-US" sz="2000" dirty="0">
                <a:solidFill>
                  <a:srgbClr val="FF0000"/>
                </a:solidFill>
              </a:rPr>
              <a:t>◆図や写真などを活用した説明などは効果的なので、介護保険の仕組みがわか</a:t>
            </a:r>
            <a:endParaRPr lang="en-US" altLang="ja-JP" sz="2000" dirty="0">
              <a:solidFill>
                <a:srgbClr val="FF0000"/>
              </a:solidFill>
            </a:endParaRPr>
          </a:p>
          <a:p>
            <a:r>
              <a:rPr lang="ja-JP" altLang="en-US" sz="2000" dirty="0">
                <a:solidFill>
                  <a:srgbClr val="FF0000"/>
                </a:solidFill>
              </a:rPr>
              <a:t>　 る冊子やパンプレットなどを用意しておく。</a:t>
            </a:r>
            <a:endParaRPr lang="en-US" altLang="ja-JP" sz="2000" dirty="0">
              <a:solidFill>
                <a:srgbClr val="FF0000"/>
              </a:solidFill>
            </a:endParaRPr>
          </a:p>
          <a:p>
            <a:r>
              <a:rPr lang="ja-JP" altLang="en-US" sz="2000" dirty="0">
                <a:solidFill>
                  <a:srgbClr val="FF0000"/>
                </a:solidFill>
              </a:rPr>
              <a:t>◆契約書や重要事項説明書を利用者に理解してもらえるように準備をする。</a:t>
            </a:r>
            <a:endParaRPr lang="en-US" altLang="ja-JP" sz="2000" dirty="0">
              <a:solidFill>
                <a:srgbClr val="FF0000"/>
              </a:solidFill>
            </a:endParaRPr>
          </a:p>
          <a:p>
            <a:r>
              <a:rPr lang="ja-JP" altLang="en-US" sz="2000" dirty="0">
                <a:solidFill>
                  <a:srgbClr val="FF0000"/>
                </a:solidFill>
              </a:rPr>
              <a:t>◆事前の得られた情報から、特にどうような対応が必要か、それに伴いどうような</a:t>
            </a:r>
            <a:endParaRPr lang="en-US" altLang="ja-JP" sz="2000" dirty="0">
              <a:solidFill>
                <a:srgbClr val="FF0000"/>
              </a:solidFill>
            </a:endParaRPr>
          </a:p>
          <a:p>
            <a:r>
              <a:rPr lang="en-US" altLang="ja-JP" sz="2000" dirty="0">
                <a:solidFill>
                  <a:srgbClr val="FF0000"/>
                </a:solidFill>
              </a:rPr>
              <a:t>    </a:t>
            </a:r>
            <a:r>
              <a:rPr lang="ja-JP" altLang="en-US" sz="2000" dirty="0">
                <a:solidFill>
                  <a:srgbClr val="FF0000"/>
                </a:solidFill>
              </a:rPr>
              <a:t>情報や説明をすればいいかを心構えをしておく。</a:t>
            </a:r>
            <a:endParaRPr lang="en-US" altLang="ja-JP" sz="20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362031" y="3993523"/>
            <a:ext cx="8712100" cy="707886"/>
          </a:xfrm>
          <a:prstGeom prst="rect">
            <a:avLst/>
          </a:prstGeom>
          <a:noFill/>
        </p:spPr>
        <p:txBody>
          <a:bodyPr wrap="square" rtlCol="0">
            <a:spAutoFit/>
          </a:bodyPr>
          <a:lstStyle/>
          <a:p>
            <a:r>
              <a:rPr lang="ja-JP" altLang="en-US" sz="2000" dirty="0">
                <a:solidFill>
                  <a:srgbClr val="FF0000"/>
                </a:solidFill>
              </a:rPr>
              <a:t>◆利用者の理解度や判断能力に応じて、理解されているか、自分の判断で同意できているかを確認していく。</a:t>
            </a:r>
            <a:endParaRPr lang="en-US" altLang="ja-JP" sz="2000" dirty="0">
              <a:solidFill>
                <a:srgbClr val="FF0000"/>
              </a:solidFill>
            </a:endParaRPr>
          </a:p>
        </p:txBody>
      </p:sp>
      <p:sp>
        <p:nvSpPr>
          <p:cNvPr id="10" name="テキスト ボックス 9">
            <a:extLst>
              <a:ext uri="{FF2B5EF4-FFF2-40B4-BE49-F238E27FC236}">
                <a16:creationId xmlns:a16="http://schemas.microsoft.com/office/drawing/2014/main" id="{D6D7A7ED-0AD8-481B-AAF7-CAF34FF3A475}"/>
              </a:ext>
            </a:extLst>
          </p:cNvPr>
          <p:cNvSpPr txBox="1"/>
          <p:nvPr/>
        </p:nvSpPr>
        <p:spPr>
          <a:xfrm>
            <a:off x="431540" y="6261603"/>
            <a:ext cx="8280920" cy="369332"/>
          </a:xfrm>
          <a:prstGeom prst="rect">
            <a:avLst/>
          </a:prstGeom>
          <a:noFill/>
        </p:spPr>
        <p:txBody>
          <a:bodyPr wrap="square" rtlCol="0">
            <a:spAutoFit/>
          </a:bodyPr>
          <a:lstStyle/>
          <a:p>
            <a:r>
              <a:rPr kumimoji="1" lang="ja-JP" altLang="en-US" dirty="0">
                <a:solidFill>
                  <a:srgbClr val="FF0000"/>
                </a:solidFill>
              </a:rPr>
              <a:t>・</a:t>
            </a:r>
            <a:endParaRPr lang="en-US" altLang="ja-JP"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395269" y="4966091"/>
            <a:ext cx="8712100" cy="1938992"/>
          </a:xfrm>
          <a:prstGeom prst="rect">
            <a:avLst/>
          </a:prstGeom>
          <a:noFill/>
        </p:spPr>
        <p:txBody>
          <a:bodyPr wrap="square" rtlCol="0">
            <a:spAutoFit/>
          </a:bodyPr>
          <a:lstStyle/>
          <a:p>
            <a:r>
              <a:rPr lang="ja-JP" altLang="en-US" sz="2000" dirty="0">
                <a:solidFill>
                  <a:srgbClr val="FF0000"/>
                </a:solidFill>
              </a:rPr>
              <a:t>◆</a:t>
            </a:r>
            <a:r>
              <a:rPr kumimoji="1" lang="ja-JP" altLang="en-US" sz="2000" dirty="0">
                <a:solidFill>
                  <a:srgbClr val="FF0000"/>
                </a:solidFill>
              </a:rPr>
              <a:t>介護保険制度の仕組みやサービス利用の手続きなどケアマネジメント分野においては、面接技術を駆使して相手の理解度に応じた説明を行う。しかしサービスの専門分野の説明においては、得意分野は自分のこれまでの知識や経験を活かした説明に心がける。不得意分野は、必要に応じて専門職の力を借りる。各専門職の特徴や個性を活用し、利用者・家族が納得できる説明の機会を作ることが大切。</a:t>
            </a:r>
            <a:endParaRPr lang="en-US" altLang="ja-JP" sz="2000" dirty="0">
              <a:solidFill>
                <a:srgbClr val="FF0000"/>
              </a:solidFill>
            </a:endParaRPr>
          </a:p>
        </p:txBody>
      </p:sp>
    </p:spTree>
    <p:extLst>
      <p:ext uri="{BB962C8B-B14F-4D97-AF65-F5344CB8AC3E}">
        <p14:creationId xmlns:p14="http://schemas.microsoft.com/office/powerpoint/2010/main" val="509601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AE5B2A4-709E-4DA5-84FD-FD96B3997D78}"/>
              </a:ext>
            </a:extLst>
          </p:cNvPr>
          <p:cNvSpPr>
            <a:spLocks noGrp="1"/>
          </p:cNvSpPr>
          <p:nvPr>
            <p:ph type="sldNum" sz="quarter" idx="12"/>
          </p:nvPr>
        </p:nvSpPr>
        <p:spPr/>
        <p:txBody>
          <a:bodyPr/>
          <a:lstStyle/>
          <a:p>
            <a:fld id="{D79408FC-1019-4D17-9821-FE8F6A5D8B30}" type="slidenum">
              <a:rPr kumimoji="1" lang="ja-JP" altLang="en-US" smtClean="0"/>
              <a:t>34</a:t>
            </a:fld>
            <a:endParaRPr kumimoji="1" lang="ja-JP" altLang="en-US"/>
          </a:p>
        </p:txBody>
      </p:sp>
      <p:sp>
        <p:nvSpPr>
          <p:cNvPr id="4" name="テキスト ボックス 3">
            <a:extLst>
              <a:ext uri="{FF2B5EF4-FFF2-40B4-BE49-F238E27FC236}">
                <a16:creationId xmlns:a16="http://schemas.microsoft.com/office/drawing/2014/main" id="{F0DD6F8F-F245-4E50-93AE-37A1C0EC859F}"/>
              </a:ext>
            </a:extLst>
          </p:cNvPr>
          <p:cNvSpPr txBox="1"/>
          <p:nvPr/>
        </p:nvSpPr>
        <p:spPr>
          <a:xfrm>
            <a:off x="217868" y="1212275"/>
            <a:ext cx="8910228" cy="5509200"/>
          </a:xfrm>
          <a:prstGeom prst="rect">
            <a:avLst/>
          </a:prstGeom>
          <a:noFill/>
        </p:spPr>
        <p:txBody>
          <a:bodyPr wrap="square">
            <a:spAutoFit/>
          </a:bodyPr>
          <a:lstStyle/>
          <a:p>
            <a:r>
              <a:rPr lang="ja-JP" altLang="en-US" sz="3200" dirty="0"/>
              <a:t>〇　介護支援専門員は介護保険制度の理念や</a:t>
            </a:r>
            <a:endParaRPr lang="en-US" altLang="ja-JP" sz="3200" dirty="0"/>
          </a:p>
          <a:p>
            <a:r>
              <a:rPr lang="ja-JP" altLang="en-US" sz="3200" dirty="0"/>
              <a:t>　　目的、利用方法などを正確に</a:t>
            </a:r>
            <a:r>
              <a:rPr lang="ja-JP" altLang="en-US" sz="3200" dirty="0">
                <a:solidFill>
                  <a:srgbClr val="FF0000"/>
                </a:solidFill>
              </a:rPr>
              <a:t>説明</a:t>
            </a:r>
            <a:r>
              <a:rPr lang="ja-JP" altLang="en-US" sz="3200" dirty="0"/>
              <a:t>し、利用者が</a:t>
            </a:r>
            <a:endParaRPr lang="en-US" altLang="ja-JP" sz="3200" dirty="0"/>
          </a:p>
          <a:p>
            <a:r>
              <a:rPr lang="ja-JP" altLang="en-US" sz="3200" dirty="0"/>
              <a:t>　　自立した日常生活の実現に向けて主体的に</a:t>
            </a:r>
            <a:endParaRPr lang="en-US" altLang="ja-JP" sz="3200" dirty="0"/>
          </a:p>
          <a:p>
            <a:r>
              <a:rPr lang="ja-JP" altLang="en-US" sz="3200" dirty="0"/>
              <a:t>　　取り組めるようにすることが重要です。</a:t>
            </a:r>
            <a:endParaRPr lang="en-US" altLang="ja-JP" sz="3200" dirty="0"/>
          </a:p>
          <a:p>
            <a:endParaRPr lang="en-US" altLang="ja-JP" sz="3200" dirty="0"/>
          </a:p>
          <a:p>
            <a:r>
              <a:rPr lang="ja-JP" altLang="en-US" sz="3200" dirty="0"/>
              <a:t>〇　そして、利用者と介護支援専門員はともに</a:t>
            </a:r>
            <a:endParaRPr lang="en-US" altLang="ja-JP" sz="3200" dirty="0"/>
          </a:p>
          <a:p>
            <a:r>
              <a:rPr lang="ja-JP" altLang="en-US" sz="3200" dirty="0"/>
              <a:t>　　ケアプランを作成していく対等な関係であるこ</a:t>
            </a:r>
            <a:endParaRPr lang="en-US" altLang="ja-JP" sz="3200" dirty="0"/>
          </a:p>
          <a:p>
            <a:r>
              <a:rPr lang="ja-JP" altLang="en-US" sz="3200" dirty="0"/>
              <a:t>　　とを</a:t>
            </a:r>
            <a:r>
              <a:rPr lang="ja-JP" altLang="en-US" sz="3200" dirty="0">
                <a:solidFill>
                  <a:srgbClr val="FF0000"/>
                </a:solidFill>
              </a:rPr>
              <a:t>説明</a:t>
            </a:r>
            <a:r>
              <a:rPr lang="ja-JP" altLang="en-US" sz="3200" dirty="0"/>
              <a:t>します。</a:t>
            </a:r>
            <a:endParaRPr lang="en-US" altLang="ja-JP" sz="3200" dirty="0"/>
          </a:p>
          <a:p>
            <a:endParaRPr lang="en-US" altLang="ja-JP" sz="3200" dirty="0"/>
          </a:p>
          <a:p>
            <a:r>
              <a:rPr lang="ja-JP" altLang="en-US" sz="3200" dirty="0"/>
              <a:t>〇　介護支援専門員の</a:t>
            </a:r>
            <a:r>
              <a:rPr lang="ja-JP" altLang="en-US" sz="3200" dirty="0">
                <a:solidFill>
                  <a:srgbClr val="FF0000"/>
                </a:solidFill>
              </a:rPr>
              <a:t>説明</a:t>
            </a:r>
            <a:r>
              <a:rPr lang="ja-JP" altLang="en-US" sz="3200" dirty="0"/>
              <a:t>は利用者の</a:t>
            </a:r>
            <a:endParaRPr lang="en-US" altLang="ja-JP" sz="3200" dirty="0"/>
          </a:p>
          <a:p>
            <a:r>
              <a:rPr lang="ja-JP" altLang="en-US" sz="3200" dirty="0"/>
              <a:t>　　「自己選択・自己決定」を支えるプロセスです。</a:t>
            </a:r>
          </a:p>
        </p:txBody>
      </p:sp>
      <p:sp>
        <p:nvSpPr>
          <p:cNvPr id="6" name="テキスト ボックス 5">
            <a:extLst>
              <a:ext uri="{FF2B5EF4-FFF2-40B4-BE49-F238E27FC236}">
                <a16:creationId xmlns:a16="http://schemas.microsoft.com/office/drawing/2014/main" id="{EC99B6BE-BE73-4BE5-9023-9EBD8F7B7BAC}"/>
              </a:ext>
            </a:extLst>
          </p:cNvPr>
          <p:cNvSpPr txBox="1"/>
          <p:nvPr/>
        </p:nvSpPr>
        <p:spPr>
          <a:xfrm>
            <a:off x="0" y="96405"/>
            <a:ext cx="9144000" cy="707886"/>
          </a:xfrm>
          <a:prstGeom prst="rect">
            <a:avLst/>
          </a:prstGeom>
          <a:solidFill>
            <a:schemeClr val="accent3">
              <a:lumMod val="20000"/>
              <a:lumOff val="80000"/>
            </a:schemeClr>
          </a:solidFill>
        </p:spPr>
        <p:txBody>
          <a:bodyPr wrap="square">
            <a:spAutoFit/>
          </a:bodyPr>
          <a:lstStyle/>
          <a:p>
            <a:pPr algn="ctr"/>
            <a:r>
              <a:rPr lang="ja-JP" altLang="en-US" sz="4000" dirty="0"/>
              <a:t>利用者への説明のポイント</a:t>
            </a:r>
            <a:endParaRPr lang="en-US" altLang="ja-JP" sz="4000" dirty="0"/>
          </a:p>
        </p:txBody>
      </p:sp>
    </p:spTree>
    <p:extLst>
      <p:ext uri="{BB962C8B-B14F-4D97-AF65-F5344CB8AC3E}">
        <p14:creationId xmlns:p14="http://schemas.microsoft.com/office/powerpoint/2010/main" val="2562028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323528" y="1147459"/>
            <a:ext cx="8820472" cy="53442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pPr>
            <a:r>
              <a:rPr lang="ja-JP" sz="3200" b="0" i="0" u="none" strike="noStrike" kern="1200" spc="0" baseline="0" dirty="0">
                <a:ln>
                  <a:noFill/>
                </a:ln>
                <a:solidFill>
                  <a:srgbClr val="0070C0"/>
                </a:solidFill>
                <a:latin typeface="Calibri" pitchFamily="18"/>
                <a:ea typeface="ＭＳ Ｐゴシック" pitchFamily="2"/>
                <a:cs typeface="Mangal" pitchFamily="2"/>
              </a:rPr>
              <a:t>（場面設定）</a:t>
            </a: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利用者への説明場面</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利用者から、介護保険サービス外のサービスを求められた場合</a:t>
            </a: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chemeClr val="tx1">
                    <a:lumMod val="50000"/>
                    <a:lumOff val="50000"/>
                  </a:schemeClr>
                </a:solidFill>
                <a:latin typeface="Calibri" pitchFamily="18"/>
                <a:ea typeface="ＭＳ Ｐゴシック" pitchFamily="2"/>
                <a:cs typeface="Mangal" pitchFamily="2"/>
              </a:rPr>
              <a:t>（例えば犬の散歩）</a:t>
            </a:r>
            <a:endParaRPr lang="en-US" altLang="ja-JP" sz="4000" b="0" i="0" u="none" strike="noStrike" kern="1200" spc="0" baseline="0" dirty="0">
              <a:ln>
                <a:noFill/>
              </a:ln>
              <a:solidFill>
                <a:schemeClr val="tx1">
                  <a:lumMod val="50000"/>
                  <a:lumOff val="50000"/>
                </a:schemeClr>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どのような</a:t>
            </a:r>
            <a:r>
              <a:rPr lang="ja-JP" sz="4000" b="0" i="0" u="none" strike="noStrike" kern="1200" spc="0" baseline="0" dirty="0">
                <a:ln>
                  <a:noFill/>
                </a:ln>
                <a:solidFill>
                  <a:srgbClr val="FF0000"/>
                </a:solidFill>
                <a:latin typeface="Calibri" pitchFamily="18"/>
                <a:ea typeface="ＭＳ Ｐゴシック" pitchFamily="2"/>
                <a:cs typeface="Mangal" pitchFamily="2"/>
              </a:rPr>
              <a:t>説明</a:t>
            </a:r>
            <a:r>
              <a:rPr lang="ja-JP" sz="4000" b="0" i="0" u="none" strike="noStrike" kern="1200" spc="0" baseline="0" dirty="0">
                <a:ln>
                  <a:noFill/>
                </a:ln>
                <a:solidFill>
                  <a:srgbClr val="000000"/>
                </a:solidFill>
                <a:latin typeface="Calibri" pitchFamily="18"/>
                <a:ea typeface="ＭＳ Ｐゴシック" pitchFamily="2"/>
                <a:cs typeface="Mangal" pitchFamily="2"/>
              </a:rPr>
              <a:t>を行うことが考えられますか。</a:t>
            </a:r>
          </a:p>
        </p:txBody>
      </p:sp>
      <p:sp>
        <p:nvSpPr>
          <p:cNvPr id="3" name="テキスト ボックス 2"/>
          <p:cNvSpPr/>
          <p:nvPr/>
        </p:nvSpPr>
        <p:spPr>
          <a:xfrm>
            <a:off x="360" y="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②－</a:t>
            </a:r>
            <a:r>
              <a:rPr lang="en-US" altLang="ja-JP" sz="4000" dirty="0">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フローチャート: 書類 3">
            <a:extLst>
              <a:ext uri="{FF2B5EF4-FFF2-40B4-BE49-F238E27FC236}">
                <a16:creationId xmlns:a16="http://schemas.microsoft.com/office/drawing/2014/main" id="{A61B9302-974B-4BC2-87C6-94EC19EE39DE}"/>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４１</a:t>
            </a:r>
            <a:endParaRPr kumimoji="1" lang="ja-JP" altLang="en-US" sz="2400" dirty="0">
              <a:solidFill>
                <a:srgbClr val="FFC000"/>
              </a:solidFill>
            </a:endParaRPr>
          </a:p>
        </p:txBody>
      </p:sp>
    </p:spTree>
    <p:extLst>
      <p:ext uri="{BB962C8B-B14F-4D97-AF65-F5344CB8AC3E}">
        <p14:creationId xmlns:p14="http://schemas.microsoft.com/office/powerpoint/2010/main" val="2646924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318600" y="800640"/>
            <a:ext cx="8625599" cy="485856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60000"/>
              </a:lnSpc>
              <a:spcAft>
                <a:spcPts val="1414"/>
              </a:spcAft>
              <a:buNone/>
            </a:pPr>
            <a:r>
              <a:rPr lang="ja-JP" altLang="en-US" dirty="0">
                <a:latin typeface="Calibri" pitchFamily="18"/>
              </a:rPr>
              <a:t>　</a:t>
            </a:r>
          </a:p>
          <a:p>
            <a:pPr marL="0" lvl="0" indent="0" algn="l">
              <a:lnSpc>
                <a:spcPct val="60000"/>
              </a:lnSpc>
              <a:spcAft>
                <a:spcPts val="1414"/>
              </a:spcAft>
              <a:buNone/>
            </a:pPr>
            <a:r>
              <a:rPr lang="ja-JP" altLang="en-US" sz="3100" dirty="0">
                <a:latin typeface="Calibri" pitchFamily="18"/>
              </a:rPr>
              <a:t>　</a:t>
            </a:r>
            <a:r>
              <a:rPr lang="ja-JP" altLang="en-US" sz="3600" dirty="0">
                <a:latin typeface="Calibri" pitchFamily="18"/>
              </a:rPr>
              <a:t>利用者から介護保険サービス外のサービ</a:t>
            </a:r>
          </a:p>
          <a:p>
            <a:pPr marL="0" lvl="0" indent="0" algn="l">
              <a:lnSpc>
                <a:spcPct val="60000"/>
              </a:lnSpc>
              <a:spcAft>
                <a:spcPts val="1414"/>
              </a:spcAft>
              <a:buNone/>
            </a:pPr>
            <a:r>
              <a:rPr lang="ja-JP" altLang="en-US" sz="3600" dirty="0">
                <a:latin typeface="Calibri" pitchFamily="18"/>
              </a:rPr>
              <a:t>スである犬の散歩を求められた場合に、介護</a:t>
            </a:r>
          </a:p>
          <a:p>
            <a:pPr marL="0" lvl="0" indent="0" algn="l">
              <a:lnSpc>
                <a:spcPct val="60000"/>
              </a:lnSpc>
              <a:spcAft>
                <a:spcPts val="1414"/>
              </a:spcAft>
              <a:buNone/>
            </a:pPr>
            <a:r>
              <a:rPr lang="ja-JP" altLang="en-US" sz="3600" dirty="0">
                <a:latin typeface="Calibri" pitchFamily="18"/>
              </a:rPr>
              <a:t>保険制度の趣旨やサービスの利用のあり方</a:t>
            </a:r>
          </a:p>
          <a:p>
            <a:pPr marL="0" lvl="0" indent="0" algn="l">
              <a:lnSpc>
                <a:spcPct val="60000"/>
              </a:lnSpc>
              <a:spcAft>
                <a:spcPts val="1414"/>
              </a:spcAft>
              <a:buNone/>
            </a:pPr>
            <a:r>
              <a:rPr lang="ja-JP" altLang="en-US" sz="3600" dirty="0">
                <a:latin typeface="Calibri" pitchFamily="18"/>
              </a:rPr>
              <a:t>等を説明してみましょう。</a:t>
            </a:r>
          </a:p>
          <a:p>
            <a:pPr marL="0" lvl="0" indent="0" algn="l">
              <a:lnSpc>
                <a:spcPct val="60000"/>
              </a:lnSpc>
              <a:spcAft>
                <a:spcPts val="1414"/>
              </a:spcAft>
              <a:buNone/>
            </a:pPr>
            <a:endParaRPr lang="en-US" sz="3100" dirty="0">
              <a:solidFill>
                <a:srgbClr val="0070C0"/>
              </a:solidFill>
              <a:latin typeface="Calibri" pitchFamily="18"/>
            </a:endParaRPr>
          </a:p>
          <a:p>
            <a:pPr marL="0" lvl="0" indent="0" algn="l">
              <a:lnSpc>
                <a:spcPct val="60000"/>
              </a:lnSpc>
              <a:spcAft>
                <a:spcPts val="1414"/>
              </a:spcAft>
              <a:buNone/>
            </a:pPr>
            <a:r>
              <a:rPr lang="ja-JP" altLang="en-US" sz="3600" dirty="0">
                <a:solidFill>
                  <a:srgbClr val="0070C0"/>
                </a:solidFill>
                <a:latin typeface="Calibri" pitchFamily="18"/>
              </a:rPr>
              <a:t>Ａさん　「これまでは毎日犬の散歩をしてきたが</a:t>
            </a:r>
          </a:p>
          <a:p>
            <a:pPr marL="0" lvl="0" indent="0" algn="l">
              <a:lnSpc>
                <a:spcPct val="60000"/>
              </a:lnSpc>
              <a:spcAft>
                <a:spcPts val="1414"/>
              </a:spcAft>
              <a:buNone/>
            </a:pPr>
            <a:r>
              <a:rPr lang="ja-JP" altLang="en-US" sz="3600" dirty="0">
                <a:solidFill>
                  <a:srgbClr val="0070C0"/>
                </a:solidFill>
                <a:latin typeface="Calibri" pitchFamily="18"/>
              </a:rPr>
              <a:t>　　　　　ヘルパーさんにお願いしてもらえない</a:t>
            </a:r>
          </a:p>
          <a:p>
            <a:pPr marL="0" lvl="0" indent="0" algn="l">
              <a:lnSpc>
                <a:spcPct val="60000"/>
              </a:lnSpc>
              <a:spcAft>
                <a:spcPts val="1414"/>
              </a:spcAft>
              <a:buNone/>
            </a:pPr>
            <a:r>
              <a:rPr lang="ja-JP" altLang="en-US" sz="3600" dirty="0">
                <a:solidFill>
                  <a:srgbClr val="0070C0"/>
                </a:solidFill>
                <a:latin typeface="Calibri" pitchFamily="18"/>
              </a:rPr>
              <a:t>　　　　　だろうか。」</a:t>
            </a:r>
          </a:p>
          <a:p>
            <a:pPr marL="0" lvl="0" indent="0">
              <a:lnSpc>
                <a:spcPct val="60000"/>
              </a:lnSpc>
              <a:spcAft>
                <a:spcPts val="1414"/>
              </a:spcAft>
              <a:buNone/>
            </a:pPr>
            <a:endParaRPr lang="en-US" sz="3300" dirty="0">
              <a:latin typeface="Calibri" pitchFamily="18"/>
            </a:endParaRPr>
          </a:p>
        </p:txBody>
      </p:sp>
    </p:spTree>
    <p:extLst>
      <p:ext uri="{BB962C8B-B14F-4D97-AF65-F5344CB8AC3E}">
        <p14:creationId xmlns:p14="http://schemas.microsoft.com/office/powerpoint/2010/main" val="1092840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286441" y="548680"/>
            <a:ext cx="8863920" cy="6276544"/>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80000"/>
              </a:lnSpc>
              <a:spcAft>
                <a:spcPts val="1414"/>
              </a:spcAft>
              <a:buNone/>
            </a:pPr>
            <a:r>
              <a:rPr lang="ja-JP" altLang="en-US" sz="2500" dirty="0">
                <a:solidFill>
                  <a:srgbClr val="0070C0"/>
                </a:solidFill>
                <a:latin typeface="Calibri" pitchFamily="18"/>
              </a:rPr>
              <a:t>Ａさん　「これまでは毎日犬の散歩をしてきたが、ヘルパーさんに</a:t>
            </a:r>
          </a:p>
          <a:p>
            <a:pPr marL="0" lvl="0" indent="0" algn="l">
              <a:lnSpc>
                <a:spcPct val="80000"/>
              </a:lnSpc>
              <a:spcAft>
                <a:spcPts val="1414"/>
              </a:spcAft>
              <a:buNone/>
            </a:pPr>
            <a:r>
              <a:rPr lang="ja-JP" altLang="en-US" sz="2500" dirty="0">
                <a:solidFill>
                  <a:srgbClr val="0070C0"/>
                </a:solidFill>
                <a:latin typeface="Calibri" pitchFamily="18"/>
              </a:rPr>
              <a:t>　　　　お願いしてもらえないだろうか。」</a:t>
            </a:r>
          </a:p>
          <a:p>
            <a:pPr marL="0" lvl="0" indent="0" algn="l">
              <a:lnSpc>
                <a:spcPct val="80000"/>
              </a:lnSpc>
              <a:spcAft>
                <a:spcPts val="1414"/>
              </a:spcAft>
              <a:buNone/>
            </a:pPr>
            <a:r>
              <a:rPr lang="ja-JP" altLang="en-US" sz="2500" dirty="0">
                <a:latin typeface="Calibri" pitchFamily="18"/>
              </a:rPr>
              <a:t>ケアマネ　「犬の散歩ですか。もう少し詳しくお話を聞いてもいいで</a:t>
            </a:r>
          </a:p>
          <a:p>
            <a:pPr marL="0" lvl="0" indent="0" algn="l">
              <a:lnSpc>
                <a:spcPct val="80000"/>
              </a:lnSpc>
              <a:spcAft>
                <a:spcPts val="1414"/>
              </a:spcAft>
              <a:buNone/>
            </a:pPr>
            <a:r>
              <a:rPr lang="ja-JP" altLang="en-US" sz="2500" dirty="0">
                <a:latin typeface="Calibri" pitchFamily="18"/>
              </a:rPr>
              <a:t>　　　　　　すか。」</a:t>
            </a:r>
          </a:p>
          <a:p>
            <a:pPr marL="0" lvl="0" indent="0" algn="l">
              <a:lnSpc>
                <a:spcPct val="80000"/>
              </a:lnSpc>
              <a:spcAft>
                <a:spcPts val="1414"/>
              </a:spcAft>
              <a:buNone/>
            </a:pPr>
            <a:r>
              <a:rPr lang="ja-JP" altLang="en-US" sz="2500" dirty="0">
                <a:solidFill>
                  <a:srgbClr val="0070C0"/>
                </a:solidFill>
                <a:latin typeface="Calibri" pitchFamily="18"/>
              </a:rPr>
              <a:t>Ａさん　「最近足が弱って、犬の散歩が負担になってきた。散歩に行</a:t>
            </a:r>
          </a:p>
          <a:p>
            <a:pPr marL="0" lvl="0" indent="0" algn="l">
              <a:lnSpc>
                <a:spcPct val="80000"/>
              </a:lnSpc>
              <a:spcAft>
                <a:spcPts val="1414"/>
              </a:spcAft>
              <a:buNone/>
            </a:pPr>
            <a:r>
              <a:rPr lang="ja-JP" altLang="en-US" sz="2500" dirty="0">
                <a:solidFill>
                  <a:srgbClr val="0070C0"/>
                </a:solidFill>
                <a:latin typeface="Calibri" pitchFamily="18"/>
              </a:rPr>
              <a:t>　　　　けば足の運動にもなるので続けてきたが、もし転んだら周</a:t>
            </a:r>
          </a:p>
          <a:p>
            <a:pPr marL="0" lvl="0" indent="0" algn="l">
              <a:lnSpc>
                <a:spcPct val="80000"/>
              </a:lnSpc>
              <a:spcAft>
                <a:spcPts val="1414"/>
              </a:spcAft>
              <a:buNone/>
            </a:pPr>
            <a:r>
              <a:rPr lang="ja-JP" altLang="en-US" sz="2500" dirty="0">
                <a:solidFill>
                  <a:srgbClr val="0070C0"/>
                </a:solidFill>
                <a:latin typeface="Calibri" pitchFamily="18"/>
              </a:rPr>
              <a:t>　　　　りの人に迷惑をかけるので、誰かに頼んだほうがいいと思</a:t>
            </a:r>
          </a:p>
          <a:p>
            <a:pPr marL="0" lvl="0" indent="0" algn="l">
              <a:lnSpc>
                <a:spcPct val="80000"/>
              </a:lnSpc>
              <a:spcAft>
                <a:spcPts val="1414"/>
              </a:spcAft>
              <a:buNone/>
            </a:pPr>
            <a:r>
              <a:rPr lang="ja-JP" altLang="en-US" sz="2500" dirty="0">
                <a:solidFill>
                  <a:srgbClr val="0070C0"/>
                </a:solidFill>
                <a:latin typeface="Calibri" pitchFamily="18"/>
              </a:rPr>
              <a:t>　　　　うようになった。」</a:t>
            </a:r>
          </a:p>
          <a:p>
            <a:pPr marL="0" lvl="0" indent="0" algn="l">
              <a:lnSpc>
                <a:spcPct val="80000"/>
              </a:lnSpc>
              <a:spcAft>
                <a:spcPts val="1414"/>
              </a:spcAft>
              <a:buNone/>
            </a:pPr>
            <a:r>
              <a:rPr lang="ja-JP" altLang="en-US" sz="2500" dirty="0">
                <a:latin typeface="Calibri" pitchFamily="18"/>
              </a:rPr>
              <a:t>ケアマネ　「これまでは足の運動にもなるとご自分の体のことも考え</a:t>
            </a:r>
          </a:p>
          <a:p>
            <a:pPr marL="0" lvl="0" indent="0" algn="l">
              <a:lnSpc>
                <a:spcPct val="80000"/>
              </a:lnSpc>
              <a:spcAft>
                <a:spcPts val="1414"/>
              </a:spcAft>
              <a:buNone/>
            </a:pPr>
            <a:r>
              <a:rPr lang="ja-JP" altLang="en-US" sz="2500" dirty="0">
                <a:latin typeface="Calibri" pitchFamily="18"/>
              </a:rPr>
              <a:t>　　　　　　て犬の散歩を続けてこられたのですね。でも体力に自信</a:t>
            </a:r>
          </a:p>
          <a:p>
            <a:pPr marL="0" lvl="0" indent="0" algn="l">
              <a:lnSpc>
                <a:spcPct val="80000"/>
              </a:lnSpc>
              <a:spcAft>
                <a:spcPts val="1414"/>
              </a:spcAft>
              <a:buNone/>
            </a:pPr>
            <a:r>
              <a:rPr lang="ja-JP" altLang="en-US" sz="2500" dirty="0">
                <a:latin typeface="Calibri" pitchFamily="18"/>
              </a:rPr>
              <a:t>　　　　　　がなくなって不安に思っておられるのですね。」</a:t>
            </a:r>
          </a:p>
          <a:p>
            <a:pPr marL="0" lvl="0" indent="0" algn="l">
              <a:lnSpc>
                <a:spcPct val="80000"/>
              </a:lnSpc>
              <a:spcAft>
                <a:spcPts val="1414"/>
              </a:spcAft>
              <a:buNone/>
            </a:pPr>
            <a:r>
              <a:rPr lang="ja-JP" altLang="en-US" sz="2500" dirty="0">
                <a:solidFill>
                  <a:srgbClr val="0070C0"/>
                </a:solidFill>
                <a:latin typeface="Calibri" pitchFamily="18"/>
              </a:rPr>
              <a:t>Ａさん　「そうなんだ。散歩に行けば犬も喜ぶし、一緒に遊ぶのを私も</a:t>
            </a:r>
          </a:p>
          <a:p>
            <a:pPr marL="0" lvl="0" indent="0" algn="l">
              <a:lnSpc>
                <a:spcPct val="80000"/>
              </a:lnSpc>
              <a:spcAft>
                <a:spcPts val="1414"/>
              </a:spcAft>
              <a:buNone/>
            </a:pPr>
            <a:r>
              <a:rPr lang="ja-JP" altLang="en-US" sz="2500" dirty="0">
                <a:solidFill>
                  <a:srgbClr val="0070C0"/>
                </a:solidFill>
                <a:latin typeface="Calibri" pitchFamily="18"/>
              </a:rPr>
              <a:t>　　　　楽しみにしているけど、もう私も年だからね。」</a:t>
            </a:r>
          </a:p>
        </p:txBody>
      </p:sp>
      <p:sp>
        <p:nvSpPr>
          <p:cNvPr id="2" name="テキスト ボックス 1">
            <a:extLst>
              <a:ext uri="{FF2B5EF4-FFF2-40B4-BE49-F238E27FC236}">
                <a16:creationId xmlns:a16="http://schemas.microsoft.com/office/drawing/2014/main" id="{3F966D49-0ED0-4866-94CE-9C2FF725C4AA}"/>
              </a:ext>
            </a:extLst>
          </p:cNvPr>
          <p:cNvSpPr txBox="1"/>
          <p:nvPr/>
        </p:nvSpPr>
        <p:spPr>
          <a:xfrm>
            <a:off x="3635896" y="-67256"/>
            <a:ext cx="2736304" cy="523220"/>
          </a:xfrm>
          <a:prstGeom prst="rect">
            <a:avLst/>
          </a:prstGeom>
          <a:noFill/>
        </p:spPr>
        <p:txBody>
          <a:bodyPr wrap="square" rtlCol="0">
            <a:spAutoFit/>
          </a:bodyPr>
          <a:lstStyle/>
          <a:p>
            <a:r>
              <a:rPr kumimoji="1" lang="ja-JP" altLang="en-US" sz="2800" dirty="0">
                <a:solidFill>
                  <a:srgbClr val="FF0000"/>
                </a:solidFill>
              </a:rPr>
              <a:t>説明の例</a:t>
            </a:r>
          </a:p>
        </p:txBody>
      </p:sp>
    </p:spTree>
    <p:extLst>
      <p:ext uri="{BB962C8B-B14F-4D97-AF65-F5344CB8AC3E}">
        <p14:creationId xmlns:p14="http://schemas.microsoft.com/office/powerpoint/2010/main" val="2040443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91800" y="341280"/>
            <a:ext cx="9079560" cy="651672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80000"/>
              </a:lnSpc>
              <a:spcAft>
                <a:spcPts val="1414"/>
              </a:spcAft>
              <a:buNone/>
            </a:pPr>
            <a:r>
              <a:rPr lang="ja-JP" altLang="en-US" sz="2300" dirty="0">
                <a:latin typeface="Calibri" pitchFamily="18"/>
              </a:rPr>
              <a:t>ケアマネ　「これまで犬をとても可愛がってこられて、できればこれからも一</a:t>
            </a:r>
          </a:p>
          <a:p>
            <a:pPr marL="0" lvl="0" indent="0" algn="l">
              <a:lnSpc>
                <a:spcPct val="80000"/>
              </a:lnSpc>
              <a:spcAft>
                <a:spcPts val="1414"/>
              </a:spcAft>
              <a:buNone/>
            </a:pPr>
            <a:r>
              <a:rPr lang="ja-JP" altLang="en-US" sz="2300" dirty="0">
                <a:latin typeface="Calibri" pitchFamily="18"/>
              </a:rPr>
              <a:t>　　　　　　緒に遊びたいけど、もう年だからとあきらめの気持ちをもってお</a:t>
            </a:r>
          </a:p>
          <a:p>
            <a:pPr marL="0" lvl="0" indent="0" algn="l">
              <a:lnSpc>
                <a:spcPct val="80000"/>
              </a:lnSpc>
              <a:spcAft>
                <a:spcPts val="1414"/>
              </a:spcAft>
              <a:buNone/>
            </a:pPr>
            <a:r>
              <a:rPr lang="ja-JP" altLang="en-US" sz="2300" dirty="0">
                <a:latin typeface="Calibri" pitchFamily="18"/>
              </a:rPr>
              <a:t>　　　　　　られるのですね。</a:t>
            </a:r>
            <a:r>
              <a:rPr lang="ja-JP" altLang="en-US" sz="2300" u="sng" dirty="0">
                <a:latin typeface="Calibri" pitchFamily="18"/>
              </a:rPr>
              <a:t>仮にもし足が弱っていなかったら、犬の散歩</a:t>
            </a:r>
          </a:p>
          <a:p>
            <a:pPr marL="0" lvl="0" indent="0" algn="l">
              <a:lnSpc>
                <a:spcPct val="80000"/>
              </a:lnSpc>
              <a:spcAft>
                <a:spcPts val="1414"/>
              </a:spcAft>
              <a:buNone/>
            </a:pPr>
            <a:r>
              <a:rPr lang="ja-JP" altLang="en-US" sz="2300" dirty="0">
                <a:latin typeface="Calibri" pitchFamily="18"/>
              </a:rPr>
              <a:t>　　　　　　</a:t>
            </a:r>
            <a:r>
              <a:rPr lang="ja-JP" altLang="en-US" sz="2300" u="sng" dirty="0">
                <a:latin typeface="Calibri" pitchFamily="18"/>
              </a:rPr>
              <a:t>はどうしたいですか？」</a:t>
            </a:r>
          </a:p>
          <a:p>
            <a:pPr marL="0" lvl="0" indent="0" algn="l">
              <a:lnSpc>
                <a:spcPct val="80000"/>
              </a:lnSpc>
              <a:spcAft>
                <a:spcPts val="1414"/>
              </a:spcAft>
              <a:buNone/>
            </a:pPr>
            <a:r>
              <a:rPr lang="ja-JP" altLang="en-US" sz="2300" dirty="0">
                <a:solidFill>
                  <a:srgbClr val="0070C0"/>
                </a:solidFill>
                <a:latin typeface="Calibri" pitchFamily="18"/>
              </a:rPr>
              <a:t>Ａさん　「そりゃあ一緒に散歩をしたいよ。僕にとっては家族のようなものだ</a:t>
            </a:r>
          </a:p>
          <a:p>
            <a:pPr marL="0" lvl="0" indent="0" algn="l">
              <a:lnSpc>
                <a:spcPct val="80000"/>
              </a:lnSpc>
              <a:spcAft>
                <a:spcPts val="1414"/>
              </a:spcAft>
              <a:buNone/>
            </a:pPr>
            <a:r>
              <a:rPr lang="ja-JP" altLang="en-US" sz="2300" dirty="0">
                <a:solidFill>
                  <a:srgbClr val="0070C0"/>
                </a:solidFill>
                <a:latin typeface="Calibri" pitchFamily="18"/>
              </a:rPr>
              <a:t>　　　　からね。」</a:t>
            </a:r>
          </a:p>
          <a:p>
            <a:pPr marL="0" lvl="0" indent="0" algn="l">
              <a:lnSpc>
                <a:spcPct val="80000"/>
              </a:lnSpc>
              <a:spcAft>
                <a:spcPts val="1414"/>
              </a:spcAft>
              <a:buNone/>
            </a:pPr>
            <a:r>
              <a:rPr lang="ja-JP" altLang="en-US" sz="2300" dirty="0">
                <a:latin typeface="Calibri" pitchFamily="18"/>
              </a:rPr>
              <a:t>ケアマネ　「私から提案があるのですが、ご説明してもいいですか。</a:t>
            </a:r>
          </a:p>
          <a:p>
            <a:pPr marL="0" lvl="0" indent="0" algn="l">
              <a:lnSpc>
                <a:spcPct val="80000"/>
              </a:lnSpc>
              <a:spcAft>
                <a:spcPts val="1414"/>
              </a:spcAft>
              <a:buNone/>
            </a:pPr>
            <a:r>
              <a:rPr lang="ja-JP" altLang="en-US" sz="2300" dirty="0">
                <a:latin typeface="Calibri" pitchFamily="18"/>
              </a:rPr>
              <a:t>　　　　　　介護保険のサービスはＡさんの望む生活を実現するために利</a:t>
            </a:r>
          </a:p>
          <a:p>
            <a:pPr marL="0" lvl="0" indent="0" algn="l">
              <a:lnSpc>
                <a:spcPct val="80000"/>
              </a:lnSpc>
              <a:spcAft>
                <a:spcPts val="1414"/>
              </a:spcAft>
              <a:buNone/>
            </a:pPr>
            <a:r>
              <a:rPr lang="ja-JP" altLang="en-US" sz="2300" dirty="0">
                <a:latin typeface="Calibri" pitchFamily="18"/>
              </a:rPr>
              <a:t>　　　　　　用して、Ａさんらしい暮らしを続けることができるように応援するも　</a:t>
            </a:r>
          </a:p>
          <a:p>
            <a:pPr marL="0" lvl="0" indent="0" algn="l">
              <a:lnSpc>
                <a:spcPct val="80000"/>
              </a:lnSpc>
              <a:spcAft>
                <a:spcPts val="1414"/>
              </a:spcAft>
              <a:buNone/>
            </a:pPr>
            <a:r>
              <a:rPr lang="ja-JP" altLang="en-US" sz="2300" dirty="0">
                <a:latin typeface="Calibri" pitchFamily="18"/>
              </a:rPr>
              <a:t>　　　　　　のなのです。Ａさんは年をとって足が弱ったために大好きな犬の</a:t>
            </a:r>
          </a:p>
          <a:p>
            <a:pPr marL="0" lvl="0" indent="0" algn="l">
              <a:lnSpc>
                <a:spcPct val="80000"/>
              </a:lnSpc>
              <a:spcAft>
                <a:spcPts val="1414"/>
              </a:spcAft>
              <a:buNone/>
            </a:pPr>
            <a:r>
              <a:rPr lang="ja-JP" altLang="en-US" sz="2300" dirty="0">
                <a:latin typeface="Calibri" pitchFamily="18"/>
              </a:rPr>
              <a:t>　　　　　　散歩ができなくなったと困っておられたのですよね。そこで、これ</a:t>
            </a:r>
          </a:p>
          <a:p>
            <a:pPr marL="0" lvl="0" indent="0" algn="l">
              <a:lnSpc>
                <a:spcPct val="80000"/>
              </a:lnSpc>
              <a:spcAft>
                <a:spcPts val="1414"/>
              </a:spcAft>
              <a:buNone/>
            </a:pPr>
            <a:r>
              <a:rPr lang="ja-JP" altLang="en-US" sz="2300" dirty="0">
                <a:latin typeface="Calibri" pitchFamily="18"/>
              </a:rPr>
              <a:t>　　　　　　まで通り犬の散歩ができるように運動をして足が弱らないように</a:t>
            </a:r>
          </a:p>
          <a:p>
            <a:pPr marL="0" lvl="0" indent="0" algn="l">
              <a:lnSpc>
                <a:spcPct val="80000"/>
              </a:lnSpc>
              <a:spcAft>
                <a:spcPts val="1414"/>
              </a:spcAft>
              <a:buNone/>
            </a:pPr>
            <a:r>
              <a:rPr lang="ja-JP" altLang="en-US" sz="2300" dirty="0">
                <a:latin typeface="Calibri" pitchFamily="18"/>
              </a:rPr>
              <a:t>　　　　　　する方法を一緒に考えていくのはいかがでしょうか。」</a:t>
            </a:r>
          </a:p>
          <a:p>
            <a:pPr marL="0" lvl="0" indent="0" algn="l">
              <a:lnSpc>
                <a:spcPct val="80000"/>
              </a:lnSpc>
              <a:spcAft>
                <a:spcPts val="1414"/>
              </a:spcAft>
              <a:buNone/>
            </a:pPr>
            <a:r>
              <a:rPr lang="ja-JP" altLang="en-US" sz="2300" dirty="0">
                <a:solidFill>
                  <a:srgbClr val="0070C0"/>
                </a:solidFill>
                <a:latin typeface="Calibri" pitchFamily="18"/>
              </a:rPr>
              <a:t>Ａさん　「それができれば、やってみたいよ。」　</a:t>
            </a:r>
          </a:p>
        </p:txBody>
      </p:sp>
    </p:spTree>
    <p:extLst>
      <p:ext uri="{BB962C8B-B14F-4D97-AF65-F5344CB8AC3E}">
        <p14:creationId xmlns:p14="http://schemas.microsoft.com/office/powerpoint/2010/main" val="2725037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②</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0" y="1420381"/>
            <a:ext cx="9252012" cy="4563172"/>
          </a:xfrm>
          <a:prstGeom prst="rect">
            <a:avLst/>
          </a:prstGeom>
          <a:noFill/>
        </p:spPr>
        <p:txBody>
          <a:bodyPr wrap="square">
            <a:spAutoFit/>
          </a:bodyPr>
          <a:lstStyle/>
          <a:p>
            <a:r>
              <a:rPr lang="ja-JP" altLang="en-US" sz="3200" dirty="0"/>
              <a:t>「</a:t>
            </a:r>
            <a:r>
              <a:rPr lang="ja-JP" altLang="en-US" sz="3200" dirty="0">
                <a:effectLst>
                  <a:outerShdw blurRad="38100" dist="38100" dir="2700000" algn="tl">
                    <a:srgbClr val="000000">
                      <a:alpha val="43137"/>
                    </a:srgbClr>
                  </a:outerShdw>
                </a:effectLst>
              </a:rPr>
              <a:t>介護保険サービス外のサービスを求められた場合</a:t>
            </a:r>
            <a:r>
              <a:rPr lang="ja-JP" altLang="en-US" sz="3200" dirty="0"/>
              <a:t>」</a:t>
            </a:r>
            <a:endParaRPr lang="en-US" altLang="ja-JP" sz="3200" dirty="0"/>
          </a:p>
          <a:p>
            <a:r>
              <a:rPr lang="ja-JP" altLang="en-US" sz="800" dirty="0"/>
              <a:t>　</a:t>
            </a:r>
            <a:endParaRPr lang="en-US" altLang="ja-JP" sz="800" dirty="0"/>
          </a:p>
          <a:p>
            <a:r>
              <a:rPr lang="ja-JP" altLang="en-US" sz="3200" dirty="0"/>
              <a:t>　合意に至るまでのプロセスでの説明において、</a:t>
            </a:r>
          </a:p>
          <a:p>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3B9E105A-7BCA-40BB-AFD0-87488CB8E122}"/>
              </a:ext>
            </a:extLst>
          </p:cNvPr>
          <p:cNvSpPr/>
          <p:nvPr/>
        </p:nvSpPr>
        <p:spPr>
          <a:xfrm>
            <a:off x="7678909" y="17571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１</a:t>
            </a:r>
            <a:endParaRPr kumimoji="1" lang="ja-JP" altLang="en-US" sz="2400" dirty="0">
              <a:solidFill>
                <a:srgbClr val="FFC000"/>
              </a:solidFill>
            </a:endParaRPr>
          </a:p>
        </p:txBody>
      </p:sp>
    </p:spTree>
    <p:extLst>
      <p:ext uri="{BB962C8B-B14F-4D97-AF65-F5344CB8AC3E}">
        <p14:creationId xmlns:p14="http://schemas.microsoft.com/office/powerpoint/2010/main" val="127427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7584" y="861975"/>
            <a:ext cx="7848872" cy="1200329"/>
          </a:xfrm>
          <a:prstGeom prst="rect">
            <a:avLst/>
          </a:prstGeom>
          <a:solidFill>
            <a:schemeClr val="accent5">
              <a:lumMod val="20000"/>
              <a:lumOff val="80000"/>
            </a:schemeClr>
          </a:solidFill>
        </p:spPr>
        <p:txBody>
          <a:bodyPr wrap="square" rtlCol="0">
            <a:spAutoFit/>
          </a:bodyPr>
          <a:lstStyle/>
          <a:p>
            <a:r>
              <a:rPr lang="ja-JP" altLang="en-US" sz="2400" dirty="0"/>
              <a:t>　〇　利用者・家族の介護保険制度への理解の促進</a:t>
            </a:r>
            <a:endParaRPr lang="en-US" altLang="ja-JP" sz="2400" dirty="0"/>
          </a:p>
          <a:p>
            <a:r>
              <a:rPr kumimoji="1" lang="ja-JP" altLang="en-US" sz="2400" dirty="0"/>
              <a:t>　〇　専門職への理解の促進（ケアチームの形成）</a:t>
            </a:r>
            <a:endParaRPr kumimoji="1" lang="en-US" altLang="ja-JP" sz="2400" dirty="0"/>
          </a:p>
          <a:p>
            <a:r>
              <a:rPr lang="ja-JP" altLang="en-US" sz="2400" dirty="0"/>
              <a:t>　〇　利用者の自己選択、自己決定への理解の促進</a:t>
            </a:r>
            <a:endParaRPr kumimoji="1" lang="ja-JP" altLang="en-US" sz="2400" dirty="0"/>
          </a:p>
        </p:txBody>
      </p:sp>
      <p:grpSp>
        <p:nvGrpSpPr>
          <p:cNvPr id="13" name="グループ化 12"/>
          <p:cNvGrpSpPr/>
          <p:nvPr/>
        </p:nvGrpSpPr>
        <p:grpSpPr>
          <a:xfrm>
            <a:off x="482959" y="2492896"/>
            <a:ext cx="8193497" cy="3424440"/>
            <a:chOff x="482959" y="2492896"/>
            <a:chExt cx="8193497" cy="3424440"/>
          </a:xfrm>
        </p:grpSpPr>
        <p:sp>
          <p:nvSpPr>
            <p:cNvPr id="3" name="円/楕円 2"/>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円/楕円 4"/>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6" name="左右矢印 5"/>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左右矢印 6"/>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p:cNvSpPr txBox="1"/>
          <p:nvPr/>
        </p:nvSpPr>
        <p:spPr>
          <a:xfrm>
            <a:off x="35496" y="2204864"/>
            <a:ext cx="2864905" cy="2308324"/>
          </a:xfrm>
          <a:prstGeom prst="rect">
            <a:avLst/>
          </a:prstGeom>
          <a:noFill/>
        </p:spPr>
        <p:txBody>
          <a:bodyPr wrap="square" rtlCol="0">
            <a:spAutoFit/>
          </a:bodyPr>
          <a:lstStyle/>
          <a:p>
            <a:pPr marL="179388" indent="-179388"/>
            <a:r>
              <a:rPr lang="ja-JP" altLang="en-US" sz="2400" dirty="0">
                <a:solidFill>
                  <a:schemeClr val="accent6">
                    <a:lumMod val="50000"/>
                  </a:schemeClr>
                </a:solidFill>
              </a:rPr>
              <a:t>　</a:t>
            </a:r>
            <a:r>
              <a:rPr kumimoji="1" lang="ja-JP" altLang="en-US" sz="2400" dirty="0">
                <a:solidFill>
                  <a:schemeClr val="accent6">
                    <a:lumMod val="50000"/>
                  </a:schemeClr>
                </a:solidFill>
              </a:rPr>
              <a:t>利用者が自立した日常生活の実現に向けて主体的に取り組むことの重要性を理解してもらう</a:t>
            </a:r>
            <a:endParaRPr kumimoji="1" lang="en-US" altLang="ja-JP" sz="2400" dirty="0">
              <a:solidFill>
                <a:schemeClr val="accent6">
                  <a:lumMod val="50000"/>
                </a:schemeClr>
              </a:solidFill>
            </a:endParaRPr>
          </a:p>
          <a:p>
            <a:endParaRPr kumimoji="1" lang="ja-JP" altLang="en-US" sz="2400" dirty="0">
              <a:solidFill>
                <a:schemeClr val="accent6">
                  <a:lumMod val="50000"/>
                </a:schemeClr>
              </a:solidFill>
            </a:endParaRPr>
          </a:p>
        </p:txBody>
      </p:sp>
      <p:sp>
        <p:nvSpPr>
          <p:cNvPr id="11" name="テキスト ボックス 10"/>
          <p:cNvSpPr txBox="1"/>
          <p:nvPr/>
        </p:nvSpPr>
        <p:spPr>
          <a:xfrm>
            <a:off x="1743099" y="6066394"/>
            <a:ext cx="7344815" cy="461665"/>
          </a:xfrm>
          <a:prstGeom prst="rect">
            <a:avLst/>
          </a:prstGeom>
          <a:noFill/>
        </p:spPr>
        <p:txBody>
          <a:bodyPr wrap="square" rtlCol="0">
            <a:spAutoFit/>
          </a:bodyPr>
          <a:lstStyle/>
          <a:p>
            <a:r>
              <a:rPr kumimoji="1" lang="ja-JP" altLang="en-US" sz="2400" dirty="0">
                <a:solidFill>
                  <a:schemeClr val="tx2">
                    <a:lumMod val="75000"/>
                  </a:schemeClr>
                </a:solidFill>
              </a:rPr>
              <a:t>利用者の自立支援の目標、ケアプランの共有</a:t>
            </a:r>
          </a:p>
        </p:txBody>
      </p:sp>
      <p:sp>
        <p:nvSpPr>
          <p:cNvPr id="12" name="テキスト ボックス 11"/>
          <p:cNvSpPr txBox="1"/>
          <p:nvPr/>
        </p:nvSpPr>
        <p:spPr>
          <a:xfrm>
            <a:off x="3058264" y="3903662"/>
            <a:ext cx="3387512" cy="1200329"/>
          </a:xfrm>
          <a:prstGeom prst="rect">
            <a:avLst/>
          </a:prstGeom>
          <a:noFill/>
        </p:spPr>
        <p:txBody>
          <a:bodyPr wrap="square" rtlCol="0">
            <a:spAutoFit/>
          </a:bodyPr>
          <a:lstStyle/>
          <a:p>
            <a:r>
              <a:rPr kumimoji="1" lang="ja-JP" altLang="en-US" sz="2400" b="1" dirty="0">
                <a:solidFill>
                  <a:srgbClr val="FF0000"/>
                </a:solidFill>
              </a:rPr>
              <a:t>利用者が自分で選んで、自分で決めるプロセスを支援</a:t>
            </a:r>
          </a:p>
        </p:txBody>
      </p:sp>
      <p:sp>
        <p:nvSpPr>
          <p:cNvPr id="16" name="テキスト ボックス 15"/>
          <p:cNvSpPr txBox="1"/>
          <p:nvPr/>
        </p:nvSpPr>
        <p:spPr>
          <a:xfrm>
            <a:off x="36005" y="63150"/>
            <a:ext cx="9107996" cy="707886"/>
          </a:xfrm>
          <a:prstGeom prst="rect">
            <a:avLst/>
          </a:prstGeom>
          <a:solidFill>
            <a:srgbClr val="FFFF00"/>
          </a:solidFill>
        </p:spPr>
        <p:txBody>
          <a:bodyPr wrap="square" rtlCol="0">
            <a:spAutoFit/>
          </a:bodyPr>
          <a:lstStyle/>
          <a:p>
            <a:pPr algn="ctr"/>
            <a:r>
              <a:rPr lang="ja-JP" altLang="en-US" sz="4000" dirty="0"/>
              <a:t>「説明」の目的</a:t>
            </a:r>
            <a:endParaRPr lang="en-US" altLang="ja-JP" sz="4000" dirty="0"/>
          </a:p>
        </p:txBody>
      </p:sp>
      <p:sp>
        <p:nvSpPr>
          <p:cNvPr id="15" name="テキスト ボックス 14"/>
          <p:cNvSpPr txBox="1"/>
          <p:nvPr/>
        </p:nvSpPr>
        <p:spPr>
          <a:xfrm>
            <a:off x="7812360" y="116632"/>
            <a:ext cx="936104"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293</a:t>
            </a:r>
            <a:endParaRPr kumimoji="1" lang="ja-JP" altLang="en-US" dirty="0"/>
          </a:p>
        </p:txBody>
      </p:sp>
    </p:spTree>
    <p:extLst>
      <p:ext uri="{BB962C8B-B14F-4D97-AF65-F5344CB8AC3E}">
        <p14:creationId xmlns:p14="http://schemas.microsoft.com/office/powerpoint/2010/main" val="365500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②－</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25687" y="766250"/>
            <a:ext cx="9144000" cy="6035178"/>
          </a:xfrm>
          <a:prstGeom prst="rect">
            <a:avLst/>
          </a:prstGeom>
          <a:solidFill>
            <a:schemeClr val="bg2"/>
          </a:solidFill>
        </p:spPr>
        <p:txBody>
          <a:bodyPr wrap="square">
            <a:spAutoFit/>
          </a:bodyPr>
          <a:lstStyle/>
          <a:p>
            <a:r>
              <a:rPr lang="ja-JP" altLang="en-US" sz="2400" b="1" dirty="0">
                <a:solidFill>
                  <a:schemeClr val="accent3">
                    <a:lumMod val="50000"/>
                  </a:schemeClr>
                </a:solidFill>
                <a:effectLst>
                  <a:outerShdw blurRad="38100" dist="38100" dir="2700000" algn="tl">
                    <a:srgbClr val="000000">
                      <a:alpha val="43137"/>
                    </a:srgbClr>
                  </a:outerShdw>
                </a:effectLst>
              </a:rPr>
              <a:t>「介護保険サービス外のサービスを求められた場合」、合意に至るまでのプロセスでの説明において、</a:t>
            </a:r>
            <a:endParaRPr lang="en-US" altLang="ja-JP" sz="2400" b="1" dirty="0">
              <a:solidFill>
                <a:schemeClr val="accent3">
                  <a:lumMod val="50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44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380312" y="73135"/>
            <a:ext cx="1763328"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a:t>
            </a:r>
            <a:r>
              <a:rPr lang="ja-JP" altLang="en-US" dirty="0">
                <a:solidFill>
                  <a:schemeClr val="accent2">
                    <a:lumMod val="50000"/>
                  </a:schemeClr>
                </a:solidFill>
              </a:rPr>
              <a:t>１</a:t>
            </a:r>
            <a:endParaRPr lang="en-US" altLang="ja-JP" dirty="0">
              <a:solidFill>
                <a:schemeClr val="accent2">
                  <a:lumMod val="50000"/>
                </a:schemeClr>
              </a:solidFill>
            </a:endParaRPr>
          </a:p>
          <a:p>
            <a:r>
              <a:rPr kumimoji="1" lang="ja-JP" altLang="en-US" dirty="0">
                <a:solidFill>
                  <a:schemeClr val="accent3">
                    <a:lumMod val="50000"/>
                  </a:schemeClr>
                </a:solidFill>
              </a:rPr>
              <a:t>テキストＰ</a:t>
            </a:r>
            <a:r>
              <a:rPr lang="ja-JP" altLang="en-US" dirty="0">
                <a:solidFill>
                  <a:schemeClr val="accent3">
                    <a:lumMod val="50000"/>
                  </a:schemeClr>
                </a:solidFill>
              </a:rPr>
              <a:t>３１８</a:t>
            </a:r>
            <a:endParaRPr kumimoji="1" lang="ja-JP" altLang="en-US"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355034" y="2114594"/>
            <a:ext cx="8792802" cy="1015663"/>
          </a:xfrm>
          <a:prstGeom prst="rect">
            <a:avLst/>
          </a:prstGeom>
          <a:noFill/>
        </p:spPr>
        <p:txBody>
          <a:bodyPr wrap="square" rIns="0" rtlCol="0">
            <a:spAutoFit/>
          </a:bodyPr>
          <a:lstStyle/>
          <a:p>
            <a:r>
              <a:rPr lang="ja-JP" altLang="en-US" sz="2000" dirty="0">
                <a:solidFill>
                  <a:srgbClr val="FF0000"/>
                </a:solidFill>
              </a:rPr>
              <a:t>◆介護保険制度での保険給付の対象と対象外になるもの、給付要件や給付制限</a:t>
            </a:r>
            <a:endParaRPr lang="en-US" altLang="ja-JP" sz="2000" dirty="0">
              <a:solidFill>
                <a:srgbClr val="FF0000"/>
              </a:solidFill>
            </a:endParaRPr>
          </a:p>
          <a:p>
            <a:r>
              <a:rPr lang="ja-JP" altLang="en-US" sz="2000" dirty="0">
                <a:solidFill>
                  <a:srgbClr val="FF0000"/>
                </a:solidFill>
              </a:rPr>
              <a:t>　などを確認しておく。</a:t>
            </a:r>
            <a:endParaRPr lang="en-US" altLang="ja-JP" sz="2000" dirty="0">
              <a:solidFill>
                <a:srgbClr val="FF0000"/>
              </a:solidFill>
            </a:endParaRPr>
          </a:p>
          <a:p>
            <a:r>
              <a:rPr lang="ja-JP" altLang="en-US" sz="2000" dirty="0">
                <a:solidFill>
                  <a:srgbClr val="FF0000"/>
                </a:solidFill>
              </a:rPr>
              <a:t>◆図や表などの分かりやすい冊子や資料を用意する</a:t>
            </a:r>
            <a:endParaRPr lang="en-US" altLang="ja-JP" sz="20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341683" y="3643075"/>
            <a:ext cx="8712100" cy="707886"/>
          </a:xfrm>
          <a:prstGeom prst="rect">
            <a:avLst/>
          </a:prstGeom>
          <a:noFill/>
        </p:spPr>
        <p:txBody>
          <a:bodyPr wrap="square" rtlCol="0">
            <a:spAutoFit/>
          </a:bodyPr>
          <a:lstStyle/>
          <a:p>
            <a:r>
              <a:rPr lang="ja-JP" altLang="en-US" sz="2000" dirty="0">
                <a:solidFill>
                  <a:srgbClr val="FF0000"/>
                </a:solidFill>
              </a:rPr>
              <a:t>◆利用者・家族の「できること」「できないこと」「少し頑張ればできること」「頑張っても難しいこと」「頑張りたくてもできない状況にあること」などを聞き取る。</a:t>
            </a:r>
            <a:endParaRPr lang="en-US" altLang="ja-JP" sz="2000"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270136" y="4982613"/>
            <a:ext cx="8712100" cy="1323439"/>
          </a:xfrm>
          <a:prstGeom prst="rect">
            <a:avLst/>
          </a:prstGeom>
          <a:noFill/>
        </p:spPr>
        <p:txBody>
          <a:bodyPr wrap="square" rtlCol="0">
            <a:spAutoFit/>
          </a:bodyPr>
          <a:lstStyle/>
          <a:p>
            <a:r>
              <a:rPr lang="ja-JP" altLang="en-US" sz="2000" dirty="0">
                <a:solidFill>
                  <a:srgbClr val="FF0000"/>
                </a:solidFill>
              </a:rPr>
              <a:t>◆利用者の「生活上の支障」を引き起こしている原因や、「困りごとの内容」について確認を進める。その状況を、「今後どのようにしていきたいか」について、利用者・家族に確認をする。ここでは、生活上の支障た困りごとを、単にサービスで補うために介護保険制度を利用するわけではないことを説明する。</a:t>
            </a:r>
            <a:endParaRPr lang="en-US" altLang="ja-JP" sz="2000" dirty="0">
              <a:solidFill>
                <a:srgbClr val="FF0000"/>
              </a:solidFill>
            </a:endParaRPr>
          </a:p>
        </p:txBody>
      </p:sp>
    </p:spTree>
    <p:extLst>
      <p:ext uri="{BB962C8B-B14F-4D97-AF65-F5344CB8AC3E}">
        <p14:creationId xmlns:p14="http://schemas.microsoft.com/office/powerpoint/2010/main" val="42253376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340380" y="1447598"/>
            <a:ext cx="8463240" cy="420777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pattFill prst="pct5">
            <a:fgClr>
              <a:schemeClr val="accent1"/>
            </a:fgClr>
            <a:bgClr>
              <a:schemeClr val="bg1"/>
            </a:bgClr>
          </a:pattFill>
          <a:ln w="0">
            <a:noFill/>
            <a:prstDash val="solid"/>
            <a:miter/>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pPr>
            <a:r>
              <a:rPr lang="ja-JP" sz="3200" b="0" i="0" u="none" strike="noStrike" kern="1200" spc="0" baseline="0" dirty="0">
                <a:ln>
                  <a:noFill/>
                </a:ln>
                <a:solidFill>
                  <a:srgbClr val="0070C0"/>
                </a:solidFill>
                <a:latin typeface="Calibri" pitchFamily="18"/>
                <a:ea typeface="ＭＳ Ｐゴシック" pitchFamily="2"/>
                <a:cs typeface="Mangal" pitchFamily="2"/>
              </a:rPr>
              <a:t>（場面設定）</a:t>
            </a: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利用者への説明場面</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40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現在、サービスを利用中の利用者から、必要と思われるサービスをやめたいと言われた場合、どのような</a:t>
            </a:r>
            <a:r>
              <a:rPr lang="ja-JP" sz="4000" b="0" i="0" u="none" strike="noStrike" kern="1200" spc="0" baseline="0" dirty="0">
                <a:ln>
                  <a:noFill/>
                </a:ln>
                <a:solidFill>
                  <a:srgbClr val="FF0000"/>
                </a:solidFill>
                <a:latin typeface="Calibri" pitchFamily="18"/>
                <a:ea typeface="ＭＳ Ｐゴシック" pitchFamily="2"/>
                <a:cs typeface="Mangal" pitchFamily="2"/>
              </a:rPr>
              <a:t>説明</a:t>
            </a:r>
            <a:r>
              <a:rPr lang="ja-JP" sz="4000" b="0" i="0" u="none" strike="noStrike" kern="1200" spc="0" baseline="0" dirty="0">
                <a:ln>
                  <a:noFill/>
                </a:ln>
                <a:solidFill>
                  <a:srgbClr val="000000"/>
                </a:solidFill>
                <a:latin typeface="Calibri" pitchFamily="18"/>
                <a:ea typeface="ＭＳ Ｐゴシック" pitchFamily="2"/>
                <a:cs typeface="Mangal" pitchFamily="2"/>
              </a:rPr>
              <a:t>を行うことが考えられますか。</a:t>
            </a: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1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3" name="テキスト ボックス 2"/>
          <p:cNvSpPr/>
          <p:nvPr/>
        </p:nvSpPr>
        <p:spPr>
          <a:xfrm>
            <a:off x="16237" y="35884"/>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③－</a:t>
            </a:r>
            <a:r>
              <a:rPr lang="en-US" altLang="ja-JP" sz="4000" dirty="0">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スライド番号プレースホルダー 7"/>
          <p:cNvSpPr txBox="1"/>
          <p:nvPr/>
        </p:nvSpPr>
        <p:spPr>
          <a:xfrm>
            <a:off x="6804360" y="6309360"/>
            <a:ext cx="2133360" cy="364679"/>
          </a:xfrm>
          <a:prstGeom prst="rect">
            <a:avLst/>
          </a:prstGeom>
          <a:noFill/>
          <a:ln>
            <a:noFill/>
          </a:ln>
        </p:spPr>
        <p:txBody>
          <a:bodyPr vert="horz" wrap="square" lIns="90000" tIns="45000" rIns="90000" bIns="45000" anchor="t" anchorCtr="0" compatLnSpc="0"/>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Times New Roman" pitchFamily="18"/>
              <a:ea typeface="ＭＳ Ｐ明朝" pitchFamily="2"/>
              <a:cs typeface="Tahoma" pitchFamily="2"/>
            </a:endParaRPr>
          </a:p>
        </p:txBody>
      </p:sp>
      <p:sp>
        <p:nvSpPr>
          <p:cNvPr id="5" name="フローチャート: 書類 4">
            <a:extLst>
              <a:ext uri="{FF2B5EF4-FFF2-40B4-BE49-F238E27FC236}">
                <a16:creationId xmlns:a16="http://schemas.microsoft.com/office/drawing/2014/main" id="{FCD6BEAF-A6EA-46DA-BF2E-8C5BCABC236B}"/>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２</a:t>
            </a:r>
            <a:endParaRPr kumimoji="1" lang="ja-JP" altLang="en-US" sz="2400" dirty="0">
              <a:solidFill>
                <a:srgbClr val="FFC000"/>
              </a:solidFill>
            </a:endParaRPr>
          </a:p>
        </p:txBody>
      </p:sp>
    </p:spTree>
    <p:extLst>
      <p:ext uri="{BB962C8B-B14F-4D97-AF65-F5344CB8AC3E}">
        <p14:creationId xmlns:p14="http://schemas.microsoft.com/office/powerpoint/2010/main" val="2365409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コンテンツ プレースホルダー 2"/>
          <p:cNvSpPr txBox="1">
            <a:spLocks noGrp="1"/>
          </p:cNvSpPr>
          <p:nvPr>
            <p:ph idx="1"/>
          </p:nvPr>
        </p:nvSpPr>
        <p:spPr>
          <a:xfrm>
            <a:off x="133560" y="0"/>
            <a:ext cx="8876880" cy="4468680"/>
          </a:xfrm>
        </p:spPr>
        <p:txBody>
          <a:bodyPr/>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ＭＳ Ｐゴシック" pitchFamily="2"/>
                <a:cs typeface="Mangal"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ＭＳ Ｐゴシック" pitchFamily="2"/>
                <a:cs typeface="Mangal" pitchFamily="2"/>
              </a:defRPr>
            </a:lvl1pPr>
            <a:lvl2pPr marL="864000" lvl="1" indent="-324000">
              <a:spcBef>
                <a:spcPts val="0"/>
              </a:spcBef>
              <a:spcAft>
                <a:spcPts val="1134"/>
              </a:spcAft>
              <a:buSzPct val="75000"/>
              <a:buFont typeface="StarSymbol"/>
              <a:buChar char="–"/>
              <a:defRPr lang="en-US" sz="2800" b="0" i="0" u="none" strike="noStrike" kern="1200">
                <a:ln>
                  <a:noFill/>
                </a:ln>
                <a:latin typeface="Arial" pitchFamily="18"/>
                <a:ea typeface="ＭＳ Ｐゴシック" pitchFamily="2"/>
                <a:cs typeface="Mangal" pitchFamily="2"/>
              </a:defRPr>
            </a:lvl2pPr>
            <a:lvl3pPr marL="1295999" lvl="2" indent="-288000">
              <a:spcBef>
                <a:spcPts val="0"/>
              </a:spcBef>
              <a:spcAft>
                <a:spcPts val="850"/>
              </a:spcAft>
              <a:buSzPct val="45000"/>
              <a:buFont typeface="StarSymbol"/>
              <a:buChar char="●"/>
              <a:defRPr lang="en-US" sz="2400" b="0" i="0" u="none" strike="noStrike" kern="1200">
                <a:ln>
                  <a:noFill/>
                </a:ln>
                <a:latin typeface="Arial" pitchFamily="18"/>
                <a:ea typeface="ＭＳ Ｐゴシック" pitchFamily="2"/>
                <a:cs typeface="Mangal" pitchFamily="2"/>
              </a:defRPr>
            </a:lvl3pPr>
            <a:lvl4pPr marL="1728000" lvl="3" indent="-216000">
              <a:spcBef>
                <a:spcPts val="0"/>
              </a:spcBef>
              <a:spcAft>
                <a:spcPts val="567"/>
              </a:spcAft>
              <a:buSzPct val="75000"/>
              <a:buFont typeface="StarSymbol"/>
              <a:buChar char="–"/>
              <a:defRPr lang="en-US" sz="2000" b="0" i="0" u="none" strike="noStrike" kern="1200">
                <a:ln>
                  <a:noFill/>
                </a:ln>
                <a:latin typeface="Arial" pitchFamily="18"/>
                <a:ea typeface="ＭＳ Ｐゴシック" pitchFamily="2"/>
                <a:cs typeface="Mangal" pitchFamily="2"/>
              </a:defRPr>
            </a:lvl4pPr>
            <a:lvl5pPr marL="2160000" lvl="4"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9pPr>
          </a:lstStyle>
          <a:p>
            <a:pPr marL="0" lvl="0" indent="0" hangingPunct="1">
              <a:spcAft>
                <a:spcPts val="1414"/>
              </a:spcAft>
              <a:buNone/>
            </a:pPr>
            <a:r>
              <a:rPr lang="ja-JP" altLang="en-US" dirty="0">
                <a:latin typeface="Calibri" pitchFamily="18"/>
              </a:rPr>
              <a:t>　</a:t>
            </a:r>
          </a:p>
          <a:p>
            <a:pPr marL="0" lvl="0" indent="0" hangingPunct="1">
              <a:spcAft>
                <a:spcPts val="1414"/>
              </a:spcAft>
              <a:buNone/>
            </a:pPr>
            <a:r>
              <a:rPr lang="ja-JP" altLang="en-US" dirty="0">
                <a:latin typeface="Calibri" pitchFamily="18"/>
              </a:rPr>
              <a:t>　　</a:t>
            </a:r>
            <a:r>
              <a:rPr lang="en-US" altLang="ja-JP" sz="3000" dirty="0">
                <a:latin typeface="Calibri" pitchFamily="18"/>
              </a:rPr>
              <a:t>【</a:t>
            </a:r>
            <a:r>
              <a:rPr lang="ja-JP" altLang="en-US" sz="3000" dirty="0">
                <a:latin typeface="Calibri" pitchFamily="18"/>
              </a:rPr>
              <a:t>引きこもりの男性利用者にデイサービスの利用</a:t>
            </a:r>
          </a:p>
          <a:p>
            <a:pPr marL="0" lvl="0" indent="0" hangingPunct="1">
              <a:spcAft>
                <a:spcPts val="1414"/>
              </a:spcAft>
              <a:buNone/>
            </a:pPr>
            <a:r>
              <a:rPr lang="ja-JP" altLang="en-US" sz="3000" dirty="0">
                <a:latin typeface="Calibri" pitchFamily="18"/>
              </a:rPr>
              <a:t>　　　　　　　を勧めるがやめたいという男性利用者</a:t>
            </a:r>
            <a:r>
              <a:rPr lang="en-US" altLang="ja-JP" sz="3000" dirty="0">
                <a:latin typeface="Calibri" pitchFamily="18"/>
              </a:rPr>
              <a:t>】</a:t>
            </a:r>
          </a:p>
          <a:p>
            <a:pPr marL="0" lvl="0" indent="0" hangingPunct="1">
              <a:spcAft>
                <a:spcPts val="1414"/>
              </a:spcAft>
              <a:buNone/>
            </a:pPr>
            <a:endParaRPr lang="en-US" sz="3000" dirty="0">
              <a:latin typeface="Calibri" pitchFamily="18"/>
            </a:endParaRPr>
          </a:p>
          <a:p>
            <a:pPr marL="0" lvl="0" indent="0" hangingPunct="1">
              <a:spcAft>
                <a:spcPts val="1414"/>
              </a:spcAft>
              <a:buNone/>
            </a:pPr>
            <a:endParaRPr lang="en-US" sz="3000" dirty="0">
              <a:latin typeface="Calibri" pitchFamily="18"/>
            </a:endParaRPr>
          </a:p>
          <a:p>
            <a:pPr marL="0" lvl="0" indent="0" hangingPunct="1">
              <a:spcAft>
                <a:spcPts val="1414"/>
              </a:spcAft>
              <a:buNone/>
            </a:pPr>
            <a:endParaRPr lang="en-US" sz="3000" dirty="0">
              <a:latin typeface="Calibri" pitchFamily="18"/>
            </a:endParaRPr>
          </a:p>
        </p:txBody>
      </p:sp>
      <p:sp>
        <p:nvSpPr>
          <p:cNvPr id="4" name="正方形/長方形 3"/>
          <p:cNvSpPr/>
          <p:nvPr/>
        </p:nvSpPr>
        <p:spPr>
          <a:xfrm>
            <a:off x="439920" y="3159719"/>
            <a:ext cx="8458560" cy="297216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FF0000"/>
                </a:solidFill>
                <a:latin typeface="Calibri" pitchFamily="18"/>
                <a:ea typeface="ＭＳ Ｐゴシック" pitchFamily="50"/>
                <a:cs typeface="Mangal" pitchFamily="2"/>
              </a:rPr>
              <a:t>ケアマネ</a:t>
            </a:r>
            <a:r>
              <a:rPr lang="ja-JP" sz="2700" b="0" i="0" u="none" strike="noStrike" kern="1200" spc="0" baseline="0" dirty="0">
                <a:ln>
                  <a:noFill/>
                </a:ln>
                <a:solidFill>
                  <a:srgbClr val="000000"/>
                </a:solidFill>
                <a:latin typeface="Calibri" pitchFamily="18"/>
                <a:ea typeface="ＭＳ Ｐゴシック" pitchFamily="50"/>
                <a:cs typeface="Mangal" pitchFamily="2"/>
              </a:rPr>
              <a:t>：デイサービスに行って、運動したり体を動かさ</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ないと、どんどん足が弱っていきますよ。</a:t>
            </a:r>
          </a:p>
          <a:p>
            <a:pPr marL="0" marR="0" lvl="0" indent="0" algn="l" rtl="0" hangingPunct="1">
              <a:lnSpc>
                <a:spcPct val="100000"/>
              </a:lnSpc>
              <a:spcBef>
                <a:spcPts val="0"/>
              </a:spcBef>
              <a:spcAft>
                <a:spcPts val="0"/>
              </a:spcAft>
              <a:buNone/>
              <a:tabLst/>
            </a:pPr>
            <a:endParaRPr lang="en-US" sz="2700" b="0" i="0" u="none" strike="noStrike" kern="1200" spc="0" baseline="0" dirty="0">
              <a:ln>
                <a:noFill/>
              </a:ln>
              <a:solidFill>
                <a:srgbClr val="000000"/>
              </a:solidFill>
              <a:latin typeface="Calibri" pitchFamily="18"/>
              <a:ea typeface="ＭＳ Ｐゴシック" pitchFamily="50"/>
              <a:cs typeface="Mangal" pitchFamily="2"/>
            </a:endParaRP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70C0"/>
                </a:solidFill>
                <a:latin typeface="Calibri" pitchFamily="18"/>
                <a:ea typeface="ＭＳ Ｐゴシック" pitchFamily="50"/>
                <a:cs typeface="Mangal" pitchFamily="2"/>
              </a:rPr>
              <a:t>利用者</a:t>
            </a:r>
            <a:r>
              <a:rPr lang="ja-JP" sz="2700" b="0" i="0" u="none" strike="noStrike" kern="1200" spc="0" baseline="0" dirty="0">
                <a:ln>
                  <a:noFill/>
                </a:ln>
                <a:solidFill>
                  <a:srgbClr val="000000"/>
                </a:solidFill>
                <a:latin typeface="Calibri" pitchFamily="18"/>
                <a:ea typeface="ＭＳ Ｐゴシック" pitchFamily="50"/>
                <a:cs typeface="Mangal" pitchFamily="2"/>
              </a:rPr>
              <a:t>：ほっといてくれ！自分で外に出かけているから</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大丈夫だ。あんな年寄りばかりいるところにはもう　</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行きたくない！</a:t>
            </a:r>
          </a:p>
        </p:txBody>
      </p:sp>
    </p:spTree>
    <p:extLst>
      <p:ext uri="{BB962C8B-B14F-4D97-AF65-F5344CB8AC3E}">
        <p14:creationId xmlns:p14="http://schemas.microsoft.com/office/powerpoint/2010/main" val="388223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29716" y="908720"/>
            <a:ext cx="9144000" cy="5836878"/>
          </a:xfrm>
        </p:spPr>
        <p:txBody>
          <a:bodyPr anchorCtr="0">
            <a:normAutofit fontScale="92500" lnSpcReduction="2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：そうですか。ご自分で外に出かけていらっしゃるのですね。それ</a:t>
            </a:r>
          </a:p>
          <a:p>
            <a:pPr marL="0" lvl="0" indent="0" algn="l">
              <a:lnSpc>
                <a:spcPct val="90000"/>
              </a:lnSpc>
              <a:spcAft>
                <a:spcPts val="1414"/>
              </a:spcAft>
              <a:buNone/>
            </a:pPr>
            <a:r>
              <a:rPr lang="ja-JP" altLang="en-US" dirty="0">
                <a:latin typeface="Calibri" pitchFamily="18"/>
              </a:rPr>
              <a:t>　　　　はとてもよいことです。それを続けておられるのは感心しました。</a:t>
            </a:r>
          </a:p>
          <a:p>
            <a:pPr marL="0" lvl="0" indent="0" algn="l">
              <a:lnSpc>
                <a:spcPct val="90000"/>
              </a:lnSpc>
              <a:spcAft>
                <a:spcPts val="1414"/>
              </a:spcAft>
              <a:buNone/>
            </a:pPr>
            <a:r>
              <a:rPr lang="ja-JP" altLang="en-US" dirty="0">
                <a:solidFill>
                  <a:srgbClr val="0070C0"/>
                </a:solidFill>
                <a:latin typeface="Calibri" pitchFamily="18"/>
              </a:rPr>
              <a:t>利用者</a:t>
            </a:r>
            <a:r>
              <a:rPr lang="ja-JP" altLang="en-US" dirty="0">
                <a:latin typeface="Calibri" pitchFamily="18"/>
              </a:rPr>
              <a:t>：・・・・でも、外にでかけると道で転びそうになる。転んだら人に迷</a:t>
            </a:r>
          </a:p>
          <a:p>
            <a:pPr marL="0" lvl="0" indent="0" algn="l">
              <a:lnSpc>
                <a:spcPct val="90000"/>
              </a:lnSpc>
              <a:spcAft>
                <a:spcPts val="1414"/>
              </a:spcAft>
              <a:buNone/>
            </a:pPr>
            <a:r>
              <a:rPr lang="ja-JP" altLang="en-US" dirty="0">
                <a:latin typeface="Calibri" pitchFamily="18"/>
              </a:rPr>
              <a:t>　　　　惑をかけるのでだんだん出かけんようになった。</a:t>
            </a:r>
          </a:p>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：そうですか。人に迷惑をかけたくないというお気持ちなんです</a:t>
            </a:r>
          </a:p>
          <a:p>
            <a:pPr marL="0" lvl="0" indent="0" algn="l">
              <a:lnSpc>
                <a:spcPct val="90000"/>
              </a:lnSpc>
              <a:spcAft>
                <a:spcPts val="1414"/>
              </a:spcAft>
              <a:buNone/>
            </a:pPr>
            <a:r>
              <a:rPr lang="ja-JP" altLang="en-US" dirty="0">
                <a:latin typeface="Calibri" pitchFamily="18"/>
              </a:rPr>
              <a:t>　　　　ね。ご自分のことよりも周りの人に迷惑をかけないように配慮　</a:t>
            </a:r>
          </a:p>
          <a:p>
            <a:pPr marL="0" lvl="0" indent="0" algn="l">
              <a:lnSpc>
                <a:spcPct val="90000"/>
              </a:lnSpc>
              <a:spcAft>
                <a:spcPts val="1414"/>
              </a:spcAft>
              <a:buNone/>
            </a:pPr>
            <a:r>
              <a:rPr lang="ja-JP" altLang="en-US" dirty="0">
                <a:latin typeface="Calibri" pitchFamily="18"/>
              </a:rPr>
              <a:t>　　　　されているのですね。ところで、道で転びそうになるとおっしゃい</a:t>
            </a:r>
          </a:p>
          <a:p>
            <a:pPr marL="0" lvl="0" indent="0" algn="l">
              <a:lnSpc>
                <a:spcPct val="90000"/>
              </a:lnSpc>
              <a:spcAft>
                <a:spcPts val="1414"/>
              </a:spcAft>
              <a:buNone/>
            </a:pPr>
            <a:r>
              <a:rPr lang="ja-JP" altLang="en-US" dirty="0">
                <a:latin typeface="Calibri" pitchFamily="18"/>
              </a:rPr>
              <a:t>　　　　ましたが、もう少しその時の事を聞いてもいいですか。</a:t>
            </a:r>
          </a:p>
          <a:p>
            <a:pPr marL="0" lvl="0" indent="0" algn="l">
              <a:lnSpc>
                <a:spcPct val="90000"/>
              </a:lnSpc>
              <a:spcAft>
                <a:spcPts val="1414"/>
              </a:spcAft>
              <a:buNone/>
            </a:pPr>
            <a:r>
              <a:rPr lang="ja-JP" altLang="en-US" dirty="0">
                <a:solidFill>
                  <a:srgbClr val="0070C0"/>
                </a:solidFill>
                <a:latin typeface="Calibri" pitchFamily="18"/>
              </a:rPr>
              <a:t>利用者</a:t>
            </a:r>
            <a:r>
              <a:rPr lang="ja-JP" altLang="en-US" dirty="0">
                <a:latin typeface="Calibri" pitchFamily="18"/>
              </a:rPr>
              <a:t>：転びそうになってもどーにか転ばずにすんだが自信がなくなった。</a:t>
            </a:r>
          </a:p>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：自信がなくなったのですね。でも転びそうになったけど転ばな　</a:t>
            </a:r>
          </a:p>
          <a:p>
            <a:pPr marL="0" lvl="0" indent="0" algn="l">
              <a:lnSpc>
                <a:spcPct val="90000"/>
              </a:lnSpc>
              <a:spcAft>
                <a:spcPts val="1414"/>
              </a:spcAft>
              <a:buNone/>
            </a:pPr>
            <a:r>
              <a:rPr lang="ja-JP" altLang="en-US" dirty="0">
                <a:latin typeface="Calibri" pitchFamily="18"/>
              </a:rPr>
              <a:t>　　　　かったのはすごいですね。それはきっとバランス感覚が優れてい</a:t>
            </a:r>
          </a:p>
          <a:p>
            <a:pPr marL="0" lvl="0" indent="0" algn="l">
              <a:lnSpc>
                <a:spcPct val="90000"/>
              </a:lnSpc>
              <a:spcAft>
                <a:spcPts val="1414"/>
              </a:spcAft>
              <a:buNone/>
            </a:pPr>
            <a:r>
              <a:rPr lang="ja-JP" altLang="en-US" dirty="0">
                <a:latin typeface="Calibri" pitchFamily="18"/>
              </a:rPr>
              <a:t>　　　　る証拠ですよ。</a:t>
            </a:r>
            <a:endParaRPr lang="en-US" dirty="0">
              <a:latin typeface="Calibri" pitchFamily="18"/>
            </a:endParaRPr>
          </a:p>
          <a:p>
            <a:pPr marL="0" lvl="0" indent="0" algn="l">
              <a:lnSpc>
                <a:spcPct val="90000"/>
              </a:lnSpc>
              <a:spcAft>
                <a:spcPts val="1414"/>
              </a:spcAft>
              <a:buNone/>
            </a:pPr>
            <a:endParaRPr lang="en-US" dirty="0">
              <a:latin typeface="Calibri" pitchFamily="18"/>
            </a:endParaRPr>
          </a:p>
        </p:txBody>
      </p:sp>
      <p:sp>
        <p:nvSpPr>
          <p:cNvPr id="4" name="テキスト ボックス 3">
            <a:extLst>
              <a:ext uri="{FF2B5EF4-FFF2-40B4-BE49-F238E27FC236}">
                <a16:creationId xmlns:a16="http://schemas.microsoft.com/office/drawing/2014/main" id="{359B627E-0F20-463D-8AF5-61A3FB779799}"/>
              </a:ext>
            </a:extLst>
          </p:cNvPr>
          <p:cNvSpPr txBox="1"/>
          <p:nvPr/>
        </p:nvSpPr>
        <p:spPr>
          <a:xfrm>
            <a:off x="3563888" y="111092"/>
            <a:ext cx="2736304" cy="523220"/>
          </a:xfrm>
          <a:prstGeom prst="rect">
            <a:avLst/>
          </a:prstGeom>
          <a:noFill/>
        </p:spPr>
        <p:txBody>
          <a:bodyPr wrap="square" rtlCol="0">
            <a:spAutoFit/>
          </a:bodyPr>
          <a:lstStyle/>
          <a:p>
            <a:r>
              <a:rPr kumimoji="1" lang="ja-JP" altLang="en-US" sz="2800" dirty="0">
                <a:solidFill>
                  <a:srgbClr val="FF0000"/>
                </a:solidFill>
              </a:rPr>
              <a:t>説明の例</a:t>
            </a:r>
          </a:p>
        </p:txBody>
      </p:sp>
    </p:spTree>
    <p:extLst>
      <p:ext uri="{BB962C8B-B14F-4D97-AF65-F5344CB8AC3E}">
        <p14:creationId xmlns:p14="http://schemas.microsoft.com/office/powerpoint/2010/main" val="639485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0" y="368640"/>
            <a:ext cx="10119600" cy="648936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：・・・・私は若いときに野球をしていた。それに運動が好きで、以前は近所</a:t>
            </a:r>
          </a:p>
          <a:p>
            <a:pPr marL="0" lvl="0" indent="0" algn="l">
              <a:spcAft>
                <a:spcPts val="1414"/>
              </a:spcAft>
              <a:buNone/>
            </a:pPr>
            <a:r>
              <a:rPr lang="ja-JP" altLang="en-US" sz="2100" b="1" dirty="0">
                <a:latin typeface="Calibri" pitchFamily="18"/>
              </a:rPr>
              <a:t>　　　　　の人とラジオ体操にも行っていたことがあるよ。</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：そうなんですか。若いときに野球をされていたのですか。いつ頃のこと</a:t>
            </a:r>
          </a:p>
          <a:p>
            <a:pPr marL="0" lvl="0" indent="0" algn="l">
              <a:spcAft>
                <a:spcPts val="1414"/>
              </a:spcAft>
              <a:buNone/>
            </a:pPr>
            <a:r>
              <a:rPr lang="ja-JP" altLang="en-US" sz="2100" b="1" dirty="0">
                <a:latin typeface="Calibri" pitchFamily="18"/>
              </a:rPr>
              <a:t>　　　　　ですか。（話を傾聴する）</a:t>
            </a:r>
          </a:p>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：（野球をしていた頃の話を思い出しながらされる）</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：運動神経がよかったのですね。もし仮に以前のように運動をしたらどう</a:t>
            </a:r>
          </a:p>
          <a:p>
            <a:pPr marL="0" lvl="0" indent="0" algn="l">
              <a:spcAft>
                <a:spcPts val="1414"/>
              </a:spcAft>
              <a:buNone/>
            </a:pPr>
            <a:r>
              <a:rPr lang="ja-JP" altLang="en-US" sz="2100" b="1" dirty="0">
                <a:latin typeface="Calibri" pitchFamily="18"/>
              </a:rPr>
              <a:t>　　　　　　なりますか。</a:t>
            </a:r>
          </a:p>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：・・・そうよねえ、今よりも自信をもって外に出られるようになるかもしれな</a:t>
            </a:r>
          </a:p>
          <a:p>
            <a:pPr marL="0" lvl="0" indent="0" algn="l">
              <a:spcAft>
                <a:spcPts val="1414"/>
              </a:spcAft>
              <a:buNone/>
            </a:pPr>
            <a:r>
              <a:rPr lang="ja-JP" altLang="en-US" sz="2100" b="1" dirty="0">
                <a:latin typeface="Calibri" pitchFamily="18"/>
              </a:rPr>
              <a:t>　　　　　いねえ。</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：ええ、自信をもって外にでられるといいですね。介護保険のサービスに</a:t>
            </a:r>
          </a:p>
          <a:p>
            <a:pPr marL="0" lvl="0" indent="0" algn="l">
              <a:spcAft>
                <a:spcPts val="1414"/>
              </a:spcAft>
              <a:buNone/>
            </a:pPr>
            <a:r>
              <a:rPr lang="ja-JP" altLang="en-US" sz="2100" b="1" dirty="0">
                <a:latin typeface="Calibri" pitchFamily="18"/>
              </a:rPr>
              <a:t>　　　　　　ついて説明をしてもいいですか。介護保険は利用者の方の持っている</a:t>
            </a:r>
          </a:p>
          <a:p>
            <a:pPr marL="0" lvl="0" indent="0" algn="l">
              <a:spcAft>
                <a:spcPts val="1414"/>
              </a:spcAft>
              <a:buNone/>
            </a:pPr>
            <a:r>
              <a:rPr lang="ja-JP" altLang="en-US" sz="2100" b="1" dirty="0">
                <a:latin typeface="Calibri" pitchFamily="18"/>
              </a:rPr>
              <a:t>　　　　　　能力を発揮して要介護状態にならないようにデイサービスで体操や運動</a:t>
            </a:r>
          </a:p>
          <a:p>
            <a:pPr marL="0" lvl="0" indent="0" algn="l">
              <a:spcAft>
                <a:spcPts val="1414"/>
              </a:spcAft>
              <a:buNone/>
            </a:pPr>
            <a:r>
              <a:rPr lang="ja-JP" altLang="en-US" sz="2100" b="1" dirty="0">
                <a:latin typeface="Calibri" pitchFamily="18"/>
              </a:rPr>
              <a:t>　　　　　　をしているのですが参加してみてはどうでしようか。</a:t>
            </a:r>
          </a:p>
          <a:p>
            <a:pPr marL="0" lvl="0" indent="0" algn="l">
              <a:spcAft>
                <a:spcPts val="1414"/>
              </a:spcAft>
              <a:buNone/>
            </a:pPr>
            <a:endParaRPr lang="en-US" sz="2100" dirty="0">
              <a:latin typeface="Calibri" pitchFamily="18"/>
            </a:endParaRPr>
          </a:p>
          <a:p>
            <a:pPr marL="0" lvl="0" indent="0" algn="l">
              <a:spcAft>
                <a:spcPts val="1414"/>
              </a:spcAft>
              <a:buNone/>
            </a:pPr>
            <a:endParaRPr lang="en-US" sz="2100" dirty="0">
              <a:latin typeface="Calibri" pitchFamily="18"/>
            </a:endParaRPr>
          </a:p>
        </p:txBody>
      </p:sp>
    </p:spTree>
    <p:extLst>
      <p:ext uri="{BB962C8B-B14F-4D97-AF65-F5344CB8AC3E}">
        <p14:creationId xmlns:p14="http://schemas.microsoft.com/office/powerpoint/2010/main" val="514183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③</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395536" y="1465641"/>
            <a:ext cx="8748464" cy="5055615"/>
          </a:xfrm>
          <a:prstGeom prst="rect">
            <a:avLst/>
          </a:prstGeom>
          <a:noFill/>
        </p:spPr>
        <p:txBody>
          <a:bodyPr wrap="square">
            <a:spAutoFit/>
          </a:bodyPr>
          <a:lstStyle/>
          <a:p>
            <a:r>
              <a:rPr lang="ja-JP" altLang="en-US" sz="3200" b="1" dirty="0">
                <a:solidFill>
                  <a:srgbClr val="FF0000"/>
                </a:solidFill>
                <a:effectLst>
                  <a:outerShdw blurRad="38100" dist="38100" dir="2700000" algn="tl">
                    <a:srgbClr val="000000">
                      <a:alpha val="43137"/>
                    </a:srgbClr>
                  </a:outerShdw>
                </a:effectLst>
              </a:rPr>
              <a:t>「引きこもりにならないよう勧めてもデイサービスの利用をやめたいという男性利用者</a:t>
            </a:r>
            <a:r>
              <a:rPr lang="en-US" altLang="ja-JP" sz="3200" b="1" dirty="0">
                <a:solidFill>
                  <a:srgbClr val="FF0000"/>
                </a:solidFill>
                <a:effectLst>
                  <a:outerShdw blurRad="38100" dist="38100" dir="2700000" algn="tl">
                    <a:srgbClr val="000000">
                      <a:alpha val="43137"/>
                    </a:srgbClr>
                  </a:outerShdw>
                </a:effectLst>
              </a:rPr>
              <a:t>】</a:t>
            </a:r>
            <a:r>
              <a:rPr lang="ja-JP" altLang="en-US" sz="3200" b="1" dirty="0">
                <a:effectLst>
                  <a:outerShdw blurRad="38100" dist="38100" dir="2700000" algn="tl">
                    <a:srgbClr val="000000">
                      <a:alpha val="43137"/>
                    </a:srgbClr>
                  </a:outerShdw>
                </a:effectLst>
              </a:rPr>
              <a:t>に今後の生活への、</a:t>
            </a:r>
            <a:r>
              <a:rPr lang="ja-JP" altLang="en-US" sz="3200" dirty="0"/>
              <a:t>合意に至るまでのプロセスでの説明において、</a:t>
            </a:r>
            <a:endParaRPr lang="en-US" altLang="ja-JP" sz="3200" dirty="0"/>
          </a:p>
          <a:p>
            <a:r>
              <a:rPr lang="ja-JP" altLang="en-US" sz="800" dirty="0"/>
              <a:t>　</a:t>
            </a:r>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FD6D5266-52C5-4728-ADC8-EE8C3568A04A}"/>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２</a:t>
            </a:r>
            <a:endParaRPr kumimoji="1" lang="ja-JP" altLang="en-US" sz="2400" dirty="0">
              <a:solidFill>
                <a:srgbClr val="FFC000"/>
              </a:solidFill>
            </a:endParaRPr>
          </a:p>
        </p:txBody>
      </p:sp>
    </p:spTree>
    <p:extLst>
      <p:ext uri="{BB962C8B-B14F-4D97-AF65-F5344CB8AC3E}">
        <p14:creationId xmlns:p14="http://schemas.microsoft.com/office/powerpoint/2010/main" val="1660095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③－</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36233" y="943055"/>
            <a:ext cx="9144000" cy="6100453"/>
          </a:xfrm>
          <a:prstGeom prst="rect">
            <a:avLst/>
          </a:prstGeom>
          <a:solidFill>
            <a:schemeClr val="bg2"/>
          </a:solidFill>
        </p:spPr>
        <p:txBody>
          <a:bodyPr wrap="square">
            <a:spAutoFit/>
          </a:bodyPr>
          <a:lstStyle/>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「引きこもりにならないよう勧めてもデイサービスの利用をやめたい</a:t>
            </a:r>
            <a:endParaRPr lang="en-US" altLang="ja-JP" sz="2400" b="1" dirty="0">
              <a:solidFill>
                <a:schemeClr val="accent6">
                  <a:lumMod val="50000"/>
                </a:schemeClr>
              </a:solidFill>
              <a:effectLst>
                <a:outerShdw blurRad="38100" dist="38100" dir="2700000" algn="tl">
                  <a:srgbClr val="000000">
                    <a:alpha val="43137"/>
                  </a:srgbClr>
                </a:outerShdw>
              </a:effectLst>
            </a:endParaRPr>
          </a:p>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という男性利用者</a:t>
            </a:r>
            <a:r>
              <a:rPr lang="en-US" altLang="ja-JP" sz="2400" b="1" dirty="0">
                <a:solidFill>
                  <a:schemeClr val="accent6">
                    <a:lumMod val="50000"/>
                  </a:schemeClr>
                </a:solidFill>
                <a:effectLst>
                  <a:outerShdw blurRad="38100" dist="38100" dir="2700000" algn="tl">
                    <a:srgbClr val="000000">
                      <a:alpha val="43137"/>
                    </a:srgbClr>
                  </a:outerShdw>
                </a:effectLst>
              </a:rPr>
              <a:t>】</a:t>
            </a:r>
            <a:r>
              <a:rPr lang="ja-JP" altLang="en-US" sz="2400" b="1" dirty="0">
                <a:solidFill>
                  <a:schemeClr val="accent6">
                    <a:lumMod val="50000"/>
                  </a:schemeClr>
                </a:solidFill>
                <a:effectLst>
                  <a:outerShdw blurRad="38100" dist="38100" dir="2700000" algn="tl">
                    <a:srgbClr val="000000">
                      <a:alpha val="43137"/>
                    </a:srgbClr>
                  </a:outerShdw>
                </a:effectLst>
              </a:rPr>
              <a:t>に今後の生活への、合意に至るまでのプロセス</a:t>
            </a:r>
            <a:endParaRPr lang="en-US" altLang="ja-JP" sz="2400" b="1" dirty="0">
              <a:solidFill>
                <a:schemeClr val="accent6">
                  <a:lumMod val="50000"/>
                </a:schemeClr>
              </a:solidFill>
              <a:effectLst>
                <a:outerShdw blurRad="38100" dist="38100" dir="2700000" algn="tl">
                  <a:srgbClr val="000000">
                    <a:alpha val="43137"/>
                  </a:srgbClr>
                </a:outerShdw>
              </a:effectLst>
            </a:endParaRPr>
          </a:p>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での説明において、</a:t>
            </a: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16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055408" y="73135"/>
            <a:ext cx="2088232"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P42</a:t>
            </a:r>
          </a:p>
          <a:p>
            <a:r>
              <a:rPr kumimoji="1" lang="ja-JP" altLang="en-US" dirty="0">
                <a:solidFill>
                  <a:schemeClr val="accent3">
                    <a:lumMod val="50000"/>
                  </a:schemeClr>
                </a:solidFill>
              </a:rPr>
              <a:t>テキストＰ３２０</a:t>
            </a:r>
            <a:endParaRPr kumimoji="1" lang="en-US" altLang="ja-JP"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266002" y="2447990"/>
            <a:ext cx="8792802" cy="1446550"/>
          </a:xfrm>
          <a:prstGeom prst="rect">
            <a:avLst/>
          </a:prstGeom>
          <a:noFill/>
        </p:spPr>
        <p:txBody>
          <a:bodyPr wrap="square" rIns="0" rtlCol="0">
            <a:spAutoFit/>
          </a:bodyPr>
          <a:lstStyle/>
          <a:p>
            <a:r>
              <a:rPr lang="ja-JP" altLang="en-US" sz="2000" dirty="0">
                <a:solidFill>
                  <a:srgbClr val="FF0000"/>
                </a:solidFill>
              </a:rPr>
              <a:t>◆モニタリング（サービス提供事業所、関係機関、家族や介護者など）により、</a:t>
            </a:r>
            <a:endParaRPr lang="en-US" altLang="ja-JP" sz="2000" dirty="0">
              <a:solidFill>
                <a:srgbClr val="FF0000"/>
              </a:solidFill>
            </a:endParaRPr>
          </a:p>
          <a:p>
            <a:r>
              <a:rPr lang="ja-JP" altLang="en-US" sz="2000" dirty="0">
                <a:solidFill>
                  <a:srgbClr val="FF0000"/>
                </a:solidFill>
              </a:rPr>
              <a:t>　現状と課題を事前に把握しておくこと</a:t>
            </a:r>
            <a:endParaRPr lang="en-US" altLang="ja-JP" sz="2000" dirty="0">
              <a:solidFill>
                <a:srgbClr val="FF0000"/>
              </a:solidFill>
            </a:endParaRPr>
          </a:p>
          <a:p>
            <a:r>
              <a:rPr lang="ja-JP" altLang="en-US" sz="2000" dirty="0">
                <a:solidFill>
                  <a:srgbClr val="FF0000"/>
                </a:solidFill>
              </a:rPr>
              <a:t>◆他のサービス（フォーマル、インフォーマル）での対応の可能性を調べておくこと。</a:t>
            </a:r>
            <a:endParaRPr lang="en-US" altLang="ja-JP" sz="2000" dirty="0">
              <a:solidFill>
                <a:srgbClr val="FF0000"/>
              </a:solidFill>
            </a:endParaRPr>
          </a:p>
          <a:p>
            <a:endParaRPr lang="en-US" altLang="ja-JP" sz="28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270136" y="5373333"/>
            <a:ext cx="8712100" cy="1323439"/>
          </a:xfrm>
          <a:prstGeom prst="rect">
            <a:avLst/>
          </a:prstGeom>
          <a:noFill/>
        </p:spPr>
        <p:txBody>
          <a:bodyPr wrap="square" rtlCol="0">
            <a:spAutoFit/>
          </a:bodyPr>
          <a:lstStyle/>
          <a:p>
            <a:r>
              <a:rPr lang="ja-JP" altLang="en-US" sz="2000" dirty="0">
                <a:solidFill>
                  <a:srgbClr val="FF0000"/>
                </a:solidFill>
              </a:rPr>
              <a:t>◆生活や心身の状況によい変化がみられない場合は、なぜよい変化が起こらな</a:t>
            </a:r>
            <a:endParaRPr lang="en-US" altLang="ja-JP" sz="2000" dirty="0">
              <a:solidFill>
                <a:srgbClr val="FF0000"/>
              </a:solidFill>
            </a:endParaRPr>
          </a:p>
          <a:p>
            <a:r>
              <a:rPr lang="ja-JP" altLang="en-US" sz="2000" dirty="0">
                <a:solidFill>
                  <a:srgbClr val="FF0000"/>
                </a:solidFill>
              </a:rPr>
              <a:t>　いのかを、利用者・家族とともにサービスの認識や利用経過、現状考えてみる。</a:t>
            </a:r>
            <a:endParaRPr lang="en-US" altLang="ja-JP" sz="2000" dirty="0">
              <a:solidFill>
                <a:srgbClr val="FF0000"/>
              </a:solidFill>
            </a:endParaRPr>
          </a:p>
          <a:p>
            <a:r>
              <a:rPr lang="ja-JP" altLang="en-US" sz="2000" dirty="0">
                <a:solidFill>
                  <a:srgbClr val="FF0000"/>
                </a:solidFill>
              </a:rPr>
              <a:t>◆利用者にとって良い変化が起こっていない原因を分析して、サービスの利用方</a:t>
            </a:r>
            <a:endParaRPr lang="en-US" altLang="ja-JP" sz="2000" dirty="0">
              <a:solidFill>
                <a:srgbClr val="FF0000"/>
              </a:solidFill>
            </a:endParaRPr>
          </a:p>
          <a:p>
            <a:r>
              <a:rPr lang="ja-JP" altLang="en-US" sz="2000" dirty="0">
                <a:solidFill>
                  <a:srgbClr val="FF0000"/>
                </a:solidFill>
              </a:rPr>
              <a:t>　法やサービスの内容、頻度等について再検討してみる。</a:t>
            </a:r>
            <a:endParaRPr lang="en-US" altLang="ja-JP" sz="2000"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300930" y="4095755"/>
            <a:ext cx="8712100" cy="707886"/>
          </a:xfrm>
          <a:prstGeom prst="rect">
            <a:avLst/>
          </a:prstGeom>
          <a:noFill/>
        </p:spPr>
        <p:txBody>
          <a:bodyPr wrap="square" rtlCol="0">
            <a:spAutoFit/>
          </a:bodyPr>
          <a:lstStyle/>
          <a:p>
            <a:r>
              <a:rPr lang="ja-JP" altLang="en-US" sz="2000" dirty="0">
                <a:solidFill>
                  <a:srgbClr val="FF0000"/>
                </a:solidFill>
              </a:rPr>
              <a:t>◆利用者・家族の生活が、介護保険サービスを利用することによって、どのよう</a:t>
            </a:r>
            <a:endParaRPr lang="en-US" altLang="ja-JP" sz="2000" dirty="0">
              <a:solidFill>
                <a:srgbClr val="FF0000"/>
              </a:solidFill>
            </a:endParaRPr>
          </a:p>
          <a:p>
            <a:r>
              <a:rPr lang="ja-JP" altLang="en-US" sz="2000" dirty="0">
                <a:solidFill>
                  <a:srgbClr val="FF0000"/>
                </a:solidFill>
              </a:rPr>
              <a:t>　に変化しているのかを確認する。</a:t>
            </a:r>
            <a:endParaRPr lang="en-US" altLang="ja-JP" sz="2000" dirty="0">
              <a:solidFill>
                <a:srgbClr val="FF0000"/>
              </a:solidFill>
            </a:endParaRPr>
          </a:p>
        </p:txBody>
      </p:sp>
    </p:spTree>
    <p:extLst>
      <p:ext uri="{BB962C8B-B14F-4D97-AF65-F5344CB8AC3E}">
        <p14:creationId xmlns:p14="http://schemas.microsoft.com/office/powerpoint/2010/main" val="2325740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9A059A2-81DA-49B4-B451-9A16A792903C}"/>
              </a:ext>
            </a:extLst>
          </p:cNvPr>
          <p:cNvSpPr txBox="1"/>
          <p:nvPr/>
        </p:nvSpPr>
        <p:spPr>
          <a:xfrm>
            <a:off x="467544" y="889843"/>
            <a:ext cx="8496944" cy="5078313"/>
          </a:xfrm>
          <a:prstGeom prst="rect">
            <a:avLst/>
          </a:prstGeom>
          <a:noFill/>
        </p:spPr>
        <p:txBody>
          <a:bodyPr wrap="square">
            <a:spAutoFit/>
          </a:bodyPr>
          <a:lstStyle/>
          <a:p>
            <a:r>
              <a:rPr lang="ja-JP" altLang="en-US" sz="3600" dirty="0"/>
              <a:t>＜場面設定例＞</a:t>
            </a:r>
            <a:endParaRPr lang="en-US" altLang="ja-JP" sz="3600" dirty="0"/>
          </a:p>
          <a:p>
            <a:r>
              <a:rPr lang="ja-JP" altLang="en-US" sz="3600" dirty="0">
                <a:solidFill>
                  <a:schemeClr val="tx2"/>
                </a:solidFill>
                <a:effectLst>
                  <a:outerShdw blurRad="38100" dist="38100" dir="2700000" algn="tl">
                    <a:srgbClr val="000000">
                      <a:alpha val="43137"/>
                    </a:srgbClr>
                  </a:outerShdw>
                </a:effectLst>
              </a:rPr>
              <a:t>　多職種への説明場面</a:t>
            </a:r>
            <a:endParaRPr lang="en-US" altLang="ja-JP" sz="3600" dirty="0">
              <a:solidFill>
                <a:schemeClr val="tx2"/>
              </a:solidFill>
              <a:effectLst>
                <a:outerShdw blurRad="38100" dist="38100" dir="2700000" algn="tl">
                  <a:srgbClr val="000000">
                    <a:alpha val="43137"/>
                  </a:srgbClr>
                </a:outerShdw>
              </a:effectLst>
            </a:endParaRPr>
          </a:p>
          <a:p>
            <a:endParaRPr lang="ja-JP" altLang="en-US" sz="3600" dirty="0"/>
          </a:p>
          <a:p>
            <a:r>
              <a:rPr lang="ja-JP" altLang="en-US" sz="3600" dirty="0"/>
              <a:t>〇　独居で認知症の利用者に対する見守り</a:t>
            </a:r>
            <a:endParaRPr lang="en-US" altLang="ja-JP" sz="3600" dirty="0"/>
          </a:p>
          <a:p>
            <a:r>
              <a:rPr lang="ja-JP" altLang="en-US" sz="3600" dirty="0"/>
              <a:t>　　体制の必要性を、地域ケア会議で</a:t>
            </a:r>
            <a:r>
              <a:rPr lang="ja-JP" altLang="en-US" sz="3600" dirty="0">
                <a:solidFill>
                  <a:srgbClr val="FF0000"/>
                </a:solidFill>
              </a:rPr>
              <a:t>説明</a:t>
            </a:r>
            <a:endParaRPr lang="en-US" altLang="ja-JP" sz="3600" dirty="0">
              <a:solidFill>
                <a:srgbClr val="FF0000"/>
              </a:solidFill>
            </a:endParaRPr>
          </a:p>
          <a:p>
            <a:endParaRPr lang="ja-JP" altLang="en-US" sz="3600" dirty="0"/>
          </a:p>
          <a:p>
            <a:r>
              <a:rPr lang="ja-JP" altLang="en-US" sz="3600" dirty="0"/>
              <a:t>〇　薬の飲み忘れが増えている利用者</a:t>
            </a:r>
            <a:endParaRPr lang="en-US" altLang="ja-JP" sz="3600" dirty="0"/>
          </a:p>
          <a:p>
            <a:r>
              <a:rPr lang="ja-JP" altLang="en-US" sz="3600" dirty="0"/>
              <a:t>　　に対する服薬管理の必要性を、</a:t>
            </a:r>
            <a:endParaRPr lang="en-US" altLang="ja-JP" sz="3600" dirty="0"/>
          </a:p>
          <a:p>
            <a:r>
              <a:rPr lang="ja-JP" altLang="en-US" sz="3600" dirty="0"/>
              <a:t>　　サービス担当者会議で</a:t>
            </a:r>
            <a:r>
              <a:rPr lang="ja-JP" altLang="en-US" sz="3600" dirty="0">
                <a:solidFill>
                  <a:srgbClr val="FF0000"/>
                </a:solidFill>
              </a:rPr>
              <a:t>説明</a:t>
            </a:r>
          </a:p>
        </p:txBody>
      </p:sp>
      <p:sp>
        <p:nvSpPr>
          <p:cNvPr id="3" name="フローチャート: 書類 2">
            <a:extLst>
              <a:ext uri="{FF2B5EF4-FFF2-40B4-BE49-F238E27FC236}">
                <a16:creationId xmlns:a16="http://schemas.microsoft.com/office/drawing/2014/main" id="{CB300FAD-32F8-44BD-99A2-88A56DAB17FC}"/>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360118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923630-F01D-4129-A985-3069DE36CA51}"/>
              </a:ext>
            </a:extLst>
          </p:cNvPr>
          <p:cNvSpPr txBox="1"/>
          <p:nvPr/>
        </p:nvSpPr>
        <p:spPr>
          <a:xfrm>
            <a:off x="539552" y="1628800"/>
            <a:ext cx="8460432" cy="4031873"/>
          </a:xfrm>
          <a:prstGeom prst="rect">
            <a:avLst/>
          </a:prstGeom>
          <a:noFill/>
        </p:spPr>
        <p:txBody>
          <a:bodyPr wrap="square">
            <a:spAutoFit/>
          </a:bodyPr>
          <a:lstStyle/>
          <a:p>
            <a:r>
              <a:rPr lang="ja-JP" altLang="en-US" sz="3200" dirty="0"/>
              <a:t>　サービス担当者会議の最も重要な目的は、各専門職が同じ目的に向かって専門性を発揮できるようにすることです。そのため、多職種協働を実践するために専門職の意思統一を図ることが重要になります。</a:t>
            </a:r>
          </a:p>
          <a:p>
            <a:r>
              <a:rPr lang="ja-JP" altLang="en-US" sz="3200" dirty="0"/>
              <a:t>　利用者の自立支援に向け、利用者のニーズ、</a:t>
            </a:r>
            <a:endParaRPr lang="en-US" altLang="ja-JP" sz="3200" dirty="0"/>
          </a:p>
          <a:p>
            <a:r>
              <a:rPr lang="ja-JP" altLang="en-US" sz="3200" dirty="0"/>
              <a:t>そして利用者の望む日常生活を共有するための</a:t>
            </a:r>
            <a:r>
              <a:rPr lang="ja-JP" altLang="en-US" sz="3200" dirty="0">
                <a:solidFill>
                  <a:srgbClr val="FF33CC"/>
                </a:solidFill>
                <a:effectLst>
                  <a:outerShdw blurRad="38100" dist="38100" dir="2700000" algn="tl">
                    <a:srgbClr val="000000">
                      <a:alpha val="43137"/>
                    </a:srgbClr>
                  </a:outerShdw>
                </a:effectLst>
              </a:rPr>
              <a:t>説明力</a:t>
            </a:r>
            <a:r>
              <a:rPr lang="ja-JP" altLang="en-US" sz="3200" dirty="0"/>
              <a:t>が必要になります。　</a:t>
            </a:r>
          </a:p>
        </p:txBody>
      </p:sp>
      <p:sp>
        <p:nvSpPr>
          <p:cNvPr id="5" name="テキスト ボックス 4">
            <a:extLst>
              <a:ext uri="{FF2B5EF4-FFF2-40B4-BE49-F238E27FC236}">
                <a16:creationId xmlns:a16="http://schemas.microsoft.com/office/drawing/2014/main" id="{756F18AD-E5A1-4D6C-9618-7F8AAF1F6EC5}"/>
              </a:ext>
            </a:extLst>
          </p:cNvPr>
          <p:cNvSpPr txBox="1"/>
          <p:nvPr/>
        </p:nvSpPr>
        <p:spPr>
          <a:xfrm>
            <a:off x="467544" y="149993"/>
            <a:ext cx="7038528" cy="707886"/>
          </a:xfrm>
          <a:prstGeom prst="rect">
            <a:avLst/>
          </a:prstGeom>
          <a:solidFill>
            <a:schemeClr val="accent3">
              <a:lumMod val="20000"/>
              <a:lumOff val="80000"/>
            </a:schemeClr>
          </a:solidFill>
        </p:spPr>
        <p:txBody>
          <a:bodyPr wrap="square">
            <a:spAutoFit/>
          </a:bodyPr>
          <a:lstStyle/>
          <a:p>
            <a:r>
              <a:rPr lang="ja-JP" altLang="en-US" sz="4000" dirty="0"/>
              <a:t>サービス担当者会議での説明</a:t>
            </a:r>
          </a:p>
        </p:txBody>
      </p:sp>
      <p:sp>
        <p:nvSpPr>
          <p:cNvPr id="6" name="フローチャート: 書類 5">
            <a:extLst>
              <a:ext uri="{FF2B5EF4-FFF2-40B4-BE49-F238E27FC236}">
                <a16:creationId xmlns:a16="http://schemas.microsoft.com/office/drawing/2014/main" id="{B88BB343-B5C1-4617-8442-D8BB7ABE94A3}"/>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8952206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923630-F01D-4129-A985-3069DE36CA51}"/>
              </a:ext>
            </a:extLst>
          </p:cNvPr>
          <p:cNvSpPr txBox="1"/>
          <p:nvPr/>
        </p:nvSpPr>
        <p:spPr>
          <a:xfrm>
            <a:off x="467544" y="1484784"/>
            <a:ext cx="8388424" cy="4524315"/>
          </a:xfrm>
          <a:prstGeom prst="rect">
            <a:avLst/>
          </a:prstGeom>
          <a:noFill/>
        </p:spPr>
        <p:txBody>
          <a:bodyPr wrap="square">
            <a:spAutoFit/>
          </a:bodyPr>
          <a:lstStyle/>
          <a:p>
            <a:r>
              <a:rPr lang="ja-JP" altLang="en-US" sz="3200" dirty="0"/>
              <a:t>　地域ケア会議は複雑な生活課題を抱える事例について専門的な助言や支援を得たり、個別課題を地域課題として発展させる場となります。</a:t>
            </a:r>
            <a:endParaRPr lang="en-US" altLang="ja-JP" sz="3200" dirty="0"/>
          </a:p>
          <a:p>
            <a:r>
              <a:rPr lang="ja-JP" altLang="en-US" sz="3200" dirty="0"/>
              <a:t>　介護支援専門員には、個別課題を正しく分析するアセスメント力が求められるとともに、個別課題を解決するには、地域課題として取り扱う必要があることについて、多職種の共通理解を得るための</a:t>
            </a:r>
            <a:r>
              <a:rPr lang="ja-JP" altLang="en-US" sz="3200" b="1" dirty="0">
                <a:solidFill>
                  <a:srgbClr val="FF33CC"/>
                </a:solidFill>
              </a:rPr>
              <a:t>説明力</a:t>
            </a:r>
            <a:r>
              <a:rPr lang="ja-JP" altLang="en-US" sz="3200" dirty="0"/>
              <a:t>が問われます。</a:t>
            </a:r>
          </a:p>
          <a:p>
            <a:r>
              <a:rPr lang="ja-JP" altLang="en-US" sz="3200" dirty="0"/>
              <a:t>　</a:t>
            </a:r>
          </a:p>
        </p:txBody>
      </p:sp>
      <p:sp>
        <p:nvSpPr>
          <p:cNvPr id="3" name="テキスト ボックス 2">
            <a:extLst>
              <a:ext uri="{FF2B5EF4-FFF2-40B4-BE49-F238E27FC236}">
                <a16:creationId xmlns:a16="http://schemas.microsoft.com/office/drawing/2014/main" id="{F131D14B-ACEA-4BFE-BDCD-82B8645BF0E3}"/>
              </a:ext>
            </a:extLst>
          </p:cNvPr>
          <p:cNvSpPr txBox="1"/>
          <p:nvPr/>
        </p:nvSpPr>
        <p:spPr>
          <a:xfrm>
            <a:off x="323528" y="166557"/>
            <a:ext cx="7038528" cy="707886"/>
          </a:xfrm>
          <a:prstGeom prst="rect">
            <a:avLst/>
          </a:prstGeom>
          <a:solidFill>
            <a:schemeClr val="accent3">
              <a:lumMod val="20000"/>
              <a:lumOff val="80000"/>
            </a:schemeClr>
          </a:solidFill>
        </p:spPr>
        <p:txBody>
          <a:bodyPr wrap="square">
            <a:spAutoFit/>
          </a:bodyPr>
          <a:lstStyle/>
          <a:p>
            <a:pPr algn="ctr"/>
            <a:r>
              <a:rPr lang="ja-JP" altLang="en-US" sz="4000" dirty="0"/>
              <a:t>地域ケア会議での説明</a:t>
            </a:r>
          </a:p>
        </p:txBody>
      </p:sp>
      <p:sp>
        <p:nvSpPr>
          <p:cNvPr id="5" name="フローチャート: 書類 4">
            <a:extLst>
              <a:ext uri="{FF2B5EF4-FFF2-40B4-BE49-F238E27FC236}">
                <a16:creationId xmlns:a16="http://schemas.microsoft.com/office/drawing/2014/main" id="{871D083B-2C11-4298-BA43-080816EF04A5}"/>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170816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37319" y="863541"/>
            <a:ext cx="7741369" cy="1569660"/>
          </a:xfrm>
          <a:prstGeom prst="rect">
            <a:avLst/>
          </a:prstGeom>
          <a:solidFill>
            <a:schemeClr val="accent5">
              <a:lumMod val="20000"/>
              <a:lumOff val="80000"/>
            </a:schemeClr>
          </a:solidFill>
        </p:spPr>
        <p:txBody>
          <a:bodyPr wrap="square" rtlCol="0">
            <a:spAutoFit/>
          </a:bodyPr>
          <a:lstStyle/>
          <a:p>
            <a:r>
              <a:rPr lang="ja-JP" altLang="en-US" sz="2400" dirty="0"/>
              <a:t>　〇　介護支援専門員の倫理としての説明責任</a:t>
            </a:r>
            <a:endParaRPr lang="en-US" altLang="ja-JP" sz="2400" dirty="0"/>
          </a:p>
          <a:p>
            <a:r>
              <a:rPr lang="ja-JP" altLang="en-US" sz="2400" dirty="0"/>
              <a:t>　〇　社会資源の一つとしての役割の説明</a:t>
            </a:r>
            <a:endParaRPr lang="en-US" altLang="ja-JP" sz="2400" dirty="0"/>
          </a:p>
          <a:p>
            <a:r>
              <a:rPr lang="ja-JP" altLang="en-US" sz="2400" dirty="0"/>
              <a:t>　〇　自立に向けた支援</a:t>
            </a:r>
            <a:endParaRPr lang="en-US" altLang="ja-JP" sz="2400" dirty="0"/>
          </a:p>
          <a:p>
            <a:r>
              <a:rPr lang="ja-JP" altLang="en-US" sz="2400" dirty="0"/>
              <a:t>　〇　利用者・家族の代弁</a:t>
            </a:r>
            <a:endParaRPr lang="en-US" altLang="ja-JP" sz="2400" dirty="0"/>
          </a:p>
        </p:txBody>
      </p:sp>
      <p:grpSp>
        <p:nvGrpSpPr>
          <p:cNvPr id="5" name="グループ化 4"/>
          <p:cNvGrpSpPr/>
          <p:nvPr/>
        </p:nvGrpSpPr>
        <p:grpSpPr>
          <a:xfrm>
            <a:off x="482959" y="2545525"/>
            <a:ext cx="8193497" cy="3371811"/>
            <a:chOff x="482959" y="2545525"/>
            <a:chExt cx="8193497" cy="3371811"/>
          </a:xfrm>
        </p:grpSpPr>
        <p:sp>
          <p:nvSpPr>
            <p:cNvPr id="6" name="円/楕円 5"/>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7" name="円/楕円 6"/>
            <p:cNvSpPr/>
            <p:nvPr/>
          </p:nvSpPr>
          <p:spPr>
            <a:xfrm>
              <a:off x="3379279" y="2545525"/>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8" name="円/楕円 7"/>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9" name="左右矢印 8"/>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p:cNvSpPr txBox="1"/>
          <p:nvPr/>
        </p:nvSpPr>
        <p:spPr>
          <a:xfrm>
            <a:off x="2267744" y="5917336"/>
            <a:ext cx="5815797" cy="830997"/>
          </a:xfrm>
          <a:prstGeom prst="rect">
            <a:avLst/>
          </a:prstGeom>
          <a:noFill/>
        </p:spPr>
        <p:txBody>
          <a:bodyPr wrap="square" rtlCol="0">
            <a:spAutoFit/>
          </a:bodyPr>
          <a:lstStyle/>
          <a:p>
            <a:r>
              <a:rPr kumimoji="1" lang="ja-JP" altLang="en-US" sz="2400" dirty="0"/>
              <a:t>利用者が</a:t>
            </a:r>
            <a:r>
              <a:rPr lang="ja-JP" altLang="en-US" sz="2400" dirty="0"/>
              <a:t>認知症などで、自分の意思を表明できない場合の代弁</a:t>
            </a:r>
            <a:endParaRPr lang="en-US" altLang="ja-JP" sz="2400" dirty="0"/>
          </a:p>
        </p:txBody>
      </p:sp>
      <p:sp>
        <p:nvSpPr>
          <p:cNvPr id="13" name="テキスト ボックス 12"/>
          <p:cNvSpPr txBox="1"/>
          <p:nvPr/>
        </p:nvSpPr>
        <p:spPr>
          <a:xfrm>
            <a:off x="102938" y="2644170"/>
            <a:ext cx="2864905" cy="1569660"/>
          </a:xfrm>
          <a:prstGeom prst="rect">
            <a:avLst/>
          </a:prstGeom>
          <a:noFill/>
        </p:spPr>
        <p:txBody>
          <a:bodyPr wrap="square" rtlCol="0">
            <a:spAutoFit/>
          </a:bodyPr>
          <a:lstStyle/>
          <a:p>
            <a:r>
              <a:rPr kumimoji="1" lang="ja-JP" altLang="en-US" sz="2400" b="1" dirty="0">
                <a:solidFill>
                  <a:schemeClr val="accent6">
                    <a:lumMod val="50000"/>
                  </a:schemeClr>
                </a:solidFill>
              </a:rPr>
              <a:t>重要事項説明書などより、介護支援専門員の役割を分かりやすく説明</a:t>
            </a:r>
            <a:endParaRPr kumimoji="1" lang="en-US" altLang="ja-JP" sz="2400" b="1" dirty="0">
              <a:solidFill>
                <a:schemeClr val="accent6">
                  <a:lumMod val="50000"/>
                </a:schemeClr>
              </a:solidFill>
            </a:endParaRPr>
          </a:p>
        </p:txBody>
      </p:sp>
      <p:sp>
        <p:nvSpPr>
          <p:cNvPr id="14" name="テキスト ボックス 13"/>
          <p:cNvSpPr txBox="1"/>
          <p:nvPr/>
        </p:nvSpPr>
        <p:spPr>
          <a:xfrm>
            <a:off x="3131840" y="3707334"/>
            <a:ext cx="3152937" cy="1200329"/>
          </a:xfrm>
          <a:prstGeom prst="rect">
            <a:avLst/>
          </a:prstGeom>
          <a:noFill/>
        </p:spPr>
        <p:txBody>
          <a:bodyPr wrap="square" rtlCol="0">
            <a:spAutoFit/>
          </a:bodyPr>
          <a:lstStyle/>
          <a:p>
            <a:r>
              <a:rPr lang="ja-JP" altLang="en-US" sz="2400" dirty="0">
                <a:solidFill>
                  <a:srgbClr val="FF0000"/>
                </a:solidFill>
              </a:rPr>
              <a:t>楽しみのある暮らしに向けた社会資源を活用できるよう、情報提供</a:t>
            </a:r>
          </a:p>
        </p:txBody>
      </p:sp>
      <p:sp>
        <p:nvSpPr>
          <p:cNvPr id="15" name="テキスト ボックス 14"/>
          <p:cNvSpPr txBox="1"/>
          <p:nvPr/>
        </p:nvSpPr>
        <p:spPr>
          <a:xfrm>
            <a:off x="0" y="35357"/>
            <a:ext cx="9143999" cy="707886"/>
          </a:xfrm>
          <a:prstGeom prst="rect">
            <a:avLst/>
          </a:prstGeom>
          <a:solidFill>
            <a:srgbClr val="FFFF00"/>
          </a:solidFill>
        </p:spPr>
        <p:txBody>
          <a:bodyPr wrap="square" rtlCol="0">
            <a:spAutoFit/>
          </a:bodyPr>
          <a:lstStyle/>
          <a:p>
            <a:pPr algn="ctr"/>
            <a:r>
              <a:rPr lang="ja-JP" altLang="en-US" sz="4000" dirty="0"/>
              <a:t>介護支援専門員の責任</a:t>
            </a:r>
            <a:endParaRPr lang="en-US" altLang="ja-JP" sz="4000" dirty="0"/>
          </a:p>
        </p:txBody>
      </p:sp>
      <p:sp>
        <p:nvSpPr>
          <p:cNvPr id="16" name="テキスト ボックス 15"/>
          <p:cNvSpPr txBox="1"/>
          <p:nvPr/>
        </p:nvSpPr>
        <p:spPr>
          <a:xfrm>
            <a:off x="8168037" y="332656"/>
            <a:ext cx="864096" cy="374556"/>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295</a:t>
            </a:r>
            <a:endParaRPr kumimoji="1" lang="ja-JP" altLang="en-US" dirty="0"/>
          </a:p>
        </p:txBody>
      </p:sp>
    </p:spTree>
    <p:extLst>
      <p:ext uri="{BB962C8B-B14F-4D97-AF65-F5344CB8AC3E}">
        <p14:creationId xmlns:p14="http://schemas.microsoft.com/office/powerpoint/2010/main" val="7757606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532" y="2780928"/>
            <a:ext cx="8568952" cy="3908762"/>
          </a:xfrm>
          <a:prstGeom prst="rect">
            <a:avLst/>
          </a:prstGeom>
          <a:noFill/>
          <a:ln>
            <a:noFill/>
          </a:ln>
        </p:spPr>
        <p:txBody>
          <a:bodyPr wrap="square" rtlCol="0">
            <a:spAutoFit/>
          </a:bodyPr>
          <a:lstStyle/>
          <a:p>
            <a:r>
              <a:rPr lang="ja-JP" altLang="en-US" sz="2800" dirty="0">
                <a:solidFill>
                  <a:srgbClr val="0070C0"/>
                </a:solidFill>
              </a:rPr>
              <a:t>修得目標</a:t>
            </a:r>
            <a:endParaRPr lang="en-US" altLang="ja-JP" sz="2800" dirty="0">
              <a:solidFill>
                <a:srgbClr val="0070C0"/>
              </a:solidFill>
            </a:endParaRPr>
          </a:p>
          <a:p>
            <a:r>
              <a:rPr lang="ja-JP" altLang="en-US" sz="2800" dirty="0"/>
              <a:t>①介護支援専門員として行う説明の意義・目的・責任</a:t>
            </a:r>
            <a:endParaRPr lang="en-US" altLang="ja-JP" sz="2800" dirty="0"/>
          </a:p>
          <a:p>
            <a:r>
              <a:rPr lang="ja-JP" altLang="en-US" sz="2800" dirty="0"/>
              <a:t>　について 説明できる。</a:t>
            </a:r>
            <a:endParaRPr lang="en-US" altLang="ja-JP" sz="2800" dirty="0"/>
          </a:p>
          <a:p>
            <a:endParaRPr lang="en-US" altLang="ja-JP" sz="800" dirty="0"/>
          </a:p>
          <a:p>
            <a:r>
              <a:rPr lang="ja-JP" altLang="en-US" sz="2800" dirty="0"/>
              <a:t>②利用者や家族に対し、理解度に配慮した説明を行う</a:t>
            </a:r>
            <a:endParaRPr lang="en-US" altLang="ja-JP" sz="2800" dirty="0"/>
          </a:p>
          <a:p>
            <a:r>
              <a:rPr lang="ja-JP" altLang="en-US" sz="2800" dirty="0"/>
              <a:t>　ことの重要性について説明できる。</a:t>
            </a:r>
            <a:endParaRPr lang="en-US" altLang="ja-JP" sz="2800" dirty="0"/>
          </a:p>
          <a:p>
            <a:endParaRPr lang="en-US" altLang="ja-JP" sz="800" dirty="0"/>
          </a:p>
          <a:p>
            <a:r>
              <a:rPr lang="ja-JP" altLang="en-US" sz="2800" dirty="0"/>
              <a:t>③多職種及び場面に応じた説明を行うことができる。</a:t>
            </a:r>
            <a:endParaRPr lang="en-US" altLang="ja-JP" sz="2800" dirty="0"/>
          </a:p>
          <a:p>
            <a:endParaRPr lang="en-US" altLang="ja-JP" sz="800" dirty="0"/>
          </a:p>
          <a:p>
            <a:r>
              <a:rPr lang="ja-JP" altLang="en-US" sz="2800" dirty="0"/>
              <a:t>④説明から合意に向かうプロセスの重要性について</a:t>
            </a:r>
            <a:endParaRPr lang="en-US" altLang="ja-JP" sz="2800" dirty="0"/>
          </a:p>
          <a:p>
            <a:r>
              <a:rPr lang="ja-JP" altLang="en-US" sz="2800" dirty="0"/>
              <a:t>　説明できる。</a:t>
            </a:r>
            <a:endParaRPr kumimoji="1" lang="ja-JP" altLang="en-US" sz="2800" dirty="0"/>
          </a:p>
        </p:txBody>
      </p:sp>
      <p:sp>
        <p:nvSpPr>
          <p:cNvPr id="6" name="テキスト ボックス 5"/>
          <p:cNvSpPr txBox="1"/>
          <p:nvPr/>
        </p:nvSpPr>
        <p:spPr>
          <a:xfrm>
            <a:off x="395536" y="173021"/>
            <a:ext cx="8532948" cy="646331"/>
          </a:xfrm>
          <a:prstGeom prst="rect">
            <a:avLst/>
          </a:prstGeom>
          <a:solidFill>
            <a:schemeClr val="accent6">
              <a:lumMod val="40000"/>
              <a:lumOff val="60000"/>
            </a:schemeClr>
          </a:solidFill>
        </p:spPr>
        <p:txBody>
          <a:bodyPr wrap="square" rtlCol="0">
            <a:spAutoFit/>
          </a:bodyPr>
          <a:lstStyle/>
          <a:p>
            <a:pPr algn="ctr"/>
            <a:r>
              <a:rPr kumimoji="1" lang="ja-JP" altLang="en-US" sz="3600" dirty="0"/>
              <a:t>振り返り</a:t>
            </a:r>
          </a:p>
        </p:txBody>
      </p:sp>
      <p:sp>
        <p:nvSpPr>
          <p:cNvPr id="7" name="テキスト ボックス 6"/>
          <p:cNvSpPr txBox="1"/>
          <p:nvPr/>
        </p:nvSpPr>
        <p:spPr>
          <a:xfrm>
            <a:off x="395536" y="1172044"/>
            <a:ext cx="8568952" cy="1384995"/>
          </a:xfrm>
          <a:prstGeom prst="rect">
            <a:avLst/>
          </a:prstGeom>
          <a:solidFill>
            <a:schemeClr val="accent5">
              <a:lumMod val="20000"/>
              <a:lumOff val="80000"/>
            </a:schemeClr>
          </a:solidFill>
          <a:ln>
            <a:noFill/>
          </a:ln>
        </p:spPr>
        <p:txBody>
          <a:bodyPr wrap="square" rtlCol="0">
            <a:spAutoFit/>
          </a:bodyPr>
          <a:lstStyle/>
          <a:p>
            <a:r>
              <a:rPr kumimoji="1" lang="en-US" altLang="ja-JP" sz="2800" dirty="0"/>
              <a:t>【</a:t>
            </a:r>
            <a:r>
              <a:rPr kumimoji="1" lang="ja-JP" altLang="en-US" sz="2800" dirty="0"/>
              <a:t>留意点</a:t>
            </a:r>
            <a:r>
              <a:rPr kumimoji="1" lang="en-US" altLang="ja-JP" sz="2800" dirty="0"/>
              <a:t>】</a:t>
            </a:r>
          </a:p>
          <a:p>
            <a:r>
              <a:rPr lang="ja-JP" altLang="en-US" sz="2800" dirty="0">
                <a:solidFill>
                  <a:srgbClr val="FF0000"/>
                </a:solidFill>
              </a:rPr>
              <a:t>〇</a:t>
            </a:r>
            <a:r>
              <a:rPr lang="ja-JP" altLang="en-US" sz="2800" dirty="0">
                <a:solidFill>
                  <a:srgbClr val="FF0000"/>
                </a:solidFill>
                <a:effectLst>
                  <a:outerShdw blurRad="38100" dist="38100" dir="2700000" algn="tl">
                    <a:srgbClr val="000000">
                      <a:alpha val="43137"/>
                    </a:srgbClr>
                  </a:outerShdw>
                </a:effectLst>
              </a:rPr>
              <a:t>相手にわかるように説明することの難しさに気づく</a:t>
            </a:r>
            <a:endParaRPr lang="en-US" altLang="ja-JP" sz="2800" dirty="0">
              <a:solidFill>
                <a:srgbClr val="FF0000"/>
              </a:solidFill>
              <a:effectLst>
                <a:outerShdw blurRad="38100" dist="38100" dir="2700000" algn="tl">
                  <a:srgbClr val="000000">
                    <a:alpha val="43137"/>
                  </a:srgbClr>
                </a:outerShdw>
              </a:effectLst>
            </a:endParaRPr>
          </a:p>
          <a:p>
            <a:r>
              <a:rPr kumimoji="1" lang="ja-JP" altLang="en-US" sz="2800" dirty="0">
                <a:solidFill>
                  <a:srgbClr val="FF0000"/>
                </a:solidFill>
              </a:rPr>
              <a:t>〇</a:t>
            </a:r>
            <a:r>
              <a:rPr kumimoji="1" lang="ja-JP" altLang="en-US" sz="2800" dirty="0">
                <a:solidFill>
                  <a:srgbClr val="FF0000"/>
                </a:solidFill>
                <a:effectLst>
                  <a:outerShdw blurRad="38100" dist="38100" dir="2700000" algn="tl">
                    <a:srgbClr val="000000">
                      <a:alpha val="43137"/>
                    </a:srgbClr>
                  </a:outerShdw>
                </a:effectLst>
              </a:rPr>
              <a:t>説明したつもりでも、相手が理解しているとは限らない</a:t>
            </a:r>
          </a:p>
        </p:txBody>
      </p:sp>
    </p:spTree>
    <p:extLst>
      <p:ext uri="{BB962C8B-B14F-4D97-AF65-F5344CB8AC3E}">
        <p14:creationId xmlns:p14="http://schemas.microsoft.com/office/powerpoint/2010/main" val="395431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55576" y="836712"/>
            <a:ext cx="7992888" cy="1200329"/>
          </a:xfrm>
          <a:prstGeom prst="rect">
            <a:avLst/>
          </a:prstGeom>
          <a:solidFill>
            <a:schemeClr val="accent5">
              <a:lumMod val="20000"/>
              <a:lumOff val="80000"/>
            </a:schemeClr>
          </a:solidFill>
        </p:spPr>
        <p:txBody>
          <a:bodyPr wrap="square" rtlCol="0">
            <a:spAutoFit/>
          </a:bodyPr>
          <a:lstStyle/>
          <a:p>
            <a:r>
              <a:rPr lang="ja-JP" altLang="en-US" sz="2400" dirty="0"/>
              <a:t>　〇　自己覚知</a:t>
            </a:r>
            <a:endParaRPr lang="en-US" altLang="ja-JP" sz="2400" dirty="0"/>
          </a:p>
          <a:p>
            <a:r>
              <a:rPr lang="ja-JP" altLang="en-US" sz="2400" dirty="0"/>
              <a:t>　〇　理解を得る工夫</a:t>
            </a:r>
            <a:endParaRPr lang="en-US" altLang="ja-JP" sz="2400" dirty="0"/>
          </a:p>
          <a:p>
            <a:r>
              <a:rPr lang="ja-JP" altLang="en-US" sz="2400" dirty="0"/>
              <a:t>　〇　専門職の特徴や個性の活用</a:t>
            </a:r>
            <a:endParaRPr lang="en-US" altLang="ja-JP" sz="2400" dirty="0"/>
          </a:p>
        </p:txBody>
      </p:sp>
      <p:grpSp>
        <p:nvGrpSpPr>
          <p:cNvPr id="4" name="グループ化 3"/>
          <p:cNvGrpSpPr/>
          <p:nvPr/>
        </p:nvGrpSpPr>
        <p:grpSpPr>
          <a:xfrm>
            <a:off x="482959" y="2492896"/>
            <a:ext cx="8193497" cy="3424440"/>
            <a:chOff x="482959" y="2492896"/>
            <a:chExt cx="8193497" cy="3424440"/>
          </a:xfrm>
        </p:grpSpPr>
        <p:sp>
          <p:nvSpPr>
            <p:cNvPr id="5" name="円/楕円 4"/>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6" name="円/楕円 5"/>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7" name="円/楕円 6"/>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8" name="左右矢印 7"/>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テキスト ボックス 10"/>
          <p:cNvSpPr txBox="1"/>
          <p:nvPr/>
        </p:nvSpPr>
        <p:spPr>
          <a:xfrm>
            <a:off x="1869686" y="5922647"/>
            <a:ext cx="6806770" cy="830997"/>
          </a:xfrm>
          <a:prstGeom prst="rect">
            <a:avLst/>
          </a:prstGeom>
          <a:noFill/>
        </p:spPr>
        <p:txBody>
          <a:bodyPr wrap="square" rtlCol="0">
            <a:spAutoFit/>
          </a:bodyPr>
          <a:lstStyle/>
          <a:p>
            <a:r>
              <a:rPr kumimoji="1" lang="ja-JP" altLang="en-US" sz="2400" b="1" dirty="0">
                <a:solidFill>
                  <a:schemeClr val="bg2">
                    <a:lumMod val="10000"/>
                  </a:schemeClr>
                </a:solidFill>
              </a:rPr>
              <a:t>・自分を客観視して、特徴や個性を再確認する</a:t>
            </a:r>
            <a:endParaRPr kumimoji="1" lang="en-US" altLang="ja-JP" sz="2400" b="1" dirty="0">
              <a:solidFill>
                <a:schemeClr val="bg2">
                  <a:lumMod val="10000"/>
                </a:schemeClr>
              </a:solidFill>
            </a:endParaRPr>
          </a:p>
          <a:p>
            <a:r>
              <a:rPr lang="ja-JP" altLang="en-US" sz="2400" b="1" dirty="0">
                <a:solidFill>
                  <a:schemeClr val="bg2">
                    <a:lumMod val="10000"/>
                  </a:schemeClr>
                </a:solidFill>
              </a:rPr>
              <a:t>・メンバーの特徴や個性に合わせて説明</a:t>
            </a:r>
            <a:endParaRPr lang="en-US" altLang="ja-JP" sz="2400" b="1" dirty="0">
              <a:solidFill>
                <a:schemeClr val="bg2">
                  <a:lumMod val="10000"/>
                </a:schemeClr>
              </a:solidFill>
            </a:endParaRPr>
          </a:p>
        </p:txBody>
      </p:sp>
      <p:sp>
        <p:nvSpPr>
          <p:cNvPr id="13" name="テキスト ボックス 12"/>
          <p:cNvSpPr txBox="1"/>
          <p:nvPr/>
        </p:nvSpPr>
        <p:spPr>
          <a:xfrm>
            <a:off x="0" y="2410184"/>
            <a:ext cx="3106874" cy="1569660"/>
          </a:xfrm>
          <a:prstGeom prst="rect">
            <a:avLst/>
          </a:prstGeom>
          <a:noFill/>
        </p:spPr>
        <p:txBody>
          <a:bodyPr wrap="square" rtlCol="0">
            <a:spAutoFit/>
          </a:bodyPr>
          <a:lstStyle/>
          <a:p>
            <a:pPr marL="179388" indent="-179388"/>
            <a:r>
              <a:rPr kumimoji="1" lang="ja-JP" altLang="en-US" sz="2400" b="1" dirty="0">
                <a:solidFill>
                  <a:schemeClr val="accent6">
                    <a:lumMod val="50000"/>
                  </a:schemeClr>
                </a:solidFill>
              </a:rPr>
              <a:t>・利用者・家族の特徴や個性を知る</a:t>
            </a:r>
            <a:endParaRPr kumimoji="1" lang="en-US" altLang="ja-JP" sz="2400" b="1" dirty="0">
              <a:solidFill>
                <a:schemeClr val="accent6">
                  <a:lumMod val="50000"/>
                </a:schemeClr>
              </a:solidFill>
            </a:endParaRPr>
          </a:p>
          <a:p>
            <a:pPr marL="179388" indent="-179388"/>
            <a:r>
              <a:rPr lang="ja-JP" altLang="en-US" sz="2400" dirty="0">
                <a:solidFill>
                  <a:schemeClr val="accent6">
                    <a:lumMod val="50000"/>
                  </a:schemeClr>
                </a:solidFill>
              </a:rPr>
              <a:t>・口頭だけでなく、図や写真の活用も工夫</a:t>
            </a:r>
            <a:endParaRPr lang="en-US" altLang="ja-JP" sz="2400" dirty="0">
              <a:solidFill>
                <a:schemeClr val="accent6">
                  <a:lumMod val="50000"/>
                </a:schemeClr>
              </a:solidFill>
            </a:endParaRPr>
          </a:p>
        </p:txBody>
      </p:sp>
      <p:sp>
        <p:nvSpPr>
          <p:cNvPr id="14" name="テキスト ボックス 13"/>
          <p:cNvSpPr txBox="1"/>
          <p:nvPr/>
        </p:nvSpPr>
        <p:spPr>
          <a:xfrm>
            <a:off x="3131840" y="4071065"/>
            <a:ext cx="3024336" cy="830997"/>
          </a:xfrm>
          <a:prstGeom prst="rect">
            <a:avLst/>
          </a:prstGeom>
          <a:noFill/>
        </p:spPr>
        <p:txBody>
          <a:bodyPr wrap="square" rtlCol="0">
            <a:spAutoFit/>
          </a:bodyPr>
          <a:lstStyle/>
          <a:p>
            <a:r>
              <a:rPr kumimoji="1" lang="ja-JP" altLang="en-US" sz="2400" dirty="0">
                <a:solidFill>
                  <a:srgbClr val="FF0000"/>
                </a:solidFill>
              </a:rPr>
              <a:t>どの情報をどのタイミングで説明するか</a:t>
            </a:r>
            <a:endParaRPr lang="en-US" altLang="ja-JP" sz="2400" dirty="0">
              <a:solidFill>
                <a:srgbClr val="FF0000"/>
              </a:solidFill>
            </a:endParaRP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介護支援専門員の特徴や個性の活用</a:t>
            </a:r>
            <a:endParaRPr lang="en-US" altLang="ja-JP" sz="4000" dirty="0"/>
          </a:p>
        </p:txBody>
      </p:sp>
      <p:sp>
        <p:nvSpPr>
          <p:cNvPr id="16" name="テキスト ボックス 15"/>
          <p:cNvSpPr txBox="1"/>
          <p:nvPr/>
        </p:nvSpPr>
        <p:spPr>
          <a:xfrm>
            <a:off x="8232551" y="743850"/>
            <a:ext cx="887809" cy="372820"/>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298</a:t>
            </a:r>
            <a:endParaRPr kumimoji="1" lang="ja-JP" altLang="en-US" dirty="0"/>
          </a:p>
        </p:txBody>
      </p:sp>
    </p:spTree>
    <p:extLst>
      <p:ext uri="{BB962C8B-B14F-4D97-AF65-F5344CB8AC3E}">
        <p14:creationId xmlns:p14="http://schemas.microsoft.com/office/powerpoint/2010/main" val="99840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1200417"/>
            <a:ext cx="3672408" cy="830997"/>
          </a:xfrm>
          <a:prstGeom prst="rect">
            <a:avLst/>
          </a:prstGeom>
          <a:solidFill>
            <a:schemeClr val="accent5">
              <a:lumMod val="20000"/>
              <a:lumOff val="80000"/>
            </a:schemeClr>
          </a:solidFill>
        </p:spPr>
        <p:txBody>
          <a:bodyPr wrap="square" rtlCol="0">
            <a:spAutoFit/>
          </a:bodyPr>
          <a:lstStyle/>
          <a:p>
            <a:r>
              <a:rPr lang="ja-JP" altLang="en-US" sz="2400" dirty="0"/>
              <a:t>　〇非審判的態度</a:t>
            </a:r>
            <a:endParaRPr lang="en-US" altLang="ja-JP" sz="2400" dirty="0"/>
          </a:p>
          <a:p>
            <a:r>
              <a:rPr lang="ja-JP" altLang="en-US" sz="2400" dirty="0"/>
              <a:t>　〇プロセスごとの確認</a:t>
            </a:r>
            <a:endParaRPr lang="en-US" altLang="ja-JP" sz="2400" dirty="0"/>
          </a:p>
        </p:txBody>
      </p:sp>
      <p:grpSp>
        <p:nvGrpSpPr>
          <p:cNvPr id="11" name="グループ化 10"/>
          <p:cNvGrpSpPr/>
          <p:nvPr/>
        </p:nvGrpSpPr>
        <p:grpSpPr>
          <a:xfrm>
            <a:off x="107504" y="2492896"/>
            <a:ext cx="8568952" cy="3424440"/>
            <a:chOff x="107504" y="2492896"/>
            <a:chExt cx="8568952" cy="3424440"/>
          </a:xfrm>
        </p:grpSpPr>
        <p:grpSp>
          <p:nvGrpSpPr>
            <p:cNvPr id="3" name="グループ化 2"/>
            <p:cNvGrpSpPr/>
            <p:nvPr/>
          </p:nvGrpSpPr>
          <p:grpSpPr>
            <a:xfrm>
              <a:off x="482959" y="2492896"/>
              <a:ext cx="8193497" cy="3424440"/>
              <a:chOff x="482959" y="2492896"/>
              <a:chExt cx="8193497" cy="3424440"/>
            </a:xfrm>
          </p:grpSpPr>
          <p:sp>
            <p:nvSpPr>
              <p:cNvPr id="4" name="円/楕円 3"/>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6" name="円/楕円 5"/>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7" name="左右矢印 6"/>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107504" y="2909549"/>
              <a:ext cx="2649859" cy="1569660"/>
            </a:xfrm>
            <a:prstGeom prst="rect">
              <a:avLst/>
            </a:prstGeom>
            <a:noFill/>
          </p:spPr>
          <p:txBody>
            <a:bodyPr wrap="square" rtlCol="0">
              <a:spAutoFit/>
            </a:bodyPr>
            <a:lstStyle/>
            <a:p>
              <a:r>
                <a:rPr kumimoji="1" lang="ja-JP" altLang="en-US" sz="2400" b="1" dirty="0">
                  <a:solidFill>
                    <a:schemeClr val="accent6">
                      <a:lumMod val="50000"/>
                    </a:schemeClr>
                  </a:solidFill>
                </a:rPr>
                <a:t>ケアマネジメントプロセスごとに、相手の理解の状況を踏まえて説明</a:t>
              </a:r>
              <a:endParaRPr lang="en-US" altLang="ja-JP" sz="2400" b="1" dirty="0">
                <a:solidFill>
                  <a:schemeClr val="accent6">
                    <a:lumMod val="50000"/>
                  </a:schemeClr>
                </a:solidFill>
              </a:endParaRPr>
            </a:p>
          </p:txBody>
        </p:sp>
      </p:grpSp>
      <p:sp>
        <p:nvSpPr>
          <p:cNvPr id="12" name="テキスト ボックス 11"/>
          <p:cNvSpPr txBox="1"/>
          <p:nvPr/>
        </p:nvSpPr>
        <p:spPr>
          <a:xfrm>
            <a:off x="3291271" y="3959549"/>
            <a:ext cx="3057678" cy="1200329"/>
          </a:xfrm>
          <a:prstGeom prst="rect">
            <a:avLst/>
          </a:prstGeom>
          <a:noFill/>
        </p:spPr>
        <p:txBody>
          <a:bodyPr wrap="square" rtlCol="0">
            <a:spAutoFit/>
          </a:bodyPr>
          <a:lstStyle/>
          <a:p>
            <a:r>
              <a:rPr kumimoji="1" lang="ja-JP" altLang="en-US" sz="2400" dirty="0">
                <a:solidFill>
                  <a:srgbClr val="FF0000"/>
                </a:solidFill>
              </a:rPr>
              <a:t>相手の理解のレベルがどうであれ、相手を</a:t>
            </a:r>
            <a:r>
              <a:rPr lang="ja-JP" altLang="en-US" sz="2400" dirty="0">
                <a:solidFill>
                  <a:srgbClr val="FF0000"/>
                </a:solidFill>
              </a:rPr>
              <a:t>「審判」しない</a:t>
            </a:r>
            <a:endParaRPr lang="en-US" altLang="ja-JP" sz="2400" dirty="0">
              <a:solidFill>
                <a:srgbClr val="FF0000"/>
              </a:solidFill>
            </a:endParaRPr>
          </a:p>
        </p:txBody>
      </p:sp>
      <p:sp>
        <p:nvSpPr>
          <p:cNvPr id="13" name="テキスト ボックス 12"/>
          <p:cNvSpPr txBox="1"/>
          <p:nvPr/>
        </p:nvSpPr>
        <p:spPr>
          <a:xfrm>
            <a:off x="482959" y="6027003"/>
            <a:ext cx="8627121" cy="830997"/>
          </a:xfrm>
          <a:prstGeom prst="rect">
            <a:avLst/>
          </a:prstGeom>
          <a:noFill/>
        </p:spPr>
        <p:txBody>
          <a:bodyPr wrap="square" rtlCol="0">
            <a:spAutoFit/>
          </a:bodyPr>
          <a:lstStyle/>
          <a:p>
            <a:r>
              <a:rPr kumimoji="1" lang="ja-JP" altLang="en-US" sz="2400" dirty="0"/>
              <a:t>解決すべき課題、目標、サービス内容の説明の理解度の把握</a:t>
            </a:r>
            <a:endParaRPr kumimoji="1" lang="en-US" altLang="ja-JP" sz="2400" dirty="0"/>
          </a:p>
          <a:p>
            <a:r>
              <a:rPr lang="ja-JP" altLang="en-US" sz="2400" dirty="0"/>
              <a:t>　　　　　　　　</a:t>
            </a:r>
            <a:r>
              <a:rPr kumimoji="1" lang="ja-JP" altLang="en-US" sz="2400" dirty="0"/>
              <a:t>⇒　モニタリングの円滑な実施の前提</a:t>
            </a:r>
            <a:endParaRPr lang="en-US" altLang="ja-JP" sz="2400" dirty="0"/>
          </a:p>
        </p:txBody>
      </p:sp>
      <p:sp>
        <p:nvSpPr>
          <p:cNvPr id="14" name="テキスト ボックス 13"/>
          <p:cNvSpPr txBox="1"/>
          <p:nvPr/>
        </p:nvSpPr>
        <p:spPr>
          <a:xfrm>
            <a:off x="4892142" y="1207204"/>
            <a:ext cx="4238673" cy="830997"/>
          </a:xfrm>
          <a:prstGeom prst="rect">
            <a:avLst/>
          </a:prstGeom>
          <a:solidFill>
            <a:schemeClr val="accent5">
              <a:lumMod val="20000"/>
              <a:lumOff val="80000"/>
            </a:schemeClr>
          </a:solidFill>
        </p:spPr>
        <p:txBody>
          <a:bodyPr wrap="square" rtlCol="0">
            <a:spAutoFit/>
          </a:bodyPr>
          <a:lstStyle/>
          <a:p>
            <a:r>
              <a:rPr lang="ja-JP" altLang="en-US" sz="2400" dirty="0"/>
              <a:t>　</a:t>
            </a:r>
            <a:r>
              <a:rPr lang="ja-JP" altLang="en-US" sz="2400" b="1" dirty="0">
                <a:solidFill>
                  <a:srgbClr val="FF0000"/>
                </a:solidFill>
              </a:rPr>
              <a:t>〇理解できない内容の確認</a:t>
            </a:r>
            <a:endParaRPr lang="en-US" altLang="ja-JP" sz="2400" b="1" dirty="0">
              <a:solidFill>
                <a:srgbClr val="FF0000"/>
              </a:solidFill>
            </a:endParaRPr>
          </a:p>
          <a:p>
            <a:r>
              <a:rPr lang="ja-JP" altLang="en-US" sz="2400" b="1" dirty="0">
                <a:solidFill>
                  <a:srgbClr val="FF0000"/>
                </a:solidFill>
              </a:rPr>
              <a:t>　〇説明方法の工夫</a:t>
            </a:r>
            <a:endParaRPr lang="en-US" altLang="ja-JP" sz="2400" b="1" dirty="0">
              <a:solidFill>
                <a:srgbClr val="FF0000"/>
              </a:solidFill>
            </a:endParaRP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理解度の確認　</a:t>
            </a:r>
            <a:r>
              <a:rPr lang="en-US" altLang="ja-JP" sz="4000" dirty="0"/>
              <a:t>/</a:t>
            </a:r>
            <a:r>
              <a:rPr lang="ja-JP" altLang="en-US" sz="4000" dirty="0"/>
              <a:t>　説明の方法の変更</a:t>
            </a:r>
            <a:endParaRPr lang="en-US" altLang="ja-JP" sz="4000" dirty="0"/>
          </a:p>
        </p:txBody>
      </p:sp>
      <p:sp>
        <p:nvSpPr>
          <p:cNvPr id="17" name="テキスト ボックス 16"/>
          <p:cNvSpPr txBox="1"/>
          <p:nvPr/>
        </p:nvSpPr>
        <p:spPr>
          <a:xfrm>
            <a:off x="7741928" y="757991"/>
            <a:ext cx="1368152"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299</a:t>
            </a:r>
            <a:r>
              <a:rPr kumimoji="1" lang="ja-JP" altLang="en-US" dirty="0"/>
              <a:t>～</a:t>
            </a:r>
            <a:r>
              <a:rPr kumimoji="1" lang="en-US" altLang="ja-JP" dirty="0"/>
              <a:t>300</a:t>
            </a:r>
            <a:endParaRPr kumimoji="1" lang="ja-JP" altLang="en-US" dirty="0"/>
          </a:p>
        </p:txBody>
      </p:sp>
    </p:spTree>
    <p:extLst>
      <p:ext uri="{BB962C8B-B14F-4D97-AF65-F5344CB8AC3E}">
        <p14:creationId xmlns:p14="http://schemas.microsoft.com/office/powerpoint/2010/main" val="399242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287460" y="1086681"/>
            <a:ext cx="8568720" cy="179506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5">
              <a:lumMod val="40000"/>
              <a:lumOff val="60000"/>
            </a:schemeClr>
          </a:solidFill>
          <a:ln>
            <a:noFill/>
            <a:prstDash val="solid"/>
          </a:ln>
        </p:spPr>
        <p:txBody>
          <a:bodyPr vert="horz" wrap="square" lIns="90000" tIns="45000" rIns="90000" bIns="45000" anchor="t" anchorCtr="1" compatLnSpc="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ミニワーク</a:t>
            </a:r>
          </a:p>
        </p:txBody>
      </p:sp>
      <p:sp>
        <p:nvSpPr>
          <p:cNvPr id="6" name="テキスト ボックス 5">
            <a:extLst>
              <a:ext uri="{FF2B5EF4-FFF2-40B4-BE49-F238E27FC236}">
                <a16:creationId xmlns:a16="http://schemas.microsoft.com/office/drawing/2014/main" id="{F06484A4-8716-4447-8EA0-731773385AEC}"/>
              </a:ext>
            </a:extLst>
          </p:cNvPr>
          <p:cNvSpPr txBox="1"/>
          <p:nvPr/>
        </p:nvSpPr>
        <p:spPr>
          <a:xfrm>
            <a:off x="467544" y="908720"/>
            <a:ext cx="8568720" cy="5814477"/>
          </a:xfrm>
          <a:prstGeom prst="rect">
            <a:avLst/>
          </a:prstGeom>
          <a:noFill/>
        </p:spPr>
        <p:txBody>
          <a:bodyPr wrap="square">
            <a:spAutoFit/>
          </a:bodyPr>
          <a:lstStyle/>
          <a:p>
            <a:pPr>
              <a:lnSpc>
                <a:spcPct val="150000"/>
              </a:lnSpc>
            </a:pPr>
            <a:r>
              <a:rPr lang="ja-JP" altLang="en-US" sz="3600" dirty="0"/>
              <a:t>このミニワークでは</a:t>
            </a:r>
            <a:endParaRPr lang="en-US" altLang="ja-JP" sz="3600" dirty="0"/>
          </a:p>
          <a:p>
            <a:pPr>
              <a:lnSpc>
                <a:spcPct val="150000"/>
              </a:lnSpc>
            </a:pPr>
            <a:r>
              <a:rPr lang="ja-JP" altLang="en-US" sz="3600" dirty="0"/>
              <a:t>〇説明の重要性を理解すること</a:t>
            </a:r>
            <a:endParaRPr lang="en-US" altLang="ja-JP" sz="3600" dirty="0"/>
          </a:p>
          <a:p>
            <a:pPr>
              <a:lnSpc>
                <a:spcPct val="150000"/>
              </a:lnSpc>
            </a:pPr>
            <a:r>
              <a:rPr lang="ja-JP" altLang="en-US" sz="3600" dirty="0"/>
              <a:t>〇説明は相手が理解できて、初めて説明を</a:t>
            </a:r>
            <a:endParaRPr lang="en-US" altLang="ja-JP" sz="3600" dirty="0"/>
          </a:p>
          <a:p>
            <a:pPr>
              <a:lnSpc>
                <a:spcPct val="150000"/>
              </a:lnSpc>
            </a:pPr>
            <a:r>
              <a:rPr lang="ja-JP" altLang="en-US" sz="3600" dirty="0"/>
              <a:t>　したことになること</a:t>
            </a:r>
            <a:endParaRPr lang="en-US" altLang="ja-JP" sz="3600" dirty="0"/>
          </a:p>
          <a:p>
            <a:pPr>
              <a:lnSpc>
                <a:spcPct val="150000"/>
              </a:lnSpc>
            </a:pPr>
            <a:r>
              <a:rPr lang="ja-JP" altLang="en-US" sz="3600" dirty="0"/>
              <a:t>〇説明を受けた相手がどの程度理解し、</a:t>
            </a:r>
            <a:endParaRPr lang="en-US" altLang="ja-JP" sz="3600" dirty="0"/>
          </a:p>
          <a:p>
            <a:pPr>
              <a:lnSpc>
                <a:spcPct val="150000"/>
              </a:lnSpc>
            </a:pPr>
            <a:r>
              <a:rPr lang="ja-JP" altLang="en-US" sz="3600" dirty="0"/>
              <a:t>　納得したかを確認することが必要なこと</a:t>
            </a:r>
            <a:endParaRPr lang="en-US" altLang="ja-JP" sz="3600" dirty="0"/>
          </a:p>
          <a:p>
            <a:pPr>
              <a:lnSpc>
                <a:spcPct val="150000"/>
              </a:lnSpc>
            </a:pPr>
            <a:r>
              <a:rPr lang="ja-JP" altLang="en-US" sz="3600" dirty="0"/>
              <a:t>　などをを考えてみましょう。</a:t>
            </a:r>
          </a:p>
        </p:txBody>
      </p:sp>
    </p:spTree>
    <p:extLst>
      <p:ext uri="{BB962C8B-B14F-4D97-AF65-F5344CB8AC3E}">
        <p14:creationId xmlns:p14="http://schemas.microsoft.com/office/powerpoint/2010/main" val="297649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460" y="1086681"/>
            <a:ext cx="8568720" cy="179506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ミニワーク①</a:t>
            </a:r>
          </a:p>
        </p:txBody>
      </p:sp>
      <p:sp>
        <p:nvSpPr>
          <p:cNvPr id="6" name="テキスト ボックス 5">
            <a:extLst>
              <a:ext uri="{FF2B5EF4-FFF2-40B4-BE49-F238E27FC236}">
                <a16:creationId xmlns:a16="http://schemas.microsoft.com/office/drawing/2014/main" id="{F06484A4-8716-4447-8EA0-731773385AEC}"/>
              </a:ext>
            </a:extLst>
          </p:cNvPr>
          <p:cNvSpPr txBox="1"/>
          <p:nvPr/>
        </p:nvSpPr>
        <p:spPr>
          <a:xfrm>
            <a:off x="1187624" y="1291410"/>
            <a:ext cx="7488832" cy="3680303"/>
          </a:xfrm>
          <a:prstGeom prst="rect">
            <a:avLst/>
          </a:prstGeom>
          <a:noFill/>
        </p:spPr>
        <p:txBody>
          <a:bodyPr wrap="square">
            <a:spAutoFit/>
          </a:bodyPr>
          <a:lstStyle/>
          <a:p>
            <a:pPr>
              <a:lnSpc>
                <a:spcPct val="150000"/>
              </a:lnSpc>
            </a:pPr>
            <a:r>
              <a:rPr lang="ja-JP" altLang="en-US" sz="4000" dirty="0"/>
              <a:t>利用者が説明を受けたときに、</a:t>
            </a:r>
            <a:endParaRPr lang="en-US" altLang="ja-JP" sz="4000" dirty="0"/>
          </a:p>
          <a:p>
            <a:pPr>
              <a:lnSpc>
                <a:spcPct val="150000"/>
              </a:lnSpc>
            </a:pPr>
            <a:r>
              <a:rPr lang="ja-JP" altLang="en-US" sz="4000" b="1" dirty="0">
                <a:solidFill>
                  <a:srgbClr val="FF33CC"/>
                </a:solidFill>
                <a:effectLst>
                  <a:outerShdw blurRad="38100" dist="38100" dir="2700000" algn="tl">
                    <a:srgbClr val="000000">
                      <a:alpha val="43137"/>
                    </a:srgbClr>
                  </a:outerShdw>
                </a:effectLst>
              </a:rPr>
              <a:t>「満足した」　「納得できた」</a:t>
            </a:r>
            <a:endParaRPr lang="en-US" altLang="ja-JP" sz="4000" b="1" dirty="0">
              <a:solidFill>
                <a:srgbClr val="FF33CC"/>
              </a:solidFill>
              <a:effectLst>
                <a:outerShdw blurRad="38100" dist="38100" dir="2700000" algn="tl">
                  <a:srgbClr val="000000">
                    <a:alpha val="43137"/>
                  </a:srgbClr>
                </a:outerShdw>
              </a:effectLst>
            </a:endParaRPr>
          </a:p>
          <a:p>
            <a:pPr>
              <a:lnSpc>
                <a:spcPct val="150000"/>
              </a:lnSpc>
            </a:pPr>
            <a:r>
              <a:rPr lang="ja-JP" altLang="en-US" sz="4000" dirty="0"/>
              <a:t>と感じるには、どのような要素が</a:t>
            </a:r>
            <a:endParaRPr lang="en-US" altLang="ja-JP" sz="4000" dirty="0"/>
          </a:p>
          <a:p>
            <a:pPr>
              <a:lnSpc>
                <a:spcPct val="150000"/>
              </a:lnSpc>
            </a:pPr>
            <a:r>
              <a:rPr lang="ja-JP" altLang="en-US" sz="4000" dirty="0"/>
              <a:t>必要だと考えますか？</a:t>
            </a:r>
          </a:p>
        </p:txBody>
      </p:sp>
      <p:pic>
        <p:nvPicPr>
          <p:cNvPr id="8" name="図 7">
            <a:extLst>
              <a:ext uri="{FF2B5EF4-FFF2-40B4-BE49-F238E27FC236}">
                <a16:creationId xmlns:a16="http://schemas.microsoft.com/office/drawing/2014/main" id="{48E2E6C1-8EAC-4A45-8598-946E0BA2DE02}"/>
              </a:ext>
            </a:extLst>
          </p:cNvPr>
          <p:cNvPicPr>
            <a:picLocks noChangeAspect="1"/>
          </p:cNvPicPr>
          <p:nvPr/>
        </p:nvPicPr>
        <p:blipFill rotWithShape="1">
          <a:blip r:embed="rId3">
            <a:extLst>
              <a:ext uri="{28A0092B-C50C-407E-A947-70E740481C1C}">
                <a14:useLocalDpi xmlns:a14="http://schemas.microsoft.com/office/drawing/2010/main" val="0"/>
              </a:ext>
            </a:extLst>
          </a:blip>
          <a:srcRect t="27696"/>
          <a:stretch/>
        </p:blipFill>
        <p:spPr>
          <a:xfrm>
            <a:off x="7164288" y="5491347"/>
            <a:ext cx="1691892" cy="1223308"/>
          </a:xfrm>
          <a:prstGeom prst="rect">
            <a:avLst/>
          </a:prstGeom>
        </p:spPr>
      </p:pic>
      <p:sp>
        <p:nvSpPr>
          <p:cNvPr id="7" name="フローチャート: 書類 6">
            <a:extLst>
              <a:ext uri="{FF2B5EF4-FFF2-40B4-BE49-F238E27FC236}">
                <a16:creationId xmlns:a16="http://schemas.microsoft.com/office/drawing/2014/main" id="{D2A0D07E-41EB-41CA-A687-1718C358B517}"/>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３８</a:t>
            </a:r>
            <a:endParaRPr kumimoji="1" lang="ja-JP" altLang="en-US" sz="2400" dirty="0">
              <a:solidFill>
                <a:srgbClr val="FFC000"/>
              </a:solidFill>
            </a:endParaRPr>
          </a:p>
        </p:txBody>
      </p:sp>
    </p:spTree>
    <p:extLst>
      <p:ext uri="{BB962C8B-B14F-4D97-AF65-F5344CB8AC3E}">
        <p14:creationId xmlns:p14="http://schemas.microsoft.com/office/powerpoint/2010/main" val="1001708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11998</TotalTime>
  <Words>6290</Words>
  <Application>Microsoft Office PowerPoint</Application>
  <PresentationFormat>画面に合わせる (4:3)</PresentationFormat>
  <Paragraphs>682</Paragraphs>
  <Slides>50</Slides>
  <Notes>33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50</vt:i4>
      </vt:variant>
    </vt:vector>
  </HeadingPairs>
  <TitlesOfParts>
    <vt:vector size="57" baseType="lpstr">
      <vt:lpstr>ＭＳ Ｐゴシック</vt:lpstr>
      <vt:lpstr>ＭＳ ゴシック</vt:lpstr>
      <vt:lpstr>StarSymbol</vt:lpstr>
      <vt:lpstr>Arial</vt:lpstr>
      <vt:lpstr>Calibri</vt:lpstr>
      <vt:lpstr>Times New Roman</vt:lpstr>
      <vt:lpstr>Office ​​テーマ</vt:lpstr>
      <vt:lpstr> 利用者、多くの種類の専門職等への説明と合意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①　説明のポイント</vt:lpstr>
      <vt:lpstr>PowerPoint プレゼンテーション</vt:lpstr>
      <vt:lpstr>②　説明のポイント</vt:lpstr>
      <vt:lpstr>PowerPoint プレゼンテーション</vt:lpstr>
      <vt:lpstr>③　説明のポイント</vt:lpstr>
      <vt:lpstr>PowerPoint プレゼンテーション</vt:lpstr>
      <vt:lpstr>④　説明のポイント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第15章の④ 筋骨格系疾患及び廃用症候群に関する事例</dc:title>
  <dc:creator>ISHIGURO</dc:creator>
  <cp:lastModifiedBy>hiratatomono@hi2.enjoy.ne.jp</cp:lastModifiedBy>
  <cp:revision>168</cp:revision>
  <cp:lastPrinted>2016-06-27T11:51:09Z</cp:lastPrinted>
  <dcterms:created xsi:type="dcterms:W3CDTF">2016-06-06T02:43:21Z</dcterms:created>
  <dcterms:modified xsi:type="dcterms:W3CDTF">2022-02-12T07:41:30Z</dcterms:modified>
</cp:coreProperties>
</file>