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9" r:id="rId3"/>
    <p:sldId id="340" r:id="rId4"/>
    <p:sldId id="365" r:id="rId5"/>
    <p:sldId id="342" r:id="rId6"/>
    <p:sldId id="343" r:id="rId7"/>
    <p:sldId id="344" r:id="rId8"/>
    <p:sldId id="345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76" r:id="rId22"/>
    <p:sldId id="369" r:id="rId23"/>
    <p:sldId id="367" r:id="rId24"/>
    <p:sldId id="377" r:id="rId25"/>
    <p:sldId id="370" r:id="rId26"/>
    <p:sldId id="378" r:id="rId27"/>
    <p:sldId id="371" r:id="rId28"/>
    <p:sldId id="379" r:id="rId29"/>
    <p:sldId id="372" r:id="rId30"/>
    <p:sldId id="380" r:id="rId31"/>
    <p:sldId id="373" r:id="rId32"/>
    <p:sldId id="381" r:id="rId33"/>
    <p:sldId id="366" r:id="rId34"/>
    <p:sldId id="374" r:id="rId35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D60093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49" autoAdjust="0"/>
    <p:restoredTop sz="94660"/>
  </p:normalViewPr>
  <p:slideViewPr>
    <p:cSldViewPr>
      <p:cViewPr varScale="1">
        <p:scale>
          <a:sx n="81" d="100"/>
          <a:sy n="81" d="100"/>
        </p:scale>
        <p:origin x="131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307905" cy="340633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091" y="4"/>
            <a:ext cx="4307904" cy="340633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r">
              <a:defRPr sz="1200"/>
            </a:lvl1pPr>
          </a:lstStyle>
          <a:p>
            <a:fld id="{246B9A87-0297-44B6-92FA-097163BCB09B}" type="datetimeFigureOut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6465474"/>
            <a:ext cx="4307905" cy="340633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091" y="6465474"/>
            <a:ext cx="4307904" cy="340633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r">
              <a:defRPr sz="1200"/>
            </a:lvl1pPr>
          </a:lstStyle>
          <a:p>
            <a:fld id="{CECC76C3-AE3C-4D5F-9FDF-6CBB99D21CC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2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r">
              <a:defRPr sz="1200"/>
            </a:lvl1pPr>
          </a:lstStyle>
          <a:p>
            <a:fld id="{B368FF42-13B9-43F8-A7E6-EF873C602271}" type="datetimeFigureOut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0" tIns="46110" rIns="92220" bIns="461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2"/>
            <a:ext cx="7951470" cy="3063240"/>
          </a:xfrm>
          <a:prstGeom prst="rect">
            <a:avLst/>
          </a:prstGeom>
        </p:spPr>
        <p:txBody>
          <a:bodyPr vert="horz" lIns="92220" tIns="46110" rIns="92220" bIns="461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0360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r">
              <a:defRPr sz="1200"/>
            </a:lvl1pPr>
          </a:lstStyle>
          <a:p>
            <a:fld id="{E2B8B0D7-A232-4B40-A52A-081A691F1A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6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7AAF-C7CA-418F-97ED-5954144ED809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8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900C-EE44-4B14-A584-4EFB1F32F50E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1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E3DB-328F-4E3B-9A45-04FF214CE08B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26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3F7C-E594-469A-84CD-46571CE6281F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31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6B04-7381-4ADC-8E47-DEE5983C0804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5D89-4FCE-4D4B-9232-F2DB28A804F3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4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9D94-2ED4-4CC2-B78C-69A30F5E4814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6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1A7-971C-4FB7-A4A8-3DB3739C80C3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0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2A9A-6C5D-424F-81FE-A5CC653CE88B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5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38B6-33FD-4099-B756-67D08AE07030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3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C01A-BB9D-4820-B4C9-7F97EE6AA2EA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3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683F-9B3E-419A-942F-9E197D429210}" type="datetime1">
              <a:rPr kumimoji="1" lang="ja-JP" altLang="en-US" smtClean="0"/>
              <a:pPr/>
              <a:t>2024/1/3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24E6-B2B5-4881-B86F-F6ECDF80A2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08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448272"/>
          </a:xfr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ja-JP" altLang="en-US" sz="3600" dirty="0"/>
              <a:t>介護</a:t>
            </a:r>
            <a:r>
              <a:rPr kumimoji="1" lang="ja-JP" altLang="en-US" sz="3600" dirty="0"/>
              <a:t>支援専門員研修</a:t>
            </a:r>
            <a:br>
              <a:rPr kumimoji="1" lang="en-US" altLang="ja-JP" sz="3600" dirty="0"/>
            </a:br>
            <a:br>
              <a:rPr lang="en-US" altLang="ja-JP" sz="2200" dirty="0"/>
            </a:br>
            <a:r>
              <a:rPr lang="ja-JP" altLang="en-US" sz="5400" dirty="0">
                <a:solidFill>
                  <a:srgbClr val="0000FF"/>
                </a:solidFill>
              </a:rPr>
              <a:t>小規模研修２</a:t>
            </a:r>
            <a:endParaRPr kumimoji="1" lang="ja-JP" altLang="en-US" sz="5400" dirty="0">
              <a:solidFill>
                <a:srgbClr val="0000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992888" cy="27363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4800" dirty="0">
                <a:solidFill>
                  <a:schemeClr val="tx1"/>
                </a:solidFill>
              </a:rPr>
              <a:t>介護支援専門員に求められるケアマネジメント</a:t>
            </a:r>
            <a:endParaRPr lang="en-US" altLang="ja-JP" sz="4800" dirty="0">
              <a:solidFill>
                <a:schemeClr val="tx1"/>
              </a:solidFill>
            </a:endParaRPr>
          </a:p>
          <a:p>
            <a:r>
              <a:rPr kumimoji="1" lang="ja-JP" altLang="en-US" sz="4400" dirty="0">
                <a:solidFill>
                  <a:schemeClr val="tx1"/>
                </a:solidFill>
              </a:rPr>
              <a:t>（チームマネジメント）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23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節　チームアプローチにおける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介護支援専門員の役割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２　ケアチームのマネジメント</a:t>
            </a:r>
            <a:endParaRPr lang="en-US" altLang="ja-JP" sz="4000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（１）目標共有の調整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（２）役割の調整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（３）進捗状況を確認して調整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（４）全体の整合性、目標の達成を評価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（５）ケアチーム自体のマネジメント</a:t>
            </a:r>
            <a:endParaRPr kumimoji="1"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1484784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46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節　アセスメントに基づく必要な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ケアチームの形成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2920" y="3566474"/>
            <a:ext cx="8229600" cy="2985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</a:rPr>
              <a:t>１　ケアチームの特性</a:t>
            </a:r>
            <a:endParaRPr lang="en-US" altLang="ja-JP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（１）アセスメントに基づいたチーム編成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（２）ケアチーム編成の柔軟性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58608" y="1048306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６００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en-US" altLang="ja-JP" sz="2800" kern="0" dirty="0">
              <a:solidFill>
                <a:srgbClr val="80808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MS-Mincho"/>
            </a:endParaRPr>
          </a:p>
          <a:p>
            <a:pPr algn="just"/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④</a:t>
            </a:r>
            <a:r>
              <a:rPr lang="ja-JP" altLang="ja-JP" sz="2800" b="1" kern="100" dirty="0">
                <a:solidFill>
                  <a:srgbClr val="D60093"/>
                </a:solidFill>
                <a:latin typeface="+mn-ea"/>
                <a:cs typeface="Times New Roman"/>
              </a:rPr>
              <a:t>アセスメントに基づく必要なチームの形成</a:t>
            </a:r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を実施</a:t>
            </a:r>
            <a:endParaRPr lang="en-US" altLang="ja-JP" sz="2800" kern="100" dirty="0">
              <a:solidFill>
                <a:srgbClr val="D60093"/>
              </a:solidFill>
              <a:latin typeface="+mn-ea"/>
              <a:cs typeface="Times New Roman"/>
            </a:endParaRPr>
          </a:p>
          <a:p>
            <a:pPr algn="just"/>
            <a:r>
              <a:rPr lang="ja-JP" altLang="en-US" sz="2800" kern="100" dirty="0">
                <a:solidFill>
                  <a:srgbClr val="D60093"/>
                </a:solidFill>
                <a:latin typeface="+mn-ea"/>
                <a:cs typeface="Times New Roman"/>
              </a:rPr>
              <a:t>　</a:t>
            </a:r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できる。</a:t>
            </a:r>
          </a:p>
        </p:txBody>
      </p:sp>
    </p:spTree>
    <p:extLst>
      <p:ext uri="{BB962C8B-B14F-4D97-AF65-F5344CB8AC3E}">
        <p14:creationId xmlns:p14="http://schemas.microsoft.com/office/powerpoint/2010/main" val="110860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節　アセスメントに基づく必要なケアチームの形成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accent5">
                    <a:lumMod val="75000"/>
                  </a:schemeClr>
                </a:solidFill>
              </a:rPr>
              <a:t>２　ケアチームの編成時期</a:t>
            </a:r>
            <a:endParaRPr lang="en-US" altLang="ja-JP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（１）利用者を中心に考えたチームの編成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（２）利用者への支援を開始するとき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04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4</a:t>
            </a:r>
            <a:r>
              <a:rPr kumimoji="1" lang="ja-JP" altLang="en-US" dirty="0"/>
              <a:t>節　アセスメントに基づく必要な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ケアチームの形成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</a:rPr>
              <a:t>３　ケアチームのメンバーの選定</a:t>
            </a:r>
            <a:endParaRPr lang="en-US" altLang="ja-JP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（１）専門性の理解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（２）事業所からの選定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3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５</a:t>
            </a:r>
            <a:r>
              <a:rPr kumimoji="1" lang="ja-JP" altLang="en-US" dirty="0"/>
              <a:t>節　ケアチームの運営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</a:rPr>
              <a:t>１　ケアチームの運営</a:t>
            </a:r>
            <a:endParaRPr lang="en-US" altLang="ja-JP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600" dirty="0"/>
              <a:t>（１）準備期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（２）開始期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（３）作業期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（４）終結期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６０３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09918"/>
            <a:ext cx="82296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en-US" altLang="ja-JP" sz="2800" kern="0" dirty="0">
              <a:solidFill>
                <a:srgbClr val="80808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MS-Mincho"/>
            </a:endParaRPr>
          </a:p>
          <a:p>
            <a:pPr algn="just"/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⑥円滑なチーム運営を実施できる。</a:t>
            </a:r>
            <a:endParaRPr lang="ja-JP" altLang="en-US" sz="2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５</a:t>
            </a:r>
            <a:r>
              <a:rPr kumimoji="1" lang="ja-JP" altLang="en-US" dirty="0"/>
              <a:t>節　ケアチームの運営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２　運用のポイント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（１）地域の特性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（２）ケアチームのメンバーとの関係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479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５</a:t>
            </a:r>
            <a:r>
              <a:rPr kumimoji="1" lang="ja-JP" altLang="en-US" dirty="0"/>
              <a:t>節　ケアチームの運営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３　関係性への配慮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（１）必要時に連絡できる関係性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（２）必要に応じて話し合いできる柔軟性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57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>
                <a:solidFill>
                  <a:srgbClr val="FF0000"/>
                </a:solidFill>
              </a:rPr>
              <a:t>　　ミニワーク</a:t>
            </a:r>
            <a:r>
              <a:rPr kumimoji="1" lang="ja-JP" altLang="en-US" dirty="0">
                <a:solidFill>
                  <a:srgbClr val="FF00FF"/>
                </a:solidFill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2204864"/>
            <a:ext cx="6732240" cy="33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FF"/>
                </a:solidFill>
              </a:rPr>
              <a:t>なぜチームアプローチが必</a:t>
            </a:r>
            <a:endParaRPr lang="en-US" altLang="ja-JP" sz="4000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FF"/>
                </a:solidFill>
              </a:rPr>
              <a:t>要なのか考えてみましょう</a:t>
            </a:r>
            <a:endParaRPr lang="en-US" altLang="ja-JP" sz="1000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404664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553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ミニワーク　　解答例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4248471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dirty="0"/>
              <a:t>利用者・家族の生活上の課題を、心身の状況、日常生活の全体像から</a:t>
            </a:r>
            <a:r>
              <a:rPr lang="ja-JP" altLang="en-US" b="1" u="sng" dirty="0">
                <a:solidFill>
                  <a:srgbClr val="FF0000"/>
                </a:solidFill>
              </a:rPr>
              <a:t>総合的にとらえると</a:t>
            </a:r>
            <a:r>
              <a:rPr lang="ja-JP" altLang="en-US" b="1" u="sng" dirty="0">
                <a:solidFill>
                  <a:srgbClr val="0000FF"/>
                </a:solidFill>
              </a:rPr>
              <a:t>、複数の課題が挙がってきます。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dirty="0">
                <a:solidFill>
                  <a:srgbClr val="0000FF"/>
                </a:solidFill>
              </a:rPr>
              <a:t>　</a:t>
            </a:r>
            <a:r>
              <a:rPr lang="ja-JP" altLang="en-US" b="1" u="sng" dirty="0">
                <a:solidFill>
                  <a:srgbClr val="0000FF"/>
                </a:solidFill>
              </a:rPr>
              <a:t>従って</a:t>
            </a:r>
            <a:r>
              <a:rPr lang="ja-JP" altLang="en-US" b="1" u="sng" dirty="0">
                <a:solidFill>
                  <a:srgbClr val="FF0000"/>
                </a:solidFill>
              </a:rPr>
              <a:t>、サービスを提供していくには、</a:t>
            </a:r>
            <a:r>
              <a:rPr lang="ja-JP" altLang="en-US" b="1" u="sng" dirty="0">
                <a:solidFill>
                  <a:srgbClr val="0000FF"/>
                </a:solidFill>
              </a:rPr>
              <a:t>異なる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u="sng" dirty="0">
                <a:solidFill>
                  <a:srgbClr val="0000FF"/>
                </a:solidFill>
              </a:rPr>
              <a:t>課題（ニード）に対して、それぞれに適したもの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u="sng" dirty="0">
                <a:solidFill>
                  <a:srgbClr val="0000FF"/>
                </a:solidFill>
              </a:rPr>
              <a:t>つまり、異なる専門性・役割・機能を担うサービ</a:t>
            </a:r>
            <a:endParaRPr lang="en-US" altLang="ja-JP" b="1" u="sng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ja-JP" altLang="en-US" b="1" u="sng" dirty="0">
                <a:solidFill>
                  <a:srgbClr val="0000FF"/>
                </a:solidFill>
              </a:rPr>
              <a:t>スを提供していく必要があるからです。</a:t>
            </a:r>
          </a:p>
          <a:p>
            <a:pPr marL="0" indent="0">
              <a:buNone/>
            </a:pPr>
            <a:endParaRPr lang="en-US" altLang="ja-JP" sz="2800" b="1" u="sng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353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節　円滑なケアチーム運営を実施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97882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１　チームアプローチを進めるコミュニケ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ーション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２　対応の方針や行動</a:t>
            </a:r>
          </a:p>
          <a:p>
            <a:pPr marL="0" indent="0">
              <a:buNone/>
            </a:pPr>
            <a:r>
              <a:rPr lang="ja-JP" altLang="en-US" dirty="0"/>
              <a:t>　（１）急な判断を迫られた時の対応</a:t>
            </a:r>
          </a:p>
          <a:p>
            <a:pPr marL="0" indent="0">
              <a:buNone/>
            </a:pPr>
            <a:r>
              <a:rPr lang="ja-JP" altLang="en-US" dirty="0"/>
              <a:t>　（２）情報共有の具体性</a:t>
            </a:r>
          </a:p>
          <a:p>
            <a:pPr marL="0" indent="0">
              <a:buNone/>
            </a:pP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58608" y="1370013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41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839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ja-JP" altLang="en-US" dirty="0"/>
              <a:t>本科目の目的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824537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altLang="ja-JP" sz="4000" kern="100" dirty="0">
                <a:latin typeface="+mn-ea"/>
                <a:cs typeface="Times New Roman"/>
              </a:rPr>
              <a:t>多職種に対する</a:t>
            </a:r>
            <a:endParaRPr lang="en-US" altLang="ja-JP" sz="4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kern="100" dirty="0">
                <a:latin typeface="+mn-ea"/>
                <a:cs typeface="Times New Roman"/>
              </a:rPr>
              <a:t>　　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理解</a:t>
            </a:r>
            <a:r>
              <a:rPr lang="ja-JP" altLang="ja-JP" sz="4000" kern="100" dirty="0">
                <a:latin typeface="+mn-ea"/>
                <a:cs typeface="Times New Roman"/>
              </a:rPr>
              <a:t>・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尊重</a:t>
            </a:r>
            <a:r>
              <a:rPr lang="ja-JP" altLang="ja-JP" sz="4000" kern="100" dirty="0">
                <a:latin typeface="+mn-ea"/>
                <a:cs typeface="Times New Roman"/>
              </a:rPr>
              <a:t>に基づいて</a:t>
            </a:r>
            <a:endParaRPr lang="en-US" altLang="ja-JP" sz="4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kern="100" dirty="0">
                <a:latin typeface="+mn-ea"/>
                <a:cs typeface="Times New Roman"/>
              </a:rPr>
              <a:t>　　　　　　　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チームを組成</a:t>
            </a:r>
            <a:r>
              <a:rPr lang="ja-JP" altLang="ja-JP" sz="4000" kern="100" dirty="0">
                <a:latin typeface="+mn-ea"/>
                <a:cs typeface="Times New Roman"/>
              </a:rPr>
              <a:t>し、</a:t>
            </a:r>
            <a:endParaRPr lang="en-US" altLang="ja-JP" sz="2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kern="100" dirty="0">
                <a:latin typeface="+mn-ea"/>
                <a:cs typeface="Times New Roman"/>
              </a:rPr>
              <a:t>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円滑に機能</a:t>
            </a:r>
            <a:r>
              <a:rPr lang="ja-JP" altLang="ja-JP" sz="4000" kern="100" dirty="0">
                <a:latin typeface="+mn-ea"/>
                <a:cs typeface="Times New Roman"/>
              </a:rPr>
              <a:t>させる</a:t>
            </a:r>
            <a:endParaRPr lang="en-US" altLang="ja-JP" sz="40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4000" b="1" kern="100" dirty="0">
                <a:solidFill>
                  <a:srgbClr val="FF0000"/>
                </a:solidFill>
                <a:latin typeface="+mn-ea"/>
                <a:cs typeface="Times New Roman"/>
              </a:rPr>
              <a:t>　　</a:t>
            </a:r>
            <a:r>
              <a:rPr lang="ja-JP" altLang="ja-JP" sz="40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ための基本的な技術を修得</a:t>
            </a:r>
            <a:r>
              <a:rPr lang="ja-JP" altLang="ja-JP" sz="4000" kern="100" dirty="0">
                <a:latin typeface="+mn-ea"/>
                <a:cs typeface="Times New Roman"/>
              </a:rPr>
              <a:t>する。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kern="100" dirty="0">
                <a:latin typeface="Century"/>
                <a:ea typeface="ＭＳ 明朝"/>
                <a:cs typeface="Times New Roman"/>
              </a:rPr>
              <a:t>　</a:t>
            </a:r>
            <a:endParaRPr lang="en-US" altLang="ja-JP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836712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P</a:t>
            </a:r>
            <a:r>
              <a:rPr lang="ja-JP" altLang="en-US" b="1" dirty="0"/>
              <a:t>　５８７</a:t>
            </a:r>
            <a:endParaRPr lang="en-US" altLang="ja-JP" b="1" dirty="0"/>
          </a:p>
        </p:txBody>
      </p:sp>
      <p:sp>
        <p:nvSpPr>
          <p:cNvPr id="3" name="角丸四角形 2"/>
          <p:cNvSpPr/>
          <p:nvPr/>
        </p:nvSpPr>
        <p:spPr>
          <a:xfrm>
            <a:off x="179512" y="5229200"/>
            <a:ext cx="8749480" cy="1055141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FF00"/>
                </a:solidFill>
              </a:rPr>
              <a:t>つまり、「チームマネジメント」を学修</a:t>
            </a:r>
            <a:r>
              <a:rPr lang="en-US" altLang="ja-JP" sz="3200" b="1" dirty="0">
                <a:solidFill>
                  <a:srgbClr val="FFFF00"/>
                </a:solidFill>
              </a:rPr>
              <a:t>(</a:t>
            </a:r>
            <a:r>
              <a:rPr lang="ja-JP" altLang="en-US" sz="3200" b="1" dirty="0">
                <a:solidFill>
                  <a:srgbClr val="FFFF00"/>
                </a:solidFill>
              </a:rPr>
              <a:t>自ら進んで勉学）</a:t>
            </a:r>
            <a:r>
              <a:rPr kumimoji="1" lang="ja-JP" altLang="en-US" sz="3200" b="1" dirty="0">
                <a:solidFill>
                  <a:srgbClr val="FFFF00"/>
                </a:solidFill>
              </a:rPr>
              <a:t>し、必要な知識や技術を修得する。</a:t>
            </a:r>
          </a:p>
        </p:txBody>
      </p:sp>
    </p:spTree>
    <p:extLst>
      <p:ext uri="{BB962C8B-B14F-4D97-AF65-F5344CB8AC3E}">
        <p14:creationId xmlns:p14="http://schemas.microsoft.com/office/powerpoint/2010/main" val="7685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節　円滑なケアチーム運営を実施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/>
              <a:t>３　相談先等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（１）事業所内の情報収集と共有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（２）諸研修会の活用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0272" y="1083667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６０９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52999"/>
            <a:ext cx="82296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en-US" altLang="ja-JP" sz="2800" kern="0" dirty="0">
              <a:solidFill>
                <a:srgbClr val="80808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MS-Mincho"/>
            </a:endParaRPr>
          </a:p>
          <a:p>
            <a:pPr algn="just"/>
            <a:r>
              <a:rPr lang="ja-JP" altLang="ja-JP" sz="2800" kern="100" dirty="0">
                <a:solidFill>
                  <a:srgbClr val="D60093"/>
                </a:solidFill>
                <a:latin typeface="+mn-ea"/>
                <a:cs typeface="Times New Roman"/>
              </a:rPr>
              <a:t>⑤チームにおける情報共有を実施できる。</a:t>
            </a:r>
          </a:p>
        </p:txBody>
      </p:sp>
    </p:spTree>
    <p:extLst>
      <p:ext uri="{BB962C8B-B14F-4D97-AF65-F5344CB8AC3E}">
        <p14:creationId xmlns:p14="http://schemas.microsoft.com/office/powerpoint/2010/main" val="263629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solidFill>
                  <a:schemeClr val="bg2"/>
                </a:solidFill>
              </a:rPr>
              <a:t>　演習</a:t>
            </a:r>
            <a:r>
              <a:rPr lang="ja-JP" altLang="en-US" sz="3600" dirty="0">
                <a:solidFill>
                  <a:schemeClr val="bg2"/>
                </a:solidFill>
              </a:rPr>
              <a:t>；　</a:t>
            </a:r>
            <a:r>
              <a:rPr kumimoji="1" lang="ja-JP" altLang="en-US" sz="3600" dirty="0">
                <a:solidFill>
                  <a:srgbClr val="FF0000"/>
                </a:solidFill>
              </a:rPr>
              <a:t>医療的な視点のマネジメント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03648" y="1275221"/>
            <a:ext cx="7446426" cy="2873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①脳血管疾患の後遺症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②認知症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③筋骨格系、廃用症候群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④内臓の機能不全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FF"/>
                </a:solidFill>
              </a:rPr>
              <a:t>⑤看取り</a:t>
            </a:r>
            <a:endParaRPr lang="en-US" altLang="ja-JP" sz="2800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95320" y="620688"/>
            <a:ext cx="1548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６１０</a:t>
            </a:r>
            <a:endParaRPr kumimoji="1" lang="ja-JP" alt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3170" y="4109581"/>
            <a:ext cx="8136904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④アセスメントに基づく必要なチームの形成を</a:t>
            </a:r>
            <a:endParaRPr lang="en-US" altLang="ja-JP" sz="2800" kern="100" dirty="0">
              <a:solidFill>
                <a:srgbClr val="CC0066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実施できる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⑤チームにおける情報共有を実施できる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⑥円滑なチーム運営を実施できる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solidFill>
                  <a:schemeClr val="bg2"/>
                </a:solidFill>
              </a:rPr>
              <a:t>　演習</a:t>
            </a:r>
            <a:r>
              <a:rPr lang="ja-JP" altLang="en-US" sz="3600" dirty="0">
                <a:solidFill>
                  <a:schemeClr val="bg2"/>
                </a:solidFill>
              </a:rPr>
              <a:t>；　</a:t>
            </a:r>
            <a:r>
              <a:rPr kumimoji="1" lang="ja-JP" altLang="en-US" sz="3600" dirty="0">
                <a:solidFill>
                  <a:srgbClr val="FF0000"/>
                </a:solidFill>
              </a:rPr>
              <a:t>医療的な視点のマネジメント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62405" y="3641200"/>
            <a:ext cx="3815408" cy="3080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①脳血管疾患の後遺症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②認知症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③筋骨格系、廃用症候群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④内臓の機能不全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FF"/>
                </a:solidFill>
              </a:rPr>
              <a:t>⑤看取り</a:t>
            </a:r>
            <a:endParaRPr lang="en-US" altLang="ja-JP" sz="2400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95320" y="620688"/>
            <a:ext cx="1548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６１０</a:t>
            </a:r>
            <a:endParaRPr kumimoji="1" lang="ja-JP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1146811"/>
            <a:ext cx="878497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【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下期</a:t>
            </a:r>
            <a:r>
              <a:rPr lang="en-US" altLang="ja-JP" sz="2800" dirty="0">
                <a:solidFill>
                  <a:srgbClr val="000000"/>
                </a:solidFill>
                <a:latin typeface="+mn-ea"/>
                <a:cs typeface="MS-PMincho"/>
              </a:rPr>
              <a:t>10</a:t>
            </a:r>
            <a:r>
              <a:rPr lang="ja-JP" altLang="en-US" sz="2800" dirty="0">
                <a:solidFill>
                  <a:srgbClr val="000000"/>
                </a:solidFill>
                <a:latin typeface="+mn-ea"/>
                <a:cs typeface="MS-PMincho"/>
              </a:rPr>
              <a:t>～</a:t>
            </a:r>
            <a:r>
              <a:rPr lang="en-US" altLang="ja-JP" sz="2800" dirty="0">
                <a:solidFill>
                  <a:srgbClr val="000000"/>
                </a:solidFill>
                <a:latin typeface="+mn-ea"/>
                <a:cs typeface="MS-PMincho"/>
              </a:rPr>
              <a:t>11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日目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】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で使用する事例概要です。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MS-PMincho"/>
              </a:rPr>
              <a:t>事例概要だけでは、十分な情報がありませんが、支援にあたってのポイントなどを参考に、どのようなケアチームを形成したらよいのかを想定してみましょう。」</a:t>
            </a: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23528" y="4918107"/>
            <a:ext cx="3744416" cy="1728192"/>
          </a:xfrm>
          <a:prstGeom prst="rect">
            <a:avLst/>
          </a:prstGeom>
          <a:solidFill>
            <a:srgbClr val="FFFF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94400" tIns="8890" rIns="74295" bIns="88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・事例紹介　：</a:t>
            </a: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　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</a:t>
            </a: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２</a:t>
            </a:r>
            <a:r>
              <a:rPr kumimoji="1" 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分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・</a:t>
            </a:r>
            <a:r>
              <a:rPr lang="ja-JP" altLang="en-US" sz="2800" dirty="0">
                <a:latin typeface="+mn-ea"/>
                <a:cs typeface="Times New Roman" pitchFamily="18" charset="0"/>
              </a:rPr>
              <a:t>グループワーク</a:t>
            </a: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：</a:t>
            </a:r>
            <a:r>
              <a:rPr kumimoji="1" 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５分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・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（</a:t>
            </a:r>
            <a:r>
              <a:rPr lang="ja-JP" altLang="en-US" sz="2800" dirty="0">
                <a:latin typeface="+mn-ea"/>
                <a:cs typeface="Times New Roman" pitchFamily="18" charset="0"/>
              </a:rPr>
              <a:t>発表）・</a:t>
            </a: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解説</a:t>
            </a: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</a:t>
            </a:r>
            <a:r>
              <a:rPr kumimoji="1" 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：</a:t>
            </a: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　</a:t>
            </a:r>
            <a:r>
              <a:rPr kumimoji="1" lang="ja-JP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itchFamily="18" charset="0"/>
              </a:rPr>
              <a:t>３分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3772" y="4394887"/>
            <a:ext cx="349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chemeClr val="accent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MS-PMincho"/>
              </a:rPr>
              <a:t>　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HGPｺﾞｼｯｸM" pitchFamily="50" charset="-128"/>
                <a:cs typeface="MS-PMincho"/>
              </a:rPr>
              <a:t>【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MS-PMincho"/>
              </a:rPr>
              <a:t>１事例：</a:t>
            </a:r>
            <a:r>
              <a:rPr lang="ja-JP" altLang="en-US" sz="2800" b="1" dirty="0">
                <a:solidFill>
                  <a:schemeClr val="accent2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MS-PMincho"/>
              </a:rPr>
              <a:t>１０分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HGPｺﾞｼｯｸM" pitchFamily="50" charset="-128"/>
                <a:cs typeface="MS-PMincho"/>
              </a:rPr>
              <a:t>】</a:t>
            </a:r>
            <a:endParaRPr lang="en-US" altLang="ja-JP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フローチャート : 順次アクセス記憶 10"/>
          <p:cNvSpPr/>
          <p:nvPr/>
        </p:nvSpPr>
        <p:spPr>
          <a:xfrm>
            <a:off x="439220" y="3069915"/>
            <a:ext cx="2376264" cy="1296144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グループワーク</a:t>
            </a:r>
          </a:p>
        </p:txBody>
      </p:sp>
    </p:spTree>
    <p:extLst>
      <p:ext uri="{BB962C8B-B14F-4D97-AF65-F5344CB8AC3E}">
        <p14:creationId xmlns:p14="http://schemas.microsoft.com/office/powerpoint/2010/main" val="418426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一般財団法人　長寿社会開発センター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816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+mn-ea"/>
              </a:rPr>
              <a:t>佐藤剛さん（仮名）６８歳</a:t>
            </a:r>
            <a:endParaRPr kumimoji="1" lang="en-US" altLang="ja-JP" sz="2000" b="1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妻と二人暮らし。</a:t>
            </a:r>
            <a:r>
              <a:rPr kumimoji="1" lang="en-US" altLang="ja-JP" dirty="0">
                <a:latin typeface="+mn-ea"/>
              </a:rPr>
              <a:t>A</a:t>
            </a:r>
            <a:r>
              <a:rPr kumimoji="1" lang="ja-JP" altLang="en-US" dirty="0">
                <a:latin typeface="+mn-ea"/>
              </a:rPr>
              <a:t>市で自転車店を営んでいたが、現在は閉店しており、妻が日中仕事をして家計を支えている。自宅は旧商店街にあり、</a:t>
            </a:r>
            <a:r>
              <a:rPr kumimoji="1" lang="ja-JP" altLang="en-US" u="sng" dirty="0">
                <a:solidFill>
                  <a:srgbClr val="0000FF"/>
                </a:solidFill>
                <a:latin typeface="+mn-ea"/>
              </a:rPr>
              <a:t>地域に顔馴染みもいる</a:t>
            </a:r>
            <a:r>
              <a:rPr kumimoji="1" lang="ja-JP" altLang="en-US" dirty="0">
                <a:latin typeface="+mn-ea"/>
              </a:rPr>
              <a:t>がほとんどが高齢の方である。</a:t>
            </a:r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以前は、</a:t>
            </a:r>
            <a:r>
              <a:rPr lang="ja-JP" altLang="en-US" u="sng" dirty="0">
                <a:solidFill>
                  <a:srgbClr val="0000FF"/>
                </a:solidFill>
                <a:latin typeface="+mn-ea"/>
              </a:rPr>
              <a:t>商店街や町内会の集まりにも顔を出したり、趣味の釣りに出たりしていた</a:t>
            </a:r>
            <a:r>
              <a:rPr lang="ja-JP" altLang="en-US" dirty="0">
                <a:latin typeface="+mn-ea"/>
              </a:rPr>
              <a:t>。</a:t>
            </a:r>
            <a:endParaRPr lang="en-US" altLang="ja-JP" dirty="0">
              <a:latin typeface="+mn-ea"/>
            </a:endParaRPr>
          </a:p>
          <a:p>
            <a:r>
              <a:rPr kumimoji="1" lang="ja-JP" altLang="en-US" dirty="0">
                <a:latin typeface="+mn-ea"/>
              </a:rPr>
              <a:t>　</a:t>
            </a:r>
            <a:r>
              <a:rPr kumimoji="1" lang="en-US" altLang="ja-JP" dirty="0">
                <a:latin typeface="+mn-ea"/>
              </a:rPr>
              <a:t>2009</a:t>
            </a:r>
            <a:r>
              <a:rPr lang="ja-JP" altLang="en-US" dirty="0">
                <a:latin typeface="+mn-ea"/>
              </a:rPr>
              <a:t>（平成</a:t>
            </a:r>
            <a:r>
              <a:rPr lang="en-US" altLang="ja-JP" dirty="0">
                <a:latin typeface="+mn-ea"/>
              </a:rPr>
              <a:t>21</a:t>
            </a:r>
            <a:r>
              <a:rPr lang="ja-JP" altLang="en-US" dirty="0">
                <a:latin typeface="+mn-ea"/>
              </a:rPr>
              <a:t>）年頃から、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高血圧症</a:t>
            </a:r>
            <a:r>
              <a:rPr lang="ja-JP" altLang="en-US" dirty="0">
                <a:latin typeface="+mn-ea"/>
              </a:rPr>
              <a:t>で通院し服薬管理を行っていたが、時々血圧が高くなることもあったとのことである。</a:t>
            </a:r>
            <a:r>
              <a:rPr lang="en-US" altLang="ja-JP" dirty="0">
                <a:latin typeface="+mn-ea"/>
              </a:rPr>
              <a:t>2016</a:t>
            </a:r>
            <a:r>
              <a:rPr lang="ja-JP" altLang="en-US" dirty="0">
                <a:latin typeface="+mn-ea"/>
              </a:rPr>
              <a:t>（平成</a:t>
            </a:r>
            <a:r>
              <a:rPr lang="en-US" altLang="ja-JP" dirty="0">
                <a:latin typeface="+mn-ea"/>
              </a:rPr>
              <a:t>28</a:t>
            </a:r>
            <a:r>
              <a:rPr lang="ja-JP" altLang="en-US" dirty="0">
                <a:latin typeface="+mn-ea"/>
              </a:rPr>
              <a:t>）年</a:t>
            </a:r>
            <a:r>
              <a:rPr lang="en-US" altLang="ja-JP" dirty="0">
                <a:latin typeface="+mn-ea"/>
              </a:rPr>
              <a:t>3</a:t>
            </a:r>
            <a:r>
              <a:rPr lang="ja-JP" altLang="en-US" dirty="0">
                <a:latin typeface="+mn-ea"/>
              </a:rPr>
              <a:t>月早朝に、激しい頭痛があり救急搬送され、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脳出血の診断</a:t>
            </a:r>
            <a:r>
              <a:rPr lang="ja-JP" altLang="en-US" dirty="0">
                <a:latin typeface="+mn-ea"/>
              </a:rPr>
              <a:t>を受けて入院加療となる。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右片麻痺と言語障害が残り</a:t>
            </a:r>
            <a:r>
              <a:rPr lang="ja-JP" altLang="en-US" dirty="0">
                <a:latin typeface="+mn-ea"/>
              </a:rPr>
              <a:t>、現在までリハビリテーションを実施している。状態も安定していることから、自宅への退院を勧められるが、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妻も仕事や持病を抱えており介護の不安を感じている</a:t>
            </a:r>
            <a:r>
              <a:rPr lang="ja-JP" altLang="en-US" dirty="0">
                <a:latin typeface="+mn-ea"/>
              </a:rPr>
              <a:t>。</a:t>
            </a:r>
            <a:r>
              <a:rPr lang="ja-JP" altLang="en-US" u="sng" dirty="0">
                <a:solidFill>
                  <a:srgbClr val="0000FF"/>
                </a:solidFill>
                <a:latin typeface="+mn-ea"/>
              </a:rPr>
              <a:t>妻は介護保険サービスを利用したいとの意向</a:t>
            </a:r>
            <a:r>
              <a:rPr lang="ja-JP" altLang="en-US" dirty="0">
                <a:latin typeface="+mn-ea"/>
              </a:rPr>
              <a:t>があり、病院の地域連携室に相談し要介護認定申請を行った。要介護認定結果は要介護３．その後、地域包括支援センターにも相談し、居宅介護支援事業所を紹介される。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5229201"/>
            <a:ext cx="5328592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ja-JP" sz="2000" b="1" dirty="0"/>
              <a:t> ①リハビリテーション（活動と参加の促進）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②再発の防止</a:t>
            </a:r>
            <a:r>
              <a:rPr lang="ja-JP" altLang="en-US" sz="2000" b="1" dirty="0"/>
              <a:t>　　　　</a:t>
            </a:r>
            <a:r>
              <a:rPr lang="ja-JP" altLang="ja-JP" sz="2000" b="1" dirty="0"/>
              <a:t>③重度化の予防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④生活習慣の改善</a:t>
            </a:r>
          </a:p>
          <a:p>
            <a:r>
              <a:rPr lang="ja-JP" altLang="ja-JP" sz="2000" b="1" dirty="0"/>
              <a:t>　</a:t>
            </a:r>
            <a:r>
              <a:rPr lang="ja-JP" altLang="en-US" sz="2000" b="1" dirty="0"/>
              <a:t>　</a:t>
            </a:r>
            <a:r>
              <a:rPr lang="ja-JP" altLang="ja-JP" sz="2000" b="1" dirty="0"/>
              <a:t>⑤介護負担・不安の軽減</a:t>
            </a:r>
            <a:endParaRPr kumimoji="1" lang="en-US" altLang="ja-JP" sz="2000" b="1" dirty="0"/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323528" y="548680"/>
            <a:ext cx="8604448" cy="93610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退院後、障害を抱えて在宅生活をスタート</a:t>
            </a:r>
            <a:endParaRPr kumimoji="1" lang="en-US" altLang="ja-JP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　　　する利用者への支援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992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演習①　　「脳血管疾患に関する事例」</a:t>
            </a:r>
            <a:endParaRPr lang="ja-JP" altLang="en-US" sz="2800" dirty="0"/>
          </a:p>
        </p:txBody>
      </p:sp>
      <p:pic>
        <p:nvPicPr>
          <p:cNvPr id="10" name="図 9"/>
          <p:cNvPicPr/>
          <p:nvPr/>
        </p:nvPicPr>
        <p:blipFill>
          <a:blip r:embed="rId2" cstate="print"/>
          <a:srcRect l="58034" t="55115" r="936" b="14801"/>
          <a:stretch>
            <a:fillRect/>
          </a:stretch>
        </p:blipFill>
        <p:spPr bwMode="auto">
          <a:xfrm>
            <a:off x="6588224" y="4941168"/>
            <a:ext cx="2073027" cy="1916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角丸四角形吹き出し 10"/>
          <p:cNvSpPr/>
          <p:nvPr/>
        </p:nvSpPr>
        <p:spPr>
          <a:xfrm>
            <a:off x="6228184" y="5301208"/>
            <a:ext cx="1800200" cy="864096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sp>
        <p:nvSpPr>
          <p:cNvPr id="12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340768"/>
            <a:ext cx="5328592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0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ja-JP" sz="2000" b="1" dirty="0"/>
              <a:t> ①リハビリテーション（活動と参加の促進）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②再発の防止</a:t>
            </a:r>
            <a:r>
              <a:rPr lang="ja-JP" altLang="en-US" sz="2000" b="1" dirty="0"/>
              <a:t>　　　　</a:t>
            </a:r>
            <a:r>
              <a:rPr lang="ja-JP" altLang="ja-JP" sz="2000" b="1" dirty="0"/>
              <a:t>③重度化の予防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④生活習慣の改善</a:t>
            </a:r>
          </a:p>
          <a:p>
            <a:r>
              <a:rPr lang="ja-JP" altLang="ja-JP" sz="2000" b="1" dirty="0"/>
              <a:t>　</a:t>
            </a:r>
            <a:r>
              <a:rPr lang="ja-JP" altLang="en-US" sz="2000" b="1" dirty="0"/>
              <a:t>　</a:t>
            </a:r>
            <a:r>
              <a:rPr lang="ja-JP" altLang="ja-JP" sz="2000" b="1" dirty="0"/>
              <a:t>⑤介護負担・不安の軽減</a:t>
            </a:r>
            <a:endParaRPr kumimoji="1" lang="en-US" altLang="ja-JP" sz="2000" b="1" dirty="0"/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476672"/>
            <a:ext cx="9144000" cy="72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0" tIns="8890" rIns="74295" bIns="889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退院後、障害を抱えて在宅生活をスタートする利用者</a:t>
            </a:r>
            <a:endParaRPr kumimoji="1" lang="en-US" altLang="ja-JP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明朝" pitchFamily="17" charset="-128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　　</a:t>
            </a: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kumimoji="1" lang="ja-JP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への</a:t>
            </a: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支援</a:t>
            </a:r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992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演習①　　「脳血管疾患に関する事例」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6084168" y="1340768"/>
            <a:ext cx="2664296" cy="1512168"/>
          </a:xfrm>
          <a:prstGeom prst="wedgeRoundRectCallout">
            <a:avLst>
              <a:gd name="adj1" fmla="val -49361"/>
              <a:gd name="adj2" fmla="val 617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95536" y="3068960"/>
            <a:ext cx="8424936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412776"/>
            <a:ext cx="8964488" cy="4350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sz="2000" b="1" dirty="0" err="1"/>
              <a:t>青木すずさん（仮名）</a:t>
            </a:r>
            <a:r>
              <a:rPr lang="ja-JP" altLang="ja-JP" sz="2000" b="1" dirty="0"/>
              <a:t>８２歳</a:t>
            </a:r>
            <a:endParaRPr lang="ja-JP" altLang="ja-JP" sz="2000" dirty="0"/>
          </a:p>
          <a:p>
            <a:r>
              <a:rPr lang="ja-JP" altLang="ja-JP" dirty="0"/>
              <a:t>　</a:t>
            </a:r>
            <a:r>
              <a:rPr lang="ja-JP" altLang="ja-JP" dirty="0" err="1"/>
              <a:t>青木すずさんは、</a:t>
            </a:r>
            <a:r>
              <a:rPr lang="en-US" altLang="ja-JP" dirty="0"/>
              <a:t>2</a:t>
            </a:r>
            <a:r>
              <a:rPr lang="ja-JP" altLang="ja-JP" dirty="0"/>
              <a:t>年前にアルツハイマー型認知症の診断を受けていましたが、日常生活で困ることはありませんでした。隣町にある内科の病院に月</a:t>
            </a:r>
            <a:r>
              <a:rPr lang="en-US" altLang="ja-JP" dirty="0"/>
              <a:t>1</a:t>
            </a:r>
            <a:r>
              <a:rPr lang="ja-JP" altLang="ja-JP" dirty="0"/>
              <a:t>回通ったり、美容院に一人で出かけたりしていましたが、昨年の春頃から、降りる駅を間違えたり、迷子になって誰かに連れてきてもらったりするようになり、夫か娘が一緒でない時は、一人で外出しないようになりました。最近の買い物の時は、一万円札を出してお釣りをもらうようになり、みりんをよく買おうとしていたようです。</a:t>
            </a:r>
          </a:p>
          <a:p>
            <a:r>
              <a:rPr lang="ja-JP" altLang="ja-JP" dirty="0"/>
              <a:t>　近所の友人と体操教室に通っていましたが、昨年</a:t>
            </a:r>
            <a:r>
              <a:rPr lang="en-US" altLang="ja-JP" dirty="0"/>
              <a:t>11</a:t>
            </a:r>
            <a:r>
              <a:rPr lang="ja-JP" altLang="ja-JP" dirty="0"/>
              <a:t>月に、その友人が入院したことをきっかけに体操教室に行かなくなり、青木さんも行くのをやめてしまいました。近所の人が町内会や老人会に誘ってくれればついて行きますが、自分から外出しなくなっています。</a:t>
            </a:r>
          </a:p>
          <a:p>
            <a:r>
              <a:rPr lang="ja-JP" altLang="ja-JP" dirty="0"/>
              <a:t>　家事は、夫と分担しているといいますが、掃除機を何度もかけたり、終わっている洗濯機をもう一度回してしまったりするようです。洗剤を入れずに洗濯機を回す、やかんを空焚きする、料理の味付けを忘れるということが多く、夫が何度も指示を出したりやり直したりしているといいます。</a:t>
            </a:r>
          </a:p>
          <a:p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5144788"/>
            <a:ext cx="5328592" cy="15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①ステージアプローチ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②パーソン・センタード・ケア</a:t>
            </a:r>
          </a:p>
          <a:p>
            <a:r>
              <a:rPr lang="ja-JP" altLang="ja-JP" sz="2000" b="1" dirty="0"/>
              <a:t>　　③ＢＰＳＤの軽減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④家族への支援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323528" y="548680"/>
            <a:ext cx="8747984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6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閉じこもりから認知症の症状が進行してしまった</a:t>
            </a:r>
            <a:endParaRPr lang="en-US" altLang="ja-JP" sz="2600" b="1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6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　　　</a:t>
            </a:r>
            <a:r>
              <a:rPr lang="ja-JP" altLang="ja-JP" sz="26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利用者への支援</a:t>
            </a:r>
            <a:endParaRPr lang="ja-JP" altLang="ja-JP" sz="26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②</a:t>
            </a:r>
            <a:r>
              <a:rPr lang="ja-JP" altLang="ja-JP" sz="2800" b="1" dirty="0"/>
              <a:t>　　「認知症に関する事例」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436096" y="5445224"/>
            <a:ext cx="1800200" cy="864096"/>
          </a:xfrm>
          <a:prstGeom prst="wedgeRoundRectCallout">
            <a:avLst>
              <a:gd name="adj1" fmla="val -45058"/>
              <a:gd name="adj2" fmla="val 6738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sp>
        <p:nvSpPr>
          <p:cNvPr id="10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412776"/>
            <a:ext cx="5328592" cy="15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①ステージアプローチ　　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②パーソン・センタード・ケア</a:t>
            </a:r>
          </a:p>
          <a:p>
            <a:r>
              <a:rPr lang="ja-JP" altLang="ja-JP" sz="2000" b="1" dirty="0"/>
              <a:t>　　③ＢＰＳＤの軽減　　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④家族への支援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548680"/>
            <a:ext cx="9144000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閉じこもりから認知症の症状が進行してしまった利用者へ</a:t>
            </a:r>
            <a:endParaRPr lang="en-US" altLang="ja-JP" sz="2400" b="1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　　</a:t>
            </a:r>
            <a:r>
              <a:rPr lang="ja-JP" altLang="ja-JP" sz="2400" b="1" dirty="0">
                <a:solidFill>
                  <a:srgbClr val="FF0000"/>
                </a:solidFill>
                <a:latin typeface="ＭＳ 明朝" pitchFamily="17" charset="-128"/>
                <a:ea typeface="ＭＳ 明朝" pitchFamily="17" charset="-128"/>
              </a:rPr>
              <a:t>の支援</a:t>
            </a:r>
            <a:endParaRPr lang="ja-JP" altLang="ja-JP" sz="2400" dirty="0">
              <a:solidFill>
                <a:srgbClr val="FF0000"/>
              </a:solidFill>
              <a:latin typeface="ＭＳ 明朝" pitchFamily="17" charset="-128"/>
              <a:ea typeface="ＭＳ 明朝" pitchFamily="17" charset="-128"/>
            </a:endParaRPr>
          </a:p>
          <a:p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②</a:t>
            </a:r>
            <a:r>
              <a:rPr lang="ja-JP" altLang="ja-JP" sz="2800" b="1" dirty="0"/>
              <a:t>　　「認知症に関する事例」</a:t>
            </a:r>
            <a:endParaRPr lang="ja-JP" altLang="en-US" sz="28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156176" y="1412776"/>
            <a:ext cx="2664296" cy="1512168"/>
          </a:xfrm>
          <a:prstGeom prst="wedgeRoundRectCallout">
            <a:avLst>
              <a:gd name="adj1" fmla="val -49361"/>
              <a:gd name="adj2" fmla="val 617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23528" y="3140968"/>
            <a:ext cx="8496944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4869160"/>
            <a:ext cx="5328592" cy="18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ja-JP" sz="2000" b="1" dirty="0"/>
              <a:t>①重度化の予防・悪化の防止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②廃用性症候群に陥らないよう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ja-JP" altLang="ja-JP" sz="2000" b="1" dirty="0"/>
              <a:t>生活習慣の改善・閉じこもり防止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③福祉用具の活用、住環境の整備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512" y="548680"/>
            <a:ext cx="8892000" cy="93610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変形性膝関節症などにより転倒しやすくなった</a:t>
            </a:r>
            <a:endParaRPr lang="ja-JP" altLang="ja-JP" sz="28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　　　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利用者への支援</a:t>
            </a:r>
            <a:endParaRPr lang="ja-JP" altLang="ja-JP" sz="28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902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➂　</a:t>
            </a:r>
            <a:r>
              <a:rPr lang="ja-JP" altLang="ja-JP" sz="2800" b="1" dirty="0"/>
              <a:t> 「筋骨格系疾患及び廃用症候群に関する事例」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283968" y="4797152"/>
            <a:ext cx="1800200" cy="864096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1628800"/>
            <a:ext cx="829126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b="1" dirty="0"/>
              <a:t>渡辺ふくさん（仮名）８０歳</a:t>
            </a:r>
            <a:endParaRPr lang="ja-JP" altLang="ja-JP" dirty="0"/>
          </a:p>
          <a:p>
            <a:r>
              <a:rPr lang="ja-JP" altLang="ja-JP" dirty="0"/>
              <a:t>　長男との二人暮らし。高校卒業後は一般事務職として働き、</a:t>
            </a:r>
            <a:r>
              <a:rPr lang="en-US" altLang="ja-JP" dirty="0"/>
              <a:t>24</a:t>
            </a:r>
            <a:r>
              <a:rPr lang="ja-JP" altLang="ja-JP" dirty="0"/>
              <a:t>歳で結婚してから専業主婦となる。夫や子どもの世話をすることを楽しみにしていた。</a:t>
            </a:r>
          </a:p>
          <a:p>
            <a:r>
              <a:rPr lang="ja-JP" altLang="ja-JP" dirty="0"/>
              <a:t>　認知症の夫を</a:t>
            </a:r>
            <a:r>
              <a:rPr lang="en-US" altLang="ja-JP" dirty="0"/>
              <a:t>10</a:t>
            </a:r>
            <a:r>
              <a:rPr lang="ja-JP" altLang="ja-JP" dirty="0"/>
              <a:t>年間介護していたが</a:t>
            </a:r>
            <a:r>
              <a:rPr lang="en-US" altLang="ja-JP" dirty="0"/>
              <a:t>3</a:t>
            </a:r>
            <a:r>
              <a:rPr lang="ja-JP" altLang="ja-JP" dirty="0"/>
              <a:t>年前に他界。夫との死別後、介護疲れから心身の不調を訴えることが多くなった。</a:t>
            </a:r>
          </a:p>
          <a:p>
            <a:r>
              <a:rPr lang="ja-JP" altLang="ja-JP" dirty="0"/>
              <a:t>　同居している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長男は仕事の関係で不在にすることが多く</a:t>
            </a:r>
            <a:r>
              <a:rPr lang="ja-JP" altLang="ja-JP" dirty="0"/>
              <a:t>、渡辺ふくさんが</a:t>
            </a:r>
            <a:r>
              <a:rPr lang="ja-JP" altLang="ja-JP" u="dotted" dirty="0"/>
              <a:t>家事のほとんどを行ってきた</a:t>
            </a:r>
            <a:r>
              <a:rPr lang="ja-JP" altLang="ja-JP" dirty="0"/>
              <a:t>が、高齢でもあることに加え、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両変形性膝関節症、変形性腰椎症、骨粗鬆症</a:t>
            </a:r>
            <a:r>
              <a:rPr lang="ja-JP" altLang="ja-JP" dirty="0"/>
              <a:t>のため、その負担もでてきている状態。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家の中で転ぶことも増え、外出も少なくなってきた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  <a:p>
            <a:r>
              <a:rPr lang="ja-JP" altLang="ja-JP" dirty="0"/>
              <a:t>　通院先の看護師より介護保険制度について聞き、長女が申請。要介護１の要介護認定結果が出た。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14" name="図 13"/>
          <p:cNvPicPr/>
          <p:nvPr/>
        </p:nvPicPr>
        <p:blipFill rotWithShape="1">
          <a:blip r:embed="rId2" cstate="print"/>
          <a:srcRect l="50781" t="46630" r="1304" b="15820"/>
          <a:stretch/>
        </p:blipFill>
        <p:spPr bwMode="auto">
          <a:xfrm>
            <a:off x="6228184" y="4653136"/>
            <a:ext cx="2512318" cy="2204864"/>
          </a:xfrm>
          <a:prstGeom prst="rect">
            <a:avLst/>
          </a:prstGeom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フローチャート : カード 5"/>
          <p:cNvSpPr/>
          <p:nvPr/>
        </p:nvSpPr>
        <p:spPr>
          <a:xfrm>
            <a:off x="7532772" y="1122720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124744"/>
            <a:ext cx="5328592" cy="18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ja-JP" sz="2000" b="1" dirty="0"/>
              <a:t>①重度化の予防・悪化の防止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②廃用性症候群に陥らないよう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ja-JP" altLang="ja-JP" sz="2000" b="1" dirty="0"/>
              <a:t>生活習慣の改善・閉じこもり防止</a:t>
            </a:r>
            <a:endParaRPr lang="en-US" altLang="ja-JP" sz="2000" b="1" dirty="0"/>
          </a:p>
          <a:p>
            <a:endParaRPr lang="ja-JP" altLang="ja-JP" sz="800" b="1" dirty="0"/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③福祉用具の活用、住環境の整備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548680"/>
            <a:ext cx="9144000" cy="50405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</a:t>
            </a:r>
            <a:r>
              <a:rPr kumimoji="1" lang="en-US" altLang="ja-JP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: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変形性膝関節症などにより転倒しやすくなった利用者への支援</a:t>
            </a:r>
            <a:endParaRPr lang="ja-JP" altLang="ja-JP" sz="2400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902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➂　</a:t>
            </a:r>
            <a:r>
              <a:rPr lang="ja-JP" altLang="ja-JP" sz="2800" b="1" dirty="0"/>
              <a:t> 「筋骨格系疾患及び廃用症候群に関する事例」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6084168" y="1268760"/>
            <a:ext cx="2664296" cy="1512168"/>
          </a:xfrm>
          <a:prstGeom prst="wedgeRoundRectCallout">
            <a:avLst>
              <a:gd name="adj1" fmla="val -49361"/>
              <a:gd name="adj2" fmla="val 6175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51520" y="3140968"/>
            <a:ext cx="871296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5850000"/>
            <a:ext cx="5328592" cy="9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①生活習慣の改善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②服薬状況、食事制限、運動量などの把握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512" y="548680"/>
            <a:ext cx="8892000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</a:pPr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自由に自宅で過ごし、心疾患の悪化を繰り返して</a:t>
            </a:r>
            <a:endParaRPr lang="en-US" altLang="ja-JP" sz="28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　　　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いる利用者への支援</a:t>
            </a:r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7117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④</a:t>
            </a:r>
            <a:r>
              <a:rPr lang="ja-JP" altLang="ja-JP" sz="2800" b="1" dirty="0"/>
              <a:t>　 「内臓の機能不全に関する事例」　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1340768"/>
            <a:ext cx="89644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b="1" dirty="0"/>
              <a:t>上原絹子さん（仮名）８４歳</a:t>
            </a:r>
            <a:endParaRPr lang="ja-JP" altLang="ja-JP" dirty="0"/>
          </a:p>
          <a:p>
            <a:r>
              <a:rPr lang="ja-JP" altLang="ja-JP" dirty="0"/>
              <a:t>　築</a:t>
            </a:r>
            <a:r>
              <a:rPr lang="en-US" altLang="ja-JP" dirty="0"/>
              <a:t>80</a:t>
            </a:r>
            <a:r>
              <a:rPr lang="ja-JP" altLang="ja-JP" dirty="0"/>
              <a:t>年以上の一戸建借家で一人暮らし。現在生活している地域で生まれ育ち、</a:t>
            </a:r>
            <a:r>
              <a:rPr lang="en-US" altLang="ja-JP" dirty="0"/>
              <a:t>21</a:t>
            </a:r>
            <a:r>
              <a:rPr lang="ja-JP" altLang="ja-JP" dirty="0"/>
              <a:t>歳のときに近所に住む男性と恋愛結婚した。今の借家は夫がすべて改装し、一室を美容院にして４年前まで細々と仕事をしていた。</a:t>
            </a:r>
          </a:p>
          <a:p>
            <a:r>
              <a:rPr lang="ja-JP" altLang="ja-JP" dirty="0"/>
              <a:t>　女学校時代の友人が月に</a:t>
            </a:r>
            <a:r>
              <a:rPr lang="en-US" altLang="ja-JP" dirty="0"/>
              <a:t>1</a:t>
            </a:r>
            <a:r>
              <a:rPr lang="ja-JP" altLang="ja-JP" dirty="0" err="1"/>
              <a:t>、</a:t>
            </a:r>
            <a:r>
              <a:rPr lang="ja-JP" altLang="ja-JP" dirty="0"/>
              <a:t>２回遊びに来て、楽しい時間を過ごしている。</a:t>
            </a:r>
            <a:r>
              <a:rPr lang="ja-JP" altLang="ja-JP" u="dotted" dirty="0">
                <a:solidFill>
                  <a:srgbClr val="FF0000"/>
                </a:solidFill>
              </a:rPr>
              <a:t>買い物の支援や相談にのってくれる知人も近所にいる</a:t>
            </a:r>
            <a:r>
              <a:rPr lang="ja-JP" altLang="ja-JP" dirty="0">
                <a:solidFill>
                  <a:srgbClr val="FF0000"/>
                </a:solidFill>
              </a:rPr>
              <a:t>。</a:t>
            </a:r>
          </a:p>
          <a:p>
            <a:r>
              <a:rPr lang="ja-JP" altLang="ja-JP" dirty="0"/>
              <a:t>　</a:t>
            </a:r>
            <a:r>
              <a:rPr lang="ja-JP" altLang="ja-JP" u="dotted" dirty="0"/>
              <a:t>近隣のかかりつけ医</a:t>
            </a:r>
            <a:r>
              <a:rPr lang="ja-JP" altLang="ja-JP" dirty="0"/>
              <a:t>に、夫と一緒に通うことが日課だったが、夫は介護老人保健施設に入所中。脊柱間狭窄症や両膝の変形もあり、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横になることが増え、徐々に歩行状態も悪化し通院の回数が減った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。</a:t>
            </a:r>
            <a:r>
              <a:rPr lang="ja-JP" altLang="ja-JP" dirty="0"/>
              <a:t>また、家事もできなくなったことで、家内に物が散乱するようになった。野良猫を自宅に招き入れることで、さらに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不衛生な状態</a:t>
            </a:r>
            <a:r>
              <a:rPr lang="ja-JP" altLang="ja-JP" dirty="0"/>
              <a:t>となっていた。</a:t>
            </a:r>
          </a:p>
          <a:p>
            <a:r>
              <a:rPr lang="ja-JP" altLang="ja-JP" dirty="0"/>
              <a:t>　上原絹子さんの息子は、このままでは自宅での生活が難しくなるのではと不安になり、</a:t>
            </a:r>
            <a:r>
              <a:rPr lang="ja-JP" altLang="ja-JP" u="dotted" dirty="0"/>
              <a:t>地域包括支援センターへ相談</a:t>
            </a:r>
            <a:r>
              <a:rPr lang="ja-JP" altLang="ja-JP" dirty="0"/>
              <a:t>したことで支援の開始となった。</a:t>
            </a:r>
          </a:p>
          <a:p>
            <a:r>
              <a:rPr lang="ja-JP" altLang="ja-JP" dirty="0"/>
              <a:t>　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慢性心不全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があり、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服薬管理や水分、塩分制限が必要な状態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だが、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本人が自由奔な性格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で、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周囲から管理や制限について話をしても、強い不満となりなかなか聞き入れることが難しい状態</a:t>
            </a:r>
            <a:r>
              <a:rPr lang="ja-JP" altLang="ja-JP" dirty="0"/>
              <a:t>。また、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周囲の言動を被害的にとらえることが多く、主治医を含め、ヘルパーなど関係者への不信感をつのらせることも多い</a:t>
            </a:r>
            <a:r>
              <a:rPr lang="ja-JP" altLang="ja-JP" dirty="0"/>
              <a:t>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283968" y="5805264"/>
            <a:ext cx="1584176" cy="648072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400" dirty="0">
                <a:solidFill>
                  <a:srgbClr val="0000FF"/>
                </a:solidFill>
              </a:rPr>
              <a:t>をとらえ、</a:t>
            </a:r>
            <a:r>
              <a:rPr lang="ja-JP" altLang="en-US" sz="1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400" dirty="0">
                <a:solidFill>
                  <a:srgbClr val="0000FF"/>
                </a:solidFill>
              </a:rPr>
              <a:t>しましょう</a:t>
            </a:r>
            <a:endParaRPr kumimoji="1" lang="ja-JP" altLang="en-US" sz="1400" dirty="0"/>
          </a:p>
        </p:txBody>
      </p:sp>
      <p:pic>
        <p:nvPicPr>
          <p:cNvPr id="13" name="図 12"/>
          <p:cNvPicPr/>
          <p:nvPr/>
        </p:nvPicPr>
        <p:blipFill>
          <a:blip r:embed="rId2" cstate="print"/>
          <a:srcRect l="64632" t="65332" r="3286" b="15394"/>
          <a:stretch>
            <a:fillRect/>
          </a:stretch>
        </p:blipFill>
        <p:spPr>
          <a:xfrm>
            <a:off x="6732240" y="5517232"/>
            <a:ext cx="2049785" cy="13407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9186"/>
            <a:ext cx="8229600" cy="7060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本科目の修得目標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351309"/>
            <a:ext cx="8435280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①利用者および家族の支援に際し、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チームアプローチの意義と目的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②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チームを構成する各専門性</a:t>
            </a:r>
            <a:r>
              <a:rPr lang="ja-JP" altLang="ja-JP" sz="2800" kern="100" dirty="0">
                <a:latin typeface="+mn-ea"/>
                <a:cs typeface="Times New Roman"/>
              </a:rPr>
              <a:t>についての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役割について</a:t>
            </a:r>
            <a:endParaRPr lang="en-US" altLang="ja-JP" sz="2800" b="1" u="sng" kern="100" dirty="0">
              <a:solidFill>
                <a:srgbClr val="FF0000"/>
              </a:solidFill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b="1" kern="100" dirty="0">
                <a:solidFill>
                  <a:srgbClr val="FF0000"/>
                </a:solidFill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③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チームにおける介護支援専門員の役割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④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アセスメントに基づく必要なチームの形成</a:t>
            </a:r>
            <a:r>
              <a:rPr lang="ja-JP" altLang="ja-JP" sz="2800" kern="100" dirty="0">
                <a:latin typeface="+mn-ea"/>
                <a:cs typeface="Times New Roman"/>
              </a:rPr>
              <a:t>を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⑤チームにおける情報共有を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⑥円滑なチーム運営を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実施できる。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7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95536" y="1484784"/>
            <a:ext cx="8291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484784"/>
            <a:ext cx="5184576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①生活習慣の改善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②服薬状況、食事制限、運動量などの把握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512" y="548680"/>
            <a:ext cx="8892000" cy="7920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700"/>
              </a:lnSpc>
            </a:pPr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自由に自宅で過ごし、心疾患の悪化を繰り返している利用者</a:t>
            </a:r>
            <a:endParaRPr lang="en-US" altLang="ja-JP" sz="2400" b="1" dirty="0">
              <a:solidFill>
                <a:srgbClr val="FF0000"/>
              </a:solidFill>
              <a:latin typeface="ＭＳ Ｐ明朝" pitchFamily="18" charset="-128"/>
              <a:ea typeface="ＭＳ Ｐ明朝" pitchFamily="18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　　　　</a:t>
            </a:r>
            <a:r>
              <a:rPr lang="ja-JP" altLang="ja-JP" sz="2400" b="1" dirty="0" err="1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への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支援</a:t>
            </a:r>
            <a:r>
              <a:rPr lang="ja-JP" altLang="en-US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　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itchFamily="18" charset="-128"/>
              <a:ea typeface="ＭＳ Ｐ明朝" pitchFamily="18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7117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④</a:t>
            </a:r>
            <a:r>
              <a:rPr lang="ja-JP" altLang="ja-JP" sz="2800" b="1" dirty="0"/>
              <a:t>　 「内臓の機能不全に関する事例」　 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6084168" y="1268760"/>
            <a:ext cx="2664296" cy="1368152"/>
          </a:xfrm>
          <a:prstGeom prst="wedgeRoundRectCallout">
            <a:avLst>
              <a:gd name="adj1" fmla="val -58865"/>
              <a:gd name="adj2" fmla="val 478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251520" y="2708920"/>
            <a:ext cx="8712968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340768"/>
            <a:ext cx="849694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ja-JP" b="1" dirty="0"/>
              <a:t>橋本昌子さん（仮名）７５歳</a:t>
            </a:r>
            <a:endParaRPr lang="ja-JP" altLang="ja-JP" dirty="0"/>
          </a:p>
          <a:p>
            <a:r>
              <a:rPr lang="ja-JP" altLang="ja-JP" dirty="0"/>
              <a:t>　橋本昌子さんは</a:t>
            </a:r>
            <a:r>
              <a:rPr lang="ja-JP" altLang="ja-JP" dirty="0">
                <a:solidFill>
                  <a:srgbClr val="0070C0"/>
                </a:solidFill>
              </a:rPr>
              <a:t>、</a:t>
            </a:r>
            <a:r>
              <a:rPr lang="ja-JP" altLang="ja-JP" u="dotted" dirty="0">
                <a:solidFill>
                  <a:srgbClr val="0070C0"/>
                </a:solidFill>
              </a:rPr>
              <a:t>胃がんの末期</a:t>
            </a:r>
            <a:r>
              <a:rPr lang="ja-JP" altLang="ja-JP" dirty="0"/>
              <a:t>。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１か月ほど前</a:t>
            </a:r>
            <a:r>
              <a:rPr lang="ja-JP" altLang="ja-JP" dirty="0"/>
              <a:t>から食事がわずかしか摂れなくなり、食べても戻してしまうため受診。胃がんの末期との告知を受け入院中だが、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衰弱してきている</a:t>
            </a:r>
            <a:r>
              <a:rPr lang="ja-JP" altLang="ja-JP" dirty="0">
                <a:solidFill>
                  <a:schemeClr val="accent1">
                    <a:lumMod val="75000"/>
                  </a:schemeClr>
                </a:solidFill>
              </a:rPr>
              <a:t>。</a:t>
            </a:r>
          </a:p>
          <a:p>
            <a:r>
              <a:rPr lang="ja-JP" altLang="ja-JP" dirty="0"/>
              <a:t>　夫（７７歳）との二人暮らしで、子どもはいない。橋本さんは、がんで入院した夫の母親を介護した経験から、</a:t>
            </a:r>
            <a:r>
              <a:rPr lang="ja-JP" altLang="ja-JP" u="dotted" dirty="0">
                <a:solidFill>
                  <a:srgbClr val="FF0000"/>
                </a:solidFill>
              </a:rPr>
              <a:t>自分の最期は自宅で、延命治療をせずに迎えたい</a:t>
            </a:r>
            <a:r>
              <a:rPr lang="ja-JP" altLang="ja-JP" dirty="0"/>
              <a:t>とかねてより夫に伝えていた。夫も妻の希望どおりに自宅で介護し、</a:t>
            </a:r>
            <a:r>
              <a:rPr lang="ja-JP" altLang="ja-JP" u="dotted" dirty="0">
                <a:solidFill>
                  <a:srgbClr val="FF0000"/>
                </a:solidFill>
              </a:rPr>
              <a:t>最期を看取りたい</a:t>
            </a:r>
            <a:r>
              <a:rPr lang="ja-JP" altLang="ja-JP" dirty="0"/>
              <a:t>と思っている。</a:t>
            </a:r>
          </a:p>
          <a:p>
            <a:r>
              <a:rPr lang="ja-JP" altLang="ja-JP" dirty="0"/>
              <a:t>　夫は、近所の病院で警備の仕事をしているときに、その病院のメディカルソーシャルワーカーに相談し、介護支援専門員を紹介された。</a:t>
            </a:r>
          </a:p>
          <a:p>
            <a:r>
              <a:rPr lang="ja-JP" altLang="ja-JP" dirty="0"/>
              <a:t>　主介護者である夫は、がん末期で入院していた母親の経過は病院でみていたが、</a:t>
            </a:r>
            <a:r>
              <a:rPr lang="ja-JP" altLang="ja-JP" u="dotted" dirty="0">
                <a:solidFill>
                  <a:schemeClr val="accent1">
                    <a:lumMod val="75000"/>
                  </a:schemeClr>
                </a:solidFill>
              </a:rPr>
              <a:t>在宅でがん末期を看取るのは初めて</a:t>
            </a:r>
            <a:r>
              <a:rPr lang="ja-JP" altLang="ja-JP" dirty="0"/>
              <a:t>であり、自分にできるか不安をもっている。</a:t>
            </a:r>
          </a:p>
          <a:p>
            <a:r>
              <a:rPr lang="ja-JP" altLang="ja-JP" dirty="0"/>
              <a:t>　初回の面接時には要介護認定は申請中であったが、その後、</a:t>
            </a:r>
            <a:r>
              <a:rPr lang="ja-JP" altLang="ja-JP" u="dotted" dirty="0"/>
              <a:t>要介護３</a:t>
            </a:r>
            <a:r>
              <a:rPr lang="ja-JP" altLang="ja-JP" dirty="0"/>
              <a:t>（</a:t>
            </a:r>
            <a:r>
              <a:rPr lang="en-US" altLang="ja-JP" dirty="0"/>
              <a:t>28</a:t>
            </a:r>
            <a:r>
              <a:rPr lang="ja-JP" altLang="ja-JP" dirty="0"/>
              <a:t>年</a:t>
            </a:r>
            <a:r>
              <a:rPr lang="en-US" altLang="ja-JP" dirty="0"/>
              <a:t>3</a:t>
            </a:r>
            <a:r>
              <a:rPr lang="ja-JP" altLang="ja-JP" dirty="0"/>
              <a:t>月</a:t>
            </a:r>
            <a:r>
              <a:rPr lang="en-US" altLang="ja-JP" dirty="0"/>
              <a:t>20</a:t>
            </a:r>
            <a:r>
              <a:rPr lang="ja-JP" altLang="ja-JP" dirty="0"/>
              <a:t>日～成</a:t>
            </a:r>
            <a:r>
              <a:rPr lang="en-US" altLang="ja-JP" dirty="0"/>
              <a:t>28</a:t>
            </a:r>
            <a:r>
              <a:rPr lang="ja-JP" altLang="ja-JP" dirty="0"/>
              <a:t>年</a:t>
            </a:r>
            <a:r>
              <a:rPr lang="en-US" altLang="ja-JP" dirty="0"/>
              <a:t>9</a:t>
            </a:r>
            <a:r>
              <a:rPr lang="ja-JP" altLang="ja-JP" dirty="0"/>
              <a:t>月</a:t>
            </a:r>
            <a:r>
              <a:rPr lang="en-US" altLang="ja-JP" dirty="0"/>
              <a:t>30</a:t>
            </a:r>
            <a:r>
              <a:rPr lang="ja-JP" altLang="ja-JP" dirty="0"/>
              <a:t>日）と認定された。</a:t>
            </a:r>
          </a:p>
          <a:p>
            <a:r>
              <a:rPr kumimoji="1" lang="ja-JP" altLang="en-US" dirty="0">
                <a:latin typeface="+mn-ea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5085184"/>
            <a:ext cx="5328592" cy="165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①病状の変化への対応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②治療に関するコンプライアンス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③家族やケアチームに対する精神的ケア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④院内チームと在宅チームの連携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683568" y="548680"/>
            <a:ext cx="7920880" cy="64807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8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末期がんの利用者への支援</a:t>
            </a:r>
            <a:endParaRPr kumimoji="1" lang="ja-JP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⑤</a:t>
            </a:r>
            <a:r>
              <a:rPr lang="ja-JP" altLang="ja-JP" sz="2800" b="1" dirty="0"/>
              <a:t>　「看取りに関する事例」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427984" y="4869160"/>
            <a:ext cx="1800200" cy="864096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1600" dirty="0">
                <a:solidFill>
                  <a:srgbClr val="0000FF"/>
                </a:solidFill>
              </a:rPr>
              <a:t>をとらえ、</a:t>
            </a:r>
            <a:r>
              <a:rPr lang="ja-JP" altLang="en-US" sz="16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1600" dirty="0">
                <a:solidFill>
                  <a:srgbClr val="0000FF"/>
                </a:solidFill>
              </a:rPr>
              <a:t>しましょう</a:t>
            </a:r>
            <a:endParaRPr kumimoji="1" lang="ja-JP" altLang="en-US" sz="1600" dirty="0"/>
          </a:p>
        </p:txBody>
      </p:sp>
      <p:pic>
        <p:nvPicPr>
          <p:cNvPr id="10" name="図 9"/>
          <p:cNvPicPr/>
          <p:nvPr/>
        </p:nvPicPr>
        <p:blipFill rotWithShape="1">
          <a:blip r:embed="rId2" cstate="print"/>
          <a:srcRect l="54348" t="52790" r="2329" b="16405"/>
          <a:stretch/>
        </p:blipFill>
        <p:spPr bwMode="auto">
          <a:xfrm>
            <a:off x="6516216" y="4725145"/>
            <a:ext cx="2264841" cy="2132856"/>
          </a:xfrm>
          <a:prstGeom prst="rect">
            <a:avLst/>
          </a:prstGeom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フローチャート : カード 5"/>
          <p:cNvSpPr/>
          <p:nvPr/>
        </p:nvSpPr>
        <p:spPr>
          <a:xfrm>
            <a:off x="7524328" y="38063"/>
            <a:ext cx="1619672" cy="582625"/>
          </a:xfrm>
          <a:prstGeom prst="flowChartPunchedCard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ワークシート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Ｐ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1"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052736"/>
            <a:ext cx="5328592" cy="165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kumimoji="1" lang="ja-JP" altLang="en-US" sz="2400" b="1" dirty="0"/>
              <a:t>　</a:t>
            </a:r>
            <a:r>
              <a:rPr kumimoji="1"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支援にあたってのポイント</a:t>
            </a:r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</a:rPr>
              <a:t>　　</a:t>
            </a:r>
            <a:r>
              <a:rPr lang="ja-JP" altLang="ja-JP" sz="2000" b="1" dirty="0"/>
              <a:t>①病状の変化への対応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②治療に関するコンプライアンス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③家族やケアチームに対する精神的ケア</a:t>
            </a:r>
          </a:p>
          <a:p>
            <a:r>
              <a:rPr lang="ja-JP" altLang="en-US" sz="2000" b="1" dirty="0"/>
              <a:t>　　</a:t>
            </a:r>
            <a:r>
              <a:rPr lang="ja-JP" altLang="ja-JP" sz="2000" b="1" dirty="0"/>
              <a:t>④院内チームと在宅チームの連携</a:t>
            </a: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kumimoji="1" lang="en-US" altLang="ja-JP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2000" dirty="0"/>
              <a:t>　　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67544" y="548680"/>
            <a:ext cx="7920880" cy="43204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B4C6E7"/>
            </a:solidFill>
            <a:round/>
            <a:headEnd/>
            <a:tailEnd/>
          </a:ln>
        </p:spPr>
        <p:txBody>
          <a:bodyPr vert="horz" wrap="square" lIns="74295" tIns="8890" rIns="74295" bIns="8890" numCol="1" anchor="ctr" anchorCtr="0" compatLnSpc="1">
            <a:prstTxWarp prst="textNoShape">
              <a:avLst/>
            </a:prstTxWarp>
          </a:bodyPr>
          <a:lstStyle/>
          <a:p>
            <a:r>
              <a:rPr kumimoji="1" lang="ja-JP" altLang="en-US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事例：</a:t>
            </a:r>
            <a:r>
              <a:rPr lang="ja-JP" altLang="ja-JP" sz="2400" b="1" dirty="0">
                <a:solidFill>
                  <a:srgbClr val="FF0000"/>
                </a:solidFill>
                <a:latin typeface="ＭＳ Ｐ明朝" pitchFamily="18" charset="-128"/>
                <a:ea typeface="ＭＳ Ｐ明朝" pitchFamily="18" charset="-128"/>
              </a:rPr>
              <a:t>末期がんの利用者への支援</a:t>
            </a:r>
            <a:endParaRPr kumimoji="1" 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3528" y="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800" b="1" dirty="0"/>
              <a:t>演習</a:t>
            </a:r>
            <a:r>
              <a:rPr lang="ja-JP" altLang="en-US" sz="2800" b="1" dirty="0"/>
              <a:t>⑤</a:t>
            </a:r>
            <a:r>
              <a:rPr lang="ja-JP" altLang="ja-JP" sz="2800" b="1" dirty="0"/>
              <a:t>　「看取りに関する事例」</a:t>
            </a:r>
            <a:r>
              <a:rPr lang="ja-JP" altLang="en-US" sz="2800" b="1" dirty="0"/>
              <a:t>　</a:t>
            </a:r>
            <a:endParaRPr lang="ja-JP" altLang="en-US" sz="2800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6084168" y="1268760"/>
            <a:ext cx="2664296" cy="1368152"/>
          </a:xfrm>
          <a:prstGeom prst="wedgeRoundRectCallout">
            <a:avLst>
              <a:gd name="adj1" fmla="val -58865"/>
              <a:gd name="adj2" fmla="val 478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ニーズは何か</a:t>
            </a:r>
            <a:r>
              <a:rPr lang="ja-JP" altLang="en-US" sz="2400" dirty="0">
                <a:solidFill>
                  <a:srgbClr val="0000FF"/>
                </a:solidFill>
              </a:rPr>
              <a:t>をとらえ、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ケアチームを想定</a:t>
            </a:r>
            <a:r>
              <a:rPr lang="ja-JP" altLang="en-US" sz="2400" dirty="0">
                <a:solidFill>
                  <a:srgbClr val="0000FF"/>
                </a:solidFill>
              </a:rPr>
              <a:t>しましょう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51520" y="2780928"/>
            <a:ext cx="8712968" cy="3888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324000" rtlCol="0" anchor="t" anchorCtr="0"/>
          <a:lstStyle/>
          <a:p>
            <a:r>
              <a:rPr lang="ja-JP" altLang="en-US" sz="3200" dirty="0">
                <a:solidFill>
                  <a:schemeClr val="tx1"/>
                </a:solidFill>
              </a:rPr>
              <a:t>（例）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8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</a:rPr>
              <a:t>本科目の復習（確認）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82165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/>
              <a:t>介護支援専門員には、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利用者のケアのマネジメントだけではなく、</a:t>
            </a:r>
            <a:endParaRPr lang="en-US" altLang="ja-JP" sz="4400" dirty="0"/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ケアチームのマネジメントも</a:t>
            </a:r>
            <a:endParaRPr lang="en-US" altLang="ja-JP" sz="4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求められている</a:t>
            </a:r>
            <a:endParaRPr lang="en-US" altLang="ja-JP" sz="4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83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9186"/>
            <a:ext cx="8229600" cy="7060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本科目の修得目標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351309"/>
            <a:ext cx="8435280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①利用者および家族の支援に際し、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チームアプローチの意義と目的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②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チームを構成する各専門性</a:t>
            </a:r>
            <a:r>
              <a:rPr lang="ja-JP" altLang="ja-JP" sz="2800" kern="100" dirty="0">
                <a:latin typeface="+mn-ea"/>
                <a:cs typeface="Times New Roman"/>
              </a:rPr>
              <a:t>についての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役割について</a:t>
            </a:r>
            <a:endParaRPr lang="en-US" altLang="ja-JP" sz="2800" b="1" u="sng" kern="100" dirty="0">
              <a:solidFill>
                <a:srgbClr val="FF0000"/>
              </a:solidFill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b="1" kern="100" dirty="0">
                <a:solidFill>
                  <a:srgbClr val="FF0000"/>
                </a:solidFill>
                <a:latin typeface="+mn-ea"/>
                <a:cs typeface="Times New Roman"/>
              </a:rPr>
              <a:t>　</a:t>
            </a:r>
            <a:r>
              <a:rPr lang="ja-JP" altLang="ja-JP" sz="2800" b="1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③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チームにおける介護支援専門員の役割</a:t>
            </a:r>
            <a:r>
              <a:rPr lang="ja-JP" altLang="ja-JP" sz="2800" kern="100" dirty="0">
                <a:latin typeface="+mn-ea"/>
                <a:cs typeface="Times New Roman"/>
              </a:rPr>
              <a:t>について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u="sng" kern="100" dirty="0">
                <a:solidFill>
                  <a:schemeClr val="accent6">
                    <a:lumMod val="50000"/>
                  </a:schemeClr>
                </a:solidFill>
                <a:latin typeface="+mn-ea"/>
                <a:cs typeface="Times New Roman"/>
              </a:rPr>
              <a:t>説明できる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④</a:t>
            </a:r>
            <a:r>
              <a:rPr lang="ja-JP" altLang="ja-JP" sz="2800" b="1" u="sng" kern="100" dirty="0">
                <a:solidFill>
                  <a:srgbClr val="FF0000"/>
                </a:solidFill>
                <a:latin typeface="+mn-ea"/>
                <a:cs typeface="Times New Roman"/>
              </a:rPr>
              <a:t>アセスメントに基づく必要なチームの形成</a:t>
            </a:r>
            <a:r>
              <a:rPr lang="ja-JP" altLang="ja-JP" sz="2800" kern="100" dirty="0">
                <a:latin typeface="+mn-ea"/>
                <a:cs typeface="Times New Roman"/>
              </a:rPr>
              <a:t>を</a:t>
            </a:r>
            <a:endParaRPr lang="en-US" altLang="ja-JP" sz="2800" kern="100" dirty="0">
              <a:latin typeface="+mn-ea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2800" kern="100" dirty="0">
                <a:latin typeface="+mn-ea"/>
                <a:cs typeface="Times New Roman"/>
              </a:rPr>
              <a:t>　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⑤チームにおける情報共有を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</a:t>
            </a:r>
            <a:r>
              <a:rPr lang="ja-JP" altLang="ja-JP" sz="2800" kern="100" dirty="0">
                <a:latin typeface="+mn-ea"/>
                <a:cs typeface="Times New Roman"/>
              </a:rPr>
              <a:t>。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ja-JP" sz="2800" kern="100" dirty="0">
                <a:latin typeface="+mn-ea"/>
                <a:cs typeface="Times New Roman"/>
              </a:rPr>
              <a:t>⑥円滑なチーム運営を</a:t>
            </a:r>
            <a:r>
              <a:rPr lang="ja-JP" altLang="ja-JP" sz="2800" kern="1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/>
              </a:rPr>
              <a:t>実施できる。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7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ja-JP" altLang="en-US" dirty="0"/>
              <a:t>本科目で学ぶこ</a:t>
            </a:r>
            <a:r>
              <a:rPr lang="ja-JP" altLang="en-US" dirty="0"/>
              <a:t>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介護支援専門員には、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利用者の生活の質を高める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多職種協働</a:t>
            </a:r>
            <a:r>
              <a:rPr kumimoji="1" lang="ja-JP" altLang="en-US" sz="4000" dirty="0"/>
              <a:t>となるように、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全体のマネジメントを行うこと</a:t>
            </a:r>
            <a:r>
              <a:rPr kumimoji="1" lang="ja-JP" altLang="en-US" sz="4000" dirty="0"/>
              <a:t>が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求められている</a:t>
            </a:r>
            <a:r>
              <a:rPr kumimoji="1" lang="ja-JP" altLang="en-US" sz="4000" dirty="0"/>
              <a:t>ということになります。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u="sng" dirty="0">
                <a:solidFill>
                  <a:srgbClr val="0000FF"/>
                </a:solidFill>
              </a:rPr>
              <a:t>この科目</a:t>
            </a:r>
            <a:r>
              <a:rPr kumimoji="1" lang="ja-JP" altLang="en-US" sz="4000" u="sng" dirty="0">
                <a:solidFill>
                  <a:srgbClr val="0000FF"/>
                </a:solidFill>
              </a:rPr>
              <a:t>では、チームマネジメントについて学んでいきましょう。</a:t>
            </a:r>
            <a:endParaRPr kumimoji="1" lang="en-US" altLang="ja-JP" sz="4000" u="sng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2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節　チームアプローチ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の意義と目的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203624"/>
            <a:ext cx="8229600" cy="3517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１　ケアチームを構成する必要性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4000" dirty="0"/>
              <a:t>（１）チームアプローチとは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kumimoji="1" lang="ja-JP" altLang="en-US" sz="4000" dirty="0"/>
              <a:t>（２）</a:t>
            </a:r>
            <a:r>
              <a:rPr lang="ja-JP" altLang="en-US" sz="4000" dirty="0">
                <a:solidFill>
                  <a:prstClr val="black"/>
                </a:solidFill>
              </a:rPr>
              <a:t>チームアプローチの意義</a:t>
            </a:r>
            <a:endParaRPr lang="en-US" altLang="ja-JP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ja-JP" sz="105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prstClr val="black"/>
                </a:solidFill>
              </a:rPr>
              <a:t>（３）チームアプローチの必要性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５９０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31230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①利用者及び家族の支援に際し、チームアプローチの意義と目的について説明できる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節　チームアプローチ</a:t>
            </a:r>
            <a:br>
              <a:rPr kumimoji="1" lang="en-US" altLang="ja-JP" dirty="0"/>
            </a:br>
            <a:r>
              <a:rPr lang="ja-JP" altLang="en-US" dirty="0"/>
              <a:t>　　　　　　　　　</a:t>
            </a:r>
            <a:r>
              <a:rPr kumimoji="1" lang="ja-JP" altLang="en-US" dirty="0"/>
              <a:t>の意義と目的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２　介護保険制度における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</a:rPr>
              <a:t>　　　　　　　　　　</a:t>
            </a: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チームアプローチ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000" dirty="0"/>
              <a:t>（１）介護保険制度との関連性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（２）目標を達成するための協働性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（３）介護保険制度の規定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2240" y="980728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５９１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570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lang="ja-JP" altLang="en-US" dirty="0"/>
              <a:t>２</a:t>
            </a:r>
            <a:r>
              <a:rPr kumimoji="1" lang="ja-JP" altLang="en-US" dirty="0"/>
              <a:t>節　ケアチームを構成する</a:t>
            </a:r>
            <a:br>
              <a:rPr kumimoji="1" lang="en-US" altLang="ja-JP" dirty="0"/>
            </a:br>
            <a:r>
              <a:rPr lang="ja-JP" altLang="en-US" dirty="0"/>
              <a:t>　　　　　各専門性に基づいた役割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984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１　専門性の理解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kumimoji="1" lang="ja-JP" altLang="en-US" sz="4000" dirty="0"/>
              <a:t>（１）専門職が提供できる中身を知る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lang="ja-JP" altLang="en-US" sz="4000" dirty="0"/>
              <a:t>（２）住民との協働</a:t>
            </a: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09551" y="-4979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５９３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22667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②チームを構成する各専門性についての役割について説明できる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3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solidFill>
                  <a:schemeClr val="accent1">
                    <a:lumMod val="75000"/>
                  </a:schemeClr>
                </a:solidFill>
              </a:rPr>
              <a:t>２　各専門性の理解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000" dirty="0"/>
              <a:t>（１）医師同士の連携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（２）看護師同士の連携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（３）</a:t>
            </a:r>
            <a:r>
              <a:rPr lang="ja-JP" altLang="en-US" sz="4000" dirty="0"/>
              <a:t>介護</a:t>
            </a:r>
            <a:r>
              <a:rPr kumimoji="1" lang="ja-JP" altLang="en-US" sz="4000" dirty="0"/>
              <a:t>職同士の連携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（４）働く場による役割の変更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/>
              <a:t>第２節　ケアチームを構成する</a:t>
            </a:r>
            <a:br>
              <a:rPr lang="en-US" altLang="ja-JP"/>
            </a:br>
            <a:r>
              <a:rPr lang="ja-JP" altLang="en-US"/>
              <a:t>　　　　　各専門性に基づいた役割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8" y="1628800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90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節　チームアプローチにおける</a:t>
            </a:r>
            <a:br>
              <a:rPr kumimoji="1" lang="en-US" altLang="ja-JP" dirty="0"/>
            </a:br>
            <a:r>
              <a:rPr lang="ja-JP" altLang="en-US" dirty="0"/>
              <a:t>　　　　　</a:t>
            </a:r>
            <a:r>
              <a:rPr kumimoji="1" lang="ja-JP" altLang="en-US" dirty="0"/>
              <a:t>介護支援専門員の役割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289" y="3501008"/>
            <a:ext cx="8229600" cy="3129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</a:rPr>
              <a:t>１　ケアチームの編成</a:t>
            </a:r>
            <a:endParaRPr lang="en-US" altLang="ja-JP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4000" dirty="0"/>
              <a:t>（１）編成上の留意点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（２）ケアチーム編成のポイント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（３）事例のケアチーム編成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24E6-B2B5-4881-B86F-F6ECDF80A2A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52320" y="1048306"/>
            <a:ext cx="13371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</a:t>
            </a:r>
            <a:r>
              <a:rPr lang="ja-JP" altLang="en-US" dirty="0"/>
              <a:t>　５９５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indent="-800100" algn="just">
              <a:spcAft>
                <a:spcPts val="0"/>
              </a:spcAft>
            </a:pPr>
            <a:r>
              <a:rPr lang="ja-JP" altLang="ja-JP" sz="2800" kern="0" dirty="0">
                <a:solidFill>
                  <a:srgbClr val="80808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MS-Mincho"/>
              </a:rPr>
              <a:t>【修得目標】</a:t>
            </a: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CC0066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③チームにおける介護支援専門員の役割について説明できる</a:t>
            </a:r>
            <a:endParaRPr lang="ja-JP" alt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6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3251</Words>
  <Application>Microsoft Office PowerPoint</Application>
  <PresentationFormat>画面に合わせる (4:3)</PresentationFormat>
  <Paragraphs>384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2" baseType="lpstr">
      <vt:lpstr>ＭＳ Ｐゴシック</vt:lpstr>
      <vt:lpstr>ＭＳ Ｐ明朝</vt:lpstr>
      <vt:lpstr>ＭＳ ゴシック</vt:lpstr>
      <vt:lpstr>ＭＳ 明朝</vt:lpstr>
      <vt:lpstr>Arial</vt:lpstr>
      <vt:lpstr>Calibri</vt:lpstr>
      <vt:lpstr>Century</vt:lpstr>
      <vt:lpstr>Office ​​テーマ</vt:lpstr>
      <vt:lpstr>介護支援専門員研修  小規模研修２</vt:lpstr>
      <vt:lpstr>本科目の目的</vt:lpstr>
      <vt:lpstr>本科目の修得目標</vt:lpstr>
      <vt:lpstr>本科目で学ぶこと</vt:lpstr>
      <vt:lpstr>第1節　チームアプローチ 　　　　　の意義と目的</vt:lpstr>
      <vt:lpstr>第1節　チームアプローチ 　　　　　　　　　の意義と目的</vt:lpstr>
      <vt:lpstr>第２節　ケアチームを構成する 　　　　　各専門性に基づいた役割</vt:lpstr>
      <vt:lpstr>PowerPoint プレゼンテーション</vt:lpstr>
      <vt:lpstr>第3節　チームアプローチにおける 　　　　　介護支援専門員の役割</vt:lpstr>
      <vt:lpstr>第3節　チームアプローチにおける 　　　　　介護支援専門員の役割</vt:lpstr>
      <vt:lpstr>第4節　アセスメントに基づく必要な 　　　　　ケアチームの形成</vt:lpstr>
      <vt:lpstr>第4節　アセスメントに基づく必要なケアチームの形成</vt:lpstr>
      <vt:lpstr>第4節　アセスメントに基づく必要な 　　　　　ケアチームの形成</vt:lpstr>
      <vt:lpstr>第５節　ケアチームの運営</vt:lpstr>
      <vt:lpstr>第５節　ケアチームの運営</vt:lpstr>
      <vt:lpstr>第５節　ケアチームの運営</vt:lpstr>
      <vt:lpstr>　　ミニワーク　</vt:lpstr>
      <vt:lpstr>ミニワーク　　解答例</vt:lpstr>
      <vt:lpstr>第6節　円滑なケアチーム運営を実施</vt:lpstr>
      <vt:lpstr>第6節　円滑なケアチーム運営を実施</vt:lpstr>
      <vt:lpstr>　演習；　医療的な視点のマネジメント</vt:lpstr>
      <vt:lpstr>　演習；　医療的な視点のマネジメント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本科目の復習（確認）</vt:lpstr>
      <vt:lpstr>本科目の修得目標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介護支援専門員実務研修 ○日目</dc:title>
  <dc:creator>ASANO_KU</dc:creator>
  <cp:lastModifiedBy>知伯 平田</cp:lastModifiedBy>
  <cp:revision>232</cp:revision>
  <cp:lastPrinted>2016-11-16T07:03:09Z</cp:lastPrinted>
  <dcterms:created xsi:type="dcterms:W3CDTF">2016-06-21T23:27:21Z</dcterms:created>
  <dcterms:modified xsi:type="dcterms:W3CDTF">2024-01-03T02:30:01Z</dcterms:modified>
</cp:coreProperties>
</file>