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50"/>
  </p:notesMasterIdLst>
  <p:handoutMasterIdLst>
    <p:handoutMasterId r:id="rId51"/>
  </p:handoutMasterIdLst>
  <p:sldIdLst>
    <p:sldId id="375" r:id="rId3"/>
    <p:sldId id="355" r:id="rId4"/>
    <p:sldId id="374" r:id="rId5"/>
    <p:sldId id="356" r:id="rId6"/>
    <p:sldId id="357" r:id="rId7"/>
    <p:sldId id="351" r:id="rId8"/>
    <p:sldId id="353" r:id="rId9"/>
    <p:sldId id="342" r:id="rId10"/>
    <p:sldId id="343" r:id="rId11"/>
    <p:sldId id="354" r:id="rId12"/>
    <p:sldId id="335" r:id="rId13"/>
    <p:sldId id="336" r:id="rId14"/>
    <p:sldId id="337" r:id="rId15"/>
    <p:sldId id="338" r:id="rId16"/>
    <p:sldId id="290" r:id="rId17"/>
    <p:sldId id="291" r:id="rId18"/>
    <p:sldId id="340" r:id="rId19"/>
    <p:sldId id="344" r:id="rId20"/>
    <p:sldId id="345" r:id="rId21"/>
    <p:sldId id="359" r:id="rId22"/>
    <p:sldId id="360" r:id="rId23"/>
    <p:sldId id="294" r:id="rId24"/>
    <p:sldId id="302" r:id="rId25"/>
    <p:sldId id="346" r:id="rId26"/>
    <p:sldId id="368" r:id="rId27"/>
    <p:sldId id="366" r:id="rId28"/>
    <p:sldId id="367" r:id="rId29"/>
    <p:sldId id="373" r:id="rId30"/>
    <p:sldId id="303" r:id="rId31"/>
    <p:sldId id="347" r:id="rId32"/>
    <p:sldId id="348" r:id="rId33"/>
    <p:sldId id="349" r:id="rId34"/>
    <p:sldId id="376" r:id="rId35"/>
    <p:sldId id="379" r:id="rId36"/>
    <p:sldId id="381" r:id="rId37"/>
    <p:sldId id="364" r:id="rId38"/>
    <p:sldId id="361" r:id="rId39"/>
    <p:sldId id="362" r:id="rId40"/>
    <p:sldId id="363" r:id="rId41"/>
    <p:sldId id="382" r:id="rId42"/>
    <p:sldId id="369" r:id="rId43"/>
    <p:sldId id="370" r:id="rId44"/>
    <p:sldId id="380" r:id="rId45"/>
    <p:sldId id="372" r:id="rId46"/>
    <p:sldId id="371" r:id="rId47"/>
    <p:sldId id="358" r:id="rId48"/>
    <p:sldId id="377" r:id="rId49"/>
  </p:sldIdLst>
  <p:sldSz cx="9144000" cy="6858000" type="screen4x3"/>
  <p:notesSz cx="9866313" cy="6735763"/>
  <p:defaultTextStyle>
    <a:defPPr>
      <a:defRPr lang="ja-JP"/>
    </a:defPPr>
    <a:lvl1pPr algn="ctr" rtl="0" fontAlgn="base">
      <a:spcBef>
        <a:spcPct val="0"/>
      </a:spcBef>
      <a:spcAft>
        <a:spcPct val="0"/>
      </a:spcAft>
      <a:defRPr kumimoji="1" kern="1200">
        <a:solidFill>
          <a:schemeClr val="tx1"/>
        </a:solidFill>
        <a:latin typeface="Arial" charset="0"/>
        <a:ea typeface="ＭＳ Ｐゴシック" charset="-128"/>
        <a:cs typeface="+mn-cs"/>
      </a:defRPr>
    </a:lvl1pPr>
    <a:lvl2pPr marL="457200" algn="ctr" rtl="0" fontAlgn="base">
      <a:spcBef>
        <a:spcPct val="0"/>
      </a:spcBef>
      <a:spcAft>
        <a:spcPct val="0"/>
      </a:spcAft>
      <a:defRPr kumimoji="1" kern="1200">
        <a:solidFill>
          <a:schemeClr val="tx1"/>
        </a:solidFill>
        <a:latin typeface="Arial" charset="0"/>
        <a:ea typeface="ＭＳ Ｐゴシック" charset="-128"/>
        <a:cs typeface="+mn-cs"/>
      </a:defRPr>
    </a:lvl2pPr>
    <a:lvl3pPr marL="914400" algn="ctr" rtl="0" fontAlgn="base">
      <a:spcBef>
        <a:spcPct val="0"/>
      </a:spcBef>
      <a:spcAft>
        <a:spcPct val="0"/>
      </a:spcAft>
      <a:defRPr kumimoji="1" kern="1200">
        <a:solidFill>
          <a:schemeClr val="tx1"/>
        </a:solidFill>
        <a:latin typeface="Arial" charset="0"/>
        <a:ea typeface="ＭＳ Ｐゴシック" charset="-128"/>
        <a:cs typeface="+mn-cs"/>
      </a:defRPr>
    </a:lvl3pPr>
    <a:lvl4pPr marL="1371600" algn="ctr" rtl="0" fontAlgn="base">
      <a:spcBef>
        <a:spcPct val="0"/>
      </a:spcBef>
      <a:spcAft>
        <a:spcPct val="0"/>
      </a:spcAft>
      <a:defRPr kumimoji="1" kern="1200">
        <a:solidFill>
          <a:schemeClr val="tx1"/>
        </a:solidFill>
        <a:latin typeface="Arial" charset="0"/>
        <a:ea typeface="ＭＳ Ｐゴシック" charset="-128"/>
        <a:cs typeface="+mn-cs"/>
      </a:defRPr>
    </a:lvl4pPr>
    <a:lvl5pPr marL="1828800" algn="ctr"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22">
          <p15:clr>
            <a:srgbClr val="A4A3A4"/>
          </p15:clr>
        </p15:guide>
        <p15:guide id="2" pos="31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66"/>
    <a:srgbClr val="FF3399"/>
    <a:srgbClr val="FFFFCC"/>
    <a:srgbClr val="FFCCFF"/>
    <a:srgbClr val="CCFFCC"/>
    <a:srgbClr val="CC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81" autoAdjust="0"/>
    <p:restoredTop sz="75492" autoAdjust="0"/>
  </p:normalViewPr>
  <p:slideViewPr>
    <p:cSldViewPr snapToGrid="0">
      <p:cViewPr varScale="1">
        <p:scale>
          <a:sx n="72" d="100"/>
          <a:sy n="72" d="100"/>
        </p:scale>
        <p:origin x="114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4090"/>
    </p:cViewPr>
  </p:sorterViewPr>
  <p:notesViewPr>
    <p:cSldViewPr snapToGrid="0">
      <p:cViewPr varScale="1">
        <p:scale>
          <a:sx n="108" d="100"/>
          <a:sy n="108" d="100"/>
        </p:scale>
        <p:origin x="-2464" y="-104"/>
      </p:cViewPr>
      <p:guideLst>
        <p:guide orient="horz" pos="2122"/>
        <p:guide pos="310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handoutMaster" Target="handoutMasters/handoutMaster1.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4275402" cy="336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l">
              <a:defRPr sz="1200"/>
            </a:lvl1pPr>
          </a:lstStyle>
          <a:p>
            <a:endParaRPr lang="en-US" altLang="ja-JP"/>
          </a:p>
        </p:txBody>
      </p:sp>
      <p:sp>
        <p:nvSpPr>
          <p:cNvPr id="9219" name="Rectangle 3"/>
          <p:cNvSpPr>
            <a:spLocks noGrp="1" noChangeArrowheads="1"/>
          </p:cNvSpPr>
          <p:nvPr>
            <p:ph type="dt" sz="quarter" idx="1"/>
          </p:nvPr>
        </p:nvSpPr>
        <p:spPr bwMode="auto">
          <a:xfrm>
            <a:off x="5590911" y="0"/>
            <a:ext cx="4275402" cy="336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ja-JP"/>
          </a:p>
        </p:txBody>
      </p:sp>
      <p:sp>
        <p:nvSpPr>
          <p:cNvPr id="9220" name="Rectangle 4"/>
          <p:cNvSpPr>
            <a:spLocks noGrp="1" noChangeArrowheads="1"/>
          </p:cNvSpPr>
          <p:nvPr>
            <p:ph type="ftr" sz="quarter" idx="2"/>
          </p:nvPr>
        </p:nvSpPr>
        <p:spPr bwMode="auto">
          <a:xfrm>
            <a:off x="0" y="6398975"/>
            <a:ext cx="4275402" cy="336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l">
              <a:defRPr sz="1200"/>
            </a:lvl1pPr>
          </a:lstStyle>
          <a:p>
            <a:endParaRPr lang="en-US" altLang="ja-JP"/>
          </a:p>
        </p:txBody>
      </p:sp>
      <p:sp>
        <p:nvSpPr>
          <p:cNvPr id="9221" name="Rectangle 5"/>
          <p:cNvSpPr>
            <a:spLocks noGrp="1" noChangeArrowheads="1"/>
          </p:cNvSpPr>
          <p:nvPr>
            <p:ph type="sldNum" sz="quarter" idx="3"/>
          </p:nvPr>
        </p:nvSpPr>
        <p:spPr bwMode="auto">
          <a:xfrm>
            <a:off x="5590911" y="6398975"/>
            <a:ext cx="4275402" cy="336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1200"/>
            </a:lvl1pPr>
          </a:lstStyle>
          <a:p>
            <a:fld id="{04656E0C-9B91-40AB-8D68-FB3CAC281F1D}" type="slidenum">
              <a:rPr lang="en-US" altLang="ja-JP"/>
              <a:pPr/>
              <a:t>‹#›</a:t>
            </a:fld>
            <a:endParaRPr lang="en-US" altLang="ja-JP"/>
          </a:p>
        </p:txBody>
      </p:sp>
    </p:spTree>
    <p:extLst>
      <p:ext uri="{BB962C8B-B14F-4D97-AF65-F5344CB8AC3E}">
        <p14:creationId xmlns:p14="http://schemas.microsoft.com/office/powerpoint/2010/main" val="19107116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275402" cy="336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l">
              <a:defRPr sz="1200"/>
            </a:lvl1pPr>
          </a:lstStyle>
          <a:p>
            <a:endParaRPr lang="en-US" altLang="ja-JP"/>
          </a:p>
        </p:txBody>
      </p:sp>
      <p:sp>
        <p:nvSpPr>
          <p:cNvPr id="3075" name="Rectangle 3"/>
          <p:cNvSpPr>
            <a:spLocks noGrp="1" noChangeArrowheads="1"/>
          </p:cNvSpPr>
          <p:nvPr>
            <p:ph type="dt" idx="1"/>
          </p:nvPr>
        </p:nvSpPr>
        <p:spPr bwMode="auto">
          <a:xfrm>
            <a:off x="5590911" y="0"/>
            <a:ext cx="4275402" cy="336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ja-JP"/>
          </a:p>
        </p:txBody>
      </p:sp>
      <p:sp>
        <p:nvSpPr>
          <p:cNvPr id="3076" name="Rectangle 4"/>
          <p:cNvSpPr>
            <a:spLocks noGrp="1" noRot="1" noChangeAspect="1" noChangeArrowheads="1" noTextEdit="1"/>
          </p:cNvSpPr>
          <p:nvPr>
            <p:ph type="sldImg" idx="2"/>
          </p:nvPr>
        </p:nvSpPr>
        <p:spPr bwMode="auto">
          <a:xfrm>
            <a:off x="3249613" y="504825"/>
            <a:ext cx="3367087" cy="2525713"/>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1315509" y="3199488"/>
            <a:ext cx="7235296" cy="30310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078" name="Rectangle 6"/>
          <p:cNvSpPr>
            <a:spLocks noGrp="1" noChangeArrowheads="1"/>
          </p:cNvSpPr>
          <p:nvPr>
            <p:ph type="ftr" sz="quarter" idx="4"/>
          </p:nvPr>
        </p:nvSpPr>
        <p:spPr bwMode="auto">
          <a:xfrm>
            <a:off x="0" y="6398975"/>
            <a:ext cx="4275402" cy="336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l">
              <a:defRPr sz="1200"/>
            </a:lvl1pPr>
          </a:lstStyle>
          <a:p>
            <a:endParaRPr lang="en-US" altLang="ja-JP"/>
          </a:p>
        </p:txBody>
      </p:sp>
      <p:sp>
        <p:nvSpPr>
          <p:cNvPr id="3079" name="Rectangle 7"/>
          <p:cNvSpPr>
            <a:spLocks noGrp="1" noChangeArrowheads="1"/>
          </p:cNvSpPr>
          <p:nvPr>
            <p:ph type="sldNum" sz="quarter" idx="5"/>
          </p:nvPr>
        </p:nvSpPr>
        <p:spPr bwMode="auto">
          <a:xfrm>
            <a:off x="5590911" y="6398975"/>
            <a:ext cx="4275402" cy="336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1200"/>
            </a:lvl1pPr>
          </a:lstStyle>
          <a:p>
            <a:fld id="{4131EB77-6E18-494D-8B94-DDC2F82055D0}" type="slidenum">
              <a:rPr lang="en-US" altLang="ja-JP"/>
              <a:pPr/>
              <a:t>‹#›</a:t>
            </a:fld>
            <a:endParaRPr lang="en-US" altLang="ja-JP"/>
          </a:p>
        </p:txBody>
      </p:sp>
    </p:spTree>
    <p:extLst>
      <p:ext uri="{BB962C8B-B14F-4D97-AF65-F5344CB8AC3E}">
        <p14:creationId xmlns:p14="http://schemas.microsoft.com/office/powerpoint/2010/main" val="62196980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ＭＳ Ｐゴシック" charset="-128"/>
        <a:cs typeface="+mn-cs"/>
      </a:defRPr>
    </a:lvl1pPr>
    <a:lvl2pPr marL="457200" algn="l" rtl="0" fontAlgn="base">
      <a:spcBef>
        <a:spcPct val="30000"/>
      </a:spcBef>
      <a:spcAft>
        <a:spcPct val="0"/>
      </a:spcAft>
      <a:defRPr kumimoji="1" sz="1200" kern="1200">
        <a:solidFill>
          <a:schemeClr val="tx1"/>
        </a:solidFill>
        <a:latin typeface="Arial" charset="0"/>
        <a:ea typeface="ＭＳ Ｐゴシック" charset="-128"/>
        <a:cs typeface="+mn-cs"/>
      </a:defRPr>
    </a:lvl2pPr>
    <a:lvl3pPr marL="914400" algn="l" rtl="0" fontAlgn="base">
      <a:spcBef>
        <a:spcPct val="30000"/>
      </a:spcBef>
      <a:spcAft>
        <a:spcPct val="0"/>
      </a:spcAft>
      <a:defRPr kumimoji="1" sz="1200" kern="1200">
        <a:solidFill>
          <a:schemeClr val="tx1"/>
        </a:solidFill>
        <a:latin typeface="Arial" charset="0"/>
        <a:ea typeface="ＭＳ Ｐゴシック" charset="-128"/>
        <a:cs typeface="+mn-cs"/>
      </a:defRPr>
    </a:lvl3pPr>
    <a:lvl4pPr marL="1371600" algn="l" rtl="0" fontAlgn="base">
      <a:spcBef>
        <a:spcPct val="30000"/>
      </a:spcBef>
      <a:spcAft>
        <a:spcPct val="0"/>
      </a:spcAft>
      <a:defRPr kumimoji="1" sz="1200" kern="1200">
        <a:solidFill>
          <a:schemeClr val="tx1"/>
        </a:solidFill>
        <a:latin typeface="Arial" charset="0"/>
        <a:ea typeface="ＭＳ Ｐゴシック" charset="-128"/>
        <a:cs typeface="+mn-cs"/>
      </a:defRPr>
    </a:lvl4pPr>
    <a:lvl5pPr marL="1828800" algn="l" rtl="0" fontAlgn="base">
      <a:spcBef>
        <a:spcPct val="30000"/>
      </a:spcBef>
      <a:spcAft>
        <a:spcPct val="0"/>
      </a:spcAft>
      <a:defRPr kumimoji="1" sz="1200" kern="1200">
        <a:solidFill>
          <a:schemeClr val="tx1"/>
        </a:solidFill>
        <a:latin typeface="Arial" charset="0"/>
        <a:ea typeface="ＭＳ Ｐゴシック"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131EB77-6E18-494D-8B94-DDC2F82055D0}" type="slidenum">
              <a:rPr lang="en-US" altLang="ja-JP" smtClean="0"/>
              <a:pPr/>
              <a:t>1</a:t>
            </a:fld>
            <a:endParaRPr lang="en-US" altLang="ja-JP"/>
          </a:p>
        </p:txBody>
      </p:sp>
    </p:spTree>
    <p:extLst>
      <p:ext uri="{BB962C8B-B14F-4D97-AF65-F5344CB8AC3E}">
        <p14:creationId xmlns:p14="http://schemas.microsoft.com/office/powerpoint/2010/main" val="30687836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EF6CB7B8-CE75-431E-8EC2-39F57F89FD28}" type="slidenum">
              <a:rPr lang="en-US" altLang="ja-JP"/>
              <a:pPr/>
              <a:t>22</a:t>
            </a:fld>
            <a:endParaRPr lang="en-US" altLang="ja-JP"/>
          </a:p>
        </p:txBody>
      </p:sp>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p:txBody>
          <a:bodyPr/>
          <a:lstStyle/>
          <a:p>
            <a:r>
              <a:rPr lang="ja-JP" altLang="en-US" sz="1300">
                <a:ea typeface="ＭＳ Ｐ明朝" charset="-128"/>
              </a:rPr>
              <a:t>（２）表の解説。</a:t>
            </a:r>
          </a:p>
        </p:txBody>
      </p:sp>
    </p:spTree>
    <p:extLst>
      <p:ext uri="{BB962C8B-B14F-4D97-AF65-F5344CB8AC3E}">
        <p14:creationId xmlns:p14="http://schemas.microsoft.com/office/powerpoint/2010/main" val="35131363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758E01BD-4DA5-458D-B8DC-2F7964B785E9}" type="slidenum">
              <a:rPr lang="en-US" altLang="ja-JP"/>
              <a:pPr/>
              <a:t>23</a:t>
            </a:fld>
            <a:endParaRPr lang="en-US" altLang="ja-JP"/>
          </a:p>
        </p:txBody>
      </p:sp>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p:txBody>
          <a:bodyPr/>
          <a:lstStyle/>
          <a:p>
            <a:pPr>
              <a:lnSpc>
                <a:spcPts val="5200"/>
              </a:lnSpc>
            </a:pPr>
            <a:endParaRPr lang="ja-JP" altLang="ja-JP"/>
          </a:p>
        </p:txBody>
      </p:sp>
    </p:spTree>
    <p:extLst>
      <p:ext uri="{BB962C8B-B14F-4D97-AF65-F5344CB8AC3E}">
        <p14:creationId xmlns:p14="http://schemas.microsoft.com/office/powerpoint/2010/main" val="11070895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FACB9993-73ED-4B29-8019-327279962CBD}" type="slidenum">
              <a:rPr lang="en-US" altLang="ja-JP"/>
              <a:pPr/>
              <a:t>24</a:t>
            </a:fld>
            <a:endParaRPr lang="en-US" altLang="ja-JP"/>
          </a:p>
        </p:txBody>
      </p:sp>
      <p:sp>
        <p:nvSpPr>
          <p:cNvPr id="257026" name="Rectangle 2"/>
          <p:cNvSpPr>
            <a:spLocks noGrp="1" noRot="1" noChangeAspect="1" noChangeArrowheads="1" noTextEdit="1"/>
          </p:cNvSpPr>
          <p:nvPr>
            <p:ph type="sldImg"/>
          </p:nvPr>
        </p:nvSpPr>
        <p:spPr>
          <a:ln/>
        </p:spPr>
      </p:sp>
      <p:sp>
        <p:nvSpPr>
          <p:cNvPr id="257027" name="Rectangle 3"/>
          <p:cNvSpPr>
            <a:spLocks noGrp="1" noChangeArrowheads="1"/>
          </p:cNvSpPr>
          <p:nvPr>
            <p:ph type="body" idx="1"/>
          </p:nvPr>
        </p:nvSpPr>
        <p:spPr/>
        <p:txBody>
          <a:bodyPr/>
          <a:lstStyle/>
          <a:p>
            <a:r>
              <a:rPr lang="ja-JP" altLang="en-US"/>
              <a:t>（２）表の解説。</a:t>
            </a:r>
          </a:p>
        </p:txBody>
      </p:sp>
    </p:spTree>
    <p:extLst>
      <p:ext uri="{BB962C8B-B14F-4D97-AF65-F5344CB8AC3E}">
        <p14:creationId xmlns:p14="http://schemas.microsoft.com/office/powerpoint/2010/main" val="18844166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955251D2-C14D-42FE-9111-C34232DF4D8D}" type="slidenum">
              <a:rPr lang="en-US" altLang="ja-JP"/>
              <a:pPr/>
              <a:t>29</a:t>
            </a:fld>
            <a:endParaRPr lang="en-US" altLang="ja-JP"/>
          </a:p>
        </p:txBody>
      </p:sp>
      <p:sp>
        <p:nvSpPr>
          <p:cNvPr id="158722" name="Rectangle 2"/>
          <p:cNvSpPr>
            <a:spLocks noGrp="1" noRot="1" noChangeAspect="1" noChangeArrowheads="1" noTextEdit="1"/>
          </p:cNvSpPr>
          <p:nvPr>
            <p:ph type="sldImg"/>
          </p:nvPr>
        </p:nvSpPr>
        <p:spPr>
          <a:ln/>
        </p:spPr>
      </p:sp>
      <p:sp>
        <p:nvSpPr>
          <p:cNvPr id="158723" name="Rectangle 3"/>
          <p:cNvSpPr>
            <a:spLocks noGrp="1" noChangeArrowheads="1"/>
          </p:cNvSpPr>
          <p:nvPr>
            <p:ph type="body" idx="1"/>
          </p:nvPr>
        </p:nvSpPr>
        <p:spPr/>
        <p:txBody>
          <a:bodyPr/>
          <a:lstStyle/>
          <a:p>
            <a:endParaRPr lang="ja-JP" altLang="ja-JP">
              <a:latin typeface="ＭＳ 明朝" pitchFamily="112" charset="-128"/>
              <a:ea typeface="ＭＳ 明朝" pitchFamily="112" charset="-128"/>
            </a:endParaRPr>
          </a:p>
        </p:txBody>
      </p:sp>
    </p:spTree>
    <p:extLst>
      <p:ext uri="{BB962C8B-B14F-4D97-AF65-F5344CB8AC3E}">
        <p14:creationId xmlns:p14="http://schemas.microsoft.com/office/powerpoint/2010/main" val="16964569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9389B263-E2F1-486F-8A95-3B277981B527}" type="slidenum">
              <a:rPr lang="en-US" altLang="ja-JP"/>
              <a:pPr/>
              <a:t>30</a:t>
            </a:fld>
            <a:endParaRPr lang="en-US" altLang="ja-JP"/>
          </a:p>
        </p:txBody>
      </p:sp>
      <p:sp>
        <p:nvSpPr>
          <p:cNvPr id="240642" name="Rectangle 2"/>
          <p:cNvSpPr>
            <a:spLocks noGrp="1" noRot="1" noChangeAspect="1" noChangeArrowheads="1"/>
          </p:cNvSpPr>
          <p:nvPr>
            <p:ph type="sldImg"/>
          </p:nvPr>
        </p:nvSpPr>
        <p:spPr bwMode="auto">
          <a:xfrm>
            <a:off x="3249613" y="504825"/>
            <a:ext cx="3367087" cy="2525713"/>
          </a:xfrm>
          <a:prstGeom prst="rect">
            <a:avLst/>
          </a:prstGeom>
          <a:solidFill>
            <a:srgbClr val="FFFFFF"/>
          </a:solidFill>
          <a:ln>
            <a:solidFill>
              <a:srgbClr val="000000"/>
            </a:solidFill>
            <a:miter lim="800000"/>
            <a:headEnd/>
            <a:tailEnd/>
          </a:ln>
        </p:spPr>
      </p:sp>
      <p:sp>
        <p:nvSpPr>
          <p:cNvPr id="240643" name="Rectangle 3"/>
          <p:cNvSpPr>
            <a:spLocks noGrp="1" noChangeArrowheads="1"/>
          </p:cNvSpPr>
          <p:nvPr>
            <p:ph type="body" idx="1"/>
          </p:nvPr>
        </p:nvSpPr>
        <p:spPr bwMode="auto">
          <a:xfrm>
            <a:off x="1315509" y="3199488"/>
            <a:ext cx="7235296" cy="3031093"/>
          </a:xfrm>
          <a:prstGeom prst="rect">
            <a:avLst/>
          </a:prstGeom>
          <a:solidFill>
            <a:srgbClr val="FFFFFF"/>
          </a:solidFill>
          <a:ln>
            <a:solidFill>
              <a:srgbClr val="000000"/>
            </a:solidFill>
            <a:miter lim="800000"/>
            <a:headEnd/>
            <a:tailEnd/>
          </a:ln>
        </p:spPr>
        <p:txBody>
          <a:bodyPr/>
          <a:lstStyle/>
          <a:p>
            <a:r>
              <a:rPr lang="ja-JP" altLang="en-US">
                <a:latin typeface="ＭＳ 明朝" pitchFamily="112" charset="-128"/>
                <a:ea typeface="ＭＳ 明朝" pitchFamily="112" charset="-128"/>
              </a:rPr>
              <a:t>（１）の表例</a:t>
            </a:r>
          </a:p>
        </p:txBody>
      </p:sp>
    </p:spTree>
    <p:extLst>
      <p:ext uri="{BB962C8B-B14F-4D97-AF65-F5344CB8AC3E}">
        <p14:creationId xmlns:p14="http://schemas.microsoft.com/office/powerpoint/2010/main" val="40149450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6A4E40C6-1725-448D-805C-E56B63127362}" type="slidenum">
              <a:rPr lang="en-US" altLang="ja-JP"/>
              <a:pPr/>
              <a:t>31</a:t>
            </a:fld>
            <a:endParaRPr lang="en-US" altLang="ja-JP"/>
          </a:p>
        </p:txBody>
      </p:sp>
      <p:sp>
        <p:nvSpPr>
          <p:cNvPr id="242690" name="Rectangle 2"/>
          <p:cNvSpPr>
            <a:spLocks noGrp="1" noRot="1" noChangeAspect="1" noChangeArrowheads="1"/>
          </p:cNvSpPr>
          <p:nvPr>
            <p:ph type="sldImg"/>
          </p:nvPr>
        </p:nvSpPr>
        <p:spPr bwMode="auto">
          <a:xfrm>
            <a:off x="3249613" y="504825"/>
            <a:ext cx="3367087" cy="2525713"/>
          </a:xfrm>
          <a:prstGeom prst="rect">
            <a:avLst/>
          </a:prstGeom>
          <a:solidFill>
            <a:srgbClr val="FFFFFF"/>
          </a:solidFill>
          <a:ln>
            <a:solidFill>
              <a:srgbClr val="000000"/>
            </a:solidFill>
            <a:miter lim="800000"/>
            <a:headEnd/>
            <a:tailEnd/>
          </a:ln>
        </p:spPr>
      </p:sp>
      <p:sp>
        <p:nvSpPr>
          <p:cNvPr id="242691" name="Rectangle 3"/>
          <p:cNvSpPr>
            <a:spLocks noGrp="1" noChangeArrowheads="1"/>
          </p:cNvSpPr>
          <p:nvPr>
            <p:ph type="body" idx="1"/>
          </p:nvPr>
        </p:nvSpPr>
        <p:spPr bwMode="auto">
          <a:xfrm>
            <a:off x="1315509" y="3199488"/>
            <a:ext cx="7235296" cy="3031093"/>
          </a:xfrm>
          <a:prstGeom prst="rect">
            <a:avLst/>
          </a:prstGeom>
          <a:solidFill>
            <a:srgbClr val="FFFFFF"/>
          </a:solidFill>
          <a:ln>
            <a:solidFill>
              <a:srgbClr val="000000"/>
            </a:solidFill>
            <a:miter lim="800000"/>
            <a:headEnd/>
            <a:tailEnd/>
          </a:ln>
        </p:spPr>
        <p:txBody>
          <a:bodyPr/>
          <a:lstStyle/>
          <a:p>
            <a:endParaRPr lang="ja-JP" altLang="ja-JP">
              <a:latin typeface="ＭＳ 明朝" pitchFamily="112" charset="-128"/>
              <a:ea typeface="ＭＳ 明朝" pitchFamily="112" charset="-128"/>
            </a:endParaRPr>
          </a:p>
        </p:txBody>
      </p:sp>
    </p:spTree>
    <p:extLst>
      <p:ext uri="{BB962C8B-B14F-4D97-AF65-F5344CB8AC3E}">
        <p14:creationId xmlns:p14="http://schemas.microsoft.com/office/powerpoint/2010/main" val="39901654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180C19D5-73D8-4E02-8389-46561B8C7949}" type="slidenum">
              <a:rPr lang="en-US" altLang="ja-JP"/>
              <a:pPr/>
              <a:t>32</a:t>
            </a:fld>
            <a:endParaRPr lang="en-US" altLang="ja-JP"/>
          </a:p>
        </p:txBody>
      </p:sp>
      <p:sp>
        <p:nvSpPr>
          <p:cNvPr id="244738" name="Rectangle 2"/>
          <p:cNvSpPr>
            <a:spLocks noGrp="1" noRot="1" noChangeAspect="1" noChangeArrowheads="1"/>
          </p:cNvSpPr>
          <p:nvPr>
            <p:ph type="sldImg"/>
          </p:nvPr>
        </p:nvSpPr>
        <p:spPr bwMode="auto">
          <a:xfrm>
            <a:off x="3249613" y="504825"/>
            <a:ext cx="3367087" cy="2525713"/>
          </a:xfrm>
          <a:prstGeom prst="rect">
            <a:avLst/>
          </a:prstGeom>
          <a:solidFill>
            <a:srgbClr val="FFFFFF"/>
          </a:solidFill>
          <a:ln>
            <a:solidFill>
              <a:srgbClr val="000000"/>
            </a:solidFill>
            <a:miter lim="800000"/>
            <a:headEnd/>
            <a:tailEnd/>
          </a:ln>
        </p:spPr>
      </p:sp>
      <p:sp>
        <p:nvSpPr>
          <p:cNvPr id="244739" name="Rectangle 3"/>
          <p:cNvSpPr>
            <a:spLocks noGrp="1" noChangeArrowheads="1"/>
          </p:cNvSpPr>
          <p:nvPr>
            <p:ph type="body" idx="1"/>
          </p:nvPr>
        </p:nvSpPr>
        <p:spPr bwMode="auto">
          <a:xfrm>
            <a:off x="1315509" y="3199488"/>
            <a:ext cx="7235296" cy="3031093"/>
          </a:xfrm>
          <a:prstGeom prst="rect">
            <a:avLst/>
          </a:prstGeom>
          <a:solidFill>
            <a:srgbClr val="FFFFFF"/>
          </a:solidFill>
          <a:ln>
            <a:solidFill>
              <a:srgbClr val="000000"/>
            </a:solidFill>
            <a:miter lim="800000"/>
            <a:headEnd/>
            <a:tailEnd/>
          </a:ln>
        </p:spPr>
        <p:txBody>
          <a:bodyPr/>
          <a:lstStyle/>
          <a:p>
            <a:endParaRPr lang="ja-JP" altLang="ja-JP">
              <a:latin typeface="ＭＳ 明朝" pitchFamily="112" charset="-128"/>
              <a:ea typeface="ＭＳ 明朝" pitchFamily="112" charset="-128"/>
            </a:endParaRPr>
          </a:p>
        </p:txBody>
      </p:sp>
    </p:spTree>
    <p:extLst>
      <p:ext uri="{BB962C8B-B14F-4D97-AF65-F5344CB8AC3E}">
        <p14:creationId xmlns:p14="http://schemas.microsoft.com/office/powerpoint/2010/main" val="32728327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4131EB77-6E18-494D-8B94-DDC2F82055D0}" type="slidenum">
              <a:rPr lang="en-US" altLang="ja-JP" smtClean="0"/>
              <a:pPr/>
              <a:t>35</a:t>
            </a:fld>
            <a:endParaRPr lang="en-US" altLang="ja-JP"/>
          </a:p>
        </p:txBody>
      </p:sp>
    </p:spTree>
    <p:extLst>
      <p:ext uri="{BB962C8B-B14F-4D97-AF65-F5344CB8AC3E}">
        <p14:creationId xmlns:p14="http://schemas.microsoft.com/office/powerpoint/2010/main" val="15779994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4131EB77-6E18-494D-8B94-DDC2F82055D0}" type="slidenum">
              <a:rPr lang="en-US" altLang="ja-JP" smtClean="0"/>
              <a:pPr/>
              <a:t>36</a:t>
            </a:fld>
            <a:endParaRPr lang="en-US" altLang="ja-JP"/>
          </a:p>
        </p:txBody>
      </p:sp>
    </p:spTree>
    <p:extLst>
      <p:ext uri="{BB962C8B-B14F-4D97-AF65-F5344CB8AC3E}">
        <p14:creationId xmlns:p14="http://schemas.microsoft.com/office/powerpoint/2010/main" val="15779994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4131EB77-6E18-494D-8B94-DDC2F82055D0}" type="slidenum">
              <a:rPr lang="en-US" altLang="ja-JP" smtClean="0"/>
              <a:pPr/>
              <a:t>41</a:t>
            </a:fld>
            <a:endParaRPr lang="en-US" altLang="ja-JP"/>
          </a:p>
        </p:txBody>
      </p:sp>
    </p:spTree>
    <p:extLst>
      <p:ext uri="{BB962C8B-B14F-4D97-AF65-F5344CB8AC3E}">
        <p14:creationId xmlns:p14="http://schemas.microsoft.com/office/powerpoint/2010/main" val="13673781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131EB77-6E18-494D-8B94-DDC2F82055D0}" type="slidenum">
              <a:rPr lang="en-US" altLang="ja-JP" smtClean="0"/>
              <a:pPr/>
              <a:t>2</a:t>
            </a:fld>
            <a:endParaRPr lang="en-US" altLang="ja-JP"/>
          </a:p>
        </p:txBody>
      </p:sp>
    </p:spTree>
    <p:extLst>
      <p:ext uri="{BB962C8B-B14F-4D97-AF65-F5344CB8AC3E}">
        <p14:creationId xmlns:p14="http://schemas.microsoft.com/office/powerpoint/2010/main" val="40822141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4131EB77-6E18-494D-8B94-DDC2F82055D0}" type="slidenum">
              <a:rPr lang="en-US" altLang="ja-JP" smtClean="0"/>
              <a:pPr/>
              <a:t>44</a:t>
            </a:fld>
            <a:endParaRPr lang="en-US" altLang="ja-JP"/>
          </a:p>
        </p:txBody>
      </p:sp>
    </p:spTree>
    <p:extLst>
      <p:ext uri="{BB962C8B-B14F-4D97-AF65-F5344CB8AC3E}">
        <p14:creationId xmlns:p14="http://schemas.microsoft.com/office/powerpoint/2010/main" val="40743119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131EB77-6E18-494D-8B94-DDC2F82055D0}" type="slidenum">
              <a:rPr lang="en-US" altLang="ja-JP" smtClean="0"/>
              <a:pPr/>
              <a:t>45</a:t>
            </a:fld>
            <a:endParaRPr lang="en-US" altLang="ja-JP"/>
          </a:p>
        </p:txBody>
      </p:sp>
    </p:spTree>
    <p:extLst>
      <p:ext uri="{BB962C8B-B14F-4D97-AF65-F5344CB8AC3E}">
        <p14:creationId xmlns:p14="http://schemas.microsoft.com/office/powerpoint/2010/main" val="15815629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131EB77-6E18-494D-8B94-DDC2F82055D0}" type="slidenum">
              <a:rPr lang="en-US" altLang="ja-JP" smtClean="0"/>
              <a:pPr/>
              <a:t>3</a:t>
            </a:fld>
            <a:endParaRPr lang="en-US" altLang="ja-JP"/>
          </a:p>
        </p:txBody>
      </p:sp>
    </p:spTree>
    <p:extLst>
      <p:ext uri="{BB962C8B-B14F-4D97-AF65-F5344CB8AC3E}">
        <p14:creationId xmlns:p14="http://schemas.microsoft.com/office/powerpoint/2010/main" val="24039071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650668D7-E47B-4E35-8C55-E2C76FF30399}" type="slidenum">
              <a:rPr lang="en-US" altLang="ja-JP"/>
              <a:pPr/>
              <a:t>6</a:t>
            </a:fld>
            <a:endParaRPr lang="en-US" altLang="ja-JP"/>
          </a:p>
        </p:txBody>
      </p:sp>
      <p:sp>
        <p:nvSpPr>
          <p:cNvPr id="253954" name="Rectangle 2"/>
          <p:cNvSpPr>
            <a:spLocks noGrp="1" noRot="1" noChangeAspect="1" noChangeArrowheads="1" noTextEdit="1"/>
          </p:cNvSpPr>
          <p:nvPr>
            <p:ph type="sldImg"/>
          </p:nvPr>
        </p:nvSpPr>
        <p:spPr>
          <a:ln/>
        </p:spPr>
      </p:sp>
      <p:sp>
        <p:nvSpPr>
          <p:cNvPr id="253955" name="Rectangle 3"/>
          <p:cNvSpPr>
            <a:spLocks noGrp="1" noChangeArrowheads="1"/>
          </p:cNvSpPr>
          <p:nvPr>
            <p:ph type="body" idx="1"/>
          </p:nvPr>
        </p:nvSpPr>
        <p:spPr/>
        <p:txBody>
          <a:bodyPr/>
          <a:lstStyle/>
          <a:p>
            <a:r>
              <a:rPr lang="ja-JP" altLang="en-US" dirty="0"/>
              <a:t>（２）</a:t>
            </a:r>
            <a:r>
              <a:rPr lang="en-US" altLang="ja-JP" dirty="0"/>
              <a:t>-</a:t>
            </a:r>
            <a:r>
              <a:rPr lang="ja-JP" altLang="en-US" dirty="0"/>
              <a:t>２）次頁の図の解説。</a:t>
            </a:r>
          </a:p>
        </p:txBody>
      </p:sp>
    </p:spTree>
    <p:extLst>
      <p:ext uri="{BB962C8B-B14F-4D97-AF65-F5344CB8AC3E}">
        <p14:creationId xmlns:p14="http://schemas.microsoft.com/office/powerpoint/2010/main" val="20193198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499DBA10-F8D8-4B35-B542-D59849CC2C1C}" type="slidenum">
              <a:rPr lang="en-US" altLang="ja-JP"/>
              <a:pPr/>
              <a:t>9</a:t>
            </a:fld>
            <a:endParaRPr lang="en-US" altLang="ja-JP"/>
          </a:p>
        </p:txBody>
      </p:sp>
      <p:sp>
        <p:nvSpPr>
          <p:cNvPr id="254978" name="Rectangle 2"/>
          <p:cNvSpPr>
            <a:spLocks noGrp="1" noRot="1" noChangeAspect="1" noChangeArrowheads="1" noTextEdit="1"/>
          </p:cNvSpPr>
          <p:nvPr>
            <p:ph type="sldImg"/>
          </p:nvPr>
        </p:nvSpPr>
        <p:spPr>
          <a:ln/>
        </p:spPr>
      </p:sp>
      <p:sp>
        <p:nvSpPr>
          <p:cNvPr id="254979" name="Rectangle 3"/>
          <p:cNvSpPr>
            <a:spLocks noGrp="1" noChangeArrowheads="1"/>
          </p:cNvSpPr>
          <p:nvPr>
            <p:ph type="body" idx="1"/>
          </p:nvPr>
        </p:nvSpPr>
        <p:spPr/>
        <p:txBody>
          <a:bodyPr/>
          <a:lstStyle/>
          <a:p>
            <a:r>
              <a:rPr lang="ja-JP" altLang="en-US"/>
              <a:t>基本的には専門員がモニタリングを行いますが、</a:t>
            </a:r>
          </a:p>
          <a:p>
            <a:r>
              <a:rPr lang="ja-JP" altLang="en-US"/>
              <a:t>ケアチームの各関係者が担うことになります。</a:t>
            </a:r>
          </a:p>
          <a:p>
            <a:endParaRPr lang="ja-JP" altLang="en-US"/>
          </a:p>
          <a:p>
            <a:r>
              <a:rPr lang="ja-JP" altLang="en-US"/>
              <a:t>（１）次頁の構造図の解説。</a:t>
            </a:r>
          </a:p>
        </p:txBody>
      </p:sp>
    </p:spTree>
    <p:extLst>
      <p:ext uri="{BB962C8B-B14F-4D97-AF65-F5344CB8AC3E}">
        <p14:creationId xmlns:p14="http://schemas.microsoft.com/office/powerpoint/2010/main" val="28690756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D4458F56-A2DD-412C-AD95-DAFEAB23F4BC}" type="slidenum">
              <a:rPr lang="en-US" altLang="ja-JP"/>
              <a:pPr/>
              <a:t>10</a:t>
            </a:fld>
            <a:endParaRPr lang="en-US" altLang="ja-JP"/>
          </a:p>
        </p:txBody>
      </p:sp>
      <p:sp>
        <p:nvSpPr>
          <p:cNvPr id="258050" name="Rectangle 2"/>
          <p:cNvSpPr>
            <a:spLocks noGrp="1" noRot="1" noChangeAspect="1" noChangeArrowheads="1" noTextEdit="1"/>
          </p:cNvSpPr>
          <p:nvPr>
            <p:ph type="sldImg"/>
          </p:nvPr>
        </p:nvSpPr>
        <p:spPr>
          <a:ln/>
        </p:spPr>
      </p:sp>
      <p:sp>
        <p:nvSpPr>
          <p:cNvPr id="258051" name="Rectangle 3"/>
          <p:cNvSpPr>
            <a:spLocks noGrp="1" noChangeArrowheads="1"/>
          </p:cNvSpPr>
          <p:nvPr>
            <p:ph type="body" idx="1"/>
          </p:nvPr>
        </p:nvSpPr>
        <p:spPr/>
        <p:txBody>
          <a:bodyPr/>
          <a:lstStyle/>
          <a:p>
            <a:r>
              <a:rPr lang="ja-JP" altLang="en-US"/>
              <a:t>（１）の構造図</a:t>
            </a:r>
          </a:p>
        </p:txBody>
      </p:sp>
    </p:spTree>
    <p:extLst>
      <p:ext uri="{BB962C8B-B14F-4D97-AF65-F5344CB8AC3E}">
        <p14:creationId xmlns:p14="http://schemas.microsoft.com/office/powerpoint/2010/main" val="36863728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A0E20DFE-D827-4172-8DA1-A342EAA81A87}" type="slidenum">
              <a:rPr lang="en-US" altLang="ja-JP"/>
              <a:pPr/>
              <a:t>12</a:t>
            </a:fld>
            <a:endParaRPr lang="en-US" altLang="ja-JP"/>
          </a:p>
        </p:txBody>
      </p:sp>
      <p:sp>
        <p:nvSpPr>
          <p:cNvPr id="256002" name="Rectangle 2"/>
          <p:cNvSpPr>
            <a:spLocks noGrp="1" noRot="1" noChangeAspect="1" noChangeArrowheads="1" noTextEdit="1"/>
          </p:cNvSpPr>
          <p:nvPr>
            <p:ph type="sldImg"/>
          </p:nvPr>
        </p:nvSpPr>
        <p:spPr>
          <a:ln/>
        </p:spPr>
      </p:sp>
      <p:sp>
        <p:nvSpPr>
          <p:cNvPr id="256003" name="Rectangle 3"/>
          <p:cNvSpPr>
            <a:spLocks noGrp="1" noChangeArrowheads="1"/>
          </p:cNvSpPr>
          <p:nvPr>
            <p:ph type="body" idx="1"/>
          </p:nvPr>
        </p:nvSpPr>
        <p:spPr/>
        <p:txBody>
          <a:bodyPr/>
          <a:lstStyle/>
          <a:p>
            <a:r>
              <a:rPr lang="ja-JP" altLang="en-US"/>
              <a:t>モニタリングを続けることによって、</a:t>
            </a:r>
          </a:p>
          <a:p>
            <a:r>
              <a:rPr lang="ja-JP" altLang="en-US"/>
              <a:t>ケアプランの修正や、人間関係を深めるなどの効果が生かせる。</a:t>
            </a:r>
          </a:p>
        </p:txBody>
      </p:sp>
    </p:spTree>
    <p:extLst>
      <p:ext uri="{BB962C8B-B14F-4D97-AF65-F5344CB8AC3E}">
        <p14:creationId xmlns:p14="http://schemas.microsoft.com/office/powerpoint/2010/main" val="21569100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025DD10F-5849-4421-86E6-6186ABF6BF77}" type="slidenum">
              <a:rPr lang="en-US" altLang="ja-JP"/>
              <a:pPr/>
              <a:t>15</a:t>
            </a:fld>
            <a:endParaRPr lang="en-US" altLang="ja-JP"/>
          </a:p>
        </p:txBody>
      </p:sp>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p:txBody>
          <a:bodyPr/>
          <a:lstStyle/>
          <a:p>
            <a:endParaRPr lang="ja-JP" altLang="ja-JP"/>
          </a:p>
        </p:txBody>
      </p:sp>
    </p:spTree>
    <p:extLst>
      <p:ext uri="{BB962C8B-B14F-4D97-AF65-F5344CB8AC3E}">
        <p14:creationId xmlns:p14="http://schemas.microsoft.com/office/powerpoint/2010/main" val="1173238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120EF04D-7349-47E8-988E-4A9A24E17238}" type="slidenum">
              <a:rPr lang="en-US" altLang="ja-JP"/>
              <a:pPr/>
              <a:t>16</a:t>
            </a:fld>
            <a:endParaRPr lang="en-US" altLang="ja-JP"/>
          </a:p>
        </p:txBody>
      </p:sp>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p:txBody>
          <a:bodyPr/>
          <a:lstStyle/>
          <a:p>
            <a:r>
              <a:rPr lang="ja-JP" altLang="en-US"/>
              <a:t>各詳細は、第４節表を解説します。</a:t>
            </a:r>
          </a:p>
        </p:txBody>
      </p:sp>
    </p:spTree>
    <p:extLst>
      <p:ext uri="{BB962C8B-B14F-4D97-AF65-F5344CB8AC3E}">
        <p14:creationId xmlns:p14="http://schemas.microsoft.com/office/powerpoint/2010/main" val="5291588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51202" name="Rectangle 2"/>
          <p:cNvSpPr>
            <a:spLocks noGrp="1" noChangeArrowheads="1"/>
          </p:cNvSpPr>
          <p:nvPr>
            <p:ph type="ctrTitle"/>
          </p:nvPr>
        </p:nvSpPr>
        <p:spPr>
          <a:xfrm>
            <a:off x="685800" y="2286000"/>
            <a:ext cx="7772400" cy="1143000"/>
          </a:xfrm>
        </p:spPr>
        <p:txBody>
          <a:bodyPr/>
          <a:lstStyle>
            <a:lvl1pPr>
              <a:defRPr/>
            </a:lvl1pPr>
          </a:lstStyle>
          <a:p>
            <a:pPr lvl="0"/>
            <a:r>
              <a:rPr lang="ja-JP" altLang="en-US" noProof="0"/>
              <a:t>マスタ タイトルの書式設定</a:t>
            </a:r>
          </a:p>
        </p:txBody>
      </p:sp>
      <p:sp>
        <p:nvSpPr>
          <p:cNvPr id="51203" name="Rectangle 3"/>
          <p:cNvSpPr>
            <a:spLocks noGrp="1" noChangeArrowheads="1"/>
          </p:cNvSpPr>
          <p:nvPr>
            <p:ph type="subTitle" idx="1"/>
          </p:nvPr>
        </p:nvSpPr>
        <p:spPr>
          <a:xfrm>
            <a:off x="1371600" y="3886200"/>
            <a:ext cx="6400800" cy="1752600"/>
          </a:xfrm>
        </p:spPr>
        <p:txBody>
          <a:bodyPr/>
          <a:lstStyle>
            <a:lvl1pPr marL="0" indent="0" algn="ctr">
              <a:defRPr/>
            </a:lvl1pPr>
          </a:lstStyle>
          <a:p>
            <a:pPr lvl="0"/>
            <a:r>
              <a:rPr lang="ja-JP" altLang="en-US" noProof="0"/>
              <a:t>マスタ サブタイトルの書式設定</a:t>
            </a:r>
          </a:p>
        </p:txBody>
      </p:sp>
      <p:sp>
        <p:nvSpPr>
          <p:cNvPr id="51204" name="Rectangle 4"/>
          <p:cNvSpPr>
            <a:spLocks noGrp="1" noChangeArrowheads="1"/>
          </p:cNvSpPr>
          <p:nvPr>
            <p:ph type="dt" sz="half" idx="2"/>
          </p:nvPr>
        </p:nvSpPr>
        <p:spPr/>
        <p:txBody>
          <a:bodyPr/>
          <a:lstStyle>
            <a:lvl1pPr>
              <a:defRPr/>
            </a:lvl1pPr>
          </a:lstStyle>
          <a:p>
            <a:endParaRPr lang="en-US" altLang="ja-JP"/>
          </a:p>
        </p:txBody>
      </p:sp>
      <p:sp>
        <p:nvSpPr>
          <p:cNvPr id="51205" name="Rectangle 5"/>
          <p:cNvSpPr>
            <a:spLocks noGrp="1" noChangeArrowheads="1"/>
          </p:cNvSpPr>
          <p:nvPr>
            <p:ph type="ftr" sz="quarter" idx="3"/>
          </p:nvPr>
        </p:nvSpPr>
        <p:spPr/>
        <p:txBody>
          <a:bodyPr/>
          <a:lstStyle>
            <a:lvl1pPr>
              <a:defRPr/>
            </a:lvl1pPr>
          </a:lstStyle>
          <a:p>
            <a:endParaRPr lang="en-US" altLang="ja-JP"/>
          </a:p>
        </p:txBody>
      </p:sp>
      <p:sp>
        <p:nvSpPr>
          <p:cNvPr id="51206" name="Rectangle 6"/>
          <p:cNvSpPr>
            <a:spLocks noGrp="1" noChangeArrowheads="1"/>
          </p:cNvSpPr>
          <p:nvPr>
            <p:ph type="sldNum" sz="quarter" idx="4"/>
          </p:nvPr>
        </p:nvSpPr>
        <p:spPr>
          <a:xfrm>
            <a:off x="8610600" y="74613"/>
            <a:ext cx="463550" cy="457200"/>
          </a:xfrm>
        </p:spPr>
        <p:txBody>
          <a:bodyPr/>
          <a:lstStyle>
            <a:lvl1pPr>
              <a:defRPr/>
            </a:lvl1pPr>
          </a:lstStyle>
          <a:p>
            <a:fld id="{AE830AA7-7BE6-4F55-AA9A-AD02063DE8AD}" type="slidenum">
              <a:rPr lang="en-US" altLang="ja-JP"/>
              <a:pPr/>
              <a:t>‹#›</a:t>
            </a:fld>
            <a:r>
              <a:rPr lang="en-US" altLang="ja-JP"/>
              <a:t>      </a:t>
            </a:r>
            <a:endParaRPr lang="en-US" altLang="ja-JP" sz="140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endParaRPr lang="en-US" altLang="ja-JP"/>
          </a:p>
        </p:txBody>
      </p:sp>
      <p:sp>
        <p:nvSpPr>
          <p:cNvPr id="5" name="フッター プレースホルダー 4"/>
          <p:cNvSpPr>
            <a:spLocks noGrp="1"/>
          </p:cNvSpPr>
          <p:nvPr>
            <p:ph type="ftr" sz="quarter" idx="11"/>
          </p:nvPr>
        </p:nvSpPr>
        <p:spPr/>
        <p:txBody>
          <a:bodyPr/>
          <a:lstStyle>
            <a:lvl1pPr>
              <a:defRPr/>
            </a:lvl1pPr>
          </a:lstStyle>
          <a:p>
            <a:endParaRPr lang="en-US" altLang="ja-JP"/>
          </a:p>
        </p:txBody>
      </p:sp>
      <p:sp>
        <p:nvSpPr>
          <p:cNvPr id="6" name="スライド番号プレースホルダー 5"/>
          <p:cNvSpPr>
            <a:spLocks noGrp="1"/>
          </p:cNvSpPr>
          <p:nvPr>
            <p:ph type="sldNum" sz="quarter" idx="12"/>
          </p:nvPr>
        </p:nvSpPr>
        <p:spPr/>
        <p:txBody>
          <a:bodyPr/>
          <a:lstStyle>
            <a:lvl1pPr>
              <a:defRPr/>
            </a:lvl1pPr>
          </a:lstStyle>
          <a:p>
            <a:fld id="{AD5D6EA8-1C9F-4AE0-8797-2D6CABA0393A}" type="slidenum">
              <a:rPr lang="en-US" altLang="ja-JP"/>
              <a:pPr/>
              <a:t>‹#›</a:t>
            </a:fld>
            <a:r>
              <a:rPr lang="en-US" altLang="ja-JP"/>
              <a:t>      </a:t>
            </a:r>
            <a:endParaRPr lang="en-US" altLang="ja-JP" sz="1400"/>
          </a:p>
        </p:txBody>
      </p:sp>
    </p:spTree>
    <p:extLst>
      <p:ext uri="{BB962C8B-B14F-4D97-AF65-F5344CB8AC3E}">
        <p14:creationId xmlns:p14="http://schemas.microsoft.com/office/powerpoint/2010/main" val="40197884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609600"/>
            <a:ext cx="1943100" cy="5486400"/>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685800" y="609600"/>
            <a:ext cx="5676900" cy="54864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endParaRPr lang="en-US" altLang="ja-JP"/>
          </a:p>
        </p:txBody>
      </p:sp>
      <p:sp>
        <p:nvSpPr>
          <p:cNvPr id="5" name="フッター プレースホルダー 4"/>
          <p:cNvSpPr>
            <a:spLocks noGrp="1"/>
          </p:cNvSpPr>
          <p:nvPr>
            <p:ph type="ftr" sz="quarter" idx="11"/>
          </p:nvPr>
        </p:nvSpPr>
        <p:spPr/>
        <p:txBody>
          <a:bodyPr/>
          <a:lstStyle>
            <a:lvl1pPr>
              <a:defRPr/>
            </a:lvl1pPr>
          </a:lstStyle>
          <a:p>
            <a:endParaRPr lang="en-US" altLang="ja-JP"/>
          </a:p>
        </p:txBody>
      </p:sp>
      <p:sp>
        <p:nvSpPr>
          <p:cNvPr id="6" name="スライド番号プレースホルダー 5"/>
          <p:cNvSpPr>
            <a:spLocks noGrp="1"/>
          </p:cNvSpPr>
          <p:nvPr>
            <p:ph type="sldNum" sz="quarter" idx="12"/>
          </p:nvPr>
        </p:nvSpPr>
        <p:spPr/>
        <p:txBody>
          <a:bodyPr/>
          <a:lstStyle>
            <a:lvl1pPr>
              <a:defRPr/>
            </a:lvl1pPr>
          </a:lstStyle>
          <a:p>
            <a:fld id="{C18AB9CA-9C33-4A4E-BA13-4D37F78040B4}" type="slidenum">
              <a:rPr lang="en-US" altLang="ja-JP"/>
              <a:pPr/>
              <a:t>‹#›</a:t>
            </a:fld>
            <a:r>
              <a:rPr lang="en-US" altLang="ja-JP"/>
              <a:t>      </a:t>
            </a:r>
            <a:endParaRPr lang="en-US" altLang="ja-JP" sz="1400"/>
          </a:p>
        </p:txBody>
      </p:sp>
    </p:spTree>
    <p:extLst>
      <p:ext uri="{BB962C8B-B14F-4D97-AF65-F5344CB8AC3E}">
        <p14:creationId xmlns:p14="http://schemas.microsoft.com/office/powerpoint/2010/main" val="3932951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8761D1-C701-4016-A021-7F0FD3F496C1}"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2277395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13266EE-82C3-4B0C-A799-1BAD68FE7B63}"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8307065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8B1B8E5-0CCC-48D4-82FA-B478877BAAD1}"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4021572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4C09142-41CC-4216-9FC8-F6C151E2D2AE}"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1972877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E95C2CE-0340-47A1-8FAB-F9BE9B8EFA1E}"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1213838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C989723-CC33-4277-A84D-45805BF51C8C}"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946042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E18C712-BCC8-4B0F-8D5C-90B074ADE867}"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7582481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FB7DA53-BDEF-40B5-808E-44CC8CDE4492}"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176063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endParaRPr lang="en-US" altLang="ja-JP"/>
          </a:p>
        </p:txBody>
      </p:sp>
      <p:sp>
        <p:nvSpPr>
          <p:cNvPr id="5" name="フッター プレースホルダー 4"/>
          <p:cNvSpPr>
            <a:spLocks noGrp="1"/>
          </p:cNvSpPr>
          <p:nvPr>
            <p:ph type="ftr" sz="quarter" idx="11"/>
          </p:nvPr>
        </p:nvSpPr>
        <p:spPr/>
        <p:txBody>
          <a:bodyPr/>
          <a:lstStyle>
            <a:lvl1pPr>
              <a:defRPr/>
            </a:lvl1pPr>
          </a:lstStyle>
          <a:p>
            <a:endParaRPr lang="en-US" altLang="ja-JP"/>
          </a:p>
        </p:txBody>
      </p:sp>
      <p:sp>
        <p:nvSpPr>
          <p:cNvPr id="6" name="スライド番号プレースホルダー 5"/>
          <p:cNvSpPr>
            <a:spLocks noGrp="1"/>
          </p:cNvSpPr>
          <p:nvPr>
            <p:ph type="sldNum" sz="quarter" idx="12"/>
          </p:nvPr>
        </p:nvSpPr>
        <p:spPr/>
        <p:txBody>
          <a:bodyPr/>
          <a:lstStyle>
            <a:lvl1pPr>
              <a:defRPr/>
            </a:lvl1pPr>
          </a:lstStyle>
          <a:p>
            <a:fld id="{96B4506B-5276-4487-9775-5533ADC3B5C8}" type="slidenum">
              <a:rPr lang="en-US" altLang="ja-JP"/>
              <a:pPr/>
              <a:t>‹#›</a:t>
            </a:fld>
            <a:r>
              <a:rPr lang="en-US" altLang="ja-JP"/>
              <a:t>      </a:t>
            </a:r>
            <a:endParaRPr lang="en-US" altLang="ja-JP" sz="1400"/>
          </a:p>
        </p:txBody>
      </p:sp>
    </p:spTree>
    <p:extLst>
      <p:ext uri="{BB962C8B-B14F-4D97-AF65-F5344CB8AC3E}">
        <p14:creationId xmlns:p14="http://schemas.microsoft.com/office/powerpoint/2010/main" val="2152699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350DC04-14AD-4388-9A84-139625E7FF13}"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7194972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65A6C79-2FA2-4319-A4BC-12AE9ED1A738}"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9393624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1DF218F-E4F2-47C5-8EE4-540976ADA36B}"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7648665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a:t>マスタ タイトルの書式設定</a:t>
            </a:r>
          </a:p>
        </p:txBody>
      </p:sp>
      <p:sp>
        <p:nvSpPr>
          <p:cNvPr id="3" name="表プレースホルダ 2"/>
          <p:cNvSpPr>
            <a:spLocks noGrp="1"/>
          </p:cNvSpPr>
          <p:nvPr>
            <p:ph type="tbl" idx="1"/>
          </p:nvPr>
        </p:nvSpPr>
        <p:spPr>
          <a:xfrm>
            <a:off x="457200" y="1600200"/>
            <a:ext cx="8229600" cy="4525963"/>
          </a:xfrm>
        </p:spPr>
        <p:txBody>
          <a:bodyPr/>
          <a:lstStyle/>
          <a:p>
            <a:pPr lvl="0"/>
            <a:endParaRPr lang="ja-JP" alt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8C2C5C2-FAF6-4BA0-8063-F536544272D4}"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2751419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dgm" preserve="1">
  <p:cSld name="タイトルと、図表または組織図">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a:t>マスタ タイトルの書式設定</a:t>
            </a:r>
          </a:p>
        </p:txBody>
      </p:sp>
      <p:sp>
        <p:nvSpPr>
          <p:cNvPr id="3" name="SmartArt プレースホルダ 2"/>
          <p:cNvSpPr>
            <a:spLocks noGrp="1"/>
          </p:cNvSpPr>
          <p:nvPr>
            <p:ph type="dgm" idx="1"/>
          </p:nvPr>
        </p:nvSpPr>
        <p:spPr>
          <a:xfrm>
            <a:off x="457200" y="1600200"/>
            <a:ext cx="8229600" cy="4525963"/>
          </a:xfrm>
        </p:spPr>
        <p:txBody>
          <a:bodyPr/>
          <a:lstStyle/>
          <a:p>
            <a:pPr lvl="0"/>
            <a:endParaRPr lang="ja-JP" alt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141288D-7DF2-4112-A094-67B86CA36B68}"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0284818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a:t>マスタ タイトルの書式設定</a:t>
            </a:r>
          </a:p>
        </p:txBody>
      </p:sp>
      <p:sp>
        <p:nvSpPr>
          <p:cNvPr id="3" name="テキスト プレースホルダ 2"/>
          <p:cNvSpPr>
            <a:spLocks noGrp="1"/>
          </p:cNvSpPr>
          <p:nvPr>
            <p:ph type="body" sz="half" idx="1"/>
          </p:nvPr>
        </p:nvSpPr>
        <p:spPr>
          <a:xfrm>
            <a:off x="457200" y="1600200"/>
            <a:ext cx="4038600" cy="4525963"/>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55395EA-9F7C-4AAD-8839-1028E94997A9}"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440466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a:defRPr/>
            </a:lvl1pPr>
          </a:lstStyle>
          <a:p>
            <a:endParaRPr lang="en-US" altLang="ja-JP"/>
          </a:p>
        </p:txBody>
      </p:sp>
      <p:sp>
        <p:nvSpPr>
          <p:cNvPr id="5" name="フッター プレースホルダー 4"/>
          <p:cNvSpPr>
            <a:spLocks noGrp="1"/>
          </p:cNvSpPr>
          <p:nvPr>
            <p:ph type="ftr" sz="quarter" idx="11"/>
          </p:nvPr>
        </p:nvSpPr>
        <p:spPr/>
        <p:txBody>
          <a:bodyPr/>
          <a:lstStyle>
            <a:lvl1pPr>
              <a:defRPr/>
            </a:lvl1pPr>
          </a:lstStyle>
          <a:p>
            <a:endParaRPr lang="en-US" altLang="ja-JP"/>
          </a:p>
        </p:txBody>
      </p:sp>
      <p:sp>
        <p:nvSpPr>
          <p:cNvPr id="6" name="スライド番号プレースホルダー 5"/>
          <p:cNvSpPr>
            <a:spLocks noGrp="1"/>
          </p:cNvSpPr>
          <p:nvPr>
            <p:ph type="sldNum" sz="quarter" idx="12"/>
          </p:nvPr>
        </p:nvSpPr>
        <p:spPr/>
        <p:txBody>
          <a:bodyPr/>
          <a:lstStyle>
            <a:lvl1pPr>
              <a:defRPr/>
            </a:lvl1pPr>
          </a:lstStyle>
          <a:p>
            <a:fld id="{4ED06291-C95E-4886-AA5F-28F544B94F21}" type="slidenum">
              <a:rPr lang="en-US" altLang="ja-JP"/>
              <a:pPr/>
              <a:t>‹#›</a:t>
            </a:fld>
            <a:r>
              <a:rPr lang="en-US" altLang="ja-JP"/>
              <a:t>      </a:t>
            </a:r>
            <a:endParaRPr lang="en-US" altLang="ja-JP" sz="1400"/>
          </a:p>
        </p:txBody>
      </p:sp>
    </p:spTree>
    <p:extLst>
      <p:ext uri="{BB962C8B-B14F-4D97-AF65-F5344CB8AC3E}">
        <p14:creationId xmlns:p14="http://schemas.microsoft.com/office/powerpoint/2010/main" val="2230686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p:cNvSpPr>
            <a:spLocks noGrp="1"/>
          </p:cNvSpPr>
          <p:nvPr>
            <p:ph type="dt" sz="half" idx="10"/>
          </p:nvPr>
        </p:nvSpPr>
        <p:spPr/>
        <p:txBody>
          <a:bodyPr/>
          <a:lstStyle>
            <a:lvl1pPr>
              <a:defRPr/>
            </a:lvl1pPr>
          </a:lstStyle>
          <a:p>
            <a:endParaRPr lang="en-US" altLang="ja-JP"/>
          </a:p>
        </p:txBody>
      </p:sp>
      <p:sp>
        <p:nvSpPr>
          <p:cNvPr id="6" name="フッター プレースホルダー 5"/>
          <p:cNvSpPr>
            <a:spLocks noGrp="1"/>
          </p:cNvSpPr>
          <p:nvPr>
            <p:ph type="ftr" sz="quarter" idx="11"/>
          </p:nvPr>
        </p:nvSpPr>
        <p:spPr/>
        <p:txBody>
          <a:bodyPr/>
          <a:lstStyle>
            <a:lvl1pPr>
              <a:defRPr/>
            </a:lvl1pPr>
          </a:lstStyle>
          <a:p>
            <a:endParaRPr lang="en-US" altLang="ja-JP"/>
          </a:p>
        </p:txBody>
      </p:sp>
      <p:sp>
        <p:nvSpPr>
          <p:cNvPr id="7" name="スライド番号プレースホルダー 6"/>
          <p:cNvSpPr>
            <a:spLocks noGrp="1"/>
          </p:cNvSpPr>
          <p:nvPr>
            <p:ph type="sldNum" sz="quarter" idx="12"/>
          </p:nvPr>
        </p:nvSpPr>
        <p:spPr/>
        <p:txBody>
          <a:bodyPr/>
          <a:lstStyle>
            <a:lvl1pPr>
              <a:defRPr/>
            </a:lvl1pPr>
          </a:lstStyle>
          <a:p>
            <a:fld id="{9B649149-3B4A-4A33-B75A-66AAE23C1FF1}" type="slidenum">
              <a:rPr lang="en-US" altLang="ja-JP"/>
              <a:pPr/>
              <a:t>‹#›</a:t>
            </a:fld>
            <a:r>
              <a:rPr lang="en-US" altLang="ja-JP"/>
              <a:t>      </a:t>
            </a:r>
            <a:endParaRPr lang="en-US" altLang="ja-JP" sz="1400"/>
          </a:p>
        </p:txBody>
      </p:sp>
    </p:spTree>
    <p:extLst>
      <p:ext uri="{BB962C8B-B14F-4D97-AF65-F5344CB8AC3E}">
        <p14:creationId xmlns:p14="http://schemas.microsoft.com/office/powerpoint/2010/main" val="451356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6"/>
          <p:cNvSpPr>
            <a:spLocks noGrp="1"/>
          </p:cNvSpPr>
          <p:nvPr>
            <p:ph type="dt" sz="half" idx="10"/>
          </p:nvPr>
        </p:nvSpPr>
        <p:spPr/>
        <p:txBody>
          <a:bodyPr/>
          <a:lstStyle>
            <a:lvl1pPr>
              <a:defRPr/>
            </a:lvl1pPr>
          </a:lstStyle>
          <a:p>
            <a:endParaRPr lang="en-US" altLang="ja-JP"/>
          </a:p>
        </p:txBody>
      </p:sp>
      <p:sp>
        <p:nvSpPr>
          <p:cNvPr id="8" name="フッター プレースホルダー 7"/>
          <p:cNvSpPr>
            <a:spLocks noGrp="1"/>
          </p:cNvSpPr>
          <p:nvPr>
            <p:ph type="ftr" sz="quarter" idx="11"/>
          </p:nvPr>
        </p:nvSpPr>
        <p:spPr/>
        <p:txBody>
          <a:bodyPr/>
          <a:lstStyle>
            <a:lvl1pPr>
              <a:defRPr/>
            </a:lvl1pPr>
          </a:lstStyle>
          <a:p>
            <a:endParaRPr lang="en-US" altLang="ja-JP"/>
          </a:p>
        </p:txBody>
      </p:sp>
      <p:sp>
        <p:nvSpPr>
          <p:cNvPr id="9" name="スライド番号プレースホルダー 8"/>
          <p:cNvSpPr>
            <a:spLocks noGrp="1"/>
          </p:cNvSpPr>
          <p:nvPr>
            <p:ph type="sldNum" sz="quarter" idx="12"/>
          </p:nvPr>
        </p:nvSpPr>
        <p:spPr/>
        <p:txBody>
          <a:bodyPr/>
          <a:lstStyle>
            <a:lvl1pPr>
              <a:defRPr/>
            </a:lvl1pPr>
          </a:lstStyle>
          <a:p>
            <a:fld id="{35F9B901-9FE2-4879-9867-0FBD08CB7658}" type="slidenum">
              <a:rPr lang="en-US" altLang="ja-JP"/>
              <a:pPr/>
              <a:t>‹#›</a:t>
            </a:fld>
            <a:r>
              <a:rPr lang="en-US" altLang="ja-JP"/>
              <a:t>      </a:t>
            </a:r>
            <a:endParaRPr lang="en-US" altLang="ja-JP" sz="1400"/>
          </a:p>
        </p:txBody>
      </p:sp>
    </p:spTree>
    <p:extLst>
      <p:ext uri="{BB962C8B-B14F-4D97-AF65-F5344CB8AC3E}">
        <p14:creationId xmlns:p14="http://schemas.microsoft.com/office/powerpoint/2010/main" val="4169295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2"/>
          <p:cNvSpPr>
            <a:spLocks noGrp="1"/>
          </p:cNvSpPr>
          <p:nvPr>
            <p:ph type="dt" sz="half" idx="10"/>
          </p:nvPr>
        </p:nvSpPr>
        <p:spPr/>
        <p:txBody>
          <a:bodyPr/>
          <a:lstStyle>
            <a:lvl1pPr>
              <a:defRPr/>
            </a:lvl1pPr>
          </a:lstStyle>
          <a:p>
            <a:endParaRPr lang="en-US" altLang="ja-JP"/>
          </a:p>
        </p:txBody>
      </p:sp>
      <p:sp>
        <p:nvSpPr>
          <p:cNvPr id="4" name="フッター プレースホルダー 3"/>
          <p:cNvSpPr>
            <a:spLocks noGrp="1"/>
          </p:cNvSpPr>
          <p:nvPr>
            <p:ph type="ftr" sz="quarter" idx="11"/>
          </p:nvPr>
        </p:nvSpPr>
        <p:spPr/>
        <p:txBody>
          <a:bodyPr/>
          <a:lstStyle>
            <a:lvl1pPr>
              <a:defRPr/>
            </a:lvl1pPr>
          </a:lstStyle>
          <a:p>
            <a:endParaRPr lang="en-US" altLang="ja-JP"/>
          </a:p>
        </p:txBody>
      </p:sp>
      <p:sp>
        <p:nvSpPr>
          <p:cNvPr id="5" name="スライド番号プレースホルダー 4"/>
          <p:cNvSpPr>
            <a:spLocks noGrp="1"/>
          </p:cNvSpPr>
          <p:nvPr>
            <p:ph type="sldNum" sz="quarter" idx="12"/>
          </p:nvPr>
        </p:nvSpPr>
        <p:spPr/>
        <p:txBody>
          <a:bodyPr/>
          <a:lstStyle>
            <a:lvl1pPr>
              <a:defRPr/>
            </a:lvl1pPr>
          </a:lstStyle>
          <a:p>
            <a:fld id="{C87FF64F-2374-4E00-AF63-D51360DF2E80}" type="slidenum">
              <a:rPr lang="en-US" altLang="ja-JP"/>
              <a:pPr/>
              <a:t>‹#›</a:t>
            </a:fld>
            <a:r>
              <a:rPr lang="en-US" altLang="ja-JP"/>
              <a:t>      </a:t>
            </a:r>
            <a:endParaRPr lang="en-US" altLang="ja-JP" sz="1400"/>
          </a:p>
        </p:txBody>
      </p:sp>
    </p:spTree>
    <p:extLst>
      <p:ext uri="{BB962C8B-B14F-4D97-AF65-F5344CB8AC3E}">
        <p14:creationId xmlns:p14="http://schemas.microsoft.com/office/powerpoint/2010/main" val="18115224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a:defRPr/>
            </a:lvl1pPr>
          </a:lstStyle>
          <a:p>
            <a:endParaRPr lang="en-US" altLang="ja-JP"/>
          </a:p>
        </p:txBody>
      </p:sp>
      <p:sp>
        <p:nvSpPr>
          <p:cNvPr id="3" name="フッター プレースホルダー 2"/>
          <p:cNvSpPr>
            <a:spLocks noGrp="1"/>
          </p:cNvSpPr>
          <p:nvPr>
            <p:ph type="ftr" sz="quarter" idx="11"/>
          </p:nvPr>
        </p:nvSpPr>
        <p:spPr/>
        <p:txBody>
          <a:bodyPr/>
          <a:lstStyle>
            <a:lvl1pPr>
              <a:defRPr/>
            </a:lvl1pPr>
          </a:lstStyle>
          <a:p>
            <a:endParaRPr lang="en-US" altLang="ja-JP"/>
          </a:p>
        </p:txBody>
      </p:sp>
      <p:sp>
        <p:nvSpPr>
          <p:cNvPr id="4" name="スライド番号プレースホルダー 3"/>
          <p:cNvSpPr>
            <a:spLocks noGrp="1"/>
          </p:cNvSpPr>
          <p:nvPr>
            <p:ph type="sldNum" sz="quarter" idx="12"/>
          </p:nvPr>
        </p:nvSpPr>
        <p:spPr/>
        <p:txBody>
          <a:bodyPr/>
          <a:lstStyle>
            <a:lvl1pPr>
              <a:defRPr/>
            </a:lvl1pPr>
          </a:lstStyle>
          <a:p>
            <a:fld id="{CC8522C2-B629-4FBD-BF1D-50E3E8BFD87B}" type="slidenum">
              <a:rPr lang="en-US" altLang="ja-JP"/>
              <a:pPr/>
              <a:t>‹#›</a:t>
            </a:fld>
            <a:r>
              <a:rPr lang="en-US" altLang="ja-JP"/>
              <a:t>      </a:t>
            </a:r>
            <a:endParaRPr lang="en-US" altLang="ja-JP" sz="1400"/>
          </a:p>
        </p:txBody>
      </p:sp>
    </p:spTree>
    <p:extLst>
      <p:ext uri="{BB962C8B-B14F-4D97-AF65-F5344CB8AC3E}">
        <p14:creationId xmlns:p14="http://schemas.microsoft.com/office/powerpoint/2010/main" val="670933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a:defRPr/>
            </a:lvl1pPr>
          </a:lstStyle>
          <a:p>
            <a:endParaRPr lang="en-US" altLang="ja-JP"/>
          </a:p>
        </p:txBody>
      </p:sp>
      <p:sp>
        <p:nvSpPr>
          <p:cNvPr id="6" name="フッター プレースホルダー 5"/>
          <p:cNvSpPr>
            <a:spLocks noGrp="1"/>
          </p:cNvSpPr>
          <p:nvPr>
            <p:ph type="ftr" sz="quarter" idx="11"/>
          </p:nvPr>
        </p:nvSpPr>
        <p:spPr/>
        <p:txBody>
          <a:bodyPr/>
          <a:lstStyle>
            <a:lvl1pPr>
              <a:defRPr/>
            </a:lvl1pPr>
          </a:lstStyle>
          <a:p>
            <a:endParaRPr lang="en-US" altLang="ja-JP"/>
          </a:p>
        </p:txBody>
      </p:sp>
      <p:sp>
        <p:nvSpPr>
          <p:cNvPr id="7" name="スライド番号プレースホルダー 6"/>
          <p:cNvSpPr>
            <a:spLocks noGrp="1"/>
          </p:cNvSpPr>
          <p:nvPr>
            <p:ph type="sldNum" sz="quarter" idx="12"/>
          </p:nvPr>
        </p:nvSpPr>
        <p:spPr/>
        <p:txBody>
          <a:bodyPr/>
          <a:lstStyle>
            <a:lvl1pPr>
              <a:defRPr/>
            </a:lvl1pPr>
          </a:lstStyle>
          <a:p>
            <a:fld id="{D5CE06BC-F27E-4378-A3EE-C3E3C965F581}" type="slidenum">
              <a:rPr lang="en-US" altLang="ja-JP"/>
              <a:pPr/>
              <a:t>‹#›</a:t>
            </a:fld>
            <a:r>
              <a:rPr lang="en-US" altLang="ja-JP"/>
              <a:t>      </a:t>
            </a:r>
            <a:endParaRPr lang="en-US" altLang="ja-JP" sz="1400"/>
          </a:p>
        </p:txBody>
      </p:sp>
    </p:spTree>
    <p:extLst>
      <p:ext uri="{BB962C8B-B14F-4D97-AF65-F5344CB8AC3E}">
        <p14:creationId xmlns:p14="http://schemas.microsoft.com/office/powerpoint/2010/main" val="201115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a:defRPr/>
            </a:lvl1pPr>
          </a:lstStyle>
          <a:p>
            <a:endParaRPr lang="en-US" altLang="ja-JP"/>
          </a:p>
        </p:txBody>
      </p:sp>
      <p:sp>
        <p:nvSpPr>
          <p:cNvPr id="6" name="フッター プレースホルダー 5"/>
          <p:cNvSpPr>
            <a:spLocks noGrp="1"/>
          </p:cNvSpPr>
          <p:nvPr>
            <p:ph type="ftr" sz="quarter" idx="11"/>
          </p:nvPr>
        </p:nvSpPr>
        <p:spPr/>
        <p:txBody>
          <a:bodyPr/>
          <a:lstStyle>
            <a:lvl1pPr>
              <a:defRPr/>
            </a:lvl1pPr>
          </a:lstStyle>
          <a:p>
            <a:endParaRPr lang="en-US" altLang="ja-JP"/>
          </a:p>
        </p:txBody>
      </p:sp>
      <p:sp>
        <p:nvSpPr>
          <p:cNvPr id="7" name="スライド番号プレースホルダー 6"/>
          <p:cNvSpPr>
            <a:spLocks noGrp="1"/>
          </p:cNvSpPr>
          <p:nvPr>
            <p:ph type="sldNum" sz="quarter" idx="12"/>
          </p:nvPr>
        </p:nvSpPr>
        <p:spPr/>
        <p:txBody>
          <a:bodyPr/>
          <a:lstStyle>
            <a:lvl1pPr>
              <a:defRPr/>
            </a:lvl1pPr>
          </a:lstStyle>
          <a:p>
            <a:fld id="{D0361D79-AAF0-4A99-86D5-1E0335C3C41C}" type="slidenum">
              <a:rPr lang="en-US" altLang="ja-JP"/>
              <a:pPr/>
              <a:t>‹#›</a:t>
            </a:fld>
            <a:r>
              <a:rPr lang="en-US" altLang="ja-JP"/>
              <a:t>      </a:t>
            </a:r>
            <a:endParaRPr lang="en-US" altLang="ja-JP" sz="1400"/>
          </a:p>
        </p:txBody>
      </p:sp>
    </p:spTree>
    <p:extLst>
      <p:ext uri="{BB962C8B-B14F-4D97-AF65-F5344CB8AC3E}">
        <p14:creationId xmlns:p14="http://schemas.microsoft.com/office/powerpoint/2010/main" val="3324818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l">
              <a:defRPr sz="1400"/>
            </a:lvl1pPr>
          </a:lstStyle>
          <a:p>
            <a:endParaRPr lang="en-US" altLang="ja-JP"/>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a:lvl1pPr>
          </a:lstStyle>
          <a:p>
            <a:endParaRPr lang="en-US" altLang="ja-JP"/>
          </a:p>
        </p:txBody>
      </p:sp>
      <p:sp>
        <p:nvSpPr>
          <p:cNvPr id="1030" name="Rectangle 6"/>
          <p:cNvSpPr>
            <a:spLocks noGrp="1" noChangeArrowheads="1"/>
          </p:cNvSpPr>
          <p:nvPr>
            <p:ph type="sldNum" sz="quarter" idx="4"/>
          </p:nvPr>
        </p:nvSpPr>
        <p:spPr bwMode="auto">
          <a:xfrm>
            <a:off x="8610600" y="76200"/>
            <a:ext cx="457200"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600"/>
            </a:lvl1pPr>
          </a:lstStyle>
          <a:p>
            <a:fld id="{7F2D4E58-EDB3-4D63-92AA-052B4E53B3B1}" type="slidenum">
              <a:rPr lang="en-US" altLang="ja-JP"/>
              <a:pPr/>
              <a:t>‹#›</a:t>
            </a:fld>
            <a:r>
              <a:rPr lang="en-US" altLang="ja-JP"/>
              <a:t>      </a:t>
            </a:r>
            <a:endParaRPr lang="en-US" altLang="ja-JP" sz="140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fontAlgn="base">
        <a:lnSpc>
          <a:spcPct val="80000"/>
        </a:lnSpc>
        <a:spcBef>
          <a:spcPct val="0"/>
        </a:spcBef>
        <a:spcAft>
          <a:spcPct val="0"/>
        </a:spcAft>
        <a:defRPr kumimoji="1" sz="4400">
          <a:solidFill>
            <a:schemeClr val="tx2"/>
          </a:solidFill>
          <a:latin typeface="+mj-lt"/>
          <a:ea typeface="+mj-ea"/>
          <a:cs typeface="+mj-cs"/>
        </a:defRPr>
      </a:lvl1pPr>
      <a:lvl2pPr algn="ctr" rtl="0" fontAlgn="base">
        <a:lnSpc>
          <a:spcPct val="80000"/>
        </a:lnSpc>
        <a:spcBef>
          <a:spcPct val="0"/>
        </a:spcBef>
        <a:spcAft>
          <a:spcPct val="0"/>
        </a:spcAft>
        <a:defRPr kumimoji="1" sz="4400">
          <a:solidFill>
            <a:schemeClr val="tx2"/>
          </a:solidFill>
          <a:latin typeface="Arial" charset="0"/>
          <a:ea typeface="ＭＳ Ｐゴシック" charset="-128"/>
        </a:defRPr>
      </a:lvl2pPr>
      <a:lvl3pPr algn="ctr" rtl="0" fontAlgn="base">
        <a:lnSpc>
          <a:spcPct val="80000"/>
        </a:lnSpc>
        <a:spcBef>
          <a:spcPct val="0"/>
        </a:spcBef>
        <a:spcAft>
          <a:spcPct val="0"/>
        </a:spcAft>
        <a:defRPr kumimoji="1" sz="4400">
          <a:solidFill>
            <a:schemeClr val="tx2"/>
          </a:solidFill>
          <a:latin typeface="Arial" charset="0"/>
          <a:ea typeface="ＭＳ Ｐゴシック" charset="-128"/>
        </a:defRPr>
      </a:lvl3pPr>
      <a:lvl4pPr algn="ctr" rtl="0" fontAlgn="base">
        <a:lnSpc>
          <a:spcPct val="80000"/>
        </a:lnSpc>
        <a:spcBef>
          <a:spcPct val="0"/>
        </a:spcBef>
        <a:spcAft>
          <a:spcPct val="0"/>
        </a:spcAft>
        <a:defRPr kumimoji="1" sz="4400">
          <a:solidFill>
            <a:schemeClr val="tx2"/>
          </a:solidFill>
          <a:latin typeface="Arial" charset="0"/>
          <a:ea typeface="ＭＳ Ｐゴシック" charset="-128"/>
        </a:defRPr>
      </a:lvl4pPr>
      <a:lvl5pPr algn="ctr" rtl="0" fontAlgn="base">
        <a:lnSpc>
          <a:spcPct val="80000"/>
        </a:lnSpc>
        <a:spcBef>
          <a:spcPct val="0"/>
        </a:spcBef>
        <a:spcAft>
          <a:spcPct val="0"/>
        </a:spcAft>
        <a:defRPr kumimoji="1" sz="4400">
          <a:solidFill>
            <a:schemeClr val="tx2"/>
          </a:solidFill>
          <a:latin typeface="Arial" charset="0"/>
          <a:ea typeface="ＭＳ Ｐゴシック" charset="-128"/>
        </a:defRPr>
      </a:lvl5pPr>
      <a:lvl6pPr marL="457200" algn="ctr" rtl="0" fontAlgn="base">
        <a:lnSpc>
          <a:spcPct val="80000"/>
        </a:lnSpc>
        <a:spcBef>
          <a:spcPct val="0"/>
        </a:spcBef>
        <a:spcAft>
          <a:spcPct val="0"/>
        </a:spcAft>
        <a:defRPr kumimoji="1" sz="4400">
          <a:solidFill>
            <a:schemeClr val="tx2"/>
          </a:solidFill>
          <a:latin typeface="Arial" charset="0"/>
          <a:ea typeface="ＭＳ Ｐゴシック" charset="-128"/>
        </a:defRPr>
      </a:lvl6pPr>
      <a:lvl7pPr marL="914400" algn="ctr" rtl="0" fontAlgn="base">
        <a:lnSpc>
          <a:spcPct val="80000"/>
        </a:lnSpc>
        <a:spcBef>
          <a:spcPct val="0"/>
        </a:spcBef>
        <a:spcAft>
          <a:spcPct val="0"/>
        </a:spcAft>
        <a:defRPr kumimoji="1" sz="4400">
          <a:solidFill>
            <a:schemeClr val="tx2"/>
          </a:solidFill>
          <a:latin typeface="Arial" charset="0"/>
          <a:ea typeface="ＭＳ Ｐゴシック" charset="-128"/>
        </a:defRPr>
      </a:lvl7pPr>
      <a:lvl8pPr marL="1371600" algn="ctr" rtl="0" fontAlgn="base">
        <a:lnSpc>
          <a:spcPct val="80000"/>
        </a:lnSpc>
        <a:spcBef>
          <a:spcPct val="0"/>
        </a:spcBef>
        <a:spcAft>
          <a:spcPct val="0"/>
        </a:spcAft>
        <a:defRPr kumimoji="1" sz="4400">
          <a:solidFill>
            <a:schemeClr val="tx2"/>
          </a:solidFill>
          <a:latin typeface="Arial" charset="0"/>
          <a:ea typeface="ＭＳ Ｐゴシック" charset="-128"/>
        </a:defRPr>
      </a:lvl8pPr>
      <a:lvl9pPr marL="1828800" algn="ctr" rtl="0" fontAlgn="base">
        <a:lnSpc>
          <a:spcPct val="80000"/>
        </a:lnSpc>
        <a:spcBef>
          <a:spcPct val="0"/>
        </a:spcBef>
        <a:spcAft>
          <a:spcPct val="0"/>
        </a:spcAft>
        <a:defRPr kumimoji="1" sz="4400">
          <a:solidFill>
            <a:schemeClr val="tx2"/>
          </a:solidFill>
          <a:latin typeface="Arial" charset="0"/>
          <a:ea typeface="ＭＳ Ｐゴシック" charset="-128"/>
        </a:defRPr>
      </a:lvl9pPr>
    </p:titleStyle>
    <p:bodyStyle>
      <a:lvl1pPr marL="342900" indent="-342900" algn="l" rtl="0" fontAlgn="base">
        <a:spcBef>
          <a:spcPct val="20000"/>
        </a:spcBef>
        <a:spcAft>
          <a:spcPct val="0"/>
        </a:spcAft>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lgn="l">
              <a:defRPr/>
            </a:pPr>
            <a:endParaRPr lang="en-US" altLang="ja-JP">
              <a:solidFill>
                <a:srgbClr val="000000"/>
              </a:solidFill>
              <a:ea typeface="ＭＳ Ｐゴシック" panose="020B0600070205080204" pitchFamily="50" charset="-128"/>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ltLang="ja-JP">
              <a:solidFill>
                <a:srgbClr val="000000"/>
              </a:solidFill>
              <a:ea typeface="ＭＳ Ｐゴシック" panose="020B0600070205080204" pitchFamily="50" charset="-128"/>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5CA5CFA0-1EAF-4603-AEB1-2E4A2C909729}" type="slidenum">
              <a:rPr lang="en-US" altLang="ja-JP">
                <a:solidFill>
                  <a:srgbClr val="000000"/>
                </a:solidFill>
                <a:latin typeface="Arial" panose="020B0604020202020204" pitchFamily="34" charset="0"/>
                <a:ea typeface="ＭＳ Ｐゴシック" panose="020B0600070205080204" pitchFamily="50" charset="-128"/>
              </a:rPr>
              <a:pPr>
                <a:defRPr/>
              </a:pPr>
              <a:t>‹#›</a:t>
            </a:fld>
            <a:endParaRPr lang="en-US" altLang="ja-JP">
              <a:solidFill>
                <a:srgbClr val="000000"/>
              </a:solidFill>
              <a:latin typeface="Arial" panose="020B0604020202020204" pitchFamily="34" charset="0"/>
              <a:ea typeface="ＭＳ Ｐゴシック" panose="020B0600070205080204" pitchFamily="50" charset="-128"/>
            </a:endParaRPr>
          </a:p>
        </p:txBody>
      </p:sp>
    </p:spTree>
    <p:extLst>
      <p:ext uri="{BB962C8B-B14F-4D97-AF65-F5344CB8AC3E}">
        <p14:creationId xmlns:p14="http://schemas.microsoft.com/office/powerpoint/2010/main" val="26256271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タイトル 1"/>
          <p:cNvSpPr>
            <a:spLocks noGrp="1"/>
          </p:cNvSpPr>
          <p:nvPr>
            <p:ph type="ctrTitle"/>
          </p:nvPr>
        </p:nvSpPr>
        <p:spPr>
          <a:xfrm>
            <a:off x="463720" y="136525"/>
            <a:ext cx="7772400" cy="1470025"/>
          </a:xfrm>
        </p:spPr>
        <p:txBody>
          <a:bodyPr/>
          <a:lstStyle/>
          <a:p>
            <a:pPr eaLnBrk="1" hangingPunct="1"/>
            <a:r>
              <a:rPr lang="ja-JP" altLang="en-US" sz="3200" dirty="0"/>
              <a:t>令和５年度</a:t>
            </a:r>
            <a:br>
              <a:rPr lang="en-US" altLang="ja-JP" sz="3200" dirty="0"/>
            </a:br>
            <a:r>
              <a:rPr lang="ja-JP" altLang="en-US" sz="3200" dirty="0"/>
              <a:t>介護支援専門員実務研修</a:t>
            </a:r>
          </a:p>
        </p:txBody>
      </p:sp>
      <p:sp>
        <p:nvSpPr>
          <p:cNvPr id="3" name="サブタイトル 2"/>
          <p:cNvSpPr>
            <a:spLocks noGrp="1"/>
          </p:cNvSpPr>
          <p:nvPr>
            <p:ph type="subTitle" idx="1"/>
          </p:nvPr>
        </p:nvSpPr>
        <p:spPr>
          <a:xfrm>
            <a:off x="907880" y="1507614"/>
            <a:ext cx="6840760" cy="1392287"/>
          </a:xfrm>
          <a:solidFill>
            <a:schemeClr val="accent3">
              <a:lumMod val="95000"/>
            </a:schemeClr>
          </a:solidFill>
        </p:spPr>
        <p:txBody>
          <a:bodyPr rtlCol="0" anchor="ctr" anchorCtr="1">
            <a:normAutofit/>
          </a:bodyPr>
          <a:lstStyle/>
          <a:p>
            <a:pPr eaLnBrk="1" fontAlgn="auto" hangingPunct="1">
              <a:spcAft>
                <a:spcPts val="0"/>
              </a:spcAft>
              <a:defRPr/>
            </a:pPr>
            <a:r>
              <a:rPr lang="ja-JP" altLang="en-US" sz="4800" dirty="0">
                <a:solidFill>
                  <a:schemeClr val="accent1">
                    <a:lumMod val="50000"/>
                  </a:schemeClr>
                </a:solidFill>
              </a:rPr>
              <a:t>小規模研修２</a:t>
            </a:r>
          </a:p>
        </p:txBody>
      </p:sp>
      <p:sp>
        <p:nvSpPr>
          <p:cNvPr id="4" name="タイトル 1"/>
          <p:cNvSpPr txBox="1">
            <a:spLocks/>
          </p:cNvSpPr>
          <p:nvPr/>
        </p:nvSpPr>
        <p:spPr>
          <a:xfrm>
            <a:off x="1475656" y="4731988"/>
            <a:ext cx="7772400" cy="1470025"/>
          </a:xfrm>
          <a:prstGeom prst="rect">
            <a:avLst/>
          </a:prstGeom>
        </p:spPr>
        <p:txBody>
          <a:bodyPr anchor="ctr">
            <a:normAutofit/>
          </a:bodyPr>
          <a:lstStyle/>
          <a:p>
            <a:pPr fontAlgn="auto">
              <a:spcAft>
                <a:spcPts val="0"/>
              </a:spcAft>
              <a:defRPr/>
            </a:pPr>
            <a:endParaRPr lang="ja-JP" altLang="en-US" sz="3200" dirty="0">
              <a:solidFill>
                <a:srgbClr val="000000"/>
              </a:solidFill>
              <a:latin typeface="Arial"/>
              <a:ea typeface="ＭＳ Ｐゴシック"/>
            </a:endParaRPr>
          </a:p>
        </p:txBody>
      </p:sp>
      <p:sp>
        <p:nvSpPr>
          <p:cNvPr id="2" name="正方形/長方形 1"/>
          <p:cNvSpPr/>
          <p:nvPr/>
        </p:nvSpPr>
        <p:spPr>
          <a:xfrm>
            <a:off x="801348" y="2792995"/>
            <a:ext cx="7697164" cy="3877985"/>
          </a:xfrm>
          <a:prstGeom prst="rect">
            <a:avLst/>
          </a:prstGeom>
        </p:spPr>
        <p:txBody>
          <a:bodyPr wrap="square">
            <a:spAutoFit/>
          </a:bodyPr>
          <a:lstStyle/>
          <a:p>
            <a:pPr algn="l" eaLnBrk="0" hangingPunct="0"/>
            <a:r>
              <a:rPr lang="en-US" altLang="ja-JP" sz="3200" dirty="0">
                <a:solidFill>
                  <a:srgbClr val="002060"/>
                </a:solidFill>
                <a:effectLst>
                  <a:outerShdw blurRad="38100" dist="38100" dir="2700000" algn="tl">
                    <a:srgbClr val="000000">
                      <a:alpha val="43137"/>
                    </a:srgbClr>
                  </a:outerShdw>
                </a:effectLst>
                <a:latin typeface="Arial" panose="020B0604020202020204" pitchFamily="34" charset="0"/>
                <a:ea typeface="ＭＳ Ｐゴシック" panose="020B0600070205080204" pitchFamily="50" charset="-128"/>
              </a:rPr>
              <a:t>Ⅰ</a:t>
            </a:r>
            <a:r>
              <a:rPr lang="ja-JP" altLang="en-US" sz="3200" dirty="0">
                <a:solidFill>
                  <a:srgbClr val="002060"/>
                </a:solidFill>
                <a:effectLst>
                  <a:outerShdw blurRad="38100" dist="38100" dir="2700000" algn="tl">
                    <a:srgbClr val="000000">
                      <a:alpha val="43137"/>
                    </a:srgbClr>
                  </a:outerShdw>
                </a:effectLst>
                <a:latin typeface="Arial" panose="020B0604020202020204" pitchFamily="34" charset="0"/>
                <a:ea typeface="ＭＳ Ｐゴシック" panose="020B0600070205080204" pitchFamily="50" charset="-128"/>
              </a:rPr>
              <a:t>　ケアマネジメントに必要な基礎知識及び</a:t>
            </a:r>
            <a:endParaRPr lang="en-US" altLang="ja-JP" sz="3200" dirty="0">
              <a:solidFill>
                <a:srgbClr val="002060"/>
              </a:solidFill>
              <a:effectLst>
                <a:outerShdw blurRad="38100" dist="38100" dir="2700000" algn="tl">
                  <a:srgbClr val="000000">
                    <a:alpha val="43137"/>
                  </a:srgbClr>
                </a:outerShdw>
              </a:effectLst>
              <a:latin typeface="Arial" panose="020B0604020202020204" pitchFamily="34" charset="0"/>
              <a:ea typeface="ＭＳ Ｐゴシック" panose="020B0600070205080204" pitchFamily="50" charset="-128"/>
            </a:endParaRPr>
          </a:p>
          <a:p>
            <a:pPr algn="l" eaLnBrk="0" hangingPunct="0"/>
            <a:r>
              <a:rPr lang="ja-JP" altLang="en-US" sz="3200" dirty="0">
                <a:solidFill>
                  <a:srgbClr val="002060"/>
                </a:solidFill>
                <a:effectLst>
                  <a:outerShdw blurRad="38100" dist="38100" dir="2700000" algn="tl">
                    <a:srgbClr val="000000">
                      <a:alpha val="43137"/>
                    </a:srgbClr>
                  </a:outerShdw>
                </a:effectLst>
                <a:latin typeface="Arial" panose="020B0604020202020204" pitchFamily="34" charset="0"/>
                <a:ea typeface="ＭＳ Ｐゴシック" panose="020B0600070205080204" pitchFamily="50" charset="-128"/>
              </a:rPr>
              <a:t>　　　技術　</a:t>
            </a:r>
            <a:r>
              <a:rPr lang="en-US" altLang="ja-JP" sz="3200" dirty="0">
                <a:solidFill>
                  <a:srgbClr val="002060"/>
                </a:solidFill>
                <a:effectLst>
                  <a:outerShdw blurRad="38100" dist="38100" dir="2700000" algn="tl">
                    <a:srgbClr val="000000">
                      <a:alpha val="43137"/>
                    </a:srgbClr>
                  </a:outerShdw>
                </a:effectLst>
                <a:latin typeface="Arial" panose="020B0604020202020204" pitchFamily="34" charset="0"/>
                <a:ea typeface="ＭＳ Ｐゴシック" panose="020B0600070205080204" pitchFamily="50" charset="-128"/>
              </a:rPr>
              <a:t>―</a:t>
            </a:r>
            <a:r>
              <a:rPr lang="ja-JP" altLang="en-US" sz="3200" dirty="0">
                <a:solidFill>
                  <a:srgbClr val="002060"/>
                </a:solidFill>
                <a:effectLst>
                  <a:outerShdw blurRad="38100" dist="38100" dir="2700000" algn="tl">
                    <a:srgbClr val="000000">
                      <a:alpha val="43137"/>
                    </a:srgbClr>
                  </a:outerShdw>
                </a:effectLst>
                <a:latin typeface="Arial" panose="020B0604020202020204" pitchFamily="34" charset="0"/>
                <a:ea typeface="ＭＳ Ｐゴシック" panose="020B0600070205080204" pitchFamily="50" charset="-128"/>
              </a:rPr>
              <a:t>モニタリング及び評価</a:t>
            </a:r>
            <a:endParaRPr lang="en-US" altLang="ja-JP" sz="3200" dirty="0">
              <a:solidFill>
                <a:srgbClr val="002060"/>
              </a:solidFill>
              <a:effectLst>
                <a:outerShdw blurRad="38100" dist="38100" dir="2700000" algn="tl">
                  <a:srgbClr val="000000">
                    <a:alpha val="43137"/>
                  </a:srgbClr>
                </a:outerShdw>
              </a:effectLst>
              <a:latin typeface="Arial" panose="020B0604020202020204" pitchFamily="34" charset="0"/>
              <a:ea typeface="ＭＳ Ｐゴシック" panose="020B0600070205080204" pitchFamily="50" charset="-128"/>
            </a:endParaRPr>
          </a:p>
          <a:p>
            <a:pPr algn="l" eaLnBrk="0" hangingPunct="0"/>
            <a:endParaRPr lang="ja-JP" altLang="en-US" dirty="0">
              <a:solidFill>
                <a:srgbClr val="002060"/>
              </a:solidFill>
              <a:effectLst>
                <a:outerShdw blurRad="38100" dist="38100" dir="2700000" algn="tl">
                  <a:srgbClr val="000000">
                    <a:alpha val="43137"/>
                  </a:srgbClr>
                </a:outerShdw>
              </a:effectLst>
              <a:latin typeface="Arial" panose="020B0604020202020204" pitchFamily="34" charset="0"/>
              <a:ea typeface="ＭＳ Ｐゴシック" panose="020B0600070205080204" pitchFamily="50" charset="-128"/>
            </a:endParaRPr>
          </a:p>
          <a:p>
            <a:pPr algn="l" eaLnBrk="0" hangingPunct="0"/>
            <a:r>
              <a:rPr lang="ja-JP" altLang="en-US" dirty="0">
                <a:solidFill>
                  <a:srgbClr val="002060"/>
                </a:solidFill>
                <a:effectLst>
                  <a:outerShdw blurRad="38100" dist="38100" dir="2700000" algn="tl">
                    <a:srgbClr val="000000">
                      <a:alpha val="43137"/>
                    </a:srgbClr>
                  </a:outerShdw>
                </a:effectLst>
                <a:latin typeface="Arial" panose="020B0604020202020204" pitchFamily="34" charset="0"/>
                <a:ea typeface="ＭＳ Ｐゴシック" panose="020B0600070205080204" pitchFamily="50" charset="-128"/>
              </a:rPr>
              <a:t>　</a:t>
            </a:r>
            <a:endParaRPr lang="en-US" altLang="ja-JP" dirty="0">
              <a:solidFill>
                <a:srgbClr val="002060"/>
              </a:solidFill>
              <a:effectLst>
                <a:outerShdw blurRad="38100" dist="38100" dir="2700000" algn="tl">
                  <a:srgbClr val="000000">
                    <a:alpha val="43137"/>
                  </a:srgbClr>
                </a:outerShdw>
              </a:effectLst>
              <a:latin typeface="Arial" panose="020B0604020202020204" pitchFamily="34" charset="0"/>
              <a:ea typeface="ＭＳ Ｐゴシック" panose="020B0600070205080204" pitchFamily="50" charset="-128"/>
            </a:endParaRPr>
          </a:p>
          <a:p>
            <a:pPr algn="l" eaLnBrk="0" hangingPunct="0"/>
            <a:r>
              <a:rPr lang="en-US" altLang="ja-JP" sz="3200" dirty="0">
                <a:solidFill>
                  <a:srgbClr val="002060"/>
                </a:solidFill>
                <a:effectLst>
                  <a:outerShdw blurRad="38100" dist="38100" dir="2700000" algn="tl">
                    <a:srgbClr val="000000">
                      <a:alpha val="43137"/>
                    </a:srgbClr>
                  </a:outerShdw>
                </a:effectLst>
                <a:latin typeface="Arial" panose="020B0604020202020204" pitchFamily="34" charset="0"/>
                <a:ea typeface="ＭＳ Ｐゴシック" panose="020B0600070205080204" pitchFamily="50" charset="-128"/>
              </a:rPr>
              <a:t>Ⅱ</a:t>
            </a:r>
            <a:r>
              <a:rPr lang="ja-JP" altLang="en-US" sz="3200" dirty="0">
                <a:solidFill>
                  <a:srgbClr val="002060"/>
                </a:solidFill>
                <a:effectLst>
                  <a:outerShdw blurRad="38100" dist="38100" dir="2700000" algn="tl">
                    <a:srgbClr val="000000">
                      <a:alpha val="43137"/>
                    </a:srgbClr>
                  </a:outerShdw>
                </a:effectLst>
                <a:latin typeface="Arial" panose="020B0604020202020204" pitchFamily="34" charset="0"/>
                <a:ea typeface="ＭＳ Ｐゴシック" panose="020B0600070205080204" pitchFamily="50" charset="-128"/>
              </a:rPr>
              <a:t>　介護支援専門員に求められるマネジメ</a:t>
            </a:r>
            <a:endParaRPr lang="en-US" altLang="ja-JP" sz="3200" dirty="0">
              <a:solidFill>
                <a:srgbClr val="002060"/>
              </a:solidFill>
              <a:effectLst>
                <a:outerShdw blurRad="38100" dist="38100" dir="2700000" algn="tl">
                  <a:srgbClr val="000000">
                    <a:alpha val="43137"/>
                  </a:srgbClr>
                </a:outerShdw>
              </a:effectLst>
              <a:latin typeface="Arial" panose="020B0604020202020204" pitchFamily="34" charset="0"/>
              <a:ea typeface="ＭＳ Ｐゴシック" panose="020B0600070205080204" pitchFamily="50" charset="-128"/>
            </a:endParaRPr>
          </a:p>
          <a:p>
            <a:pPr algn="l" eaLnBrk="0" hangingPunct="0"/>
            <a:r>
              <a:rPr lang="ja-JP" altLang="en-US" sz="3200" dirty="0">
                <a:solidFill>
                  <a:srgbClr val="002060"/>
                </a:solidFill>
                <a:effectLst>
                  <a:outerShdw blurRad="38100" dist="38100" dir="2700000" algn="tl">
                    <a:srgbClr val="000000">
                      <a:alpha val="43137"/>
                    </a:srgbClr>
                  </a:outerShdw>
                </a:effectLst>
                <a:latin typeface="Arial" panose="020B0604020202020204" pitchFamily="34" charset="0"/>
                <a:ea typeface="ＭＳ Ｐゴシック" panose="020B0600070205080204" pitchFamily="50" charset="-128"/>
              </a:rPr>
              <a:t>　　　ント（ﾁｰﾑﾏﾈｼﾞﾒﾝﾄ）</a:t>
            </a:r>
            <a:endParaRPr lang="en-US" altLang="ja-JP" sz="3200" dirty="0">
              <a:solidFill>
                <a:srgbClr val="002060"/>
              </a:solidFill>
              <a:effectLst>
                <a:outerShdw blurRad="38100" dist="38100" dir="2700000" algn="tl">
                  <a:srgbClr val="000000">
                    <a:alpha val="43137"/>
                  </a:srgbClr>
                </a:outerShdw>
              </a:effectLst>
              <a:latin typeface="Arial" panose="020B0604020202020204" pitchFamily="34" charset="0"/>
              <a:ea typeface="ＭＳ Ｐゴシック" panose="020B0600070205080204" pitchFamily="50" charset="-128"/>
            </a:endParaRPr>
          </a:p>
          <a:p>
            <a:pPr algn="l" eaLnBrk="0" hangingPunct="0"/>
            <a:endParaRPr lang="en-US" altLang="ja-JP" dirty="0">
              <a:solidFill>
                <a:srgbClr val="002060"/>
              </a:solidFill>
              <a:effectLst>
                <a:outerShdw blurRad="38100" dist="38100" dir="2700000" algn="tl">
                  <a:srgbClr val="000000">
                    <a:alpha val="43137"/>
                  </a:srgbClr>
                </a:outerShdw>
              </a:effectLst>
              <a:latin typeface="Arial" panose="020B0604020202020204" pitchFamily="34" charset="0"/>
              <a:ea typeface="ＭＳ Ｐゴシック" panose="020B0600070205080204" pitchFamily="50" charset="-128"/>
            </a:endParaRPr>
          </a:p>
          <a:p>
            <a:pPr algn="l" eaLnBrk="0" hangingPunct="0"/>
            <a:r>
              <a:rPr lang="en-US" altLang="ja-JP" sz="3200" dirty="0">
                <a:solidFill>
                  <a:srgbClr val="002060"/>
                </a:solidFill>
                <a:effectLst>
                  <a:outerShdw blurRad="38100" dist="38100" dir="2700000" algn="tl">
                    <a:srgbClr val="000000">
                      <a:alpha val="43137"/>
                    </a:srgbClr>
                  </a:outerShdw>
                </a:effectLst>
                <a:latin typeface="Arial" panose="020B0604020202020204" pitchFamily="34" charset="0"/>
                <a:ea typeface="ＭＳ Ｐゴシック" panose="020B0600070205080204" pitchFamily="50" charset="-128"/>
              </a:rPr>
              <a:t>Ⅲ</a:t>
            </a:r>
            <a:r>
              <a:rPr lang="ja-JP" altLang="en-US" sz="3200" dirty="0">
                <a:solidFill>
                  <a:srgbClr val="002060"/>
                </a:solidFill>
                <a:effectLst>
                  <a:outerShdw blurRad="38100" dist="38100" dir="2700000" algn="tl">
                    <a:srgbClr val="000000">
                      <a:alpha val="43137"/>
                    </a:srgbClr>
                  </a:outerShdw>
                </a:effectLst>
                <a:latin typeface="Arial" panose="020B0604020202020204" pitchFamily="34" charset="0"/>
                <a:ea typeface="ＭＳ Ｐゴシック" panose="020B0600070205080204" pitchFamily="50" charset="-128"/>
              </a:rPr>
              <a:t>　利用者、多くの種類の専門職等への</a:t>
            </a:r>
            <a:endParaRPr lang="en-US" altLang="ja-JP" sz="3200" dirty="0">
              <a:solidFill>
                <a:srgbClr val="002060"/>
              </a:solidFill>
              <a:effectLst>
                <a:outerShdw blurRad="38100" dist="38100" dir="2700000" algn="tl">
                  <a:srgbClr val="000000">
                    <a:alpha val="43137"/>
                  </a:srgbClr>
                </a:outerShdw>
              </a:effectLst>
              <a:latin typeface="Arial" panose="020B0604020202020204" pitchFamily="34" charset="0"/>
              <a:ea typeface="ＭＳ Ｐゴシック" panose="020B0600070205080204" pitchFamily="50" charset="-128"/>
            </a:endParaRPr>
          </a:p>
          <a:p>
            <a:pPr algn="l" eaLnBrk="0" hangingPunct="0"/>
            <a:r>
              <a:rPr lang="ja-JP" altLang="en-US" sz="3200" dirty="0">
                <a:solidFill>
                  <a:srgbClr val="002060"/>
                </a:solidFill>
                <a:effectLst>
                  <a:outerShdw blurRad="38100" dist="38100" dir="2700000" algn="tl">
                    <a:srgbClr val="000000">
                      <a:alpha val="43137"/>
                    </a:srgbClr>
                  </a:outerShdw>
                </a:effectLst>
                <a:latin typeface="Arial" panose="020B0604020202020204" pitchFamily="34" charset="0"/>
                <a:ea typeface="ＭＳ Ｐゴシック" panose="020B0600070205080204" pitchFamily="50" charset="-128"/>
              </a:rPr>
              <a:t>　　　説明及び合意</a:t>
            </a:r>
          </a:p>
        </p:txBody>
      </p:sp>
      <p:sp>
        <p:nvSpPr>
          <p:cNvPr id="7" name="スライド番号プレースホルダー 6"/>
          <p:cNvSpPr>
            <a:spLocks noGrp="1"/>
          </p:cNvSpPr>
          <p:nvPr>
            <p:ph type="sldNum" sz="quarter" idx="12"/>
          </p:nvPr>
        </p:nvSpPr>
        <p:spPr/>
        <p:txBody>
          <a:bodyPr/>
          <a:lstStyle/>
          <a:p>
            <a:pPr>
              <a:defRPr/>
            </a:pPr>
            <a:fld id="{2B8761D1-C701-4016-A021-7F0FD3F496C1}" type="slidenum">
              <a:rPr lang="en-US" altLang="ja-JP" smtClean="0">
                <a:solidFill>
                  <a:srgbClr val="000000"/>
                </a:solidFill>
              </a:rPr>
              <a:pPr>
                <a:defRPr/>
              </a:pPr>
              <a:t>1</a:t>
            </a:fld>
            <a:endParaRPr lang="en-US" altLang="ja-JP" dirty="0">
              <a:solidFill>
                <a:srgbClr val="000000"/>
              </a:solidFill>
            </a:endParaRPr>
          </a:p>
        </p:txBody>
      </p:sp>
    </p:spTree>
    <p:extLst>
      <p:ext uri="{BB962C8B-B14F-4D97-AF65-F5344CB8AC3E}">
        <p14:creationId xmlns:p14="http://schemas.microsoft.com/office/powerpoint/2010/main" val="24142471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0882" name="Picture 2" descr="img-909090342_ページ_0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7356" y="185896"/>
            <a:ext cx="7245010" cy="6391884"/>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p:cNvSpPr txBox="1"/>
          <p:nvPr/>
        </p:nvSpPr>
        <p:spPr>
          <a:xfrm>
            <a:off x="7780712" y="0"/>
            <a:ext cx="1363288" cy="369332"/>
          </a:xfrm>
          <a:prstGeom prst="rect">
            <a:avLst/>
          </a:prstGeom>
          <a:noFill/>
          <a:ln>
            <a:solidFill>
              <a:schemeClr val="tx1"/>
            </a:solidFill>
          </a:ln>
        </p:spPr>
        <p:txBody>
          <a:bodyPr wrap="square" rtlCol="0">
            <a:spAutoFit/>
          </a:bodyPr>
          <a:lstStyle/>
          <a:p>
            <a:r>
              <a:rPr kumimoji="1" lang="ja-JP" altLang="en-US" dirty="0"/>
              <a:t>Ｐ．</a:t>
            </a:r>
            <a:r>
              <a:rPr lang="en-US" altLang="ja-JP" dirty="0"/>
              <a:t>559</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1026"/>
          <p:cNvSpPr>
            <a:spLocks noGrp="1" noChangeArrowheads="1"/>
          </p:cNvSpPr>
          <p:nvPr>
            <p:ph type="title"/>
          </p:nvPr>
        </p:nvSpPr>
        <p:spPr>
          <a:xfrm>
            <a:off x="90390" y="2993656"/>
            <a:ext cx="7772400" cy="806450"/>
          </a:xfrm>
          <a:noFill/>
          <a:ln>
            <a:noFill/>
            <a:miter lim="800000"/>
            <a:headEnd/>
            <a:tailEnd/>
          </a:ln>
        </p:spPr>
        <p:txBody>
          <a:bodyPr/>
          <a:lstStyle/>
          <a:p>
            <a:pPr marL="185738" algn="l">
              <a:lnSpc>
                <a:spcPts val="4400"/>
              </a:lnSpc>
            </a:pPr>
            <a:r>
              <a:rPr lang="ja-JP" altLang="en-US" sz="3600" dirty="0"/>
              <a:t>１．達成度の検証</a:t>
            </a:r>
          </a:p>
        </p:txBody>
      </p:sp>
      <p:sp>
        <p:nvSpPr>
          <p:cNvPr id="224259" name="Rectangle 1027"/>
          <p:cNvSpPr>
            <a:spLocks noGrp="1" noChangeArrowheads="1"/>
          </p:cNvSpPr>
          <p:nvPr>
            <p:ph type="body" idx="1"/>
          </p:nvPr>
        </p:nvSpPr>
        <p:spPr>
          <a:xfrm>
            <a:off x="266219" y="3877519"/>
            <a:ext cx="8877782" cy="2947093"/>
          </a:xfrm>
        </p:spPr>
        <p:txBody>
          <a:bodyPr>
            <a:normAutofit lnSpcReduction="10000"/>
          </a:bodyPr>
          <a:lstStyle/>
          <a:p>
            <a:pPr marL="663575" indent="-663575" algn="just">
              <a:lnSpc>
                <a:spcPct val="90000"/>
              </a:lnSpc>
            </a:pPr>
            <a:r>
              <a:rPr lang="ja-JP" altLang="en-US" sz="2400" dirty="0">
                <a:solidFill>
                  <a:schemeClr val="bg2">
                    <a:lumMod val="75000"/>
                  </a:schemeClr>
                </a:solidFill>
              </a:rPr>
              <a:t>（１）居宅サービス計画どおりにサービスが提供されているかどうかの確認</a:t>
            </a:r>
          </a:p>
          <a:p>
            <a:pPr marL="663575" indent="-663575" algn="just">
              <a:lnSpc>
                <a:spcPct val="90000"/>
              </a:lnSpc>
            </a:pPr>
            <a:r>
              <a:rPr lang="ja-JP" altLang="en-US" sz="2400" dirty="0">
                <a:solidFill>
                  <a:schemeClr val="bg2">
                    <a:lumMod val="75000"/>
                  </a:schemeClr>
                </a:solidFill>
              </a:rPr>
              <a:t>（２）ケア内容・サービス種別が適切か否かの確認</a:t>
            </a:r>
          </a:p>
          <a:p>
            <a:pPr marL="663575" indent="-663575" algn="just">
              <a:lnSpc>
                <a:spcPct val="90000"/>
              </a:lnSpc>
            </a:pPr>
            <a:r>
              <a:rPr lang="ja-JP" altLang="en-US" sz="2400" dirty="0">
                <a:solidFill>
                  <a:schemeClr val="bg2">
                    <a:lumMod val="75000"/>
                  </a:schemeClr>
                </a:solidFill>
              </a:rPr>
              <a:t>（３）個々の生活ニーズに対する目標が達成されているかどうかを確認する</a:t>
            </a:r>
          </a:p>
          <a:p>
            <a:pPr marL="663575" indent="-663575" algn="just">
              <a:lnSpc>
                <a:spcPct val="90000"/>
              </a:lnSpc>
            </a:pPr>
            <a:r>
              <a:rPr lang="ja-JP" altLang="en-US" sz="2400" dirty="0">
                <a:solidFill>
                  <a:schemeClr val="bg2">
                    <a:lumMod val="75000"/>
                  </a:schemeClr>
                </a:solidFill>
              </a:rPr>
              <a:t>（４）総合的な援助の方針に沿った支援となっているかを確認する</a:t>
            </a:r>
          </a:p>
          <a:p>
            <a:pPr marL="663575" indent="-663575" algn="just">
              <a:lnSpc>
                <a:spcPct val="90000"/>
              </a:lnSpc>
            </a:pPr>
            <a:r>
              <a:rPr lang="ja-JP" altLang="en-US" sz="2400" dirty="0">
                <a:solidFill>
                  <a:schemeClr val="bg2">
                    <a:lumMod val="75000"/>
                  </a:schemeClr>
                </a:solidFill>
              </a:rPr>
              <a:t>（５）居宅サービス計画の内容を修正する必要があるかどうかを判断する</a:t>
            </a:r>
          </a:p>
        </p:txBody>
      </p:sp>
      <p:sp>
        <p:nvSpPr>
          <p:cNvPr id="6" name="Rectangle 2"/>
          <p:cNvSpPr txBox="1">
            <a:spLocks noChangeArrowheads="1"/>
          </p:cNvSpPr>
          <p:nvPr/>
        </p:nvSpPr>
        <p:spPr bwMode="auto">
          <a:xfrm>
            <a:off x="495891" y="160374"/>
            <a:ext cx="8370316" cy="1349449"/>
          </a:xfrm>
          <a:prstGeom prst="rect">
            <a:avLst/>
          </a:prstGeom>
          <a:solidFill>
            <a:schemeClr val="accent5"/>
          </a:solidFill>
          <a:ln w="6350">
            <a:noFill/>
            <a:miter lim="800000"/>
            <a:headEnd/>
            <a:tailEnd/>
          </a:ln>
          <a:extLst>
            <a:ext uri="{91240B29-F687-4F45-9708-019B960494DF}">
              <a14:hiddenLine xmlns:a14="http://schemas.microsoft.com/office/drawing/2010/main" w="9525">
                <a:solidFill>
                  <a:schemeClr val="tx1"/>
                </a:solidFill>
                <a:miter lim="800000"/>
                <a:headEnd/>
                <a:tailEnd/>
              </a14:hiddenLine>
            </a:ext>
          </a:extLst>
        </p:spPr>
        <p:txBody>
          <a:bodyPr vert="horz" wrap="square" lIns="91440" tIns="0" rIns="91440" bIns="45720" numCol="1" anchor="ctr" anchorCtr="0" compatLnSpc="1">
            <a:prstTxWarp prst="textNoShape">
              <a:avLst/>
            </a:prstTxWarp>
          </a:bodyPr>
          <a:lstStyle>
            <a:lvl1pPr algn="ctr" rtl="0" fontAlgn="base">
              <a:lnSpc>
                <a:spcPct val="80000"/>
              </a:lnSpc>
              <a:spcBef>
                <a:spcPct val="0"/>
              </a:spcBef>
              <a:spcAft>
                <a:spcPct val="0"/>
              </a:spcAft>
              <a:defRPr kumimoji="1" sz="4400">
                <a:solidFill>
                  <a:schemeClr val="tx2"/>
                </a:solidFill>
                <a:latin typeface="+mj-lt"/>
                <a:ea typeface="+mj-ea"/>
                <a:cs typeface="+mj-cs"/>
              </a:defRPr>
            </a:lvl1pPr>
            <a:lvl2pPr algn="ctr" rtl="0" fontAlgn="base">
              <a:lnSpc>
                <a:spcPct val="80000"/>
              </a:lnSpc>
              <a:spcBef>
                <a:spcPct val="0"/>
              </a:spcBef>
              <a:spcAft>
                <a:spcPct val="0"/>
              </a:spcAft>
              <a:defRPr kumimoji="1" sz="4400">
                <a:solidFill>
                  <a:schemeClr val="tx2"/>
                </a:solidFill>
                <a:latin typeface="Arial" charset="0"/>
                <a:ea typeface="ＭＳ Ｐゴシック" charset="-128"/>
              </a:defRPr>
            </a:lvl2pPr>
            <a:lvl3pPr algn="ctr" rtl="0" fontAlgn="base">
              <a:lnSpc>
                <a:spcPct val="80000"/>
              </a:lnSpc>
              <a:spcBef>
                <a:spcPct val="0"/>
              </a:spcBef>
              <a:spcAft>
                <a:spcPct val="0"/>
              </a:spcAft>
              <a:defRPr kumimoji="1" sz="4400">
                <a:solidFill>
                  <a:schemeClr val="tx2"/>
                </a:solidFill>
                <a:latin typeface="Arial" charset="0"/>
                <a:ea typeface="ＭＳ Ｐゴシック" charset="-128"/>
              </a:defRPr>
            </a:lvl3pPr>
            <a:lvl4pPr algn="ctr" rtl="0" fontAlgn="base">
              <a:lnSpc>
                <a:spcPct val="80000"/>
              </a:lnSpc>
              <a:spcBef>
                <a:spcPct val="0"/>
              </a:spcBef>
              <a:spcAft>
                <a:spcPct val="0"/>
              </a:spcAft>
              <a:defRPr kumimoji="1" sz="4400">
                <a:solidFill>
                  <a:schemeClr val="tx2"/>
                </a:solidFill>
                <a:latin typeface="Arial" charset="0"/>
                <a:ea typeface="ＭＳ Ｐゴシック" charset="-128"/>
              </a:defRPr>
            </a:lvl4pPr>
            <a:lvl5pPr algn="ctr" rtl="0" fontAlgn="base">
              <a:lnSpc>
                <a:spcPct val="80000"/>
              </a:lnSpc>
              <a:spcBef>
                <a:spcPct val="0"/>
              </a:spcBef>
              <a:spcAft>
                <a:spcPct val="0"/>
              </a:spcAft>
              <a:defRPr kumimoji="1" sz="4400">
                <a:solidFill>
                  <a:schemeClr val="tx2"/>
                </a:solidFill>
                <a:latin typeface="Arial" charset="0"/>
                <a:ea typeface="ＭＳ Ｐゴシック" charset="-128"/>
              </a:defRPr>
            </a:lvl5pPr>
            <a:lvl6pPr marL="457200" algn="ctr" rtl="0" fontAlgn="base">
              <a:lnSpc>
                <a:spcPct val="80000"/>
              </a:lnSpc>
              <a:spcBef>
                <a:spcPct val="0"/>
              </a:spcBef>
              <a:spcAft>
                <a:spcPct val="0"/>
              </a:spcAft>
              <a:defRPr kumimoji="1" sz="4400">
                <a:solidFill>
                  <a:schemeClr val="tx2"/>
                </a:solidFill>
                <a:latin typeface="Arial" charset="0"/>
                <a:ea typeface="ＭＳ Ｐゴシック" charset="-128"/>
              </a:defRPr>
            </a:lvl6pPr>
            <a:lvl7pPr marL="914400" algn="ctr" rtl="0" fontAlgn="base">
              <a:lnSpc>
                <a:spcPct val="80000"/>
              </a:lnSpc>
              <a:spcBef>
                <a:spcPct val="0"/>
              </a:spcBef>
              <a:spcAft>
                <a:spcPct val="0"/>
              </a:spcAft>
              <a:defRPr kumimoji="1" sz="4400">
                <a:solidFill>
                  <a:schemeClr val="tx2"/>
                </a:solidFill>
                <a:latin typeface="Arial" charset="0"/>
                <a:ea typeface="ＭＳ Ｐゴシック" charset="-128"/>
              </a:defRPr>
            </a:lvl7pPr>
            <a:lvl8pPr marL="1371600" algn="ctr" rtl="0" fontAlgn="base">
              <a:lnSpc>
                <a:spcPct val="80000"/>
              </a:lnSpc>
              <a:spcBef>
                <a:spcPct val="0"/>
              </a:spcBef>
              <a:spcAft>
                <a:spcPct val="0"/>
              </a:spcAft>
              <a:defRPr kumimoji="1" sz="4400">
                <a:solidFill>
                  <a:schemeClr val="tx2"/>
                </a:solidFill>
                <a:latin typeface="Arial" charset="0"/>
                <a:ea typeface="ＭＳ Ｐゴシック" charset="-128"/>
              </a:defRPr>
            </a:lvl8pPr>
            <a:lvl9pPr marL="1828800" algn="ctr" rtl="0" fontAlgn="base">
              <a:lnSpc>
                <a:spcPct val="80000"/>
              </a:lnSpc>
              <a:spcBef>
                <a:spcPct val="0"/>
              </a:spcBef>
              <a:spcAft>
                <a:spcPct val="0"/>
              </a:spcAft>
              <a:defRPr kumimoji="1" sz="4400">
                <a:solidFill>
                  <a:schemeClr val="tx2"/>
                </a:solidFill>
                <a:latin typeface="Arial" charset="0"/>
                <a:ea typeface="ＭＳ Ｐゴシック" charset="-128"/>
              </a:defRPr>
            </a:lvl9pPr>
          </a:lstStyle>
          <a:p>
            <a:pPr marL="185738" algn="l">
              <a:lnSpc>
                <a:spcPts val="5000"/>
              </a:lnSpc>
            </a:pPr>
            <a:r>
              <a:rPr lang="ja-JP" altLang="en-US" sz="4000" kern="0" dirty="0"/>
              <a:t>第２節　目標に対する各サービスの達成度（効果）の検証の必要性</a:t>
            </a:r>
          </a:p>
        </p:txBody>
      </p:sp>
      <p:sp>
        <p:nvSpPr>
          <p:cNvPr id="7" name="テキスト ボックス 6"/>
          <p:cNvSpPr txBox="1"/>
          <p:nvPr/>
        </p:nvSpPr>
        <p:spPr>
          <a:xfrm>
            <a:off x="7502919" y="1140491"/>
            <a:ext cx="1363288" cy="369332"/>
          </a:xfrm>
          <a:prstGeom prst="rect">
            <a:avLst/>
          </a:prstGeom>
          <a:noFill/>
          <a:ln>
            <a:solidFill>
              <a:schemeClr val="tx1"/>
            </a:solidFill>
          </a:ln>
        </p:spPr>
        <p:txBody>
          <a:bodyPr wrap="square" rtlCol="0">
            <a:spAutoFit/>
          </a:bodyPr>
          <a:lstStyle/>
          <a:p>
            <a:r>
              <a:rPr kumimoji="1" lang="ja-JP" altLang="en-US" dirty="0"/>
              <a:t>Ｐ．</a:t>
            </a:r>
            <a:r>
              <a:rPr kumimoji="1" lang="en-US" altLang="ja-JP" dirty="0"/>
              <a:t>560</a:t>
            </a:r>
            <a:endParaRPr kumimoji="1" lang="ja-JP" altLang="en-US" dirty="0"/>
          </a:p>
        </p:txBody>
      </p:sp>
      <p:sp>
        <p:nvSpPr>
          <p:cNvPr id="8" name="正方形/長方形 7"/>
          <p:cNvSpPr/>
          <p:nvPr/>
        </p:nvSpPr>
        <p:spPr>
          <a:xfrm>
            <a:off x="495890" y="1509823"/>
            <a:ext cx="8370317" cy="1384995"/>
          </a:xfrm>
          <a:prstGeom prst="rect">
            <a:avLst/>
          </a:prstGeom>
          <a:solidFill>
            <a:schemeClr val="bg1">
              <a:lumMod val="85000"/>
            </a:schemeClr>
          </a:solidFill>
        </p:spPr>
        <p:txBody>
          <a:bodyPr wrap="square">
            <a:spAutoFit/>
          </a:bodyPr>
          <a:lstStyle/>
          <a:p>
            <a:pPr marL="800100" indent="-800100" algn="just">
              <a:spcAft>
                <a:spcPts val="0"/>
              </a:spcAft>
            </a:pPr>
            <a:r>
              <a:rPr lang="ja-JP" altLang="ja-JP" sz="2800" b="1" kern="0" dirty="0">
                <a:solidFill>
                  <a:srgbClr val="808080"/>
                </a:solidFill>
                <a:latin typeface="Century" panose="02040604050505020304" pitchFamily="18" charset="0"/>
                <a:ea typeface="ＭＳ ゴシック" panose="020B0609070205080204" pitchFamily="49" charset="-128"/>
                <a:cs typeface="MS-Mincho"/>
              </a:rPr>
              <a:t>【修得目標】</a:t>
            </a:r>
            <a:endParaRPr lang="en-US" altLang="ja-JP" sz="2800" b="1" kern="0" dirty="0">
              <a:solidFill>
                <a:srgbClr val="808080"/>
              </a:solidFill>
              <a:latin typeface="Century" panose="02040604050505020304" pitchFamily="18" charset="0"/>
              <a:ea typeface="ＭＳ ゴシック" panose="020B0609070205080204" pitchFamily="49" charset="-128"/>
              <a:cs typeface="MS-Mincho"/>
            </a:endParaRPr>
          </a:p>
          <a:p>
            <a:pPr marL="800100" indent="-800100" algn="just">
              <a:spcAft>
                <a:spcPts val="0"/>
              </a:spcAft>
            </a:pPr>
            <a:r>
              <a:rPr lang="ja-JP" altLang="en-US" sz="2800" b="1" dirty="0">
                <a:solidFill>
                  <a:srgbClr val="FF3399"/>
                </a:solidFill>
              </a:rPr>
              <a:t>     ②目標に対する各サービスの達成度（効果）の検証の必要性について説明できる。</a:t>
            </a:r>
            <a:endParaRPr lang="en-US" altLang="ja-JP" sz="2800" b="1" kern="0" dirty="0">
              <a:solidFill>
                <a:srgbClr val="FF3399"/>
              </a:solidFill>
              <a:latin typeface="Century" panose="02040604050505020304" pitchFamily="18" charset="0"/>
              <a:ea typeface="ＭＳ ゴシック" panose="020B0609070205080204" pitchFamily="49" charset="-128"/>
              <a:cs typeface="MS-Minch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ChangeArrowheads="1"/>
          </p:cNvSpPr>
          <p:nvPr>
            <p:ph type="title"/>
          </p:nvPr>
        </p:nvSpPr>
        <p:spPr>
          <a:xfrm>
            <a:off x="752992" y="1821712"/>
            <a:ext cx="7772400" cy="806450"/>
          </a:xfrm>
          <a:noFill/>
          <a:ln>
            <a:noFill/>
            <a:miter lim="800000"/>
            <a:headEnd/>
            <a:tailEnd/>
          </a:ln>
        </p:spPr>
        <p:txBody>
          <a:bodyPr/>
          <a:lstStyle/>
          <a:p>
            <a:pPr marL="93663" algn="l">
              <a:lnSpc>
                <a:spcPct val="98000"/>
              </a:lnSpc>
            </a:pPr>
            <a:r>
              <a:rPr lang="en-US" altLang="ja-JP" dirty="0"/>
              <a:t>2</a:t>
            </a:r>
            <a:r>
              <a:rPr lang="ja-JP" altLang="en-US" dirty="0" err="1"/>
              <a:t>．</a:t>
            </a:r>
            <a:r>
              <a:rPr lang="ja-JP" altLang="en-US" dirty="0"/>
              <a:t>モニタリングによる関係づくり</a:t>
            </a:r>
          </a:p>
        </p:txBody>
      </p:sp>
      <p:sp>
        <p:nvSpPr>
          <p:cNvPr id="225283" name="Rectangle 3"/>
          <p:cNvSpPr>
            <a:spLocks noGrp="1" noChangeArrowheads="1"/>
          </p:cNvSpPr>
          <p:nvPr>
            <p:ph type="body" idx="1"/>
          </p:nvPr>
        </p:nvSpPr>
        <p:spPr>
          <a:xfrm>
            <a:off x="1099843" y="2807992"/>
            <a:ext cx="7294562" cy="3695700"/>
          </a:xfrm>
        </p:spPr>
        <p:txBody>
          <a:bodyPr/>
          <a:lstStyle/>
          <a:p>
            <a:pPr>
              <a:spcBef>
                <a:spcPct val="125000"/>
              </a:spcBef>
            </a:pPr>
            <a:r>
              <a:rPr lang="ja-JP" altLang="en-US" dirty="0"/>
              <a:t>（１）利用者・家族の理解</a:t>
            </a:r>
          </a:p>
          <a:p>
            <a:pPr>
              <a:spcBef>
                <a:spcPct val="125000"/>
              </a:spcBef>
            </a:pPr>
            <a:r>
              <a:rPr lang="ja-JP" altLang="en-US" dirty="0"/>
              <a:t>（２）信頼関係の醸成</a:t>
            </a:r>
          </a:p>
          <a:p>
            <a:pPr>
              <a:spcBef>
                <a:spcPct val="125000"/>
              </a:spcBef>
            </a:pPr>
            <a:r>
              <a:rPr lang="ja-JP" altLang="en-US" dirty="0"/>
              <a:t>（３）ケアチームの関係の強化</a:t>
            </a:r>
          </a:p>
        </p:txBody>
      </p:sp>
      <p:sp>
        <p:nvSpPr>
          <p:cNvPr id="6" name="Rectangle 2"/>
          <p:cNvSpPr txBox="1">
            <a:spLocks noChangeArrowheads="1"/>
          </p:cNvSpPr>
          <p:nvPr/>
        </p:nvSpPr>
        <p:spPr bwMode="auto">
          <a:xfrm>
            <a:off x="495891" y="160373"/>
            <a:ext cx="8286602" cy="1349449"/>
          </a:xfrm>
          <a:prstGeom prst="rect">
            <a:avLst/>
          </a:prstGeom>
          <a:solidFill>
            <a:schemeClr val="accent5"/>
          </a:solidFill>
          <a:ln w="6350">
            <a:noFill/>
            <a:miter lim="800000"/>
            <a:headEnd/>
            <a:tailEnd/>
          </a:ln>
          <a:extLst>
            <a:ext uri="{91240B29-F687-4F45-9708-019B960494DF}">
              <a14:hiddenLine xmlns:a14="http://schemas.microsoft.com/office/drawing/2010/main" w="9525">
                <a:solidFill>
                  <a:schemeClr val="tx1"/>
                </a:solidFill>
                <a:miter lim="800000"/>
                <a:headEnd/>
                <a:tailEnd/>
              </a14:hiddenLine>
            </a:ext>
          </a:extLst>
        </p:spPr>
        <p:txBody>
          <a:bodyPr vert="horz" wrap="square" lIns="91440" tIns="0" rIns="91440" bIns="45720" numCol="1" anchor="ctr" anchorCtr="0" compatLnSpc="1">
            <a:prstTxWarp prst="textNoShape">
              <a:avLst/>
            </a:prstTxWarp>
          </a:bodyPr>
          <a:lstStyle>
            <a:lvl1pPr algn="ctr" rtl="0" fontAlgn="base">
              <a:lnSpc>
                <a:spcPct val="80000"/>
              </a:lnSpc>
              <a:spcBef>
                <a:spcPct val="0"/>
              </a:spcBef>
              <a:spcAft>
                <a:spcPct val="0"/>
              </a:spcAft>
              <a:defRPr kumimoji="1" sz="4400">
                <a:solidFill>
                  <a:schemeClr val="tx2"/>
                </a:solidFill>
                <a:latin typeface="+mj-lt"/>
                <a:ea typeface="+mj-ea"/>
                <a:cs typeface="+mj-cs"/>
              </a:defRPr>
            </a:lvl1pPr>
            <a:lvl2pPr algn="ctr" rtl="0" fontAlgn="base">
              <a:lnSpc>
                <a:spcPct val="80000"/>
              </a:lnSpc>
              <a:spcBef>
                <a:spcPct val="0"/>
              </a:spcBef>
              <a:spcAft>
                <a:spcPct val="0"/>
              </a:spcAft>
              <a:defRPr kumimoji="1" sz="4400">
                <a:solidFill>
                  <a:schemeClr val="tx2"/>
                </a:solidFill>
                <a:latin typeface="Arial" charset="0"/>
                <a:ea typeface="ＭＳ Ｐゴシック" charset="-128"/>
              </a:defRPr>
            </a:lvl2pPr>
            <a:lvl3pPr algn="ctr" rtl="0" fontAlgn="base">
              <a:lnSpc>
                <a:spcPct val="80000"/>
              </a:lnSpc>
              <a:spcBef>
                <a:spcPct val="0"/>
              </a:spcBef>
              <a:spcAft>
                <a:spcPct val="0"/>
              </a:spcAft>
              <a:defRPr kumimoji="1" sz="4400">
                <a:solidFill>
                  <a:schemeClr val="tx2"/>
                </a:solidFill>
                <a:latin typeface="Arial" charset="0"/>
                <a:ea typeface="ＭＳ Ｐゴシック" charset="-128"/>
              </a:defRPr>
            </a:lvl3pPr>
            <a:lvl4pPr algn="ctr" rtl="0" fontAlgn="base">
              <a:lnSpc>
                <a:spcPct val="80000"/>
              </a:lnSpc>
              <a:spcBef>
                <a:spcPct val="0"/>
              </a:spcBef>
              <a:spcAft>
                <a:spcPct val="0"/>
              </a:spcAft>
              <a:defRPr kumimoji="1" sz="4400">
                <a:solidFill>
                  <a:schemeClr val="tx2"/>
                </a:solidFill>
                <a:latin typeface="Arial" charset="0"/>
                <a:ea typeface="ＭＳ Ｐゴシック" charset="-128"/>
              </a:defRPr>
            </a:lvl4pPr>
            <a:lvl5pPr algn="ctr" rtl="0" fontAlgn="base">
              <a:lnSpc>
                <a:spcPct val="80000"/>
              </a:lnSpc>
              <a:spcBef>
                <a:spcPct val="0"/>
              </a:spcBef>
              <a:spcAft>
                <a:spcPct val="0"/>
              </a:spcAft>
              <a:defRPr kumimoji="1" sz="4400">
                <a:solidFill>
                  <a:schemeClr val="tx2"/>
                </a:solidFill>
                <a:latin typeface="Arial" charset="0"/>
                <a:ea typeface="ＭＳ Ｐゴシック" charset="-128"/>
              </a:defRPr>
            </a:lvl5pPr>
            <a:lvl6pPr marL="457200" algn="ctr" rtl="0" fontAlgn="base">
              <a:lnSpc>
                <a:spcPct val="80000"/>
              </a:lnSpc>
              <a:spcBef>
                <a:spcPct val="0"/>
              </a:spcBef>
              <a:spcAft>
                <a:spcPct val="0"/>
              </a:spcAft>
              <a:defRPr kumimoji="1" sz="4400">
                <a:solidFill>
                  <a:schemeClr val="tx2"/>
                </a:solidFill>
                <a:latin typeface="Arial" charset="0"/>
                <a:ea typeface="ＭＳ Ｐゴシック" charset="-128"/>
              </a:defRPr>
            </a:lvl6pPr>
            <a:lvl7pPr marL="914400" algn="ctr" rtl="0" fontAlgn="base">
              <a:lnSpc>
                <a:spcPct val="80000"/>
              </a:lnSpc>
              <a:spcBef>
                <a:spcPct val="0"/>
              </a:spcBef>
              <a:spcAft>
                <a:spcPct val="0"/>
              </a:spcAft>
              <a:defRPr kumimoji="1" sz="4400">
                <a:solidFill>
                  <a:schemeClr val="tx2"/>
                </a:solidFill>
                <a:latin typeface="Arial" charset="0"/>
                <a:ea typeface="ＭＳ Ｐゴシック" charset="-128"/>
              </a:defRPr>
            </a:lvl7pPr>
            <a:lvl8pPr marL="1371600" algn="ctr" rtl="0" fontAlgn="base">
              <a:lnSpc>
                <a:spcPct val="80000"/>
              </a:lnSpc>
              <a:spcBef>
                <a:spcPct val="0"/>
              </a:spcBef>
              <a:spcAft>
                <a:spcPct val="0"/>
              </a:spcAft>
              <a:defRPr kumimoji="1" sz="4400">
                <a:solidFill>
                  <a:schemeClr val="tx2"/>
                </a:solidFill>
                <a:latin typeface="Arial" charset="0"/>
                <a:ea typeface="ＭＳ Ｐゴシック" charset="-128"/>
              </a:defRPr>
            </a:lvl8pPr>
            <a:lvl9pPr marL="1828800" algn="ctr" rtl="0" fontAlgn="base">
              <a:lnSpc>
                <a:spcPct val="80000"/>
              </a:lnSpc>
              <a:spcBef>
                <a:spcPct val="0"/>
              </a:spcBef>
              <a:spcAft>
                <a:spcPct val="0"/>
              </a:spcAft>
              <a:defRPr kumimoji="1" sz="4400">
                <a:solidFill>
                  <a:schemeClr val="tx2"/>
                </a:solidFill>
                <a:latin typeface="Arial" charset="0"/>
                <a:ea typeface="ＭＳ Ｐゴシック" charset="-128"/>
              </a:defRPr>
            </a:lvl9pPr>
          </a:lstStyle>
          <a:p>
            <a:pPr marL="185738" algn="l">
              <a:lnSpc>
                <a:spcPts val="5000"/>
              </a:lnSpc>
            </a:pPr>
            <a:r>
              <a:rPr lang="ja-JP" altLang="en-US" sz="4000" kern="0" dirty="0"/>
              <a:t>第２節　目標に対する各サービスの達成度（効果）の検証の必要性</a:t>
            </a:r>
          </a:p>
        </p:txBody>
      </p:sp>
      <p:sp>
        <p:nvSpPr>
          <p:cNvPr id="7" name="テキスト ボックス 6"/>
          <p:cNvSpPr txBox="1"/>
          <p:nvPr/>
        </p:nvSpPr>
        <p:spPr>
          <a:xfrm>
            <a:off x="7552209" y="914400"/>
            <a:ext cx="1363288" cy="369332"/>
          </a:xfrm>
          <a:prstGeom prst="rect">
            <a:avLst/>
          </a:prstGeom>
          <a:noFill/>
          <a:ln>
            <a:solidFill>
              <a:schemeClr val="tx1"/>
            </a:solidFill>
          </a:ln>
        </p:spPr>
        <p:txBody>
          <a:bodyPr wrap="square" rtlCol="0">
            <a:spAutoFit/>
          </a:bodyPr>
          <a:lstStyle/>
          <a:p>
            <a:r>
              <a:rPr kumimoji="1" lang="ja-JP" altLang="en-US" dirty="0"/>
              <a:t>Ｐ．</a:t>
            </a:r>
            <a:r>
              <a:rPr kumimoji="1" lang="en-US" altLang="ja-JP" dirty="0"/>
              <a:t>561</a:t>
            </a:r>
            <a:endParaRPr kumimoji="1" lang="ja-JP" alt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a:xfrm>
            <a:off x="663497" y="1303743"/>
            <a:ext cx="7772400" cy="806450"/>
          </a:xfrm>
          <a:noFill/>
          <a:ln>
            <a:noFill/>
            <a:miter lim="800000"/>
            <a:headEnd/>
            <a:tailEnd/>
          </a:ln>
        </p:spPr>
        <p:txBody>
          <a:bodyPr/>
          <a:lstStyle/>
          <a:p>
            <a:pPr marL="185738" algn="l">
              <a:lnSpc>
                <a:spcPts val="4400"/>
              </a:lnSpc>
            </a:pPr>
            <a:r>
              <a:rPr lang="ja-JP" altLang="en-US" sz="3600" dirty="0"/>
              <a:t>３．モニタリングの手法</a:t>
            </a:r>
          </a:p>
        </p:txBody>
      </p:sp>
      <p:sp>
        <p:nvSpPr>
          <p:cNvPr id="226307" name="Rectangle 3"/>
          <p:cNvSpPr>
            <a:spLocks noGrp="1" noChangeArrowheads="1"/>
          </p:cNvSpPr>
          <p:nvPr>
            <p:ph type="body" idx="1"/>
          </p:nvPr>
        </p:nvSpPr>
        <p:spPr>
          <a:xfrm>
            <a:off x="691376" y="2007220"/>
            <a:ext cx="7766824" cy="4549697"/>
          </a:xfrm>
        </p:spPr>
        <p:txBody>
          <a:bodyPr/>
          <a:lstStyle/>
          <a:p>
            <a:pPr>
              <a:lnSpc>
                <a:spcPct val="80000"/>
              </a:lnSpc>
            </a:pPr>
            <a:r>
              <a:rPr lang="ja-JP" altLang="en-US" dirty="0">
                <a:solidFill>
                  <a:srgbClr val="FF0000"/>
                </a:solidFill>
              </a:rPr>
              <a:t>（１）訪問</a:t>
            </a:r>
          </a:p>
          <a:p>
            <a:pPr marL="647700" lvl="1" indent="-190500">
              <a:lnSpc>
                <a:spcPct val="80000"/>
              </a:lnSpc>
              <a:buFontTx/>
              <a:buNone/>
            </a:pPr>
            <a:r>
              <a:rPr lang="ja-JP" altLang="en-US" dirty="0">
                <a:solidFill>
                  <a:schemeClr val="accent6">
                    <a:lumMod val="75000"/>
                  </a:schemeClr>
                </a:solidFill>
              </a:rPr>
              <a:t>１）利用者・家族の家へ訪問する場合</a:t>
            </a:r>
          </a:p>
          <a:p>
            <a:pPr marL="647700" lvl="1" indent="-190500">
              <a:lnSpc>
                <a:spcPct val="80000"/>
              </a:lnSpc>
              <a:buFontTx/>
              <a:buNone/>
            </a:pPr>
            <a:r>
              <a:rPr lang="ja-JP" altLang="en-US" dirty="0">
                <a:solidFill>
                  <a:schemeClr val="accent6">
                    <a:lumMod val="75000"/>
                  </a:schemeClr>
                </a:solidFill>
              </a:rPr>
              <a:t>２）サービス提供場面へ訪問する場合</a:t>
            </a:r>
          </a:p>
          <a:p>
            <a:pPr marL="647700" lvl="1" indent="-190500">
              <a:lnSpc>
                <a:spcPct val="80000"/>
              </a:lnSpc>
              <a:buFontTx/>
              <a:buNone/>
            </a:pPr>
            <a:r>
              <a:rPr lang="ja-JP" altLang="en-US" dirty="0">
                <a:solidFill>
                  <a:schemeClr val="accent6">
                    <a:lumMod val="75000"/>
                  </a:schemeClr>
                </a:solidFill>
              </a:rPr>
              <a:t>３）近隣住民との連携</a:t>
            </a:r>
          </a:p>
          <a:p>
            <a:pPr>
              <a:lnSpc>
                <a:spcPct val="80000"/>
              </a:lnSpc>
            </a:pPr>
            <a:r>
              <a:rPr lang="ja-JP" altLang="en-US" dirty="0">
                <a:solidFill>
                  <a:srgbClr val="FF0000"/>
                </a:solidFill>
              </a:rPr>
              <a:t>（２）電話連絡</a:t>
            </a:r>
          </a:p>
          <a:p>
            <a:pPr marL="647700" lvl="1" indent="-190500">
              <a:lnSpc>
                <a:spcPct val="80000"/>
              </a:lnSpc>
              <a:buFontTx/>
              <a:buNone/>
            </a:pPr>
            <a:r>
              <a:rPr lang="ja-JP" altLang="en-US" dirty="0">
                <a:solidFill>
                  <a:schemeClr val="accent6">
                    <a:lumMod val="75000"/>
                  </a:schemeClr>
                </a:solidFill>
              </a:rPr>
              <a:t>・週に数回の確認が必要な場合</a:t>
            </a:r>
          </a:p>
          <a:p>
            <a:pPr marL="647700" lvl="1" indent="-190500">
              <a:lnSpc>
                <a:spcPct val="80000"/>
              </a:lnSpc>
              <a:buFontTx/>
              <a:buNone/>
            </a:pPr>
            <a:r>
              <a:rPr lang="ja-JP" altLang="en-US" dirty="0">
                <a:solidFill>
                  <a:schemeClr val="accent6">
                    <a:lumMod val="75000"/>
                  </a:schemeClr>
                </a:solidFill>
              </a:rPr>
              <a:t>・確認の内容が簡易な場合</a:t>
            </a:r>
          </a:p>
          <a:p>
            <a:pPr marL="647700" lvl="1" indent="-190500">
              <a:lnSpc>
                <a:spcPct val="80000"/>
              </a:lnSpc>
              <a:buFontTx/>
              <a:buNone/>
            </a:pPr>
            <a:r>
              <a:rPr lang="ja-JP" altLang="en-US" dirty="0">
                <a:solidFill>
                  <a:schemeClr val="accent6">
                    <a:lumMod val="75000"/>
                  </a:schemeClr>
                </a:solidFill>
              </a:rPr>
              <a:t>・一時的に遠方に住んでいる家族に身を寄せている場合</a:t>
            </a:r>
          </a:p>
          <a:p>
            <a:pPr marL="647700" lvl="1" indent="-190500">
              <a:lnSpc>
                <a:spcPct val="80000"/>
              </a:lnSpc>
              <a:buFontTx/>
              <a:buNone/>
            </a:pPr>
            <a:r>
              <a:rPr lang="ja-JP" altLang="en-US" dirty="0">
                <a:solidFill>
                  <a:schemeClr val="accent6">
                    <a:lumMod val="75000"/>
                  </a:schemeClr>
                </a:solidFill>
              </a:rPr>
              <a:t>・遠方に住んでいる家族に確認する場合など</a:t>
            </a:r>
          </a:p>
          <a:p>
            <a:pPr>
              <a:lnSpc>
                <a:spcPct val="80000"/>
              </a:lnSpc>
            </a:pPr>
            <a:r>
              <a:rPr lang="ja-JP" altLang="en-US" dirty="0">
                <a:solidFill>
                  <a:srgbClr val="FF0000"/>
                </a:solidFill>
              </a:rPr>
              <a:t>（３）サービス担当者会議</a:t>
            </a:r>
          </a:p>
        </p:txBody>
      </p:sp>
      <p:sp>
        <p:nvSpPr>
          <p:cNvPr id="6" name="Rectangle 2"/>
          <p:cNvSpPr txBox="1">
            <a:spLocks noChangeArrowheads="1"/>
          </p:cNvSpPr>
          <p:nvPr/>
        </p:nvSpPr>
        <p:spPr bwMode="auto">
          <a:xfrm>
            <a:off x="495891" y="212651"/>
            <a:ext cx="8286602" cy="1148317"/>
          </a:xfrm>
          <a:prstGeom prst="rect">
            <a:avLst/>
          </a:prstGeom>
          <a:solidFill>
            <a:schemeClr val="accent5"/>
          </a:solidFill>
          <a:ln w="6350">
            <a:noFill/>
            <a:miter lim="800000"/>
            <a:headEnd/>
            <a:tailEnd/>
          </a:ln>
          <a:extLst>
            <a:ext uri="{91240B29-F687-4F45-9708-019B960494DF}">
              <a14:hiddenLine xmlns:a14="http://schemas.microsoft.com/office/drawing/2010/main" w="9525">
                <a:solidFill>
                  <a:schemeClr val="tx1"/>
                </a:solidFill>
                <a:miter lim="800000"/>
                <a:headEnd/>
                <a:tailEnd/>
              </a14:hiddenLine>
            </a:ext>
          </a:extLst>
        </p:spPr>
        <p:txBody>
          <a:bodyPr vert="horz" wrap="square" lIns="91440" tIns="0" rIns="91440" bIns="45720" numCol="1" anchor="ctr" anchorCtr="0" compatLnSpc="1">
            <a:prstTxWarp prst="textNoShape">
              <a:avLst/>
            </a:prstTxWarp>
          </a:bodyPr>
          <a:lstStyle>
            <a:lvl1pPr algn="ctr" rtl="0" fontAlgn="base">
              <a:lnSpc>
                <a:spcPct val="80000"/>
              </a:lnSpc>
              <a:spcBef>
                <a:spcPct val="0"/>
              </a:spcBef>
              <a:spcAft>
                <a:spcPct val="0"/>
              </a:spcAft>
              <a:defRPr kumimoji="1" sz="4400">
                <a:solidFill>
                  <a:schemeClr val="tx2"/>
                </a:solidFill>
                <a:latin typeface="+mj-lt"/>
                <a:ea typeface="+mj-ea"/>
                <a:cs typeface="+mj-cs"/>
              </a:defRPr>
            </a:lvl1pPr>
            <a:lvl2pPr algn="ctr" rtl="0" fontAlgn="base">
              <a:lnSpc>
                <a:spcPct val="80000"/>
              </a:lnSpc>
              <a:spcBef>
                <a:spcPct val="0"/>
              </a:spcBef>
              <a:spcAft>
                <a:spcPct val="0"/>
              </a:spcAft>
              <a:defRPr kumimoji="1" sz="4400">
                <a:solidFill>
                  <a:schemeClr val="tx2"/>
                </a:solidFill>
                <a:latin typeface="Arial" charset="0"/>
                <a:ea typeface="ＭＳ Ｐゴシック" charset="-128"/>
              </a:defRPr>
            </a:lvl2pPr>
            <a:lvl3pPr algn="ctr" rtl="0" fontAlgn="base">
              <a:lnSpc>
                <a:spcPct val="80000"/>
              </a:lnSpc>
              <a:spcBef>
                <a:spcPct val="0"/>
              </a:spcBef>
              <a:spcAft>
                <a:spcPct val="0"/>
              </a:spcAft>
              <a:defRPr kumimoji="1" sz="4400">
                <a:solidFill>
                  <a:schemeClr val="tx2"/>
                </a:solidFill>
                <a:latin typeface="Arial" charset="0"/>
                <a:ea typeface="ＭＳ Ｐゴシック" charset="-128"/>
              </a:defRPr>
            </a:lvl3pPr>
            <a:lvl4pPr algn="ctr" rtl="0" fontAlgn="base">
              <a:lnSpc>
                <a:spcPct val="80000"/>
              </a:lnSpc>
              <a:spcBef>
                <a:spcPct val="0"/>
              </a:spcBef>
              <a:spcAft>
                <a:spcPct val="0"/>
              </a:spcAft>
              <a:defRPr kumimoji="1" sz="4400">
                <a:solidFill>
                  <a:schemeClr val="tx2"/>
                </a:solidFill>
                <a:latin typeface="Arial" charset="0"/>
                <a:ea typeface="ＭＳ Ｐゴシック" charset="-128"/>
              </a:defRPr>
            </a:lvl4pPr>
            <a:lvl5pPr algn="ctr" rtl="0" fontAlgn="base">
              <a:lnSpc>
                <a:spcPct val="80000"/>
              </a:lnSpc>
              <a:spcBef>
                <a:spcPct val="0"/>
              </a:spcBef>
              <a:spcAft>
                <a:spcPct val="0"/>
              </a:spcAft>
              <a:defRPr kumimoji="1" sz="4400">
                <a:solidFill>
                  <a:schemeClr val="tx2"/>
                </a:solidFill>
                <a:latin typeface="Arial" charset="0"/>
                <a:ea typeface="ＭＳ Ｐゴシック" charset="-128"/>
              </a:defRPr>
            </a:lvl5pPr>
            <a:lvl6pPr marL="457200" algn="ctr" rtl="0" fontAlgn="base">
              <a:lnSpc>
                <a:spcPct val="80000"/>
              </a:lnSpc>
              <a:spcBef>
                <a:spcPct val="0"/>
              </a:spcBef>
              <a:spcAft>
                <a:spcPct val="0"/>
              </a:spcAft>
              <a:defRPr kumimoji="1" sz="4400">
                <a:solidFill>
                  <a:schemeClr val="tx2"/>
                </a:solidFill>
                <a:latin typeface="Arial" charset="0"/>
                <a:ea typeface="ＭＳ Ｐゴシック" charset="-128"/>
              </a:defRPr>
            </a:lvl6pPr>
            <a:lvl7pPr marL="914400" algn="ctr" rtl="0" fontAlgn="base">
              <a:lnSpc>
                <a:spcPct val="80000"/>
              </a:lnSpc>
              <a:spcBef>
                <a:spcPct val="0"/>
              </a:spcBef>
              <a:spcAft>
                <a:spcPct val="0"/>
              </a:spcAft>
              <a:defRPr kumimoji="1" sz="4400">
                <a:solidFill>
                  <a:schemeClr val="tx2"/>
                </a:solidFill>
                <a:latin typeface="Arial" charset="0"/>
                <a:ea typeface="ＭＳ Ｐゴシック" charset="-128"/>
              </a:defRPr>
            </a:lvl7pPr>
            <a:lvl8pPr marL="1371600" algn="ctr" rtl="0" fontAlgn="base">
              <a:lnSpc>
                <a:spcPct val="80000"/>
              </a:lnSpc>
              <a:spcBef>
                <a:spcPct val="0"/>
              </a:spcBef>
              <a:spcAft>
                <a:spcPct val="0"/>
              </a:spcAft>
              <a:defRPr kumimoji="1" sz="4400">
                <a:solidFill>
                  <a:schemeClr val="tx2"/>
                </a:solidFill>
                <a:latin typeface="Arial" charset="0"/>
                <a:ea typeface="ＭＳ Ｐゴシック" charset="-128"/>
              </a:defRPr>
            </a:lvl8pPr>
            <a:lvl9pPr marL="1828800" algn="ctr" rtl="0" fontAlgn="base">
              <a:lnSpc>
                <a:spcPct val="80000"/>
              </a:lnSpc>
              <a:spcBef>
                <a:spcPct val="0"/>
              </a:spcBef>
              <a:spcAft>
                <a:spcPct val="0"/>
              </a:spcAft>
              <a:defRPr kumimoji="1" sz="4400">
                <a:solidFill>
                  <a:schemeClr val="tx2"/>
                </a:solidFill>
                <a:latin typeface="Arial" charset="0"/>
                <a:ea typeface="ＭＳ Ｐゴシック" charset="-128"/>
              </a:defRPr>
            </a:lvl9pPr>
          </a:lstStyle>
          <a:p>
            <a:pPr marL="185738" algn="l">
              <a:lnSpc>
                <a:spcPts val="5000"/>
              </a:lnSpc>
            </a:pPr>
            <a:r>
              <a:rPr lang="ja-JP" altLang="en-US" sz="4000" kern="0" dirty="0"/>
              <a:t>第２節　目標に対する各サービスの達成度（効果）の検証の必要性</a:t>
            </a:r>
          </a:p>
        </p:txBody>
      </p:sp>
      <p:sp>
        <p:nvSpPr>
          <p:cNvPr id="7" name="テキスト ボックス 6"/>
          <p:cNvSpPr txBox="1"/>
          <p:nvPr/>
        </p:nvSpPr>
        <p:spPr>
          <a:xfrm>
            <a:off x="7664335" y="973225"/>
            <a:ext cx="1363288" cy="369332"/>
          </a:xfrm>
          <a:prstGeom prst="rect">
            <a:avLst/>
          </a:prstGeom>
          <a:noFill/>
          <a:ln>
            <a:solidFill>
              <a:schemeClr val="tx1"/>
            </a:solidFill>
          </a:ln>
        </p:spPr>
        <p:txBody>
          <a:bodyPr wrap="square" rtlCol="0">
            <a:spAutoFit/>
          </a:bodyPr>
          <a:lstStyle/>
          <a:p>
            <a:r>
              <a:rPr kumimoji="1" lang="ja-JP" altLang="en-US" dirty="0"/>
              <a:t>Ｐ．</a:t>
            </a:r>
            <a:r>
              <a:rPr lang="en-US" altLang="ja-JP" dirty="0"/>
              <a:t>562</a:t>
            </a:r>
            <a:endParaRPr kumimoji="1" lang="ja-JP" alt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ChangeArrowheads="1"/>
          </p:cNvSpPr>
          <p:nvPr>
            <p:ph type="title"/>
          </p:nvPr>
        </p:nvSpPr>
        <p:spPr>
          <a:xfrm>
            <a:off x="792126" y="1566530"/>
            <a:ext cx="7772400" cy="806450"/>
          </a:xfrm>
          <a:noFill/>
          <a:ln>
            <a:noFill/>
            <a:miter lim="800000"/>
            <a:headEnd/>
            <a:tailEnd/>
          </a:ln>
        </p:spPr>
        <p:txBody>
          <a:bodyPr/>
          <a:lstStyle/>
          <a:p>
            <a:pPr marL="185738" algn="l"/>
            <a:r>
              <a:rPr lang="ja-JP" altLang="en-US" dirty="0"/>
              <a:t>４．給付管理</a:t>
            </a:r>
          </a:p>
        </p:txBody>
      </p:sp>
      <p:sp>
        <p:nvSpPr>
          <p:cNvPr id="227331" name="Rectangle 3"/>
          <p:cNvSpPr>
            <a:spLocks noGrp="1" noChangeArrowheads="1"/>
          </p:cNvSpPr>
          <p:nvPr>
            <p:ph type="body" idx="1"/>
          </p:nvPr>
        </p:nvSpPr>
        <p:spPr>
          <a:xfrm>
            <a:off x="813391" y="2589212"/>
            <a:ext cx="7772400" cy="3046044"/>
          </a:xfrm>
        </p:spPr>
        <p:txBody>
          <a:bodyPr/>
          <a:lstStyle/>
          <a:p>
            <a:pPr marL="663575" indent="0">
              <a:spcBef>
                <a:spcPct val="150000"/>
              </a:spcBef>
            </a:pPr>
            <a:r>
              <a:rPr lang="ja-JP" altLang="en-US" dirty="0"/>
              <a:t>（１）ケアマネジメントプロセスの遵守</a:t>
            </a:r>
          </a:p>
          <a:p>
            <a:pPr marL="663575" indent="0">
              <a:spcBef>
                <a:spcPct val="150000"/>
              </a:spcBef>
            </a:pPr>
            <a:r>
              <a:rPr lang="ja-JP" altLang="en-US" dirty="0"/>
              <a:t>（２）欠格事項</a:t>
            </a:r>
          </a:p>
        </p:txBody>
      </p:sp>
      <p:sp>
        <p:nvSpPr>
          <p:cNvPr id="6" name="Rectangle 2"/>
          <p:cNvSpPr txBox="1">
            <a:spLocks noChangeArrowheads="1"/>
          </p:cNvSpPr>
          <p:nvPr/>
        </p:nvSpPr>
        <p:spPr bwMode="auto">
          <a:xfrm>
            <a:off x="495891" y="160375"/>
            <a:ext cx="8286602" cy="1136798"/>
          </a:xfrm>
          <a:prstGeom prst="rect">
            <a:avLst/>
          </a:prstGeom>
          <a:solidFill>
            <a:schemeClr val="accent5"/>
          </a:solidFill>
          <a:ln w="6350">
            <a:noFill/>
            <a:miter lim="800000"/>
            <a:headEnd/>
            <a:tailEnd/>
          </a:ln>
          <a:extLst>
            <a:ext uri="{91240B29-F687-4F45-9708-019B960494DF}">
              <a14:hiddenLine xmlns:a14="http://schemas.microsoft.com/office/drawing/2010/main" w="9525">
                <a:solidFill>
                  <a:schemeClr val="tx1"/>
                </a:solidFill>
                <a:miter lim="800000"/>
                <a:headEnd/>
                <a:tailEnd/>
              </a14:hiddenLine>
            </a:ext>
          </a:extLst>
        </p:spPr>
        <p:txBody>
          <a:bodyPr vert="horz" wrap="square" lIns="91440" tIns="0" rIns="91440" bIns="45720" numCol="1" anchor="ctr" anchorCtr="0" compatLnSpc="1">
            <a:prstTxWarp prst="textNoShape">
              <a:avLst/>
            </a:prstTxWarp>
          </a:bodyPr>
          <a:lstStyle>
            <a:lvl1pPr algn="ctr" rtl="0" fontAlgn="base">
              <a:lnSpc>
                <a:spcPct val="80000"/>
              </a:lnSpc>
              <a:spcBef>
                <a:spcPct val="0"/>
              </a:spcBef>
              <a:spcAft>
                <a:spcPct val="0"/>
              </a:spcAft>
              <a:defRPr kumimoji="1" sz="4400">
                <a:solidFill>
                  <a:schemeClr val="tx2"/>
                </a:solidFill>
                <a:latin typeface="+mj-lt"/>
                <a:ea typeface="+mj-ea"/>
                <a:cs typeface="+mj-cs"/>
              </a:defRPr>
            </a:lvl1pPr>
            <a:lvl2pPr algn="ctr" rtl="0" fontAlgn="base">
              <a:lnSpc>
                <a:spcPct val="80000"/>
              </a:lnSpc>
              <a:spcBef>
                <a:spcPct val="0"/>
              </a:spcBef>
              <a:spcAft>
                <a:spcPct val="0"/>
              </a:spcAft>
              <a:defRPr kumimoji="1" sz="4400">
                <a:solidFill>
                  <a:schemeClr val="tx2"/>
                </a:solidFill>
                <a:latin typeface="Arial" charset="0"/>
                <a:ea typeface="ＭＳ Ｐゴシック" charset="-128"/>
              </a:defRPr>
            </a:lvl2pPr>
            <a:lvl3pPr algn="ctr" rtl="0" fontAlgn="base">
              <a:lnSpc>
                <a:spcPct val="80000"/>
              </a:lnSpc>
              <a:spcBef>
                <a:spcPct val="0"/>
              </a:spcBef>
              <a:spcAft>
                <a:spcPct val="0"/>
              </a:spcAft>
              <a:defRPr kumimoji="1" sz="4400">
                <a:solidFill>
                  <a:schemeClr val="tx2"/>
                </a:solidFill>
                <a:latin typeface="Arial" charset="0"/>
                <a:ea typeface="ＭＳ Ｐゴシック" charset="-128"/>
              </a:defRPr>
            </a:lvl3pPr>
            <a:lvl4pPr algn="ctr" rtl="0" fontAlgn="base">
              <a:lnSpc>
                <a:spcPct val="80000"/>
              </a:lnSpc>
              <a:spcBef>
                <a:spcPct val="0"/>
              </a:spcBef>
              <a:spcAft>
                <a:spcPct val="0"/>
              </a:spcAft>
              <a:defRPr kumimoji="1" sz="4400">
                <a:solidFill>
                  <a:schemeClr val="tx2"/>
                </a:solidFill>
                <a:latin typeface="Arial" charset="0"/>
                <a:ea typeface="ＭＳ Ｐゴシック" charset="-128"/>
              </a:defRPr>
            </a:lvl4pPr>
            <a:lvl5pPr algn="ctr" rtl="0" fontAlgn="base">
              <a:lnSpc>
                <a:spcPct val="80000"/>
              </a:lnSpc>
              <a:spcBef>
                <a:spcPct val="0"/>
              </a:spcBef>
              <a:spcAft>
                <a:spcPct val="0"/>
              </a:spcAft>
              <a:defRPr kumimoji="1" sz="4400">
                <a:solidFill>
                  <a:schemeClr val="tx2"/>
                </a:solidFill>
                <a:latin typeface="Arial" charset="0"/>
                <a:ea typeface="ＭＳ Ｐゴシック" charset="-128"/>
              </a:defRPr>
            </a:lvl5pPr>
            <a:lvl6pPr marL="457200" algn="ctr" rtl="0" fontAlgn="base">
              <a:lnSpc>
                <a:spcPct val="80000"/>
              </a:lnSpc>
              <a:spcBef>
                <a:spcPct val="0"/>
              </a:spcBef>
              <a:spcAft>
                <a:spcPct val="0"/>
              </a:spcAft>
              <a:defRPr kumimoji="1" sz="4400">
                <a:solidFill>
                  <a:schemeClr val="tx2"/>
                </a:solidFill>
                <a:latin typeface="Arial" charset="0"/>
                <a:ea typeface="ＭＳ Ｐゴシック" charset="-128"/>
              </a:defRPr>
            </a:lvl6pPr>
            <a:lvl7pPr marL="914400" algn="ctr" rtl="0" fontAlgn="base">
              <a:lnSpc>
                <a:spcPct val="80000"/>
              </a:lnSpc>
              <a:spcBef>
                <a:spcPct val="0"/>
              </a:spcBef>
              <a:spcAft>
                <a:spcPct val="0"/>
              </a:spcAft>
              <a:defRPr kumimoji="1" sz="4400">
                <a:solidFill>
                  <a:schemeClr val="tx2"/>
                </a:solidFill>
                <a:latin typeface="Arial" charset="0"/>
                <a:ea typeface="ＭＳ Ｐゴシック" charset="-128"/>
              </a:defRPr>
            </a:lvl7pPr>
            <a:lvl8pPr marL="1371600" algn="ctr" rtl="0" fontAlgn="base">
              <a:lnSpc>
                <a:spcPct val="80000"/>
              </a:lnSpc>
              <a:spcBef>
                <a:spcPct val="0"/>
              </a:spcBef>
              <a:spcAft>
                <a:spcPct val="0"/>
              </a:spcAft>
              <a:defRPr kumimoji="1" sz="4400">
                <a:solidFill>
                  <a:schemeClr val="tx2"/>
                </a:solidFill>
                <a:latin typeface="Arial" charset="0"/>
                <a:ea typeface="ＭＳ Ｐゴシック" charset="-128"/>
              </a:defRPr>
            </a:lvl8pPr>
            <a:lvl9pPr marL="1828800" algn="ctr" rtl="0" fontAlgn="base">
              <a:lnSpc>
                <a:spcPct val="80000"/>
              </a:lnSpc>
              <a:spcBef>
                <a:spcPct val="0"/>
              </a:spcBef>
              <a:spcAft>
                <a:spcPct val="0"/>
              </a:spcAft>
              <a:defRPr kumimoji="1" sz="4400">
                <a:solidFill>
                  <a:schemeClr val="tx2"/>
                </a:solidFill>
                <a:latin typeface="Arial" charset="0"/>
                <a:ea typeface="ＭＳ Ｐゴシック" charset="-128"/>
              </a:defRPr>
            </a:lvl9pPr>
          </a:lstStyle>
          <a:p>
            <a:pPr marL="185738" algn="l">
              <a:lnSpc>
                <a:spcPts val="5000"/>
              </a:lnSpc>
            </a:pPr>
            <a:r>
              <a:rPr lang="ja-JP" altLang="en-US" sz="4000" kern="0" dirty="0"/>
              <a:t>第２節　目標に対する各サービスの達成度（効果）の検証の必要性</a:t>
            </a:r>
          </a:p>
        </p:txBody>
      </p:sp>
      <p:sp>
        <p:nvSpPr>
          <p:cNvPr id="7" name="テキスト ボックス 6"/>
          <p:cNvSpPr txBox="1"/>
          <p:nvPr/>
        </p:nvSpPr>
        <p:spPr>
          <a:xfrm>
            <a:off x="7664335" y="927841"/>
            <a:ext cx="1363288" cy="369332"/>
          </a:xfrm>
          <a:prstGeom prst="rect">
            <a:avLst/>
          </a:prstGeom>
          <a:noFill/>
          <a:ln>
            <a:solidFill>
              <a:schemeClr val="tx1"/>
            </a:solidFill>
          </a:ln>
        </p:spPr>
        <p:txBody>
          <a:bodyPr wrap="square" rtlCol="0">
            <a:spAutoFit/>
          </a:bodyPr>
          <a:lstStyle/>
          <a:p>
            <a:r>
              <a:rPr kumimoji="1" lang="ja-JP" altLang="en-US" dirty="0"/>
              <a:t>Ｐ．</a:t>
            </a:r>
            <a:r>
              <a:rPr kumimoji="1" lang="en-US" altLang="ja-JP" dirty="0"/>
              <a:t>564</a:t>
            </a:r>
            <a:endParaRPr kumimoji="1" lang="ja-JP" alt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860148" y="3049003"/>
            <a:ext cx="7558088" cy="806450"/>
          </a:xfrm>
          <a:noFill/>
          <a:ln w="6350">
            <a:noFill/>
            <a:miter lim="800000"/>
            <a:headEnd/>
            <a:tailEnd/>
          </a:ln>
        </p:spPr>
        <p:txBody>
          <a:bodyPr/>
          <a:lstStyle/>
          <a:p>
            <a:pPr marL="185738" algn="l">
              <a:lnSpc>
                <a:spcPts val="4400"/>
              </a:lnSpc>
            </a:pPr>
            <a:r>
              <a:rPr lang="ja-JP" altLang="en-US" dirty="0"/>
              <a:t>１．利用者・家族</a:t>
            </a:r>
          </a:p>
        </p:txBody>
      </p:sp>
      <p:sp>
        <p:nvSpPr>
          <p:cNvPr id="109571" name="Rectangle 3"/>
          <p:cNvSpPr>
            <a:spLocks noGrp="1" noChangeArrowheads="1"/>
          </p:cNvSpPr>
          <p:nvPr>
            <p:ph type="body" idx="1"/>
          </p:nvPr>
        </p:nvSpPr>
        <p:spPr>
          <a:xfrm>
            <a:off x="752992" y="4023683"/>
            <a:ext cx="7772400" cy="2662718"/>
          </a:xfrm>
          <a:noFill/>
        </p:spPr>
        <p:txBody>
          <a:bodyPr tIns="0"/>
          <a:lstStyle/>
          <a:p>
            <a:pPr marL="1141413" indent="-671513">
              <a:spcBef>
                <a:spcPct val="125000"/>
              </a:spcBef>
            </a:pPr>
            <a:r>
              <a:rPr lang="ja-JP" altLang="en-US" dirty="0"/>
              <a:t>（１）生活全体からみた居宅サービス計画の位置から評価する</a:t>
            </a:r>
          </a:p>
          <a:p>
            <a:pPr marL="1141413" indent="-671513">
              <a:spcBef>
                <a:spcPct val="125000"/>
              </a:spcBef>
            </a:pPr>
            <a:r>
              <a:rPr lang="ja-JP" altLang="en-US" dirty="0"/>
              <a:t>（２）家族関係から評価する</a:t>
            </a:r>
          </a:p>
        </p:txBody>
      </p:sp>
      <p:sp>
        <p:nvSpPr>
          <p:cNvPr id="6" name="Rectangle 2"/>
          <p:cNvSpPr txBox="1">
            <a:spLocks noChangeArrowheads="1"/>
          </p:cNvSpPr>
          <p:nvPr/>
        </p:nvSpPr>
        <p:spPr bwMode="auto">
          <a:xfrm>
            <a:off x="495890" y="160375"/>
            <a:ext cx="8370317" cy="1136798"/>
          </a:xfrm>
          <a:prstGeom prst="rect">
            <a:avLst/>
          </a:prstGeom>
          <a:solidFill>
            <a:schemeClr val="accent5"/>
          </a:solidFill>
          <a:ln w="6350">
            <a:noFill/>
            <a:miter lim="800000"/>
            <a:headEnd/>
            <a:tailEnd/>
          </a:ln>
          <a:extLst>
            <a:ext uri="{91240B29-F687-4F45-9708-019B960494DF}">
              <a14:hiddenLine xmlns:a14="http://schemas.microsoft.com/office/drawing/2010/main" w="9525">
                <a:solidFill>
                  <a:schemeClr val="tx1"/>
                </a:solidFill>
                <a:miter lim="800000"/>
                <a:headEnd/>
                <a:tailEnd/>
              </a14:hiddenLine>
            </a:ext>
          </a:extLst>
        </p:spPr>
        <p:txBody>
          <a:bodyPr vert="horz" wrap="square" lIns="91440" tIns="0" rIns="91440" bIns="45720" numCol="1" anchor="ctr" anchorCtr="0" compatLnSpc="1">
            <a:prstTxWarp prst="textNoShape">
              <a:avLst/>
            </a:prstTxWarp>
          </a:bodyPr>
          <a:lstStyle>
            <a:lvl1pPr algn="ctr" rtl="0" fontAlgn="base">
              <a:lnSpc>
                <a:spcPct val="80000"/>
              </a:lnSpc>
              <a:spcBef>
                <a:spcPct val="0"/>
              </a:spcBef>
              <a:spcAft>
                <a:spcPct val="0"/>
              </a:spcAft>
              <a:defRPr kumimoji="1" sz="4400">
                <a:solidFill>
                  <a:schemeClr val="tx2"/>
                </a:solidFill>
                <a:latin typeface="+mj-lt"/>
                <a:ea typeface="+mj-ea"/>
                <a:cs typeface="+mj-cs"/>
              </a:defRPr>
            </a:lvl1pPr>
            <a:lvl2pPr algn="ctr" rtl="0" fontAlgn="base">
              <a:lnSpc>
                <a:spcPct val="80000"/>
              </a:lnSpc>
              <a:spcBef>
                <a:spcPct val="0"/>
              </a:spcBef>
              <a:spcAft>
                <a:spcPct val="0"/>
              </a:spcAft>
              <a:defRPr kumimoji="1" sz="4400">
                <a:solidFill>
                  <a:schemeClr val="tx2"/>
                </a:solidFill>
                <a:latin typeface="Arial" charset="0"/>
                <a:ea typeface="ＭＳ Ｐゴシック" charset="-128"/>
              </a:defRPr>
            </a:lvl2pPr>
            <a:lvl3pPr algn="ctr" rtl="0" fontAlgn="base">
              <a:lnSpc>
                <a:spcPct val="80000"/>
              </a:lnSpc>
              <a:spcBef>
                <a:spcPct val="0"/>
              </a:spcBef>
              <a:spcAft>
                <a:spcPct val="0"/>
              </a:spcAft>
              <a:defRPr kumimoji="1" sz="4400">
                <a:solidFill>
                  <a:schemeClr val="tx2"/>
                </a:solidFill>
                <a:latin typeface="Arial" charset="0"/>
                <a:ea typeface="ＭＳ Ｐゴシック" charset="-128"/>
              </a:defRPr>
            </a:lvl3pPr>
            <a:lvl4pPr algn="ctr" rtl="0" fontAlgn="base">
              <a:lnSpc>
                <a:spcPct val="80000"/>
              </a:lnSpc>
              <a:spcBef>
                <a:spcPct val="0"/>
              </a:spcBef>
              <a:spcAft>
                <a:spcPct val="0"/>
              </a:spcAft>
              <a:defRPr kumimoji="1" sz="4400">
                <a:solidFill>
                  <a:schemeClr val="tx2"/>
                </a:solidFill>
                <a:latin typeface="Arial" charset="0"/>
                <a:ea typeface="ＭＳ Ｐゴシック" charset="-128"/>
              </a:defRPr>
            </a:lvl4pPr>
            <a:lvl5pPr algn="ctr" rtl="0" fontAlgn="base">
              <a:lnSpc>
                <a:spcPct val="80000"/>
              </a:lnSpc>
              <a:spcBef>
                <a:spcPct val="0"/>
              </a:spcBef>
              <a:spcAft>
                <a:spcPct val="0"/>
              </a:spcAft>
              <a:defRPr kumimoji="1" sz="4400">
                <a:solidFill>
                  <a:schemeClr val="tx2"/>
                </a:solidFill>
                <a:latin typeface="Arial" charset="0"/>
                <a:ea typeface="ＭＳ Ｐゴシック" charset="-128"/>
              </a:defRPr>
            </a:lvl5pPr>
            <a:lvl6pPr marL="457200" algn="ctr" rtl="0" fontAlgn="base">
              <a:lnSpc>
                <a:spcPct val="80000"/>
              </a:lnSpc>
              <a:spcBef>
                <a:spcPct val="0"/>
              </a:spcBef>
              <a:spcAft>
                <a:spcPct val="0"/>
              </a:spcAft>
              <a:defRPr kumimoji="1" sz="4400">
                <a:solidFill>
                  <a:schemeClr val="tx2"/>
                </a:solidFill>
                <a:latin typeface="Arial" charset="0"/>
                <a:ea typeface="ＭＳ Ｐゴシック" charset="-128"/>
              </a:defRPr>
            </a:lvl6pPr>
            <a:lvl7pPr marL="914400" algn="ctr" rtl="0" fontAlgn="base">
              <a:lnSpc>
                <a:spcPct val="80000"/>
              </a:lnSpc>
              <a:spcBef>
                <a:spcPct val="0"/>
              </a:spcBef>
              <a:spcAft>
                <a:spcPct val="0"/>
              </a:spcAft>
              <a:defRPr kumimoji="1" sz="4400">
                <a:solidFill>
                  <a:schemeClr val="tx2"/>
                </a:solidFill>
                <a:latin typeface="Arial" charset="0"/>
                <a:ea typeface="ＭＳ Ｐゴシック" charset="-128"/>
              </a:defRPr>
            </a:lvl7pPr>
            <a:lvl8pPr marL="1371600" algn="ctr" rtl="0" fontAlgn="base">
              <a:lnSpc>
                <a:spcPct val="80000"/>
              </a:lnSpc>
              <a:spcBef>
                <a:spcPct val="0"/>
              </a:spcBef>
              <a:spcAft>
                <a:spcPct val="0"/>
              </a:spcAft>
              <a:defRPr kumimoji="1" sz="4400">
                <a:solidFill>
                  <a:schemeClr val="tx2"/>
                </a:solidFill>
                <a:latin typeface="Arial" charset="0"/>
                <a:ea typeface="ＭＳ Ｐゴシック" charset="-128"/>
              </a:defRPr>
            </a:lvl8pPr>
            <a:lvl9pPr marL="1828800" algn="ctr" rtl="0" fontAlgn="base">
              <a:lnSpc>
                <a:spcPct val="80000"/>
              </a:lnSpc>
              <a:spcBef>
                <a:spcPct val="0"/>
              </a:spcBef>
              <a:spcAft>
                <a:spcPct val="0"/>
              </a:spcAft>
              <a:defRPr kumimoji="1" sz="4400">
                <a:solidFill>
                  <a:schemeClr val="tx2"/>
                </a:solidFill>
                <a:latin typeface="Arial" charset="0"/>
                <a:ea typeface="ＭＳ Ｐゴシック" charset="-128"/>
              </a:defRPr>
            </a:lvl9pPr>
          </a:lstStyle>
          <a:p>
            <a:pPr marL="185738" algn="l">
              <a:lnSpc>
                <a:spcPts val="5000"/>
              </a:lnSpc>
            </a:pPr>
            <a:r>
              <a:rPr lang="ja-JP" altLang="en-US" sz="4000" kern="0" dirty="0"/>
              <a:t>第３節　目標に対する各サービスの達成度（効果）についての評価</a:t>
            </a:r>
          </a:p>
        </p:txBody>
      </p:sp>
      <p:sp>
        <p:nvSpPr>
          <p:cNvPr id="7" name="テキスト ボックス 6"/>
          <p:cNvSpPr txBox="1"/>
          <p:nvPr/>
        </p:nvSpPr>
        <p:spPr>
          <a:xfrm>
            <a:off x="7419205" y="914400"/>
            <a:ext cx="1363288" cy="369332"/>
          </a:xfrm>
          <a:prstGeom prst="rect">
            <a:avLst/>
          </a:prstGeom>
          <a:noFill/>
          <a:ln>
            <a:solidFill>
              <a:schemeClr val="tx1"/>
            </a:solidFill>
          </a:ln>
        </p:spPr>
        <p:txBody>
          <a:bodyPr wrap="square" rtlCol="0">
            <a:spAutoFit/>
          </a:bodyPr>
          <a:lstStyle/>
          <a:p>
            <a:r>
              <a:rPr kumimoji="1" lang="ja-JP" altLang="en-US" dirty="0"/>
              <a:t>Ｐ．</a:t>
            </a:r>
            <a:r>
              <a:rPr kumimoji="1" lang="en-US" altLang="ja-JP" dirty="0"/>
              <a:t>565</a:t>
            </a:r>
            <a:endParaRPr kumimoji="1" lang="ja-JP" altLang="en-US" dirty="0"/>
          </a:p>
        </p:txBody>
      </p:sp>
      <p:sp>
        <p:nvSpPr>
          <p:cNvPr id="8" name="正方形/長方形 7"/>
          <p:cNvSpPr/>
          <p:nvPr/>
        </p:nvSpPr>
        <p:spPr>
          <a:xfrm>
            <a:off x="495891" y="1293983"/>
            <a:ext cx="8370317" cy="1384995"/>
          </a:xfrm>
          <a:prstGeom prst="rect">
            <a:avLst/>
          </a:prstGeom>
          <a:solidFill>
            <a:schemeClr val="bg1">
              <a:lumMod val="85000"/>
            </a:schemeClr>
          </a:solidFill>
        </p:spPr>
        <p:txBody>
          <a:bodyPr wrap="square">
            <a:spAutoFit/>
          </a:bodyPr>
          <a:lstStyle/>
          <a:p>
            <a:pPr marL="800100" indent="-800100" algn="just">
              <a:spcAft>
                <a:spcPts val="0"/>
              </a:spcAft>
            </a:pPr>
            <a:r>
              <a:rPr lang="ja-JP" altLang="ja-JP" sz="2800" b="1" kern="0" dirty="0">
                <a:solidFill>
                  <a:srgbClr val="808080"/>
                </a:solidFill>
                <a:latin typeface="Century" panose="02040604050505020304" pitchFamily="18" charset="0"/>
                <a:ea typeface="ＭＳ ゴシック" panose="020B0609070205080204" pitchFamily="49" charset="-128"/>
                <a:cs typeface="MS-Mincho"/>
              </a:rPr>
              <a:t>【修得目標】</a:t>
            </a:r>
            <a:endParaRPr lang="en-US" altLang="ja-JP" sz="2800" b="1" kern="0" dirty="0">
              <a:solidFill>
                <a:srgbClr val="808080"/>
              </a:solidFill>
              <a:latin typeface="Century" panose="02040604050505020304" pitchFamily="18" charset="0"/>
              <a:ea typeface="ＭＳ ゴシック" panose="020B0609070205080204" pitchFamily="49" charset="-128"/>
              <a:cs typeface="MS-Mincho"/>
            </a:endParaRPr>
          </a:p>
          <a:p>
            <a:pPr marL="800100" indent="-800100" algn="just">
              <a:spcAft>
                <a:spcPts val="0"/>
              </a:spcAft>
            </a:pPr>
            <a:r>
              <a:rPr lang="ja-JP" altLang="en-US" sz="2800" b="1" dirty="0">
                <a:solidFill>
                  <a:srgbClr val="FF3399"/>
                </a:solidFill>
              </a:rPr>
              <a:t>    ③目標に対する各サービスの達成度（効果）に</a:t>
            </a:r>
            <a:endParaRPr lang="en-US" altLang="ja-JP" sz="2800" b="1" dirty="0">
              <a:solidFill>
                <a:srgbClr val="FF3399"/>
              </a:solidFill>
            </a:endParaRPr>
          </a:p>
          <a:p>
            <a:pPr marL="800100" indent="-800100" algn="just">
              <a:spcAft>
                <a:spcPts val="0"/>
              </a:spcAft>
            </a:pPr>
            <a:r>
              <a:rPr lang="en-US" altLang="ja-JP" sz="2800" b="1" dirty="0">
                <a:solidFill>
                  <a:srgbClr val="FF3399"/>
                </a:solidFill>
              </a:rPr>
              <a:t>       </a:t>
            </a:r>
            <a:r>
              <a:rPr lang="ja-JP" altLang="en-US" sz="2800" b="1" dirty="0">
                <a:solidFill>
                  <a:srgbClr val="FF3399"/>
                </a:solidFill>
              </a:rPr>
              <a:t>ついて評価できる。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705515" y="1601898"/>
            <a:ext cx="7558088" cy="806450"/>
          </a:xfrm>
          <a:noFill/>
          <a:ln w="6350">
            <a:noFill/>
            <a:miter lim="800000"/>
            <a:headEnd/>
            <a:tailEnd/>
          </a:ln>
        </p:spPr>
        <p:txBody>
          <a:bodyPr/>
          <a:lstStyle/>
          <a:p>
            <a:pPr marL="185738" algn="l">
              <a:lnSpc>
                <a:spcPts val="4400"/>
              </a:lnSpc>
            </a:pPr>
            <a:r>
              <a:rPr lang="ja-JP" altLang="en-US" b="1"/>
              <a:t>２．評価に必要な情報</a:t>
            </a:r>
            <a:endParaRPr lang="ja-JP" altLang="en-US"/>
          </a:p>
        </p:txBody>
      </p:sp>
      <p:sp>
        <p:nvSpPr>
          <p:cNvPr id="110595" name="Rectangle 3"/>
          <p:cNvSpPr>
            <a:spLocks noGrp="1" noChangeArrowheads="1"/>
          </p:cNvSpPr>
          <p:nvPr>
            <p:ph type="body" idx="1"/>
          </p:nvPr>
        </p:nvSpPr>
        <p:spPr>
          <a:xfrm>
            <a:off x="685800" y="2721935"/>
            <a:ext cx="7772400" cy="3759828"/>
          </a:xfrm>
        </p:spPr>
        <p:txBody>
          <a:bodyPr/>
          <a:lstStyle/>
          <a:p>
            <a:pPr marL="955675" indent="-665163">
              <a:spcBef>
                <a:spcPct val="125000"/>
              </a:spcBef>
            </a:pPr>
            <a:r>
              <a:rPr lang="ja-JP" altLang="en-US" dirty="0"/>
              <a:t>（１）居宅介護支援経過（第</a:t>
            </a:r>
            <a:r>
              <a:rPr lang="en-US" altLang="ja-JP" dirty="0"/>
              <a:t>5</a:t>
            </a:r>
            <a:r>
              <a:rPr lang="ja-JP" altLang="en-US" dirty="0"/>
              <a:t>表）</a:t>
            </a:r>
          </a:p>
          <a:p>
            <a:pPr marL="955675" indent="-665163">
              <a:spcBef>
                <a:spcPct val="125000"/>
              </a:spcBef>
            </a:pPr>
            <a:r>
              <a:rPr lang="ja-JP" altLang="en-US" dirty="0"/>
              <a:t>（２）サービス提供実施記録・モニタリング評価表</a:t>
            </a:r>
          </a:p>
          <a:p>
            <a:pPr marL="955675" indent="-665163">
              <a:spcBef>
                <a:spcPct val="125000"/>
              </a:spcBef>
            </a:pPr>
            <a:r>
              <a:rPr lang="ja-JP" altLang="en-US" dirty="0"/>
              <a:t>（３）評価表の活用</a:t>
            </a:r>
          </a:p>
        </p:txBody>
      </p:sp>
      <p:sp>
        <p:nvSpPr>
          <p:cNvPr id="6" name="Rectangle 2"/>
          <p:cNvSpPr txBox="1">
            <a:spLocks noChangeArrowheads="1"/>
          </p:cNvSpPr>
          <p:nvPr/>
        </p:nvSpPr>
        <p:spPr bwMode="auto">
          <a:xfrm>
            <a:off x="495891" y="160375"/>
            <a:ext cx="8286602" cy="1136798"/>
          </a:xfrm>
          <a:prstGeom prst="rect">
            <a:avLst/>
          </a:prstGeom>
          <a:solidFill>
            <a:schemeClr val="accent5"/>
          </a:solidFill>
          <a:ln w="6350">
            <a:noFill/>
            <a:miter lim="800000"/>
            <a:headEnd/>
            <a:tailEnd/>
          </a:ln>
          <a:extLst>
            <a:ext uri="{91240B29-F687-4F45-9708-019B960494DF}">
              <a14:hiddenLine xmlns:a14="http://schemas.microsoft.com/office/drawing/2010/main" w="9525">
                <a:solidFill>
                  <a:schemeClr val="tx1"/>
                </a:solidFill>
                <a:miter lim="800000"/>
                <a:headEnd/>
                <a:tailEnd/>
              </a14:hiddenLine>
            </a:ext>
          </a:extLst>
        </p:spPr>
        <p:txBody>
          <a:bodyPr vert="horz" wrap="square" lIns="91440" tIns="0" rIns="91440" bIns="45720" numCol="1" anchor="ctr" anchorCtr="0" compatLnSpc="1">
            <a:prstTxWarp prst="textNoShape">
              <a:avLst/>
            </a:prstTxWarp>
          </a:bodyPr>
          <a:lstStyle>
            <a:lvl1pPr algn="ctr" rtl="0" fontAlgn="base">
              <a:lnSpc>
                <a:spcPct val="80000"/>
              </a:lnSpc>
              <a:spcBef>
                <a:spcPct val="0"/>
              </a:spcBef>
              <a:spcAft>
                <a:spcPct val="0"/>
              </a:spcAft>
              <a:defRPr kumimoji="1" sz="4400">
                <a:solidFill>
                  <a:schemeClr val="tx2"/>
                </a:solidFill>
                <a:latin typeface="+mj-lt"/>
                <a:ea typeface="+mj-ea"/>
                <a:cs typeface="+mj-cs"/>
              </a:defRPr>
            </a:lvl1pPr>
            <a:lvl2pPr algn="ctr" rtl="0" fontAlgn="base">
              <a:lnSpc>
                <a:spcPct val="80000"/>
              </a:lnSpc>
              <a:spcBef>
                <a:spcPct val="0"/>
              </a:spcBef>
              <a:spcAft>
                <a:spcPct val="0"/>
              </a:spcAft>
              <a:defRPr kumimoji="1" sz="4400">
                <a:solidFill>
                  <a:schemeClr val="tx2"/>
                </a:solidFill>
                <a:latin typeface="Arial" charset="0"/>
                <a:ea typeface="ＭＳ Ｐゴシック" charset="-128"/>
              </a:defRPr>
            </a:lvl2pPr>
            <a:lvl3pPr algn="ctr" rtl="0" fontAlgn="base">
              <a:lnSpc>
                <a:spcPct val="80000"/>
              </a:lnSpc>
              <a:spcBef>
                <a:spcPct val="0"/>
              </a:spcBef>
              <a:spcAft>
                <a:spcPct val="0"/>
              </a:spcAft>
              <a:defRPr kumimoji="1" sz="4400">
                <a:solidFill>
                  <a:schemeClr val="tx2"/>
                </a:solidFill>
                <a:latin typeface="Arial" charset="0"/>
                <a:ea typeface="ＭＳ Ｐゴシック" charset="-128"/>
              </a:defRPr>
            </a:lvl3pPr>
            <a:lvl4pPr algn="ctr" rtl="0" fontAlgn="base">
              <a:lnSpc>
                <a:spcPct val="80000"/>
              </a:lnSpc>
              <a:spcBef>
                <a:spcPct val="0"/>
              </a:spcBef>
              <a:spcAft>
                <a:spcPct val="0"/>
              </a:spcAft>
              <a:defRPr kumimoji="1" sz="4400">
                <a:solidFill>
                  <a:schemeClr val="tx2"/>
                </a:solidFill>
                <a:latin typeface="Arial" charset="0"/>
                <a:ea typeface="ＭＳ Ｐゴシック" charset="-128"/>
              </a:defRPr>
            </a:lvl4pPr>
            <a:lvl5pPr algn="ctr" rtl="0" fontAlgn="base">
              <a:lnSpc>
                <a:spcPct val="80000"/>
              </a:lnSpc>
              <a:spcBef>
                <a:spcPct val="0"/>
              </a:spcBef>
              <a:spcAft>
                <a:spcPct val="0"/>
              </a:spcAft>
              <a:defRPr kumimoji="1" sz="4400">
                <a:solidFill>
                  <a:schemeClr val="tx2"/>
                </a:solidFill>
                <a:latin typeface="Arial" charset="0"/>
                <a:ea typeface="ＭＳ Ｐゴシック" charset="-128"/>
              </a:defRPr>
            </a:lvl5pPr>
            <a:lvl6pPr marL="457200" algn="ctr" rtl="0" fontAlgn="base">
              <a:lnSpc>
                <a:spcPct val="80000"/>
              </a:lnSpc>
              <a:spcBef>
                <a:spcPct val="0"/>
              </a:spcBef>
              <a:spcAft>
                <a:spcPct val="0"/>
              </a:spcAft>
              <a:defRPr kumimoji="1" sz="4400">
                <a:solidFill>
                  <a:schemeClr val="tx2"/>
                </a:solidFill>
                <a:latin typeface="Arial" charset="0"/>
                <a:ea typeface="ＭＳ Ｐゴシック" charset="-128"/>
              </a:defRPr>
            </a:lvl6pPr>
            <a:lvl7pPr marL="914400" algn="ctr" rtl="0" fontAlgn="base">
              <a:lnSpc>
                <a:spcPct val="80000"/>
              </a:lnSpc>
              <a:spcBef>
                <a:spcPct val="0"/>
              </a:spcBef>
              <a:spcAft>
                <a:spcPct val="0"/>
              </a:spcAft>
              <a:defRPr kumimoji="1" sz="4400">
                <a:solidFill>
                  <a:schemeClr val="tx2"/>
                </a:solidFill>
                <a:latin typeface="Arial" charset="0"/>
                <a:ea typeface="ＭＳ Ｐゴシック" charset="-128"/>
              </a:defRPr>
            </a:lvl7pPr>
            <a:lvl8pPr marL="1371600" algn="ctr" rtl="0" fontAlgn="base">
              <a:lnSpc>
                <a:spcPct val="80000"/>
              </a:lnSpc>
              <a:spcBef>
                <a:spcPct val="0"/>
              </a:spcBef>
              <a:spcAft>
                <a:spcPct val="0"/>
              </a:spcAft>
              <a:defRPr kumimoji="1" sz="4400">
                <a:solidFill>
                  <a:schemeClr val="tx2"/>
                </a:solidFill>
                <a:latin typeface="Arial" charset="0"/>
                <a:ea typeface="ＭＳ Ｐゴシック" charset="-128"/>
              </a:defRPr>
            </a:lvl8pPr>
            <a:lvl9pPr marL="1828800" algn="ctr" rtl="0" fontAlgn="base">
              <a:lnSpc>
                <a:spcPct val="80000"/>
              </a:lnSpc>
              <a:spcBef>
                <a:spcPct val="0"/>
              </a:spcBef>
              <a:spcAft>
                <a:spcPct val="0"/>
              </a:spcAft>
              <a:defRPr kumimoji="1" sz="4400">
                <a:solidFill>
                  <a:schemeClr val="tx2"/>
                </a:solidFill>
                <a:latin typeface="Arial" charset="0"/>
                <a:ea typeface="ＭＳ Ｐゴシック" charset="-128"/>
              </a:defRPr>
            </a:lvl9pPr>
          </a:lstStyle>
          <a:p>
            <a:pPr marL="185738" algn="l">
              <a:lnSpc>
                <a:spcPts val="5000"/>
              </a:lnSpc>
            </a:pPr>
            <a:r>
              <a:rPr lang="ja-JP" altLang="en-US" sz="4000" kern="0" dirty="0"/>
              <a:t>第３節　目標に対する各サービスの達成度（効果）についての評価</a:t>
            </a:r>
          </a:p>
        </p:txBody>
      </p:sp>
      <p:sp>
        <p:nvSpPr>
          <p:cNvPr id="7" name="テキスト ボックス 6"/>
          <p:cNvSpPr txBox="1"/>
          <p:nvPr/>
        </p:nvSpPr>
        <p:spPr>
          <a:xfrm>
            <a:off x="7419205" y="914400"/>
            <a:ext cx="1363288" cy="369332"/>
          </a:xfrm>
          <a:prstGeom prst="rect">
            <a:avLst/>
          </a:prstGeom>
          <a:noFill/>
          <a:ln>
            <a:solidFill>
              <a:schemeClr val="tx1"/>
            </a:solidFill>
          </a:ln>
        </p:spPr>
        <p:txBody>
          <a:bodyPr wrap="square" rtlCol="0">
            <a:spAutoFit/>
          </a:bodyPr>
          <a:lstStyle/>
          <a:p>
            <a:r>
              <a:rPr kumimoji="1" lang="ja-JP" altLang="en-US" dirty="0"/>
              <a:t>Ｐ．</a:t>
            </a:r>
            <a:r>
              <a:rPr kumimoji="1" lang="en-US" altLang="ja-JP" dirty="0"/>
              <a:t>565</a:t>
            </a:r>
            <a:endParaRPr kumimoji="1" lang="ja-JP" altLang="en-US" dirty="0"/>
          </a:p>
        </p:txBody>
      </p:sp>
      <p:sp>
        <p:nvSpPr>
          <p:cNvPr id="8" name="テキスト ボックス 7"/>
          <p:cNvSpPr txBox="1"/>
          <p:nvPr/>
        </p:nvSpPr>
        <p:spPr>
          <a:xfrm>
            <a:off x="1510615" y="3309890"/>
            <a:ext cx="6122770" cy="523220"/>
          </a:xfrm>
          <a:prstGeom prst="rect">
            <a:avLst/>
          </a:prstGeom>
          <a:noFill/>
        </p:spPr>
        <p:txBody>
          <a:bodyPr wrap="square" rtlCol="0">
            <a:spAutoFit/>
          </a:bodyPr>
          <a:lstStyle/>
          <a:p>
            <a:r>
              <a:rPr lang="ja-JP" altLang="en-US" sz="2800" dirty="0">
                <a:solidFill>
                  <a:srgbClr val="FF0000"/>
                </a:solidFill>
              </a:rPr>
              <a:t>→　テキストＰ５３７～５４１</a:t>
            </a:r>
            <a:endParaRPr kumimoji="1" lang="ja-JP" altLang="en-US" sz="2800" dirty="0">
              <a:solidFill>
                <a:srgbClr val="FF0000"/>
              </a:solidFill>
            </a:endParaRPr>
          </a:p>
        </p:txBody>
      </p:sp>
      <p:sp>
        <p:nvSpPr>
          <p:cNvPr id="9" name="テキスト ボックス 8"/>
          <p:cNvSpPr txBox="1"/>
          <p:nvPr/>
        </p:nvSpPr>
        <p:spPr>
          <a:xfrm>
            <a:off x="1577807" y="4883077"/>
            <a:ext cx="6122770" cy="523220"/>
          </a:xfrm>
          <a:prstGeom prst="rect">
            <a:avLst/>
          </a:prstGeom>
          <a:noFill/>
        </p:spPr>
        <p:txBody>
          <a:bodyPr wrap="square" rtlCol="0">
            <a:spAutoFit/>
          </a:bodyPr>
          <a:lstStyle/>
          <a:p>
            <a:r>
              <a:rPr lang="ja-JP" altLang="en-US" sz="2800" dirty="0">
                <a:solidFill>
                  <a:srgbClr val="FF0000"/>
                </a:solidFill>
              </a:rPr>
              <a:t>→　テキストＰ５４２～５４４</a:t>
            </a:r>
            <a:endParaRPr kumimoji="1" lang="ja-JP" altLang="en-US" sz="2800" dirty="0">
              <a:solidFill>
                <a:srgbClr val="FF0000"/>
              </a:solidFill>
            </a:endParaRPr>
          </a:p>
        </p:txBody>
      </p:sp>
      <p:sp>
        <p:nvSpPr>
          <p:cNvPr id="10" name="テキスト ボックス 9"/>
          <p:cNvSpPr txBox="1"/>
          <p:nvPr/>
        </p:nvSpPr>
        <p:spPr>
          <a:xfrm>
            <a:off x="1577807" y="6194654"/>
            <a:ext cx="5011252" cy="523220"/>
          </a:xfrm>
          <a:prstGeom prst="rect">
            <a:avLst/>
          </a:prstGeom>
          <a:noFill/>
        </p:spPr>
        <p:txBody>
          <a:bodyPr wrap="square" rtlCol="0">
            <a:spAutoFit/>
          </a:bodyPr>
          <a:lstStyle/>
          <a:p>
            <a:r>
              <a:rPr lang="ja-JP" altLang="en-US" sz="2800" dirty="0">
                <a:solidFill>
                  <a:srgbClr val="FF0000"/>
                </a:solidFill>
              </a:rPr>
              <a:t>→　テキストＰ５４５</a:t>
            </a:r>
            <a:endParaRPr kumimoji="1" lang="ja-JP" altLang="en-US" sz="2800" dirty="0">
              <a:solidFill>
                <a:srgbClr val="FF00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p:nvPr>
        </p:nvSpPr>
        <p:spPr>
          <a:xfrm>
            <a:off x="579474" y="1430080"/>
            <a:ext cx="7772400" cy="806450"/>
          </a:xfrm>
          <a:noFill/>
          <a:ln>
            <a:noFill/>
            <a:miter lim="800000"/>
            <a:headEnd/>
            <a:tailEnd/>
          </a:ln>
        </p:spPr>
        <p:txBody>
          <a:bodyPr/>
          <a:lstStyle/>
          <a:p>
            <a:pPr marL="185738" algn="l">
              <a:lnSpc>
                <a:spcPts val="4400"/>
              </a:lnSpc>
            </a:pPr>
            <a:r>
              <a:rPr lang="ja-JP" altLang="en-US" dirty="0"/>
              <a:t>３．終結と評価</a:t>
            </a:r>
          </a:p>
        </p:txBody>
      </p:sp>
      <p:sp>
        <p:nvSpPr>
          <p:cNvPr id="231427" name="Rectangle 3"/>
          <p:cNvSpPr>
            <a:spLocks noGrp="1" noChangeArrowheads="1"/>
          </p:cNvSpPr>
          <p:nvPr>
            <p:ph type="body" idx="1"/>
          </p:nvPr>
        </p:nvSpPr>
        <p:spPr>
          <a:xfrm>
            <a:off x="707065" y="2141833"/>
            <a:ext cx="7772400" cy="4716167"/>
          </a:xfrm>
        </p:spPr>
        <p:txBody>
          <a:bodyPr/>
          <a:lstStyle/>
          <a:p>
            <a:pPr marL="290513" indent="0"/>
            <a:r>
              <a:rPr lang="ja-JP" altLang="en-US" dirty="0"/>
              <a:t>（１）終結とは</a:t>
            </a:r>
          </a:p>
          <a:p>
            <a:pPr marL="862013" lvl="1" indent="-287338">
              <a:buFontTx/>
              <a:buNone/>
            </a:pPr>
            <a:r>
              <a:rPr lang="ja-JP" altLang="en-US" sz="2400" dirty="0"/>
              <a:t>１）施設や病院へ移る</a:t>
            </a:r>
          </a:p>
          <a:p>
            <a:pPr marL="862013" lvl="1" indent="-287338">
              <a:buFontTx/>
              <a:buNone/>
            </a:pPr>
            <a:r>
              <a:rPr lang="ja-JP" altLang="en-US" sz="2400" dirty="0"/>
              <a:t>２）死亡　　３）転居　　４）自立</a:t>
            </a:r>
          </a:p>
          <a:p>
            <a:pPr marL="290513" indent="0"/>
            <a:r>
              <a:rPr lang="ja-JP" altLang="en-US" dirty="0"/>
              <a:t>（２）利用者側の状況による終結</a:t>
            </a:r>
          </a:p>
          <a:p>
            <a:pPr marL="290513" indent="0"/>
            <a:r>
              <a:rPr lang="ja-JP" altLang="en-US" dirty="0"/>
              <a:t>（３）ケアマネジメント側による終結</a:t>
            </a:r>
          </a:p>
          <a:p>
            <a:pPr marL="862013" lvl="1" indent="-287338">
              <a:buFontTx/>
              <a:buNone/>
            </a:pPr>
            <a:r>
              <a:rPr lang="ja-JP" altLang="en-US" sz="2400" dirty="0"/>
              <a:t>①小規模多機能型居宅介護の利用によりケアマネジメント機関が変わる場合</a:t>
            </a:r>
          </a:p>
          <a:p>
            <a:pPr marL="862013" lvl="1" indent="-287338">
              <a:buFontTx/>
              <a:buNone/>
            </a:pPr>
            <a:r>
              <a:rPr lang="ja-JP" altLang="en-US" sz="2400" dirty="0"/>
              <a:t>②施設入所によりケアマネジメント機関が変わる場合</a:t>
            </a:r>
          </a:p>
          <a:p>
            <a:pPr marL="862013" lvl="1" indent="-287338">
              <a:buFontTx/>
              <a:buNone/>
            </a:pPr>
            <a:r>
              <a:rPr lang="ja-JP" altLang="en-US" sz="2400" dirty="0"/>
              <a:t>③要介護から要支援になったことによりケアマネジメント機関が変わる場合</a:t>
            </a:r>
          </a:p>
        </p:txBody>
      </p:sp>
      <p:sp>
        <p:nvSpPr>
          <p:cNvPr id="6" name="Rectangle 2"/>
          <p:cNvSpPr txBox="1">
            <a:spLocks noChangeArrowheads="1"/>
          </p:cNvSpPr>
          <p:nvPr/>
        </p:nvSpPr>
        <p:spPr bwMode="auto">
          <a:xfrm>
            <a:off x="495891" y="160375"/>
            <a:ext cx="8286602" cy="1136798"/>
          </a:xfrm>
          <a:prstGeom prst="rect">
            <a:avLst/>
          </a:prstGeom>
          <a:solidFill>
            <a:schemeClr val="accent5"/>
          </a:solidFill>
          <a:ln w="6350">
            <a:noFill/>
            <a:miter lim="800000"/>
            <a:headEnd/>
            <a:tailEnd/>
          </a:ln>
          <a:extLst>
            <a:ext uri="{91240B29-F687-4F45-9708-019B960494DF}">
              <a14:hiddenLine xmlns:a14="http://schemas.microsoft.com/office/drawing/2010/main" w="9525">
                <a:solidFill>
                  <a:schemeClr val="tx1"/>
                </a:solidFill>
                <a:miter lim="800000"/>
                <a:headEnd/>
                <a:tailEnd/>
              </a14:hiddenLine>
            </a:ext>
          </a:extLst>
        </p:spPr>
        <p:txBody>
          <a:bodyPr vert="horz" wrap="square" lIns="91440" tIns="0" rIns="91440" bIns="45720" numCol="1" anchor="ctr" anchorCtr="0" compatLnSpc="1">
            <a:prstTxWarp prst="textNoShape">
              <a:avLst/>
            </a:prstTxWarp>
          </a:bodyPr>
          <a:lstStyle>
            <a:lvl1pPr algn="ctr" rtl="0" fontAlgn="base">
              <a:lnSpc>
                <a:spcPct val="80000"/>
              </a:lnSpc>
              <a:spcBef>
                <a:spcPct val="0"/>
              </a:spcBef>
              <a:spcAft>
                <a:spcPct val="0"/>
              </a:spcAft>
              <a:defRPr kumimoji="1" sz="4400">
                <a:solidFill>
                  <a:schemeClr val="tx2"/>
                </a:solidFill>
                <a:latin typeface="+mj-lt"/>
                <a:ea typeface="+mj-ea"/>
                <a:cs typeface="+mj-cs"/>
              </a:defRPr>
            </a:lvl1pPr>
            <a:lvl2pPr algn="ctr" rtl="0" fontAlgn="base">
              <a:lnSpc>
                <a:spcPct val="80000"/>
              </a:lnSpc>
              <a:spcBef>
                <a:spcPct val="0"/>
              </a:spcBef>
              <a:spcAft>
                <a:spcPct val="0"/>
              </a:spcAft>
              <a:defRPr kumimoji="1" sz="4400">
                <a:solidFill>
                  <a:schemeClr val="tx2"/>
                </a:solidFill>
                <a:latin typeface="Arial" charset="0"/>
                <a:ea typeface="ＭＳ Ｐゴシック" charset="-128"/>
              </a:defRPr>
            </a:lvl2pPr>
            <a:lvl3pPr algn="ctr" rtl="0" fontAlgn="base">
              <a:lnSpc>
                <a:spcPct val="80000"/>
              </a:lnSpc>
              <a:spcBef>
                <a:spcPct val="0"/>
              </a:spcBef>
              <a:spcAft>
                <a:spcPct val="0"/>
              </a:spcAft>
              <a:defRPr kumimoji="1" sz="4400">
                <a:solidFill>
                  <a:schemeClr val="tx2"/>
                </a:solidFill>
                <a:latin typeface="Arial" charset="0"/>
                <a:ea typeface="ＭＳ Ｐゴシック" charset="-128"/>
              </a:defRPr>
            </a:lvl3pPr>
            <a:lvl4pPr algn="ctr" rtl="0" fontAlgn="base">
              <a:lnSpc>
                <a:spcPct val="80000"/>
              </a:lnSpc>
              <a:spcBef>
                <a:spcPct val="0"/>
              </a:spcBef>
              <a:spcAft>
                <a:spcPct val="0"/>
              </a:spcAft>
              <a:defRPr kumimoji="1" sz="4400">
                <a:solidFill>
                  <a:schemeClr val="tx2"/>
                </a:solidFill>
                <a:latin typeface="Arial" charset="0"/>
                <a:ea typeface="ＭＳ Ｐゴシック" charset="-128"/>
              </a:defRPr>
            </a:lvl4pPr>
            <a:lvl5pPr algn="ctr" rtl="0" fontAlgn="base">
              <a:lnSpc>
                <a:spcPct val="80000"/>
              </a:lnSpc>
              <a:spcBef>
                <a:spcPct val="0"/>
              </a:spcBef>
              <a:spcAft>
                <a:spcPct val="0"/>
              </a:spcAft>
              <a:defRPr kumimoji="1" sz="4400">
                <a:solidFill>
                  <a:schemeClr val="tx2"/>
                </a:solidFill>
                <a:latin typeface="Arial" charset="0"/>
                <a:ea typeface="ＭＳ Ｐゴシック" charset="-128"/>
              </a:defRPr>
            </a:lvl5pPr>
            <a:lvl6pPr marL="457200" algn="ctr" rtl="0" fontAlgn="base">
              <a:lnSpc>
                <a:spcPct val="80000"/>
              </a:lnSpc>
              <a:spcBef>
                <a:spcPct val="0"/>
              </a:spcBef>
              <a:spcAft>
                <a:spcPct val="0"/>
              </a:spcAft>
              <a:defRPr kumimoji="1" sz="4400">
                <a:solidFill>
                  <a:schemeClr val="tx2"/>
                </a:solidFill>
                <a:latin typeface="Arial" charset="0"/>
                <a:ea typeface="ＭＳ Ｐゴシック" charset="-128"/>
              </a:defRPr>
            </a:lvl6pPr>
            <a:lvl7pPr marL="914400" algn="ctr" rtl="0" fontAlgn="base">
              <a:lnSpc>
                <a:spcPct val="80000"/>
              </a:lnSpc>
              <a:spcBef>
                <a:spcPct val="0"/>
              </a:spcBef>
              <a:spcAft>
                <a:spcPct val="0"/>
              </a:spcAft>
              <a:defRPr kumimoji="1" sz="4400">
                <a:solidFill>
                  <a:schemeClr val="tx2"/>
                </a:solidFill>
                <a:latin typeface="Arial" charset="0"/>
                <a:ea typeface="ＭＳ Ｐゴシック" charset="-128"/>
              </a:defRPr>
            </a:lvl7pPr>
            <a:lvl8pPr marL="1371600" algn="ctr" rtl="0" fontAlgn="base">
              <a:lnSpc>
                <a:spcPct val="80000"/>
              </a:lnSpc>
              <a:spcBef>
                <a:spcPct val="0"/>
              </a:spcBef>
              <a:spcAft>
                <a:spcPct val="0"/>
              </a:spcAft>
              <a:defRPr kumimoji="1" sz="4400">
                <a:solidFill>
                  <a:schemeClr val="tx2"/>
                </a:solidFill>
                <a:latin typeface="Arial" charset="0"/>
                <a:ea typeface="ＭＳ Ｐゴシック" charset="-128"/>
              </a:defRPr>
            </a:lvl8pPr>
            <a:lvl9pPr marL="1828800" algn="ctr" rtl="0" fontAlgn="base">
              <a:lnSpc>
                <a:spcPct val="80000"/>
              </a:lnSpc>
              <a:spcBef>
                <a:spcPct val="0"/>
              </a:spcBef>
              <a:spcAft>
                <a:spcPct val="0"/>
              </a:spcAft>
              <a:defRPr kumimoji="1" sz="4400">
                <a:solidFill>
                  <a:schemeClr val="tx2"/>
                </a:solidFill>
                <a:latin typeface="Arial" charset="0"/>
                <a:ea typeface="ＭＳ Ｐゴシック" charset="-128"/>
              </a:defRPr>
            </a:lvl9pPr>
          </a:lstStyle>
          <a:p>
            <a:pPr marL="185738" algn="l">
              <a:lnSpc>
                <a:spcPts val="5000"/>
              </a:lnSpc>
            </a:pPr>
            <a:r>
              <a:rPr lang="ja-JP" altLang="en-US" sz="4000" kern="0" dirty="0"/>
              <a:t>第３節　目標に対する各サービスの達成度（効果）についての評価</a:t>
            </a:r>
          </a:p>
        </p:txBody>
      </p:sp>
      <p:sp>
        <p:nvSpPr>
          <p:cNvPr id="7" name="テキスト ボックス 6"/>
          <p:cNvSpPr txBox="1"/>
          <p:nvPr/>
        </p:nvSpPr>
        <p:spPr>
          <a:xfrm>
            <a:off x="7419205" y="912614"/>
            <a:ext cx="1363288" cy="369332"/>
          </a:xfrm>
          <a:prstGeom prst="rect">
            <a:avLst/>
          </a:prstGeom>
          <a:noFill/>
          <a:ln>
            <a:solidFill>
              <a:schemeClr val="tx1"/>
            </a:solidFill>
          </a:ln>
        </p:spPr>
        <p:txBody>
          <a:bodyPr wrap="square" rtlCol="0">
            <a:spAutoFit/>
          </a:bodyPr>
          <a:lstStyle/>
          <a:p>
            <a:r>
              <a:rPr kumimoji="1" lang="ja-JP" altLang="en-US" dirty="0"/>
              <a:t>Ｐ．</a:t>
            </a:r>
            <a:r>
              <a:rPr kumimoji="1" lang="en-US" altLang="ja-JP" dirty="0"/>
              <a:t>566</a:t>
            </a:r>
            <a:endParaRPr kumimoji="1" lang="ja-JP" alt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ChangeArrowheads="1"/>
          </p:cNvSpPr>
          <p:nvPr>
            <p:ph type="title"/>
          </p:nvPr>
        </p:nvSpPr>
        <p:spPr>
          <a:xfrm>
            <a:off x="752992" y="1663995"/>
            <a:ext cx="7772400" cy="806450"/>
          </a:xfrm>
          <a:noFill/>
          <a:ln>
            <a:noFill/>
            <a:miter lim="800000"/>
            <a:headEnd/>
            <a:tailEnd/>
          </a:ln>
        </p:spPr>
        <p:txBody>
          <a:bodyPr/>
          <a:lstStyle/>
          <a:p>
            <a:pPr marL="185738" algn="l">
              <a:lnSpc>
                <a:spcPts val="4400"/>
              </a:lnSpc>
            </a:pPr>
            <a:r>
              <a:rPr lang="ja-JP" altLang="en-US" dirty="0"/>
              <a:t>４．終結時の評価</a:t>
            </a:r>
          </a:p>
        </p:txBody>
      </p:sp>
      <p:sp>
        <p:nvSpPr>
          <p:cNvPr id="236547" name="Rectangle 3"/>
          <p:cNvSpPr>
            <a:spLocks noGrp="1" noChangeArrowheads="1"/>
          </p:cNvSpPr>
          <p:nvPr>
            <p:ph type="body" idx="1"/>
          </p:nvPr>
        </p:nvSpPr>
        <p:spPr>
          <a:xfrm>
            <a:off x="752992" y="2571604"/>
            <a:ext cx="7772400" cy="3861095"/>
          </a:xfrm>
        </p:spPr>
        <p:txBody>
          <a:bodyPr/>
          <a:lstStyle/>
          <a:p>
            <a:pPr marL="668338">
              <a:lnSpc>
                <a:spcPct val="140000"/>
              </a:lnSpc>
            </a:pPr>
            <a:r>
              <a:rPr lang="ja-JP" altLang="en-US" dirty="0"/>
              <a:t>（１）評価の視点</a:t>
            </a:r>
          </a:p>
          <a:p>
            <a:pPr marL="1144588" lvl="1">
              <a:lnSpc>
                <a:spcPct val="140000"/>
              </a:lnSpc>
              <a:buFontTx/>
              <a:buNone/>
            </a:pPr>
            <a:r>
              <a:rPr lang="ja-JP" altLang="en-US" dirty="0"/>
              <a:t>１）利用者の望む生活の視点で評価</a:t>
            </a:r>
          </a:p>
          <a:p>
            <a:pPr marL="1144588" lvl="1">
              <a:lnSpc>
                <a:spcPct val="140000"/>
              </a:lnSpc>
              <a:buFontTx/>
              <a:buNone/>
            </a:pPr>
            <a:r>
              <a:rPr lang="ja-JP" altLang="en-US" dirty="0"/>
              <a:t>２）</a:t>
            </a:r>
            <a:r>
              <a:rPr lang="en-US" altLang="ja-JP" dirty="0"/>
              <a:t>ADL </a:t>
            </a:r>
            <a:r>
              <a:rPr lang="ja-JP" altLang="en-US" dirty="0"/>
              <a:t>の観点からの評価</a:t>
            </a:r>
          </a:p>
          <a:p>
            <a:pPr marL="1144588" lvl="1">
              <a:lnSpc>
                <a:spcPct val="140000"/>
              </a:lnSpc>
              <a:buFontTx/>
              <a:buNone/>
            </a:pPr>
            <a:r>
              <a:rPr lang="ja-JP" altLang="en-US" dirty="0"/>
              <a:t>３）</a:t>
            </a:r>
            <a:r>
              <a:rPr lang="en-US" altLang="ja-JP" dirty="0"/>
              <a:t>QOL </a:t>
            </a:r>
            <a:r>
              <a:rPr lang="ja-JP" altLang="en-US" dirty="0"/>
              <a:t>の観点からの評価</a:t>
            </a:r>
          </a:p>
          <a:p>
            <a:pPr marL="668338">
              <a:lnSpc>
                <a:spcPct val="140000"/>
              </a:lnSpc>
            </a:pPr>
            <a:r>
              <a:rPr lang="ja-JP" altLang="en-US" dirty="0"/>
              <a:t>（２）評価時の留意事項</a:t>
            </a:r>
          </a:p>
        </p:txBody>
      </p:sp>
      <p:sp>
        <p:nvSpPr>
          <p:cNvPr id="6" name="Rectangle 2"/>
          <p:cNvSpPr txBox="1">
            <a:spLocks noChangeArrowheads="1"/>
          </p:cNvSpPr>
          <p:nvPr/>
        </p:nvSpPr>
        <p:spPr bwMode="auto">
          <a:xfrm>
            <a:off x="495891" y="160375"/>
            <a:ext cx="8286602" cy="1136798"/>
          </a:xfrm>
          <a:prstGeom prst="rect">
            <a:avLst/>
          </a:prstGeom>
          <a:solidFill>
            <a:schemeClr val="accent5"/>
          </a:solidFill>
          <a:ln w="6350">
            <a:noFill/>
            <a:miter lim="800000"/>
            <a:headEnd/>
            <a:tailEnd/>
          </a:ln>
          <a:extLst>
            <a:ext uri="{91240B29-F687-4F45-9708-019B960494DF}">
              <a14:hiddenLine xmlns:a14="http://schemas.microsoft.com/office/drawing/2010/main" w="9525">
                <a:solidFill>
                  <a:schemeClr val="tx1"/>
                </a:solidFill>
                <a:miter lim="800000"/>
                <a:headEnd/>
                <a:tailEnd/>
              </a14:hiddenLine>
            </a:ext>
          </a:extLst>
        </p:spPr>
        <p:txBody>
          <a:bodyPr vert="horz" wrap="square" lIns="91440" tIns="0" rIns="91440" bIns="45720" numCol="1" anchor="ctr" anchorCtr="0" compatLnSpc="1">
            <a:prstTxWarp prst="textNoShape">
              <a:avLst/>
            </a:prstTxWarp>
          </a:bodyPr>
          <a:lstStyle>
            <a:lvl1pPr algn="ctr" rtl="0" fontAlgn="base">
              <a:lnSpc>
                <a:spcPct val="80000"/>
              </a:lnSpc>
              <a:spcBef>
                <a:spcPct val="0"/>
              </a:spcBef>
              <a:spcAft>
                <a:spcPct val="0"/>
              </a:spcAft>
              <a:defRPr kumimoji="1" sz="4400">
                <a:solidFill>
                  <a:schemeClr val="tx2"/>
                </a:solidFill>
                <a:latin typeface="+mj-lt"/>
                <a:ea typeface="+mj-ea"/>
                <a:cs typeface="+mj-cs"/>
              </a:defRPr>
            </a:lvl1pPr>
            <a:lvl2pPr algn="ctr" rtl="0" fontAlgn="base">
              <a:lnSpc>
                <a:spcPct val="80000"/>
              </a:lnSpc>
              <a:spcBef>
                <a:spcPct val="0"/>
              </a:spcBef>
              <a:spcAft>
                <a:spcPct val="0"/>
              </a:spcAft>
              <a:defRPr kumimoji="1" sz="4400">
                <a:solidFill>
                  <a:schemeClr val="tx2"/>
                </a:solidFill>
                <a:latin typeface="Arial" charset="0"/>
                <a:ea typeface="ＭＳ Ｐゴシック" charset="-128"/>
              </a:defRPr>
            </a:lvl2pPr>
            <a:lvl3pPr algn="ctr" rtl="0" fontAlgn="base">
              <a:lnSpc>
                <a:spcPct val="80000"/>
              </a:lnSpc>
              <a:spcBef>
                <a:spcPct val="0"/>
              </a:spcBef>
              <a:spcAft>
                <a:spcPct val="0"/>
              </a:spcAft>
              <a:defRPr kumimoji="1" sz="4400">
                <a:solidFill>
                  <a:schemeClr val="tx2"/>
                </a:solidFill>
                <a:latin typeface="Arial" charset="0"/>
                <a:ea typeface="ＭＳ Ｐゴシック" charset="-128"/>
              </a:defRPr>
            </a:lvl3pPr>
            <a:lvl4pPr algn="ctr" rtl="0" fontAlgn="base">
              <a:lnSpc>
                <a:spcPct val="80000"/>
              </a:lnSpc>
              <a:spcBef>
                <a:spcPct val="0"/>
              </a:spcBef>
              <a:spcAft>
                <a:spcPct val="0"/>
              </a:spcAft>
              <a:defRPr kumimoji="1" sz="4400">
                <a:solidFill>
                  <a:schemeClr val="tx2"/>
                </a:solidFill>
                <a:latin typeface="Arial" charset="0"/>
                <a:ea typeface="ＭＳ Ｐゴシック" charset="-128"/>
              </a:defRPr>
            </a:lvl4pPr>
            <a:lvl5pPr algn="ctr" rtl="0" fontAlgn="base">
              <a:lnSpc>
                <a:spcPct val="80000"/>
              </a:lnSpc>
              <a:spcBef>
                <a:spcPct val="0"/>
              </a:spcBef>
              <a:spcAft>
                <a:spcPct val="0"/>
              </a:spcAft>
              <a:defRPr kumimoji="1" sz="4400">
                <a:solidFill>
                  <a:schemeClr val="tx2"/>
                </a:solidFill>
                <a:latin typeface="Arial" charset="0"/>
                <a:ea typeface="ＭＳ Ｐゴシック" charset="-128"/>
              </a:defRPr>
            </a:lvl5pPr>
            <a:lvl6pPr marL="457200" algn="ctr" rtl="0" fontAlgn="base">
              <a:lnSpc>
                <a:spcPct val="80000"/>
              </a:lnSpc>
              <a:spcBef>
                <a:spcPct val="0"/>
              </a:spcBef>
              <a:spcAft>
                <a:spcPct val="0"/>
              </a:spcAft>
              <a:defRPr kumimoji="1" sz="4400">
                <a:solidFill>
                  <a:schemeClr val="tx2"/>
                </a:solidFill>
                <a:latin typeface="Arial" charset="0"/>
                <a:ea typeface="ＭＳ Ｐゴシック" charset="-128"/>
              </a:defRPr>
            </a:lvl6pPr>
            <a:lvl7pPr marL="914400" algn="ctr" rtl="0" fontAlgn="base">
              <a:lnSpc>
                <a:spcPct val="80000"/>
              </a:lnSpc>
              <a:spcBef>
                <a:spcPct val="0"/>
              </a:spcBef>
              <a:spcAft>
                <a:spcPct val="0"/>
              </a:spcAft>
              <a:defRPr kumimoji="1" sz="4400">
                <a:solidFill>
                  <a:schemeClr val="tx2"/>
                </a:solidFill>
                <a:latin typeface="Arial" charset="0"/>
                <a:ea typeface="ＭＳ Ｐゴシック" charset="-128"/>
              </a:defRPr>
            </a:lvl7pPr>
            <a:lvl8pPr marL="1371600" algn="ctr" rtl="0" fontAlgn="base">
              <a:lnSpc>
                <a:spcPct val="80000"/>
              </a:lnSpc>
              <a:spcBef>
                <a:spcPct val="0"/>
              </a:spcBef>
              <a:spcAft>
                <a:spcPct val="0"/>
              </a:spcAft>
              <a:defRPr kumimoji="1" sz="4400">
                <a:solidFill>
                  <a:schemeClr val="tx2"/>
                </a:solidFill>
                <a:latin typeface="Arial" charset="0"/>
                <a:ea typeface="ＭＳ Ｐゴシック" charset="-128"/>
              </a:defRPr>
            </a:lvl8pPr>
            <a:lvl9pPr marL="1828800" algn="ctr" rtl="0" fontAlgn="base">
              <a:lnSpc>
                <a:spcPct val="80000"/>
              </a:lnSpc>
              <a:spcBef>
                <a:spcPct val="0"/>
              </a:spcBef>
              <a:spcAft>
                <a:spcPct val="0"/>
              </a:spcAft>
              <a:defRPr kumimoji="1" sz="4400">
                <a:solidFill>
                  <a:schemeClr val="tx2"/>
                </a:solidFill>
                <a:latin typeface="Arial" charset="0"/>
                <a:ea typeface="ＭＳ Ｐゴシック" charset="-128"/>
              </a:defRPr>
            </a:lvl9pPr>
          </a:lstStyle>
          <a:p>
            <a:pPr marL="185738" algn="l">
              <a:lnSpc>
                <a:spcPts val="5000"/>
              </a:lnSpc>
            </a:pPr>
            <a:r>
              <a:rPr lang="ja-JP" altLang="en-US" sz="4000" kern="0" dirty="0"/>
              <a:t>第３節　目標に対する各サービスの達成度（効果）についての評価</a:t>
            </a:r>
          </a:p>
        </p:txBody>
      </p:sp>
      <p:sp>
        <p:nvSpPr>
          <p:cNvPr id="7" name="テキスト ボックス 6"/>
          <p:cNvSpPr txBox="1"/>
          <p:nvPr/>
        </p:nvSpPr>
        <p:spPr>
          <a:xfrm>
            <a:off x="7419205" y="914400"/>
            <a:ext cx="1363288" cy="369332"/>
          </a:xfrm>
          <a:prstGeom prst="rect">
            <a:avLst/>
          </a:prstGeom>
          <a:noFill/>
          <a:ln>
            <a:solidFill>
              <a:schemeClr val="tx1"/>
            </a:solidFill>
          </a:ln>
        </p:spPr>
        <p:txBody>
          <a:bodyPr wrap="square" rtlCol="0">
            <a:spAutoFit/>
          </a:bodyPr>
          <a:lstStyle/>
          <a:p>
            <a:r>
              <a:rPr kumimoji="1" lang="ja-JP" altLang="en-US" dirty="0"/>
              <a:t>Ｐ．</a:t>
            </a:r>
            <a:r>
              <a:rPr kumimoji="1" lang="en-US" altLang="ja-JP" dirty="0"/>
              <a:t>567</a:t>
            </a:r>
            <a:endParaRPr kumimoji="1" lang="ja-JP" alt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ChangeArrowheads="1"/>
          </p:cNvSpPr>
          <p:nvPr>
            <p:ph type="title"/>
          </p:nvPr>
        </p:nvSpPr>
        <p:spPr>
          <a:xfrm>
            <a:off x="2427366" y="266700"/>
            <a:ext cx="4314549" cy="1094913"/>
          </a:xfrm>
          <a:solidFill>
            <a:srgbClr val="FFCCFF"/>
          </a:solidFill>
        </p:spPr>
        <p:txBody>
          <a:bodyPr/>
          <a:lstStyle/>
          <a:p>
            <a:r>
              <a:rPr lang="ja-JP" altLang="en-US" sz="5400" b="1" dirty="0">
                <a:solidFill>
                  <a:srgbClr val="FF3399"/>
                </a:solidFill>
                <a:effectLst>
                  <a:outerShdw blurRad="38100" dist="38100" dir="2700000" algn="tl">
                    <a:srgbClr val="000000">
                      <a:alpha val="43137"/>
                    </a:srgbClr>
                  </a:outerShdw>
                </a:effectLst>
              </a:rPr>
              <a:t>ミニワーク</a:t>
            </a:r>
            <a:endParaRPr lang="ja-JP" altLang="en-US" sz="4000" dirty="0">
              <a:solidFill>
                <a:schemeClr val="accent6">
                  <a:lumMod val="75000"/>
                </a:schemeClr>
              </a:solidFill>
            </a:endParaRPr>
          </a:p>
        </p:txBody>
      </p:sp>
      <p:sp>
        <p:nvSpPr>
          <p:cNvPr id="237571" name="Rectangle 3"/>
          <p:cNvSpPr>
            <a:spLocks noGrp="1" noChangeArrowheads="1"/>
          </p:cNvSpPr>
          <p:nvPr>
            <p:ph type="body" idx="1"/>
          </p:nvPr>
        </p:nvSpPr>
        <p:spPr>
          <a:xfrm>
            <a:off x="351854" y="2808513"/>
            <a:ext cx="8465574" cy="3688853"/>
          </a:xfrm>
        </p:spPr>
        <p:txBody>
          <a:bodyPr/>
          <a:lstStyle/>
          <a:p>
            <a:r>
              <a:rPr lang="ja-JP" altLang="en-US" dirty="0"/>
              <a:t>①「モニタリングが誰が行うものですか</a:t>
            </a:r>
            <a:endParaRPr lang="en-US" altLang="ja-JP" dirty="0"/>
          </a:p>
          <a:p>
            <a:r>
              <a:rPr lang="ja-JP" altLang="en-US" dirty="0"/>
              <a:t>　　　（モニタリングの担い手？」</a:t>
            </a:r>
            <a:endParaRPr lang="en-US" altLang="ja-JP" dirty="0"/>
          </a:p>
          <a:p>
            <a:endParaRPr lang="en-US" altLang="ja-JP" dirty="0"/>
          </a:p>
          <a:p>
            <a:r>
              <a:rPr lang="ja-JP" altLang="en-US" dirty="0"/>
              <a:t>②サービス提供事業者に、どのようなことを報告してほしいですか？</a:t>
            </a:r>
            <a:endParaRPr lang="en-US" altLang="ja-JP" dirty="0"/>
          </a:p>
        </p:txBody>
      </p:sp>
      <p:sp>
        <p:nvSpPr>
          <p:cNvPr id="4" name="スライド番号プレースホルダー 3"/>
          <p:cNvSpPr>
            <a:spLocks noGrp="1"/>
          </p:cNvSpPr>
          <p:nvPr>
            <p:ph type="sldNum" sz="quarter" idx="12"/>
          </p:nvPr>
        </p:nvSpPr>
        <p:spPr/>
        <p:txBody>
          <a:bodyPr/>
          <a:lstStyle/>
          <a:p>
            <a:fld id="{96B4506B-5276-4487-9775-5533ADC3B5C8}" type="slidenum">
              <a:rPr lang="en-US" altLang="ja-JP" smtClean="0"/>
              <a:pPr/>
              <a:t>19</a:t>
            </a:fld>
            <a:r>
              <a:rPr lang="en-US" altLang="ja-JP"/>
              <a:t>      </a:t>
            </a:r>
            <a:endParaRPr lang="en-US" altLang="ja-JP" sz="1400"/>
          </a:p>
        </p:txBody>
      </p:sp>
      <p:sp>
        <p:nvSpPr>
          <p:cNvPr id="7" name="フローチャート : カード 5"/>
          <p:cNvSpPr/>
          <p:nvPr/>
        </p:nvSpPr>
        <p:spPr>
          <a:xfrm>
            <a:off x="7376120" y="97160"/>
            <a:ext cx="1691680" cy="720080"/>
          </a:xfrm>
          <a:prstGeom prst="flowChartPunchedCard">
            <a:avLst/>
          </a:prstGeom>
          <a:solidFill>
            <a:srgbClr val="FFFF99"/>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rgbClr val="FF0000"/>
                </a:solidFill>
                <a:effectLst>
                  <a:outerShdw blurRad="38100" dist="38100" dir="2700000" algn="tl">
                    <a:srgbClr val="000000">
                      <a:alpha val="43137"/>
                    </a:srgbClr>
                  </a:outerShdw>
                </a:effectLst>
              </a:rPr>
              <a:t>ワークシート</a:t>
            </a:r>
            <a:endParaRPr kumimoji="1" lang="en-US" altLang="ja-JP" sz="2000" b="1" dirty="0">
              <a:solidFill>
                <a:srgbClr val="FF0000"/>
              </a:solidFill>
              <a:effectLst>
                <a:outerShdw blurRad="38100" dist="38100" dir="2700000" algn="tl">
                  <a:srgbClr val="000000">
                    <a:alpha val="43137"/>
                  </a:srgbClr>
                </a:outerShdw>
              </a:effectLst>
            </a:endParaRPr>
          </a:p>
          <a:p>
            <a:pPr algn="ctr"/>
            <a:r>
              <a:rPr kumimoji="1" lang="ja-JP" altLang="en-US" sz="2000" b="1" dirty="0">
                <a:solidFill>
                  <a:srgbClr val="FF0000"/>
                </a:solidFill>
                <a:effectLst>
                  <a:outerShdw blurRad="38100" dist="38100" dir="2700000" algn="tl">
                    <a:srgbClr val="000000">
                      <a:alpha val="43137"/>
                    </a:srgbClr>
                  </a:outerShdw>
                </a:effectLst>
              </a:rPr>
              <a:t>Ｐ２８</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1"/>
            <a:ext cx="9144000" cy="720968"/>
          </a:xfrm>
          <a:solidFill>
            <a:schemeClr val="accent5"/>
          </a:solidFill>
          <a:ln w="28575">
            <a:solidFill>
              <a:srgbClr val="00B0F0"/>
            </a:solidFill>
          </a:ln>
        </p:spPr>
        <p:txBody>
          <a:bodyPr/>
          <a:lstStyle/>
          <a:p>
            <a:r>
              <a:rPr lang="ja-JP" altLang="en-US" sz="3600" dirty="0"/>
              <a:t>　小規模研修２</a:t>
            </a:r>
            <a:endParaRPr kumimoji="1" lang="ja-JP" altLang="en-US" sz="3600" dirty="0"/>
          </a:p>
        </p:txBody>
      </p:sp>
      <p:graphicFrame>
        <p:nvGraphicFramePr>
          <p:cNvPr id="4" name="表 3"/>
          <p:cNvGraphicFramePr>
            <a:graphicFrameLocks noGrp="1"/>
          </p:cNvGraphicFramePr>
          <p:nvPr>
            <p:extLst>
              <p:ext uri="{D42A27DB-BD31-4B8C-83A1-F6EECF244321}">
                <p14:modId xmlns:p14="http://schemas.microsoft.com/office/powerpoint/2010/main" val="2096667621"/>
              </p:ext>
            </p:extLst>
          </p:nvPr>
        </p:nvGraphicFramePr>
        <p:xfrm>
          <a:off x="211014" y="720969"/>
          <a:ext cx="8932985" cy="6090383"/>
        </p:xfrm>
        <a:graphic>
          <a:graphicData uri="http://schemas.openxmlformats.org/drawingml/2006/table">
            <a:tbl>
              <a:tblPr/>
              <a:tblGrid>
                <a:gridCol w="990553">
                  <a:extLst>
                    <a:ext uri="{9D8B030D-6E8A-4147-A177-3AD203B41FA5}">
                      <a16:colId xmlns:a16="http://schemas.microsoft.com/office/drawing/2014/main" val="20000"/>
                    </a:ext>
                  </a:extLst>
                </a:gridCol>
                <a:gridCol w="7942432">
                  <a:extLst>
                    <a:ext uri="{9D8B030D-6E8A-4147-A177-3AD203B41FA5}">
                      <a16:colId xmlns:a16="http://schemas.microsoft.com/office/drawing/2014/main" val="20001"/>
                    </a:ext>
                  </a:extLst>
                </a:gridCol>
              </a:tblGrid>
              <a:tr h="435369">
                <a:tc rowSpan="2">
                  <a:txBody>
                    <a:bodyPr/>
                    <a:lstStyle/>
                    <a:p>
                      <a:pPr algn="ctr">
                        <a:spcAft>
                          <a:spcPts val="0"/>
                        </a:spcAft>
                      </a:pPr>
                      <a:r>
                        <a:rPr lang="ja-JP" sz="1800" kern="1200" dirty="0">
                          <a:solidFill>
                            <a:srgbClr val="000000"/>
                          </a:solidFill>
                          <a:latin typeface="Calibri"/>
                          <a:ea typeface="ＭＳ Ｐゴシック"/>
                          <a:cs typeface="Arial"/>
                        </a:rPr>
                        <a:t>９：００</a:t>
                      </a:r>
                      <a:endParaRPr lang="ja-JP" sz="1800" kern="100" dirty="0">
                        <a:latin typeface="Century"/>
                        <a:ea typeface="ＭＳ 明朝"/>
                        <a:cs typeface="Times New Roman"/>
                      </a:endParaRPr>
                    </a:p>
                  </a:txBody>
                  <a:tcPr marL="52089" marR="52089" marT="26044" marB="260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l">
                        <a:spcAft>
                          <a:spcPts val="0"/>
                        </a:spcAft>
                      </a:pPr>
                      <a:r>
                        <a:rPr lang="ja-JP" altLang="en-US" sz="1800" b="1" kern="0" dirty="0">
                          <a:solidFill>
                            <a:srgbClr val="2F5496"/>
                          </a:solidFill>
                          <a:latin typeface="Century"/>
                          <a:ea typeface="ＭＳ ゴシック"/>
                          <a:cs typeface="HGPｺﾞｼｯｸE"/>
                        </a:rPr>
                        <a:t>　ー１　</a:t>
                      </a:r>
                      <a:r>
                        <a:rPr lang="ja-JP" sz="1800" b="1" kern="0" dirty="0">
                          <a:solidFill>
                            <a:srgbClr val="2F5496"/>
                          </a:solidFill>
                          <a:latin typeface="Century"/>
                          <a:ea typeface="ＭＳ ゴシック"/>
                          <a:cs typeface="HGPｺﾞｼｯｸE"/>
                        </a:rPr>
                        <a:t>ケアマネジメントに必要な基礎知識及び技術―</a:t>
                      </a:r>
                      <a:r>
                        <a:rPr lang="ja-JP" sz="1800" b="1" kern="0" dirty="0">
                          <a:solidFill>
                            <a:srgbClr val="2F5496"/>
                          </a:solidFill>
                          <a:latin typeface="Century"/>
                          <a:ea typeface="HGPｺﾞｼｯｸM"/>
                          <a:cs typeface="HGP明朝E"/>
                        </a:rPr>
                        <a:t>モニタリング及び評価</a:t>
                      </a:r>
                      <a:endParaRPr lang="ja-JP" sz="1800" kern="100" dirty="0">
                        <a:latin typeface="Century"/>
                        <a:ea typeface="ＭＳ 明朝"/>
                        <a:cs typeface="Times New Roman"/>
                      </a:endParaRPr>
                    </a:p>
                  </a:txBody>
                  <a:tcPr marL="52089" marR="52089" marT="26044" marB="260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solidFill>
                      <a:srgbClr val="FFCCFF"/>
                    </a:solidFill>
                  </a:tcPr>
                </a:tc>
                <a:extLst>
                  <a:ext uri="{0D108BD9-81ED-4DB2-BD59-A6C34878D82A}">
                    <a16:rowId xmlns:a16="http://schemas.microsoft.com/office/drawing/2014/main" val="10000"/>
                  </a:ext>
                </a:extLst>
              </a:tr>
              <a:tr h="327053">
                <a:tc vMerge="1">
                  <a:txBody>
                    <a:bodyPr/>
                    <a:lstStyle/>
                    <a:p>
                      <a:endParaRPr kumimoji="1" lang="ja-JP" altLang="en-US"/>
                    </a:p>
                  </a:txBody>
                  <a:tcPr/>
                </a:tc>
                <a:tc>
                  <a:txBody>
                    <a:bodyPr/>
                    <a:lstStyle/>
                    <a:p>
                      <a:pPr algn="l">
                        <a:spcAft>
                          <a:spcPts val="0"/>
                        </a:spcAft>
                      </a:pPr>
                      <a:r>
                        <a:rPr lang="ja-JP" sz="1600" b="1" kern="0" dirty="0">
                          <a:latin typeface="Arial"/>
                          <a:ea typeface="ＭＳ Ｐゴシック"/>
                          <a:cs typeface="Arial"/>
                        </a:rPr>
                        <a:t>＜講義＞　　モニタリング及び評価</a:t>
                      </a:r>
                      <a:endParaRPr lang="ja-JP" sz="1600" kern="100" dirty="0">
                        <a:latin typeface="Century"/>
                        <a:ea typeface="ＭＳ 明朝"/>
                        <a:cs typeface="Times New Roman"/>
                      </a:endParaRPr>
                    </a:p>
                  </a:txBody>
                  <a:tcPr marL="52089" marR="52089" marT="26044" marB="260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1"/>
                  </a:ext>
                </a:extLst>
              </a:tr>
              <a:tr h="726649">
                <a:tc>
                  <a:txBody>
                    <a:bodyPr/>
                    <a:lstStyle/>
                    <a:p>
                      <a:pPr algn="ctr">
                        <a:spcAft>
                          <a:spcPts val="0"/>
                        </a:spcAft>
                      </a:pPr>
                      <a:endParaRPr lang="ja-JP" sz="1800" kern="100" dirty="0">
                        <a:latin typeface="Century"/>
                        <a:ea typeface="ＭＳ 明朝"/>
                        <a:cs typeface="Times New Roman"/>
                      </a:endParaRPr>
                    </a:p>
                  </a:txBody>
                  <a:tcPr marL="52089" marR="52089" marT="26044" marB="260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535305" indent="-535305" algn="just">
                        <a:spcAft>
                          <a:spcPts val="0"/>
                        </a:spcAft>
                      </a:pPr>
                      <a:r>
                        <a:rPr lang="ja-JP" sz="1600" b="1" kern="0" dirty="0">
                          <a:latin typeface="Century"/>
                          <a:ea typeface="ＭＳ ゴシック"/>
                          <a:cs typeface="MS-PMincho"/>
                        </a:rPr>
                        <a:t>＜演習＞　事例：神谷花子さんのモニタリング演習</a:t>
                      </a:r>
                      <a:endParaRPr lang="ja-JP" sz="1600" kern="100" dirty="0">
                        <a:latin typeface="Century"/>
                        <a:ea typeface="ＭＳ 明朝"/>
                        <a:cs typeface="Times New Roman"/>
                      </a:endParaRPr>
                    </a:p>
                    <a:p>
                      <a:pPr indent="355600" algn="l">
                        <a:spcAft>
                          <a:spcPts val="0"/>
                        </a:spcAft>
                      </a:pPr>
                      <a:r>
                        <a:rPr lang="ja-JP" sz="1600" kern="0" dirty="0">
                          <a:solidFill>
                            <a:srgbClr val="2F5496"/>
                          </a:solidFill>
                          <a:latin typeface="Century"/>
                          <a:ea typeface="HGPｺﾞｼｯｸM"/>
                          <a:cs typeface="MS-PMincho"/>
                        </a:rPr>
                        <a:t>①事例の読み込み</a:t>
                      </a:r>
                      <a:endParaRPr lang="en-US" altLang="ja-JP" sz="1600" kern="100" dirty="0">
                        <a:solidFill>
                          <a:schemeClr val="tx1"/>
                        </a:solidFill>
                        <a:latin typeface="Century"/>
                        <a:ea typeface="ＭＳ 明朝"/>
                        <a:cs typeface="Times New Roman"/>
                      </a:endParaRPr>
                    </a:p>
                    <a:p>
                      <a:pPr indent="355600" algn="l">
                        <a:spcAft>
                          <a:spcPts val="0"/>
                        </a:spcAft>
                      </a:pPr>
                      <a:r>
                        <a:rPr lang="ja-JP" sz="1600" kern="0" dirty="0">
                          <a:solidFill>
                            <a:srgbClr val="2F5496"/>
                          </a:solidFill>
                          <a:latin typeface="Century"/>
                          <a:ea typeface="HGPｺﾞｼｯｸM"/>
                          <a:cs typeface="MS-PMincho"/>
                        </a:rPr>
                        <a:t>②評価表の作成</a:t>
                      </a:r>
                      <a:endParaRPr lang="ja-JP" sz="1600" kern="100" dirty="0">
                        <a:latin typeface="Century"/>
                        <a:ea typeface="ＭＳ 明朝"/>
                        <a:cs typeface="Times New Roman"/>
                      </a:endParaRPr>
                    </a:p>
                  </a:txBody>
                  <a:tcPr marL="52089" marR="52089" marT="26044" marB="260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2"/>
                  </a:ext>
                </a:extLst>
              </a:tr>
              <a:tr h="302682">
                <a:tc>
                  <a:txBody>
                    <a:bodyPr/>
                    <a:lstStyle/>
                    <a:p>
                      <a:pPr algn="ctr">
                        <a:spcAft>
                          <a:spcPts val="0"/>
                        </a:spcAft>
                      </a:pPr>
                      <a:r>
                        <a:rPr lang="ja-JP" sz="1800" kern="1200" dirty="0">
                          <a:solidFill>
                            <a:schemeClr val="accent4">
                              <a:lumMod val="65000"/>
                              <a:lumOff val="35000"/>
                            </a:schemeClr>
                          </a:solidFill>
                          <a:latin typeface="Calibri"/>
                          <a:ea typeface="ＭＳ Ｐゴシック"/>
                          <a:cs typeface="Arial"/>
                        </a:rPr>
                        <a:t>１１：</a:t>
                      </a:r>
                      <a:r>
                        <a:rPr lang="ja-JP" altLang="en-US" sz="1800" kern="1200" dirty="0">
                          <a:solidFill>
                            <a:schemeClr val="accent4">
                              <a:lumMod val="65000"/>
                              <a:lumOff val="35000"/>
                            </a:schemeClr>
                          </a:solidFill>
                          <a:latin typeface="Calibri"/>
                          <a:ea typeface="ＭＳ Ｐゴシック"/>
                          <a:cs typeface="Arial"/>
                        </a:rPr>
                        <a:t>４５</a:t>
                      </a:r>
                      <a:endParaRPr lang="ja-JP" sz="1800" kern="100" dirty="0">
                        <a:solidFill>
                          <a:schemeClr val="accent4">
                            <a:lumMod val="65000"/>
                            <a:lumOff val="35000"/>
                          </a:schemeClr>
                        </a:solidFill>
                        <a:latin typeface="Century"/>
                        <a:ea typeface="ＭＳ 明朝"/>
                        <a:cs typeface="Times New Roman"/>
                      </a:endParaRPr>
                    </a:p>
                  </a:txBody>
                  <a:tcPr marL="52089" marR="52089" marT="26044" marB="260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bg1">
                        <a:lumMod val="85000"/>
                      </a:schemeClr>
                    </a:solidFill>
                  </a:tcPr>
                </a:tc>
                <a:tc>
                  <a:txBody>
                    <a:bodyPr/>
                    <a:lstStyle/>
                    <a:p>
                      <a:pPr algn="l">
                        <a:spcAft>
                          <a:spcPts val="0"/>
                        </a:spcAft>
                      </a:pPr>
                      <a:r>
                        <a:rPr lang="ja-JP" sz="1800" kern="1200" dirty="0">
                          <a:solidFill>
                            <a:schemeClr val="accent4">
                              <a:lumMod val="65000"/>
                              <a:lumOff val="35000"/>
                            </a:schemeClr>
                          </a:solidFill>
                          <a:latin typeface="Calibri"/>
                          <a:ea typeface="ＭＳ Ｐゴシック"/>
                          <a:cs typeface="Arial"/>
                        </a:rPr>
                        <a:t>昼休憩</a:t>
                      </a:r>
                      <a:r>
                        <a:rPr lang="ja-JP" sz="1800" kern="1200" dirty="0">
                          <a:solidFill>
                            <a:schemeClr val="accent4">
                              <a:lumMod val="65000"/>
                              <a:lumOff val="35000"/>
                            </a:schemeClr>
                          </a:solidFill>
                          <a:latin typeface="Century"/>
                          <a:ea typeface="Calibri"/>
                          <a:cs typeface="Arial"/>
                        </a:rPr>
                        <a:t> </a:t>
                      </a:r>
                      <a:endParaRPr lang="ja-JP" sz="1800" kern="100" dirty="0">
                        <a:solidFill>
                          <a:schemeClr val="accent4">
                            <a:lumMod val="65000"/>
                            <a:lumOff val="35000"/>
                          </a:schemeClr>
                        </a:solidFill>
                        <a:latin typeface="Century"/>
                        <a:ea typeface="ＭＳ 明朝"/>
                        <a:cs typeface="Times New Roman"/>
                      </a:endParaRPr>
                    </a:p>
                  </a:txBody>
                  <a:tcPr marL="52089" marR="52089" marT="26044" marB="260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bg1">
                        <a:lumMod val="85000"/>
                      </a:schemeClr>
                    </a:solidFill>
                  </a:tcPr>
                </a:tc>
                <a:extLst>
                  <a:ext uri="{0D108BD9-81ED-4DB2-BD59-A6C34878D82A}">
                    <a16:rowId xmlns:a16="http://schemas.microsoft.com/office/drawing/2014/main" val="10003"/>
                  </a:ext>
                </a:extLst>
              </a:tr>
              <a:tr h="512604">
                <a:tc>
                  <a:txBody>
                    <a:bodyPr/>
                    <a:lstStyle/>
                    <a:p>
                      <a:pPr algn="ctr">
                        <a:spcAft>
                          <a:spcPts val="0"/>
                        </a:spcAft>
                      </a:pPr>
                      <a:r>
                        <a:rPr lang="ja-JP" sz="1800" kern="1200" dirty="0">
                          <a:latin typeface="Calibri"/>
                          <a:ea typeface="ＭＳ Ｐゴシック"/>
                          <a:cs typeface="Arial"/>
                        </a:rPr>
                        <a:t>１２：３</a:t>
                      </a:r>
                      <a:r>
                        <a:rPr lang="ja-JP" altLang="en-US" sz="1800" kern="1200" dirty="0">
                          <a:latin typeface="Calibri"/>
                          <a:ea typeface="ＭＳ Ｐゴシック"/>
                          <a:cs typeface="Arial"/>
                        </a:rPr>
                        <a:t>０</a:t>
                      </a:r>
                      <a:endParaRPr lang="ja-JP" sz="1800" kern="100" dirty="0">
                        <a:latin typeface="Century"/>
                        <a:ea typeface="ＭＳ 明朝"/>
                        <a:cs typeface="Times New Roman"/>
                      </a:endParaRPr>
                    </a:p>
                  </a:txBody>
                  <a:tcPr marL="52089" marR="52089" marT="26044" marB="260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38100" cap="flat" cmpd="dbl" algn="ctr">
                      <a:solidFill>
                        <a:srgbClr val="000000"/>
                      </a:solidFill>
                      <a:prstDash val="solid"/>
                      <a:round/>
                      <a:headEnd type="none" w="med" len="med"/>
                      <a:tailEnd type="none" w="med" len="med"/>
                    </a:lnB>
                  </a:tcPr>
                </a:tc>
                <a:tc>
                  <a:txBody>
                    <a:bodyPr/>
                    <a:lstStyle/>
                    <a:p>
                      <a:pPr indent="355600" algn="just">
                        <a:spcAft>
                          <a:spcPts val="0"/>
                        </a:spcAft>
                      </a:pPr>
                      <a:r>
                        <a:rPr lang="ja-JP" sz="1600" kern="0" dirty="0">
                          <a:solidFill>
                            <a:srgbClr val="2F5496"/>
                          </a:solidFill>
                          <a:latin typeface="HGPｺﾞｼｯｸM"/>
                          <a:ea typeface="ＭＳ ゴシック"/>
                          <a:cs typeface="MS-PMincho"/>
                        </a:rPr>
                        <a:t>➂</a:t>
                      </a:r>
                      <a:r>
                        <a:rPr lang="ja-JP" sz="1600" kern="0" dirty="0">
                          <a:solidFill>
                            <a:srgbClr val="2F5496"/>
                          </a:solidFill>
                          <a:latin typeface="Century"/>
                          <a:ea typeface="HGPｺﾞｼｯｸM"/>
                          <a:cs typeface="MS-PMincho"/>
                        </a:rPr>
                        <a:t>サービス担当者会議を活用したモニタリング演習</a:t>
                      </a:r>
                      <a:endParaRPr lang="ja-JP" sz="1600" kern="100" dirty="0">
                        <a:latin typeface="Century"/>
                        <a:ea typeface="ＭＳ 明朝"/>
                        <a:cs typeface="Times New Roman"/>
                      </a:endParaRPr>
                    </a:p>
                    <a:p>
                      <a:pPr indent="355600" algn="l">
                        <a:spcAft>
                          <a:spcPts val="0"/>
                        </a:spcAft>
                      </a:pPr>
                      <a:r>
                        <a:rPr lang="ja-JP" sz="1600" kern="0" dirty="0">
                          <a:solidFill>
                            <a:srgbClr val="2F5496"/>
                          </a:solidFill>
                          <a:latin typeface="Century"/>
                          <a:ea typeface="HGPｺﾞｼｯｸM"/>
                          <a:cs typeface="MS-PMincho"/>
                        </a:rPr>
                        <a:t>④ケアプラン第２表の見直し演習</a:t>
                      </a:r>
                      <a:endParaRPr lang="ja-JP" sz="1600" kern="100" dirty="0">
                        <a:latin typeface="Century"/>
                        <a:ea typeface="ＭＳ 明朝"/>
                        <a:cs typeface="Times New Roman"/>
                      </a:endParaRPr>
                    </a:p>
                  </a:txBody>
                  <a:tcPr marL="52089" marR="52089" marT="26044" marB="260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381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02682">
                <a:tc rowSpan="2">
                  <a:txBody>
                    <a:bodyPr/>
                    <a:lstStyle/>
                    <a:p>
                      <a:pPr algn="ctr">
                        <a:spcAft>
                          <a:spcPts val="0"/>
                        </a:spcAft>
                      </a:pPr>
                      <a:r>
                        <a:rPr lang="ja-JP" sz="1800" kern="1200">
                          <a:solidFill>
                            <a:srgbClr val="000000"/>
                          </a:solidFill>
                          <a:latin typeface="Calibri"/>
                          <a:ea typeface="ＭＳ Ｐゴシック"/>
                          <a:cs typeface="Arial"/>
                        </a:rPr>
                        <a:t>１４：００</a:t>
                      </a:r>
                      <a:endParaRPr lang="ja-JP" sz="1800" kern="100">
                        <a:latin typeface="Century"/>
                        <a:ea typeface="ＭＳ 明朝"/>
                        <a:cs typeface="Times New Roman"/>
                      </a:endParaRPr>
                    </a:p>
                  </a:txBody>
                  <a:tcPr marL="52089" marR="52089" marT="26044" marB="260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dbl"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indent="203835" algn="just">
                        <a:spcAft>
                          <a:spcPts val="0"/>
                        </a:spcAft>
                      </a:pPr>
                      <a:r>
                        <a:rPr lang="ja-JP" altLang="en-US" sz="1800" b="1" kern="0" dirty="0">
                          <a:solidFill>
                            <a:srgbClr val="FF0000"/>
                          </a:solidFill>
                          <a:latin typeface="Century"/>
                          <a:ea typeface="HGPｺﾞｼｯｸM"/>
                          <a:cs typeface="Century"/>
                        </a:rPr>
                        <a:t>ー２　</a:t>
                      </a:r>
                      <a:r>
                        <a:rPr lang="ja-JP" sz="1800" b="1" kern="0" dirty="0">
                          <a:solidFill>
                            <a:srgbClr val="FF0000"/>
                          </a:solidFill>
                          <a:latin typeface="Century"/>
                          <a:ea typeface="HGPｺﾞｼｯｸM"/>
                          <a:cs typeface="Century"/>
                        </a:rPr>
                        <a:t>介護支援専門員に求められるマネジメント</a:t>
                      </a:r>
                      <a:r>
                        <a:rPr lang="ja-JP" altLang="en-US" sz="1800" b="1" kern="0" dirty="0">
                          <a:solidFill>
                            <a:srgbClr val="FF0000"/>
                          </a:solidFill>
                          <a:latin typeface="Century"/>
                          <a:ea typeface="HGPｺﾞｼｯｸM"/>
                          <a:cs typeface="Century"/>
                        </a:rPr>
                        <a:t>　</a:t>
                      </a:r>
                      <a:r>
                        <a:rPr lang="ja-JP" sz="1800" b="1" kern="0" dirty="0">
                          <a:solidFill>
                            <a:srgbClr val="FF0000"/>
                          </a:solidFill>
                          <a:latin typeface="Century"/>
                          <a:ea typeface="HGPｺﾞｼｯｸM"/>
                          <a:cs typeface="Century"/>
                        </a:rPr>
                        <a:t>（ﾁｰﾑﾏﾈｼﾞﾒﾝﾄ）</a:t>
                      </a:r>
                      <a:endParaRPr lang="ja-JP" sz="1800" kern="100" dirty="0">
                        <a:latin typeface="Century"/>
                        <a:ea typeface="ＭＳ 明朝"/>
                        <a:cs typeface="Times New Roman"/>
                      </a:endParaRPr>
                    </a:p>
                  </a:txBody>
                  <a:tcPr marL="52089" marR="52089" marT="26044" marB="260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dbl"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solidFill>
                      <a:srgbClr val="FFD966"/>
                    </a:solidFill>
                  </a:tcPr>
                </a:tc>
                <a:extLst>
                  <a:ext uri="{0D108BD9-81ED-4DB2-BD59-A6C34878D82A}">
                    <a16:rowId xmlns:a16="http://schemas.microsoft.com/office/drawing/2014/main" val="10005"/>
                  </a:ext>
                </a:extLst>
              </a:tr>
              <a:tr h="302682">
                <a:tc vMerge="1">
                  <a:txBody>
                    <a:bodyPr/>
                    <a:lstStyle/>
                    <a:p>
                      <a:endParaRPr kumimoji="1" lang="ja-JP" altLang="en-US"/>
                    </a:p>
                  </a:txBody>
                  <a:tcPr/>
                </a:tc>
                <a:tc>
                  <a:txBody>
                    <a:bodyPr/>
                    <a:lstStyle/>
                    <a:p>
                      <a:pPr indent="178435" algn="just">
                        <a:spcAft>
                          <a:spcPts val="0"/>
                        </a:spcAft>
                      </a:pPr>
                      <a:r>
                        <a:rPr lang="ja-JP" sz="1800" b="1" kern="0" dirty="0">
                          <a:latin typeface="Century"/>
                          <a:ea typeface="HGPｺﾞｼｯｸM"/>
                          <a:cs typeface="Century"/>
                        </a:rPr>
                        <a:t>＜講義＞</a:t>
                      </a:r>
                      <a:r>
                        <a:rPr lang="ja-JP" sz="1800" kern="0" dirty="0">
                          <a:latin typeface="Century"/>
                          <a:ea typeface="HGPｺﾞｼｯｸM"/>
                          <a:cs typeface="Century"/>
                        </a:rPr>
                        <a:t>　</a:t>
                      </a:r>
                      <a:r>
                        <a:rPr lang="ja-JP" sz="1800" kern="0" dirty="0">
                          <a:solidFill>
                            <a:srgbClr val="000000"/>
                          </a:solidFill>
                          <a:latin typeface="Century"/>
                          <a:ea typeface="HGPｺﾞｼｯｸM"/>
                          <a:cs typeface="Century"/>
                        </a:rPr>
                        <a:t>チームアプローチ、チームマネジメント</a:t>
                      </a:r>
                      <a:endParaRPr lang="ja-JP" sz="1800" kern="100" dirty="0">
                        <a:latin typeface="Century"/>
                        <a:ea typeface="ＭＳ 明朝"/>
                        <a:cs typeface="Times New Roman"/>
                      </a:endParaRPr>
                    </a:p>
                  </a:txBody>
                  <a:tcPr marL="52089" marR="52089" marT="26044" marB="260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6"/>
                  </a:ext>
                </a:extLst>
              </a:tr>
              <a:tr h="1291939">
                <a:tc>
                  <a:txBody>
                    <a:bodyPr/>
                    <a:lstStyle/>
                    <a:p>
                      <a:pPr algn="ctr">
                        <a:spcAft>
                          <a:spcPts val="0"/>
                        </a:spcAft>
                      </a:pPr>
                      <a:r>
                        <a:rPr lang="ja-JP" sz="1800" kern="1200">
                          <a:solidFill>
                            <a:srgbClr val="000000"/>
                          </a:solidFill>
                          <a:latin typeface="Calibri"/>
                          <a:ea typeface="ＭＳ Ｐゴシック"/>
                          <a:cs typeface="Arial"/>
                        </a:rPr>
                        <a:t>１５：００</a:t>
                      </a:r>
                      <a:endParaRPr lang="ja-JP" sz="1800" kern="100">
                        <a:latin typeface="Century"/>
                        <a:ea typeface="ＭＳ 明朝"/>
                        <a:cs typeface="Times New Roman"/>
                      </a:endParaRPr>
                    </a:p>
                  </a:txBody>
                  <a:tcPr marL="52089" marR="52089" marT="26044" marB="260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78435" algn="just">
                        <a:spcAft>
                          <a:spcPts val="0"/>
                        </a:spcAft>
                      </a:pPr>
                      <a:r>
                        <a:rPr lang="ja-JP" sz="1800" b="1" kern="0" dirty="0">
                          <a:latin typeface="Century"/>
                          <a:ea typeface="ＭＳ ゴシック"/>
                          <a:cs typeface="Century"/>
                        </a:rPr>
                        <a:t>＜演習＞　医療的な視点のマネジメント</a:t>
                      </a:r>
                      <a:r>
                        <a:rPr lang="ja-JP" sz="1800" kern="0" dirty="0">
                          <a:latin typeface="Century"/>
                          <a:ea typeface="HGPｺﾞｼｯｸM"/>
                          <a:cs typeface="Century"/>
                        </a:rPr>
                        <a:t>　【グループワーク】</a:t>
                      </a:r>
                      <a:endParaRPr lang="ja-JP" sz="1800" kern="100" dirty="0">
                        <a:latin typeface="Century"/>
                        <a:ea typeface="ＭＳ 明朝"/>
                        <a:cs typeface="Times New Roman"/>
                      </a:endParaRPr>
                    </a:p>
                    <a:p>
                      <a:pPr indent="533400" algn="l">
                        <a:spcAft>
                          <a:spcPts val="0"/>
                        </a:spcAft>
                      </a:pPr>
                      <a:r>
                        <a:rPr lang="ja-JP" sz="1400" kern="0" dirty="0">
                          <a:solidFill>
                            <a:srgbClr val="2F5496"/>
                          </a:solidFill>
                          <a:latin typeface="Century"/>
                          <a:ea typeface="HGPｺﾞｼｯｸM"/>
                          <a:cs typeface="HGP明朝E"/>
                        </a:rPr>
                        <a:t>①「脳血管疾患に関する事例」</a:t>
                      </a:r>
                      <a:endParaRPr lang="ja-JP" sz="1400" kern="100" dirty="0">
                        <a:latin typeface="Century"/>
                        <a:ea typeface="ＭＳ 明朝"/>
                        <a:cs typeface="Times New Roman"/>
                      </a:endParaRPr>
                    </a:p>
                    <a:p>
                      <a:pPr indent="533400" algn="l">
                        <a:spcAft>
                          <a:spcPts val="0"/>
                        </a:spcAft>
                      </a:pPr>
                      <a:r>
                        <a:rPr lang="ja-JP" sz="1400" kern="0" dirty="0">
                          <a:solidFill>
                            <a:srgbClr val="2F5496"/>
                          </a:solidFill>
                          <a:latin typeface="Century"/>
                          <a:ea typeface="HGPｺﾞｼｯｸM"/>
                          <a:cs typeface="HGP明朝E"/>
                        </a:rPr>
                        <a:t>②「認知症に関する事例」</a:t>
                      </a:r>
                      <a:r>
                        <a:rPr lang="ja-JP" sz="1400" kern="0" dirty="0">
                          <a:solidFill>
                            <a:srgbClr val="2F5496"/>
                          </a:solidFill>
                          <a:latin typeface="Century"/>
                          <a:ea typeface="HGPｺﾞｼｯｸM"/>
                          <a:cs typeface="HGPｺﾞｼｯｸM"/>
                        </a:rPr>
                        <a:t>　</a:t>
                      </a:r>
                      <a:endParaRPr lang="ja-JP" sz="1400" kern="100" dirty="0">
                        <a:latin typeface="Century"/>
                        <a:ea typeface="ＭＳ 明朝"/>
                        <a:cs typeface="Times New Roman"/>
                      </a:endParaRPr>
                    </a:p>
                    <a:p>
                      <a:pPr indent="533400" algn="l">
                        <a:spcAft>
                          <a:spcPts val="0"/>
                        </a:spcAft>
                      </a:pPr>
                      <a:r>
                        <a:rPr lang="ja-JP" sz="1400" kern="0" dirty="0">
                          <a:solidFill>
                            <a:srgbClr val="2F5496"/>
                          </a:solidFill>
                          <a:latin typeface="Century"/>
                          <a:ea typeface="ＭＳ 明朝"/>
                          <a:cs typeface="ＭＳ 明朝"/>
                        </a:rPr>
                        <a:t>➂</a:t>
                      </a:r>
                      <a:r>
                        <a:rPr lang="ja-JP" sz="1400" kern="0" dirty="0">
                          <a:solidFill>
                            <a:srgbClr val="2F5496"/>
                          </a:solidFill>
                          <a:latin typeface="Century"/>
                          <a:ea typeface="HGPｺﾞｼｯｸM"/>
                          <a:cs typeface="Arial"/>
                        </a:rPr>
                        <a:t>「筋骨格系疾患及び廃用症候群に関する事例」　</a:t>
                      </a:r>
                      <a:endParaRPr lang="ja-JP" sz="1400" kern="100" dirty="0">
                        <a:latin typeface="Century"/>
                        <a:ea typeface="ＭＳ 明朝"/>
                        <a:cs typeface="Times New Roman"/>
                      </a:endParaRPr>
                    </a:p>
                    <a:p>
                      <a:pPr indent="533400" algn="l">
                        <a:spcAft>
                          <a:spcPts val="0"/>
                        </a:spcAft>
                      </a:pPr>
                      <a:r>
                        <a:rPr lang="ja-JP" sz="1400" kern="0" dirty="0">
                          <a:solidFill>
                            <a:srgbClr val="2F5496"/>
                          </a:solidFill>
                          <a:latin typeface="Century"/>
                          <a:ea typeface="HGPｺﾞｼｯｸM"/>
                          <a:cs typeface="Arial"/>
                        </a:rPr>
                        <a:t>④「内臓の機能不全に関する事例」　 </a:t>
                      </a:r>
                      <a:fld id="{002C537E-3846-40FE-A767-18FD5398F9AE}" type="slidenum">
                        <a:rPr lang="ja-JP" sz="1400" kern="0" smtClean="0">
                          <a:solidFill>
                            <a:srgbClr val="2F5496"/>
                          </a:solidFill>
                          <a:latin typeface="Century"/>
                          <a:ea typeface="HGPｺﾞｼｯｸM"/>
                          <a:cs typeface="Arial"/>
                        </a:rPr>
                        <a:pPr indent="533400" algn="l">
                          <a:spcAft>
                            <a:spcPts val="0"/>
                          </a:spcAft>
                        </a:pPr>
                        <a:t>2</a:t>
                      </a:fld>
                      <a:fld id="{5AF0F831-476C-48DC-9384-E8E0F78ABCA3}" type="slidenum">
                        <a:rPr lang="ja-JP" sz="1400" kern="0" smtClean="0">
                          <a:solidFill>
                            <a:srgbClr val="2F5496"/>
                          </a:solidFill>
                          <a:latin typeface="Century"/>
                          <a:ea typeface="HGPｺﾞｼｯｸM"/>
                          <a:cs typeface="Arial"/>
                        </a:rPr>
                        <a:pPr indent="533400" algn="l">
                          <a:spcAft>
                            <a:spcPts val="0"/>
                          </a:spcAft>
                        </a:pPr>
                        <a:t>2</a:t>
                      </a:fld>
                      <a:endParaRPr lang="ja-JP" sz="1400" kern="100" dirty="0">
                        <a:latin typeface="Century"/>
                        <a:ea typeface="ＭＳ 明朝"/>
                        <a:cs typeface="Times New Roman"/>
                      </a:endParaRPr>
                    </a:p>
                    <a:p>
                      <a:pPr indent="533400" algn="l">
                        <a:spcAft>
                          <a:spcPts val="0"/>
                        </a:spcAft>
                      </a:pPr>
                      <a:r>
                        <a:rPr lang="ja-JP" sz="1400" kern="0" dirty="0">
                          <a:solidFill>
                            <a:srgbClr val="2F5496"/>
                          </a:solidFill>
                          <a:latin typeface="Century"/>
                          <a:ea typeface="HGPｺﾞｼｯｸM"/>
                          <a:cs typeface="Arial"/>
                        </a:rPr>
                        <a:t>⑤「看取りに関する事例」　</a:t>
                      </a:r>
                      <a:endParaRPr lang="ja-JP" sz="1400" kern="100" dirty="0">
                        <a:latin typeface="Century"/>
                        <a:ea typeface="ＭＳ 明朝"/>
                        <a:cs typeface="Times New Roman"/>
                      </a:endParaRPr>
                    </a:p>
                  </a:txBody>
                  <a:tcPr marL="52089" marR="52089" marT="26044" marB="260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02682">
                <a:tc rowSpan="3">
                  <a:txBody>
                    <a:bodyPr/>
                    <a:lstStyle/>
                    <a:p>
                      <a:pPr algn="ctr">
                        <a:spcAft>
                          <a:spcPts val="0"/>
                        </a:spcAft>
                      </a:pPr>
                      <a:r>
                        <a:rPr lang="ja-JP" sz="1800" b="1" kern="1200" dirty="0">
                          <a:solidFill>
                            <a:srgbClr val="7F7F7F"/>
                          </a:solidFill>
                          <a:latin typeface="Calibri"/>
                          <a:ea typeface="ＭＳ Ｐゴシック"/>
                          <a:cs typeface="Arial"/>
                        </a:rPr>
                        <a:t>１</a:t>
                      </a:r>
                      <a:r>
                        <a:rPr lang="ja-JP" altLang="en-US" sz="1800" b="1" kern="1200" dirty="0">
                          <a:solidFill>
                            <a:srgbClr val="7F7F7F"/>
                          </a:solidFill>
                          <a:latin typeface="Calibri"/>
                          <a:ea typeface="ＭＳ Ｐゴシック"/>
                          <a:cs typeface="Arial"/>
                        </a:rPr>
                        <a:t>５</a:t>
                      </a:r>
                      <a:r>
                        <a:rPr lang="ja-JP" sz="1800" b="1" kern="1200" dirty="0">
                          <a:solidFill>
                            <a:srgbClr val="7F7F7F"/>
                          </a:solidFill>
                          <a:latin typeface="Calibri"/>
                          <a:ea typeface="ＭＳ Ｐゴシック"/>
                          <a:cs typeface="Arial"/>
                        </a:rPr>
                        <a:t>：</a:t>
                      </a:r>
                      <a:r>
                        <a:rPr lang="ja-JP" altLang="en-US" sz="1800" b="1" kern="1200" dirty="0">
                          <a:solidFill>
                            <a:srgbClr val="7F7F7F"/>
                          </a:solidFill>
                          <a:latin typeface="Calibri"/>
                          <a:ea typeface="ＭＳ Ｐゴシック"/>
                          <a:cs typeface="Arial"/>
                        </a:rPr>
                        <a:t>４５</a:t>
                      </a:r>
                      <a:endParaRPr lang="ja-JP" sz="1800" b="1" kern="100" dirty="0">
                        <a:latin typeface="Century"/>
                        <a:ea typeface="ＭＳ 明朝"/>
                        <a:cs typeface="Times New Roman"/>
                      </a:endParaRPr>
                    </a:p>
                  </a:txBody>
                  <a:tcPr marL="52089" marR="52089" marT="26044" marB="260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altLang="en-US" sz="1800" b="1" kern="100" dirty="0">
                          <a:latin typeface="Century"/>
                          <a:ea typeface="ＭＳ 明朝"/>
                          <a:cs typeface="Times New Roman"/>
                        </a:rPr>
                        <a:t>　</a:t>
                      </a:r>
                      <a:r>
                        <a:rPr lang="en-US" altLang="ja-JP" sz="1800" b="1" kern="100" dirty="0">
                          <a:latin typeface="Century"/>
                          <a:ea typeface="ＭＳ 明朝"/>
                          <a:cs typeface="Times New Roman"/>
                        </a:rPr>
                        <a:t>―</a:t>
                      </a:r>
                      <a:r>
                        <a:rPr lang="ja-JP" altLang="en-US" sz="1800" b="1" kern="100" dirty="0">
                          <a:latin typeface="Century"/>
                          <a:ea typeface="ＭＳ 明朝"/>
                          <a:cs typeface="Times New Roman"/>
                        </a:rPr>
                        <a:t>３　利用者、多くの種類の専門職等への説明及び合意</a:t>
                      </a:r>
                      <a:endParaRPr lang="en-US" altLang="ja-JP" sz="1800" b="1" kern="100" dirty="0">
                        <a:latin typeface="Century"/>
                        <a:ea typeface="ＭＳ 明朝"/>
                        <a:cs typeface="Times New Roman"/>
                      </a:endParaRPr>
                    </a:p>
                  </a:txBody>
                  <a:tcPr marL="52089" marR="52089" marT="26044" marB="260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10008"/>
                  </a:ext>
                </a:extLst>
              </a:tr>
              <a:tr h="302682">
                <a:tc vMerge="1">
                  <a:txBody>
                    <a:bodyPr/>
                    <a:lstStyle/>
                    <a:p>
                      <a:endParaRPr kumimoji="1" lang="ja-JP" altLang="en-US"/>
                    </a:p>
                  </a:txBody>
                  <a:tcPr/>
                </a:tc>
                <a:tc>
                  <a:txBody>
                    <a:bodyPr/>
                    <a:lstStyle/>
                    <a:p>
                      <a:pPr algn="l">
                        <a:spcAft>
                          <a:spcPts val="0"/>
                        </a:spcAft>
                      </a:pPr>
                      <a:r>
                        <a:rPr lang="ja-JP" altLang="en-US" sz="1800" b="1" kern="100" dirty="0">
                          <a:latin typeface="Century"/>
                          <a:ea typeface="ＭＳ 明朝"/>
                          <a:cs typeface="Times New Roman"/>
                        </a:rPr>
                        <a:t>＜講義＞　説明と意義・目的、介護支援専門員の役割</a:t>
                      </a:r>
                      <a:endParaRPr lang="en-US" altLang="ja-JP" sz="1800" b="1" kern="100" dirty="0">
                        <a:latin typeface="Century"/>
                        <a:ea typeface="ＭＳ 明朝"/>
                        <a:cs typeface="Times New Roman"/>
                      </a:endParaRPr>
                    </a:p>
                  </a:txBody>
                  <a:tcPr marL="52089" marR="52089" marT="26044" marB="260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12748212"/>
                  </a:ext>
                </a:extLst>
              </a:tr>
              <a:tr h="979337">
                <a:tc vMerge="1">
                  <a:txBody>
                    <a:bodyPr/>
                    <a:lstStyle/>
                    <a:p>
                      <a:endParaRPr kumimoji="1" lang="ja-JP" altLang="en-US"/>
                    </a:p>
                  </a:txBody>
                  <a:tcPr/>
                </a:tc>
                <a:tc>
                  <a:txBody>
                    <a:bodyPr/>
                    <a:lstStyle/>
                    <a:p>
                      <a:pPr algn="l">
                        <a:spcAft>
                          <a:spcPts val="0"/>
                        </a:spcAft>
                      </a:pPr>
                      <a:r>
                        <a:rPr lang="ja-JP" altLang="en-US" sz="1800" b="1" kern="100" dirty="0">
                          <a:latin typeface="Century"/>
                          <a:ea typeface="ＭＳ 明朝"/>
                          <a:cs typeface="Times New Roman"/>
                        </a:rPr>
                        <a:t>＜ミニワーク＞説明の重要性</a:t>
                      </a:r>
                      <a:endParaRPr lang="en-US" altLang="ja-JP" sz="1800" b="1" kern="100" dirty="0">
                        <a:latin typeface="Century"/>
                        <a:ea typeface="ＭＳ 明朝"/>
                        <a:cs typeface="Times New Roman"/>
                      </a:endParaRPr>
                    </a:p>
                    <a:p>
                      <a:pPr algn="l">
                        <a:spcAft>
                          <a:spcPts val="0"/>
                        </a:spcAft>
                      </a:pPr>
                      <a:r>
                        <a:rPr lang="ja-JP" altLang="en-US" sz="1800" b="1" kern="100" dirty="0">
                          <a:latin typeface="Century"/>
                          <a:ea typeface="ＭＳ 明朝"/>
                          <a:cs typeface="Times New Roman"/>
                        </a:rPr>
                        <a:t>＜演習＞説明場面の展開</a:t>
                      </a:r>
                      <a:endParaRPr lang="ja-JP" sz="1800" b="1" kern="100" dirty="0">
                        <a:latin typeface="Century"/>
                        <a:ea typeface="ＭＳ 明朝"/>
                        <a:cs typeface="Times New Roman"/>
                      </a:endParaRPr>
                    </a:p>
                  </a:txBody>
                  <a:tcPr marL="52089" marR="52089" marT="26044" marB="260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1920750"/>
                  </a:ext>
                </a:extLst>
              </a:tr>
            </a:tbl>
          </a:graphicData>
        </a:graphic>
      </p:graphicFrame>
      <p:sp>
        <p:nvSpPr>
          <p:cNvPr id="5" name="フローチャート : カード 5"/>
          <p:cNvSpPr/>
          <p:nvPr/>
        </p:nvSpPr>
        <p:spPr>
          <a:xfrm>
            <a:off x="7452320" y="38063"/>
            <a:ext cx="1691680" cy="720080"/>
          </a:xfrm>
          <a:prstGeom prst="flowChartPunchedCard">
            <a:avLst/>
          </a:prstGeom>
          <a:solidFill>
            <a:srgbClr val="FFFF99"/>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rgbClr val="FF0000"/>
                </a:solidFill>
                <a:effectLst>
                  <a:outerShdw blurRad="38100" dist="38100" dir="2700000" algn="tl">
                    <a:srgbClr val="000000">
                      <a:alpha val="43137"/>
                    </a:srgbClr>
                  </a:outerShdw>
                </a:effectLst>
              </a:rPr>
              <a:t>ワークシート</a:t>
            </a:r>
            <a:endParaRPr kumimoji="1" lang="en-US" altLang="ja-JP" sz="2000" b="1" dirty="0">
              <a:solidFill>
                <a:srgbClr val="FF0000"/>
              </a:solidFill>
              <a:effectLst>
                <a:outerShdw blurRad="38100" dist="38100" dir="2700000" algn="tl">
                  <a:srgbClr val="000000">
                    <a:alpha val="43137"/>
                  </a:srgbClr>
                </a:outerShdw>
              </a:effectLst>
            </a:endParaRPr>
          </a:p>
          <a:p>
            <a:pPr algn="ctr"/>
            <a:r>
              <a:rPr kumimoji="1" lang="ja-JP" altLang="en-US" sz="2000" b="1" dirty="0">
                <a:solidFill>
                  <a:srgbClr val="FF0000"/>
                </a:solidFill>
                <a:effectLst>
                  <a:outerShdw blurRad="38100" dist="38100" dir="2700000" algn="tl">
                    <a:srgbClr val="000000">
                      <a:alpha val="43137"/>
                    </a:srgbClr>
                  </a:outerShdw>
                </a:effectLst>
              </a:rPr>
              <a:t>Ｐ２７</a:t>
            </a:r>
          </a:p>
        </p:txBody>
      </p:sp>
      <p:graphicFrame>
        <p:nvGraphicFramePr>
          <p:cNvPr id="3" name="表 2">
            <a:extLst>
              <a:ext uri="{FF2B5EF4-FFF2-40B4-BE49-F238E27FC236}">
                <a16:creationId xmlns:a16="http://schemas.microsoft.com/office/drawing/2014/main" id="{537CB966-6422-4F90-AEE6-FF4B89D2CDB8}"/>
              </a:ext>
            </a:extLst>
          </p:cNvPr>
          <p:cNvGraphicFramePr>
            <a:graphicFrameLocks noGrp="1"/>
          </p:cNvGraphicFramePr>
          <p:nvPr>
            <p:extLst>
              <p:ext uri="{D42A27DB-BD31-4B8C-83A1-F6EECF244321}">
                <p14:modId xmlns:p14="http://schemas.microsoft.com/office/powerpoint/2010/main" val="2432162188"/>
              </p:ext>
            </p:extLst>
          </p:nvPr>
        </p:nvGraphicFramePr>
        <p:xfrm>
          <a:off x="221942" y="6400800"/>
          <a:ext cx="8868792" cy="408373"/>
        </p:xfrm>
        <a:graphic>
          <a:graphicData uri="http://schemas.openxmlformats.org/drawingml/2006/table">
            <a:tbl>
              <a:tblPr/>
              <a:tblGrid>
                <a:gridCol w="8868792">
                  <a:extLst>
                    <a:ext uri="{9D8B030D-6E8A-4147-A177-3AD203B41FA5}">
                      <a16:colId xmlns:a16="http://schemas.microsoft.com/office/drawing/2014/main" val="1518706100"/>
                    </a:ext>
                  </a:extLst>
                </a:gridCol>
              </a:tblGrid>
              <a:tr h="408373">
                <a:tc>
                  <a:txBody>
                    <a:bodyPr/>
                    <a:lstStyle/>
                    <a:p>
                      <a:r>
                        <a:rPr kumimoji="1" lang="ja-JP" altLang="en-US" dirty="0"/>
                        <a:t>１７：１５　　終了</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1061264999"/>
                  </a:ext>
                </a:extLst>
              </a:tr>
            </a:tbl>
          </a:graphicData>
        </a:graphic>
      </p:graphicFrame>
    </p:spTree>
    <p:extLst>
      <p:ext uri="{BB962C8B-B14F-4D97-AF65-F5344CB8AC3E}">
        <p14:creationId xmlns:p14="http://schemas.microsoft.com/office/powerpoint/2010/main" val="7568207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img-909090342_ページ_0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00749" y="2403988"/>
            <a:ext cx="5117690" cy="4454012"/>
          </a:xfrm>
          <a:prstGeom prst="rect">
            <a:avLst/>
          </a:prstGeom>
          <a:noFill/>
          <a:extLst>
            <a:ext uri="{909E8E84-426E-40DD-AFC4-6F175D3DCCD1}">
              <a14:hiddenFill xmlns:a14="http://schemas.microsoft.com/office/drawing/2010/main">
                <a:solidFill>
                  <a:srgbClr val="FFFFFF"/>
                </a:solidFill>
              </a14:hiddenFill>
            </a:ext>
          </a:extLst>
        </p:spPr>
      </p:pic>
      <p:sp>
        <p:nvSpPr>
          <p:cNvPr id="1025" name="Rectangle 1"/>
          <p:cNvSpPr>
            <a:spLocks noChangeArrowheads="1"/>
          </p:cNvSpPr>
          <p:nvPr/>
        </p:nvSpPr>
        <p:spPr bwMode="auto">
          <a:xfrm>
            <a:off x="0" y="-98057"/>
            <a:ext cx="9144000" cy="2492990"/>
          </a:xfrm>
          <a:prstGeom prst="rect">
            <a:avLst/>
          </a:prstGeom>
          <a:solidFill>
            <a:schemeClr val="accent6">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l"/>
            <a:r>
              <a:rPr lang="ja-JP" altLang="en-US" sz="3200" b="1" dirty="0">
                <a:solidFill>
                  <a:srgbClr val="FF3399"/>
                </a:solidFill>
              </a:rPr>
              <a:t>　</a:t>
            </a:r>
            <a:r>
              <a:rPr lang="ja-JP" altLang="en-US" sz="3200" b="1" dirty="0"/>
              <a:t>＜</a:t>
            </a:r>
            <a:r>
              <a:rPr lang="ja-JP" altLang="en-US" sz="3200" dirty="0"/>
              <a:t>ミニワーク解答＞</a:t>
            </a:r>
            <a:endParaRPr lang="en-US" altLang="ja-JP" sz="3200" dirty="0"/>
          </a:p>
          <a:p>
            <a:pPr lvl="0" algn="l"/>
            <a:r>
              <a:rPr lang="ja-JP" altLang="en-US" sz="3200" b="1" dirty="0">
                <a:solidFill>
                  <a:srgbClr val="FF3399"/>
                </a:solidFill>
              </a:rPr>
              <a:t>　　</a:t>
            </a:r>
            <a:r>
              <a:rPr kumimoji="1" lang="ja-JP" sz="3200" b="1" i="0" u="none" strike="noStrike" cap="none" normalizeH="0" baseline="0" dirty="0">
                <a:ln>
                  <a:noFill/>
                </a:ln>
                <a:solidFill>
                  <a:srgbClr val="FF0000"/>
                </a:solidFill>
                <a:effectLst/>
                <a:latin typeface="+mn-ea"/>
                <a:ea typeface="+mn-ea"/>
                <a:cs typeface="Times New Roman" pitchFamily="18" charset="0"/>
              </a:rPr>
              <a:t>モニタリングの多重構造</a:t>
            </a:r>
            <a:endParaRPr kumimoji="1" lang="ja-JP" altLang="en-US" sz="3200" b="0" i="0" u="none" strike="noStrike" cap="none" normalizeH="0" baseline="0" dirty="0">
              <a:ln>
                <a:noFill/>
              </a:ln>
              <a:solidFill>
                <a:schemeClr val="tx1"/>
              </a:solidFill>
              <a:effectLst/>
              <a:latin typeface="+mn-ea"/>
              <a:ea typeface="+mn-ea"/>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3200" b="0" i="0" u="none" strike="noStrike" cap="none" normalizeH="0" baseline="0" dirty="0">
                <a:ln>
                  <a:noFill/>
                </a:ln>
                <a:solidFill>
                  <a:schemeClr val="tx1"/>
                </a:solidFill>
                <a:effectLst/>
                <a:latin typeface="+mn-ea"/>
                <a:ea typeface="+mn-ea"/>
                <a:cs typeface="Times New Roman" pitchFamily="18" charset="0"/>
              </a:rPr>
              <a:t>　     </a:t>
            </a:r>
            <a:r>
              <a:rPr kumimoji="1" lang="ja-JP" altLang="en-US" sz="3000" b="0" i="0" u="none" strike="noStrike" cap="none" normalizeH="0" baseline="0" dirty="0">
                <a:ln>
                  <a:noFill/>
                </a:ln>
                <a:solidFill>
                  <a:schemeClr val="tx1"/>
                </a:solidFill>
                <a:effectLst/>
                <a:latin typeface="+mn-ea"/>
                <a:ea typeface="+mn-ea"/>
                <a:cs typeface="Times New Roman" pitchFamily="18" charset="0"/>
              </a:rPr>
              <a:t>⇒モニタリング情報は、</a:t>
            </a:r>
            <a:r>
              <a:rPr kumimoji="1" lang="ja-JP" altLang="en-US" sz="3000" b="1" i="0" u="none" strike="noStrike" cap="none" normalizeH="0" baseline="0" dirty="0">
                <a:ln>
                  <a:noFill/>
                </a:ln>
                <a:solidFill>
                  <a:schemeClr val="accent2">
                    <a:lumMod val="60000"/>
                    <a:lumOff val="40000"/>
                  </a:schemeClr>
                </a:solidFill>
                <a:effectLst/>
                <a:latin typeface="+mn-ea"/>
                <a:ea typeface="+mn-ea"/>
                <a:cs typeface="Times New Roman" pitchFamily="18" charset="0"/>
              </a:rPr>
              <a:t>介護支援専門が利用者・ </a:t>
            </a:r>
            <a:endParaRPr kumimoji="1" lang="en-US" altLang="ja-JP" sz="3000" b="1" i="0" u="none" strike="noStrike" cap="none" normalizeH="0" baseline="0" dirty="0">
              <a:ln>
                <a:noFill/>
              </a:ln>
              <a:solidFill>
                <a:schemeClr val="accent2">
                  <a:lumMod val="60000"/>
                  <a:lumOff val="40000"/>
                </a:schemeClr>
              </a:solidFill>
              <a:effectLst/>
              <a:latin typeface="+mn-ea"/>
              <a:ea typeface="+mn-ea"/>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ja-JP" sz="3000" b="1" dirty="0">
                <a:solidFill>
                  <a:schemeClr val="accent2">
                    <a:lumMod val="60000"/>
                    <a:lumOff val="40000"/>
                  </a:schemeClr>
                </a:solidFill>
                <a:latin typeface="+mn-ea"/>
                <a:ea typeface="+mn-ea"/>
                <a:cs typeface="Times New Roman" pitchFamily="18" charset="0"/>
              </a:rPr>
              <a:t>          </a:t>
            </a:r>
            <a:r>
              <a:rPr kumimoji="1" lang="ja-JP" altLang="en-US" sz="3000" b="1" i="0" u="none" strike="noStrike" cap="none" normalizeH="0" baseline="0" dirty="0">
                <a:ln>
                  <a:noFill/>
                </a:ln>
                <a:solidFill>
                  <a:schemeClr val="accent2">
                    <a:lumMod val="60000"/>
                    <a:lumOff val="40000"/>
                  </a:schemeClr>
                </a:solidFill>
                <a:effectLst/>
                <a:latin typeface="+mn-ea"/>
                <a:ea typeface="+mn-ea"/>
                <a:cs typeface="Times New Roman" pitchFamily="18" charset="0"/>
              </a:rPr>
              <a:t>家族から収集</a:t>
            </a:r>
            <a:r>
              <a:rPr kumimoji="1" lang="ja-JP" altLang="en-US" sz="3000" b="0" i="0" u="none" strike="noStrike" cap="none" normalizeH="0" baseline="0" dirty="0">
                <a:ln>
                  <a:noFill/>
                </a:ln>
                <a:solidFill>
                  <a:schemeClr val="tx1"/>
                </a:solidFill>
                <a:effectLst/>
                <a:latin typeface="+mn-ea"/>
                <a:ea typeface="+mn-ea"/>
                <a:cs typeface="Times New Roman" pitchFamily="18" charset="0"/>
              </a:rPr>
              <a:t>するものと、</a:t>
            </a:r>
            <a:r>
              <a:rPr kumimoji="1" lang="ja-JP" altLang="en-US" sz="3000" b="1" i="0" u="none" strike="noStrike" cap="none" normalizeH="0" baseline="0" dirty="0">
                <a:ln>
                  <a:noFill/>
                </a:ln>
                <a:solidFill>
                  <a:schemeClr val="accent6">
                    <a:lumMod val="60000"/>
                    <a:lumOff val="40000"/>
                  </a:schemeClr>
                </a:solidFill>
                <a:effectLst/>
                <a:latin typeface="+mn-ea"/>
                <a:ea typeface="+mn-ea"/>
                <a:cs typeface="Times New Roman" pitchFamily="18" charset="0"/>
              </a:rPr>
              <a:t>サービス提供事業者</a:t>
            </a:r>
            <a:endParaRPr kumimoji="1" lang="en-US" altLang="ja-JP" sz="3000" b="1" i="0" u="none" strike="noStrike" cap="none" normalizeH="0" baseline="0" dirty="0">
              <a:ln>
                <a:noFill/>
              </a:ln>
              <a:solidFill>
                <a:schemeClr val="accent6">
                  <a:lumMod val="60000"/>
                  <a:lumOff val="40000"/>
                </a:schemeClr>
              </a:solidFill>
              <a:effectLst/>
              <a:latin typeface="+mn-ea"/>
              <a:ea typeface="+mn-ea"/>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ja-JP" sz="3000" b="1" dirty="0">
                <a:solidFill>
                  <a:schemeClr val="accent6">
                    <a:lumMod val="60000"/>
                    <a:lumOff val="40000"/>
                  </a:schemeClr>
                </a:solidFill>
                <a:latin typeface="+mn-ea"/>
                <a:ea typeface="+mn-ea"/>
                <a:cs typeface="Times New Roman" pitchFamily="18" charset="0"/>
              </a:rPr>
              <a:t>          </a:t>
            </a:r>
            <a:r>
              <a:rPr kumimoji="1" lang="ja-JP" altLang="en-US" sz="3000" b="0" i="0" u="none" strike="noStrike" cap="none" normalizeH="0" baseline="0" dirty="0" err="1">
                <a:ln>
                  <a:noFill/>
                </a:ln>
                <a:solidFill>
                  <a:schemeClr val="tx1"/>
                </a:solidFill>
                <a:effectLst/>
                <a:latin typeface="+mn-ea"/>
                <a:ea typeface="+mn-ea"/>
                <a:cs typeface="Times New Roman" pitchFamily="18" charset="0"/>
              </a:rPr>
              <a:t>にも</a:t>
            </a:r>
            <a:r>
              <a:rPr kumimoji="1" lang="ja-JP" altLang="en-US" sz="3000" b="0" i="0" u="none" strike="noStrike" cap="none" normalizeH="0" baseline="0" dirty="0">
                <a:ln>
                  <a:noFill/>
                </a:ln>
                <a:solidFill>
                  <a:schemeClr val="tx1"/>
                </a:solidFill>
                <a:effectLst/>
                <a:latin typeface="+mn-ea"/>
                <a:ea typeface="+mn-ea"/>
                <a:cs typeface="Times New Roman" pitchFamily="18" charset="0"/>
              </a:rPr>
              <a:t>モニタリング機能がある</a:t>
            </a:r>
            <a:r>
              <a:rPr kumimoji="1" lang="ja-JP" altLang="en-US" sz="3000" b="0" i="0" u="none" strike="noStrike" cap="none" normalizeH="0" baseline="0" dirty="0">
                <a:ln>
                  <a:noFill/>
                </a:ln>
                <a:solidFill>
                  <a:schemeClr val="tx1"/>
                </a:solidFill>
                <a:effectLst/>
                <a:latin typeface="+mn-ea"/>
                <a:ea typeface="+mn-ea"/>
                <a:cs typeface="ＭＳ Ｐゴシック" pitchFamily="50" charset="-128"/>
              </a:rPr>
              <a:t> </a:t>
            </a:r>
          </a:p>
        </p:txBody>
      </p:sp>
      <p:sp>
        <p:nvSpPr>
          <p:cNvPr id="1026" name="Oval 2"/>
          <p:cNvSpPr>
            <a:spLocks noChangeArrowheads="1"/>
          </p:cNvSpPr>
          <p:nvPr/>
        </p:nvSpPr>
        <p:spPr bwMode="auto">
          <a:xfrm flipV="1">
            <a:off x="3789722" y="3583857"/>
            <a:ext cx="1740924" cy="501445"/>
          </a:xfrm>
          <a:prstGeom prst="ellipse">
            <a:avLst/>
          </a:prstGeom>
          <a:solidFill>
            <a:srgbClr val="F2F2F2">
              <a:alpha val="0"/>
            </a:srgbClr>
          </a:solidFill>
          <a:ln w="38100">
            <a:solidFill>
              <a:srgbClr val="FF0000"/>
            </a:solidFill>
            <a:prstDash val="sysDot"/>
            <a:round/>
            <a:headEnd/>
            <a:tailEnd/>
          </a:ln>
        </p:spPr>
        <p:txBody>
          <a:bodyPr vert="horz" wrap="square" lIns="74295" tIns="8890" rIns="74295" bIns="8890" numCol="1" anchor="t" anchorCtr="0" compatLnSpc="1">
            <a:prstTxWarp prst="textNoShape">
              <a:avLst/>
            </a:prstTxWarp>
          </a:bodyPr>
          <a:lstStyle/>
          <a:p>
            <a:endParaRPr lang="ja-JP" altLang="en-US"/>
          </a:p>
        </p:txBody>
      </p:sp>
      <p:sp>
        <p:nvSpPr>
          <p:cNvPr id="6" name="Oval 2"/>
          <p:cNvSpPr>
            <a:spLocks noChangeArrowheads="1"/>
          </p:cNvSpPr>
          <p:nvPr/>
        </p:nvSpPr>
        <p:spPr bwMode="auto">
          <a:xfrm flipV="1">
            <a:off x="2875322" y="5206180"/>
            <a:ext cx="1740924" cy="501445"/>
          </a:xfrm>
          <a:prstGeom prst="ellipse">
            <a:avLst/>
          </a:prstGeom>
          <a:solidFill>
            <a:srgbClr val="F2F2F2">
              <a:alpha val="0"/>
            </a:srgbClr>
          </a:solidFill>
          <a:ln w="38100">
            <a:solidFill>
              <a:srgbClr val="FF3399"/>
            </a:solidFill>
            <a:prstDash val="sysDot"/>
            <a:round/>
            <a:headEnd/>
            <a:tailEnd/>
          </a:ln>
        </p:spPr>
        <p:txBody>
          <a:bodyPr vert="horz" wrap="square" lIns="74295" tIns="8890" rIns="74295" bIns="8890" numCol="1" anchor="t" anchorCtr="0" compatLnSpc="1">
            <a:prstTxWarp prst="textNoShape">
              <a:avLst/>
            </a:prstTxWarp>
          </a:bodyPr>
          <a:lstStyle/>
          <a:p>
            <a:endParaRPr lang="ja-JP" altLang="en-US"/>
          </a:p>
        </p:txBody>
      </p:sp>
      <p:sp>
        <p:nvSpPr>
          <p:cNvPr id="7" name="テキスト ボックス 6"/>
          <p:cNvSpPr txBox="1"/>
          <p:nvPr/>
        </p:nvSpPr>
        <p:spPr>
          <a:xfrm>
            <a:off x="878467" y="2433484"/>
            <a:ext cx="1363288" cy="369332"/>
          </a:xfrm>
          <a:prstGeom prst="rect">
            <a:avLst/>
          </a:prstGeom>
          <a:noFill/>
          <a:ln>
            <a:solidFill>
              <a:schemeClr val="tx1"/>
            </a:solidFill>
          </a:ln>
        </p:spPr>
        <p:txBody>
          <a:bodyPr wrap="square" rtlCol="0">
            <a:spAutoFit/>
          </a:bodyPr>
          <a:lstStyle/>
          <a:p>
            <a:r>
              <a:rPr kumimoji="1" lang="ja-JP" altLang="en-US" dirty="0"/>
              <a:t>Ｐ．</a:t>
            </a:r>
            <a:r>
              <a:rPr lang="en-US" altLang="ja-JP" dirty="0"/>
              <a:t>545</a:t>
            </a:r>
          </a:p>
        </p:txBody>
      </p:sp>
      <p:sp>
        <p:nvSpPr>
          <p:cNvPr id="9" name="Oval 2"/>
          <p:cNvSpPr>
            <a:spLocks noChangeArrowheads="1"/>
          </p:cNvSpPr>
          <p:nvPr/>
        </p:nvSpPr>
        <p:spPr bwMode="auto">
          <a:xfrm flipV="1">
            <a:off x="2447619" y="4100051"/>
            <a:ext cx="1740924" cy="501445"/>
          </a:xfrm>
          <a:prstGeom prst="ellipse">
            <a:avLst/>
          </a:prstGeom>
          <a:solidFill>
            <a:srgbClr val="F2F2F2">
              <a:alpha val="0"/>
            </a:srgbClr>
          </a:solidFill>
          <a:ln w="38100">
            <a:solidFill>
              <a:srgbClr val="0070C0"/>
            </a:solidFill>
            <a:prstDash val="sysDot"/>
            <a:round/>
            <a:headEnd/>
            <a:tailEnd/>
          </a:ln>
        </p:spPr>
        <p:txBody>
          <a:bodyPr vert="horz" wrap="square" lIns="74295" tIns="8890" rIns="74295" bIns="8890" numCol="1" anchor="t" anchorCtr="0" compatLnSpc="1">
            <a:prstTxWarp prst="textNoShape">
              <a:avLst/>
            </a:prstTxWarp>
          </a:bodyPr>
          <a:lstStyle/>
          <a:p>
            <a:endParaRPr lang="ja-JP" altLang="en-US" dirty="0">
              <a:solidFill>
                <a:schemeClr val="accent6">
                  <a:lumMod val="60000"/>
                  <a:lumOff val="40000"/>
                </a:schemeClr>
              </a:solidFill>
            </a:endParaRPr>
          </a:p>
        </p:txBody>
      </p:sp>
      <p:sp>
        <p:nvSpPr>
          <p:cNvPr id="10" name="線吹き出し 1 (枠付き) 9"/>
          <p:cNvSpPr/>
          <p:nvPr/>
        </p:nvSpPr>
        <p:spPr bwMode="auto">
          <a:xfrm>
            <a:off x="293300" y="3485072"/>
            <a:ext cx="1863306" cy="966158"/>
          </a:xfrm>
          <a:prstGeom prst="borderCallout1">
            <a:avLst>
              <a:gd name="adj1" fmla="val 68321"/>
              <a:gd name="adj2" fmla="val 127037"/>
              <a:gd name="adj3" fmla="val 48500"/>
              <a:gd name="adj4" fmla="val 98509"/>
            </a:avLst>
          </a:prstGeom>
          <a:solidFill>
            <a:schemeClr val="accent1"/>
          </a:solidFill>
          <a:ln w="9525" cap="flat" cmpd="sng" algn="ctr">
            <a:solidFill>
              <a:srgbClr val="FF3399"/>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dirty="0">
                <a:ln>
                  <a:noFill/>
                </a:ln>
                <a:solidFill>
                  <a:schemeClr val="tx1"/>
                </a:solidFill>
                <a:effectLst/>
                <a:latin typeface="Arial" charset="0"/>
                <a:ea typeface="ＭＳ Ｐゴシック" charset="-128"/>
              </a:rPr>
              <a:t>サービス提供事業者の</a:t>
            </a:r>
            <a:endParaRPr kumimoji="1" lang="en-US" altLang="ja-JP" sz="1800" b="0" i="0" u="none" strike="noStrike" cap="none" normalizeH="0" baseline="0" dirty="0">
              <a:ln>
                <a:noFill/>
              </a:ln>
              <a:solidFill>
                <a:schemeClr val="tx1"/>
              </a:solidFill>
              <a:effectLst/>
              <a:latin typeface="Arial" charset="0"/>
              <a:ea typeface="ＭＳ Ｐゴシック" charset="-128"/>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dirty="0">
                <a:ln>
                  <a:noFill/>
                </a:ln>
                <a:solidFill>
                  <a:schemeClr val="tx1"/>
                </a:solidFill>
                <a:effectLst/>
                <a:latin typeface="Arial" charset="0"/>
                <a:ea typeface="ＭＳ Ｐゴシック" charset="-128"/>
              </a:rPr>
              <a:t>モニ</a:t>
            </a:r>
            <a:r>
              <a:rPr lang="ja-JP" altLang="en-US" dirty="0"/>
              <a:t>タリング情報</a:t>
            </a:r>
            <a:endParaRPr kumimoji="1" lang="ja-JP" altLang="en-US" sz="1800" b="0" i="0" u="none" strike="noStrike" cap="none" normalizeH="0" baseline="0" dirty="0">
              <a:ln>
                <a:noFill/>
              </a:ln>
              <a:solidFill>
                <a:schemeClr val="tx1"/>
              </a:solidFill>
              <a:effectLst/>
              <a:latin typeface="Arial" charset="0"/>
              <a:ea typeface="ＭＳ Ｐゴシック" charset="-128"/>
            </a:endParaRPr>
          </a:p>
        </p:txBody>
      </p:sp>
      <p:sp>
        <p:nvSpPr>
          <p:cNvPr id="11" name="線吹き出し 1 (枠付き) 10"/>
          <p:cNvSpPr/>
          <p:nvPr/>
        </p:nvSpPr>
        <p:spPr bwMode="auto">
          <a:xfrm>
            <a:off x="224287" y="5124091"/>
            <a:ext cx="1639019" cy="966158"/>
          </a:xfrm>
          <a:prstGeom prst="borderCallout1">
            <a:avLst>
              <a:gd name="adj1" fmla="val 37964"/>
              <a:gd name="adj2" fmla="val 153772"/>
              <a:gd name="adj3" fmla="val 48500"/>
              <a:gd name="adj4" fmla="val 98509"/>
            </a:avLst>
          </a:prstGeom>
          <a:solidFill>
            <a:srgbClr val="FFCCFF"/>
          </a:solidFill>
          <a:ln w="9525" cap="flat" cmpd="sng" algn="ctr">
            <a:solidFill>
              <a:srgbClr val="FF3399"/>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dirty="0">
                <a:ln>
                  <a:noFill/>
                </a:ln>
                <a:solidFill>
                  <a:schemeClr val="tx1"/>
                </a:solidFill>
                <a:effectLst/>
                <a:latin typeface="Arial" charset="0"/>
                <a:ea typeface="ＭＳ Ｐゴシック" charset="-128"/>
              </a:rPr>
              <a:t>利用者・家族のモニ</a:t>
            </a:r>
            <a:r>
              <a:rPr lang="ja-JP" altLang="en-US" dirty="0"/>
              <a:t>タリング情報</a:t>
            </a:r>
            <a:endParaRPr kumimoji="1" lang="ja-JP" altLang="en-US" sz="1800" b="0" i="0" u="none" strike="noStrike" cap="none" normalizeH="0" baseline="0" dirty="0">
              <a:ln>
                <a:noFill/>
              </a:ln>
              <a:solidFill>
                <a:schemeClr val="tx1"/>
              </a:solidFill>
              <a:effectLst/>
              <a:latin typeface="Arial" charset="0"/>
              <a:ea typeface="ＭＳ Ｐゴシック" charset="-128"/>
            </a:endParaRPr>
          </a:p>
        </p:txBody>
      </p:sp>
      <p:sp>
        <p:nvSpPr>
          <p:cNvPr id="12" name="線吹き出し 1 (枠付き) 11"/>
          <p:cNvSpPr/>
          <p:nvPr/>
        </p:nvSpPr>
        <p:spPr bwMode="auto">
          <a:xfrm>
            <a:off x="6952889" y="2950235"/>
            <a:ext cx="1794295" cy="966158"/>
          </a:xfrm>
          <a:prstGeom prst="borderCallout1">
            <a:avLst>
              <a:gd name="adj1" fmla="val 86179"/>
              <a:gd name="adj2" fmla="val -76754"/>
              <a:gd name="adj3" fmla="val 50286"/>
              <a:gd name="adj4" fmla="val -3596"/>
            </a:avLst>
          </a:prstGeom>
          <a:solidFill>
            <a:schemeClr val="accent6">
              <a:lumMod val="20000"/>
              <a:lumOff val="80000"/>
            </a:schemeClr>
          </a:solidFill>
          <a:ln w="9525" cap="flat" cmpd="sng" algn="ctr">
            <a:solidFill>
              <a:srgbClr val="FF3399"/>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dirty="0">
                <a:ln>
                  <a:noFill/>
                </a:ln>
                <a:solidFill>
                  <a:schemeClr val="tx1"/>
                </a:solidFill>
                <a:effectLst/>
                <a:latin typeface="Arial" charset="0"/>
                <a:ea typeface="ＭＳ Ｐゴシック" charset="-128"/>
              </a:rPr>
              <a:t>介護支援専門員のモニ</a:t>
            </a:r>
            <a:r>
              <a:rPr lang="ja-JP" altLang="en-US" dirty="0"/>
              <a:t>タ</a:t>
            </a:r>
            <a:r>
              <a:rPr kumimoji="1" lang="ja-JP" altLang="en-US" sz="1800" b="0" i="0" u="none" strike="noStrike" cap="none" normalizeH="0" baseline="0" dirty="0">
                <a:ln>
                  <a:noFill/>
                </a:ln>
                <a:solidFill>
                  <a:schemeClr val="tx1"/>
                </a:solidFill>
                <a:effectLst/>
                <a:latin typeface="Arial" charset="0"/>
                <a:ea typeface="ＭＳ Ｐゴシック" charset="-128"/>
              </a:rPr>
              <a:t>リング情報</a:t>
            </a:r>
          </a:p>
        </p:txBody>
      </p:sp>
      <p:sp>
        <p:nvSpPr>
          <p:cNvPr id="13" name="Oval 2"/>
          <p:cNvSpPr>
            <a:spLocks noChangeArrowheads="1"/>
          </p:cNvSpPr>
          <p:nvPr/>
        </p:nvSpPr>
        <p:spPr bwMode="auto">
          <a:xfrm flipV="1">
            <a:off x="5208072" y="4151810"/>
            <a:ext cx="1740924" cy="501445"/>
          </a:xfrm>
          <a:prstGeom prst="ellipse">
            <a:avLst/>
          </a:prstGeom>
          <a:solidFill>
            <a:srgbClr val="F2F2F2">
              <a:alpha val="0"/>
            </a:srgbClr>
          </a:solidFill>
          <a:ln w="38100">
            <a:solidFill>
              <a:srgbClr val="0070C0"/>
            </a:solidFill>
            <a:prstDash val="sysDot"/>
            <a:round/>
            <a:headEnd/>
            <a:tailEnd/>
          </a:ln>
        </p:spPr>
        <p:txBody>
          <a:bodyPr vert="horz" wrap="square" lIns="74295" tIns="8890" rIns="74295" bIns="8890" numCol="1" anchor="t" anchorCtr="0" compatLnSpc="1">
            <a:prstTxWarp prst="textNoShape">
              <a:avLst/>
            </a:prstTxWarp>
          </a:bodyPr>
          <a:lstStyle/>
          <a:p>
            <a:endParaRPr lang="ja-JP" altLang="en-US" dirty="0">
              <a:solidFill>
                <a:schemeClr val="accent6">
                  <a:lumMod val="60000"/>
                  <a:lumOff val="40000"/>
                </a:schemeClr>
              </a:solidFill>
            </a:endParaRPr>
          </a:p>
        </p:txBody>
      </p:sp>
      <p:sp>
        <p:nvSpPr>
          <p:cNvPr id="14" name="Oval 2"/>
          <p:cNvSpPr>
            <a:spLocks noChangeArrowheads="1"/>
          </p:cNvSpPr>
          <p:nvPr/>
        </p:nvSpPr>
        <p:spPr bwMode="auto">
          <a:xfrm flipV="1">
            <a:off x="4962914" y="5206180"/>
            <a:ext cx="1740924" cy="501445"/>
          </a:xfrm>
          <a:prstGeom prst="ellipse">
            <a:avLst/>
          </a:prstGeom>
          <a:solidFill>
            <a:srgbClr val="F2F2F2">
              <a:alpha val="0"/>
            </a:srgbClr>
          </a:solidFill>
          <a:ln w="38100">
            <a:solidFill>
              <a:srgbClr val="FF3399"/>
            </a:solidFill>
            <a:prstDash val="sysDot"/>
            <a:round/>
            <a:headEnd/>
            <a:tailEnd/>
          </a:ln>
        </p:spPr>
        <p:txBody>
          <a:bodyPr vert="horz" wrap="square" lIns="74295" tIns="8890" rIns="74295" bIns="8890" numCol="1" anchor="t" anchorCtr="0" compatLnSpc="1">
            <a:prstTxWarp prst="textNoShape">
              <a:avLst/>
            </a:prstTxWarp>
          </a:bodyPr>
          <a:lstStyle/>
          <a:p>
            <a:endParaRPr lang="ja-JP"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img-909090342_ページ_0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26310" y="2403988"/>
            <a:ext cx="5117690" cy="4454012"/>
          </a:xfrm>
          <a:prstGeom prst="rect">
            <a:avLst/>
          </a:prstGeom>
          <a:noFill/>
          <a:extLst>
            <a:ext uri="{909E8E84-426E-40DD-AFC4-6F175D3DCCD1}">
              <a14:hiddenFill xmlns:a14="http://schemas.microsoft.com/office/drawing/2010/main">
                <a:solidFill>
                  <a:srgbClr val="FFFFFF"/>
                </a:solidFill>
              </a14:hiddenFill>
            </a:ext>
          </a:extLst>
        </p:spPr>
      </p:pic>
      <p:sp>
        <p:nvSpPr>
          <p:cNvPr id="1025" name="Rectangle 1"/>
          <p:cNvSpPr>
            <a:spLocks noChangeArrowheads="1"/>
          </p:cNvSpPr>
          <p:nvPr/>
        </p:nvSpPr>
        <p:spPr bwMode="auto">
          <a:xfrm>
            <a:off x="0" y="145091"/>
            <a:ext cx="914400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l"/>
            <a:r>
              <a:rPr lang="ja-JP" altLang="en-US" sz="3200" b="1" dirty="0">
                <a:solidFill>
                  <a:srgbClr val="FF3399"/>
                </a:solidFill>
              </a:rPr>
              <a:t>　</a:t>
            </a:r>
            <a:r>
              <a:rPr lang="ja-JP" altLang="en-US" sz="3200" b="1" dirty="0"/>
              <a:t>＜</a:t>
            </a:r>
            <a:r>
              <a:rPr lang="ja-JP" altLang="en-US" sz="3200" dirty="0"/>
              <a:t>ミニワーク解答＞</a:t>
            </a:r>
            <a:endParaRPr lang="en-US" altLang="ja-JP" sz="3200" dirty="0"/>
          </a:p>
          <a:p>
            <a:pPr lvl="0" algn="l"/>
            <a:r>
              <a:rPr lang="ja-JP" altLang="en-US" sz="3200" b="1" dirty="0">
                <a:solidFill>
                  <a:srgbClr val="FF3399"/>
                </a:solidFill>
              </a:rPr>
              <a:t>　　</a:t>
            </a:r>
            <a:r>
              <a:rPr lang="ja-JP" altLang="ja-JP" sz="3200" b="1" dirty="0">
                <a:solidFill>
                  <a:srgbClr val="FF0000"/>
                </a:solidFill>
                <a:effectLst>
                  <a:outerShdw blurRad="38100" dist="38100" dir="2700000" algn="tl">
                    <a:srgbClr val="000000">
                      <a:alpha val="43137"/>
                    </a:srgbClr>
                  </a:outerShdw>
                </a:effectLst>
              </a:rPr>
              <a:t>サービス提供事業者に報告してほしいこと</a:t>
            </a:r>
            <a:endParaRPr kumimoji="1" lang="ja-JP" altLang="en-US" sz="3000" b="0" i="0" u="none" strike="noStrike" cap="none" normalizeH="0" baseline="0" dirty="0">
              <a:ln>
                <a:noFill/>
              </a:ln>
              <a:solidFill>
                <a:srgbClr val="FF0000"/>
              </a:solidFill>
              <a:effectLst>
                <a:outerShdw blurRad="38100" dist="38100" dir="2700000" algn="tl">
                  <a:srgbClr val="000000">
                    <a:alpha val="43137"/>
                  </a:srgbClr>
                </a:outerShdw>
              </a:effectLst>
              <a:latin typeface="+mn-ea"/>
              <a:ea typeface="+mn-ea"/>
              <a:cs typeface="ＭＳ Ｐゴシック" pitchFamily="50" charset="-128"/>
            </a:endParaRPr>
          </a:p>
        </p:txBody>
      </p:sp>
      <p:sp>
        <p:nvSpPr>
          <p:cNvPr id="9" name="Oval 2"/>
          <p:cNvSpPr>
            <a:spLocks noChangeArrowheads="1"/>
          </p:cNvSpPr>
          <p:nvPr/>
        </p:nvSpPr>
        <p:spPr bwMode="auto">
          <a:xfrm flipV="1">
            <a:off x="4293671" y="4100051"/>
            <a:ext cx="1740924" cy="501445"/>
          </a:xfrm>
          <a:prstGeom prst="ellipse">
            <a:avLst/>
          </a:prstGeom>
          <a:solidFill>
            <a:srgbClr val="F2F2F2">
              <a:alpha val="0"/>
            </a:srgbClr>
          </a:solidFill>
          <a:ln w="38100">
            <a:solidFill>
              <a:srgbClr val="0070C0"/>
            </a:solidFill>
            <a:prstDash val="sysDot"/>
            <a:round/>
            <a:headEnd/>
            <a:tailEnd/>
          </a:ln>
        </p:spPr>
        <p:txBody>
          <a:bodyPr vert="horz" wrap="square" lIns="74295" tIns="8890" rIns="74295" bIns="8890" numCol="1" anchor="t" anchorCtr="0" compatLnSpc="1">
            <a:prstTxWarp prst="textNoShape">
              <a:avLst/>
            </a:prstTxWarp>
          </a:bodyPr>
          <a:lstStyle/>
          <a:p>
            <a:endParaRPr lang="ja-JP" altLang="en-US" dirty="0">
              <a:solidFill>
                <a:schemeClr val="accent6">
                  <a:lumMod val="60000"/>
                  <a:lumOff val="40000"/>
                </a:schemeClr>
              </a:solidFill>
            </a:endParaRPr>
          </a:p>
        </p:txBody>
      </p:sp>
      <p:sp>
        <p:nvSpPr>
          <p:cNvPr id="10" name="線吹き出し 1 (枠付き) 9"/>
          <p:cNvSpPr/>
          <p:nvPr/>
        </p:nvSpPr>
        <p:spPr bwMode="auto">
          <a:xfrm>
            <a:off x="7021904" y="2518913"/>
            <a:ext cx="1863306" cy="966158"/>
          </a:xfrm>
          <a:prstGeom prst="borderCallout1">
            <a:avLst>
              <a:gd name="adj1" fmla="val 161178"/>
              <a:gd name="adj2" fmla="val 48333"/>
              <a:gd name="adj3" fmla="val 98500"/>
              <a:gd name="adj4" fmla="val 67953"/>
            </a:avLst>
          </a:prstGeom>
          <a:solidFill>
            <a:schemeClr val="accent1"/>
          </a:solidFill>
          <a:ln w="9525" cap="flat" cmpd="sng" algn="ctr">
            <a:solidFill>
              <a:srgbClr val="FF3399"/>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dirty="0">
                <a:ln>
                  <a:noFill/>
                </a:ln>
                <a:solidFill>
                  <a:schemeClr val="tx1"/>
                </a:solidFill>
                <a:effectLst/>
                <a:latin typeface="Arial" charset="0"/>
                <a:ea typeface="ＭＳ Ｐゴシック" charset="-128"/>
              </a:rPr>
              <a:t>サービス提供事業者の</a:t>
            </a:r>
            <a:endParaRPr kumimoji="1" lang="en-US" altLang="ja-JP" sz="1800" b="0" i="0" u="none" strike="noStrike" cap="none" normalizeH="0" baseline="0" dirty="0">
              <a:ln>
                <a:noFill/>
              </a:ln>
              <a:solidFill>
                <a:schemeClr val="tx1"/>
              </a:solidFill>
              <a:effectLst/>
              <a:latin typeface="Arial" charset="0"/>
              <a:ea typeface="ＭＳ Ｐゴシック" charset="-128"/>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dirty="0">
                <a:ln>
                  <a:noFill/>
                </a:ln>
                <a:solidFill>
                  <a:schemeClr val="tx1"/>
                </a:solidFill>
                <a:effectLst/>
                <a:latin typeface="Arial" charset="0"/>
                <a:ea typeface="ＭＳ Ｐゴシック" charset="-128"/>
              </a:rPr>
              <a:t>モニ</a:t>
            </a:r>
            <a:r>
              <a:rPr lang="ja-JP" altLang="en-US" dirty="0"/>
              <a:t>タリング情報</a:t>
            </a:r>
            <a:endParaRPr kumimoji="1" lang="ja-JP" altLang="en-US" sz="1800" b="0" i="0" u="none" strike="noStrike" cap="none" normalizeH="0" baseline="0" dirty="0">
              <a:ln>
                <a:noFill/>
              </a:ln>
              <a:solidFill>
                <a:schemeClr val="tx1"/>
              </a:solidFill>
              <a:effectLst/>
              <a:latin typeface="Arial" charset="0"/>
              <a:ea typeface="ＭＳ Ｐゴシック" charset="-128"/>
            </a:endParaRPr>
          </a:p>
        </p:txBody>
      </p:sp>
      <p:sp>
        <p:nvSpPr>
          <p:cNvPr id="13" name="Oval 2"/>
          <p:cNvSpPr>
            <a:spLocks noChangeArrowheads="1"/>
          </p:cNvSpPr>
          <p:nvPr/>
        </p:nvSpPr>
        <p:spPr bwMode="auto">
          <a:xfrm flipV="1">
            <a:off x="6985113" y="4134557"/>
            <a:ext cx="1740924" cy="501445"/>
          </a:xfrm>
          <a:prstGeom prst="ellipse">
            <a:avLst/>
          </a:prstGeom>
          <a:solidFill>
            <a:srgbClr val="F2F2F2">
              <a:alpha val="0"/>
            </a:srgbClr>
          </a:solidFill>
          <a:ln w="38100">
            <a:solidFill>
              <a:srgbClr val="0070C0"/>
            </a:solidFill>
            <a:prstDash val="sysDot"/>
            <a:round/>
            <a:headEnd/>
            <a:tailEnd/>
          </a:ln>
        </p:spPr>
        <p:txBody>
          <a:bodyPr vert="horz" wrap="square" lIns="74295" tIns="8890" rIns="74295" bIns="8890" numCol="1" anchor="t" anchorCtr="0" compatLnSpc="1">
            <a:prstTxWarp prst="textNoShape">
              <a:avLst/>
            </a:prstTxWarp>
          </a:bodyPr>
          <a:lstStyle/>
          <a:p>
            <a:endParaRPr lang="ja-JP" altLang="en-US" dirty="0">
              <a:solidFill>
                <a:schemeClr val="accent6">
                  <a:lumMod val="60000"/>
                  <a:lumOff val="40000"/>
                </a:schemeClr>
              </a:solidFill>
            </a:endParaRPr>
          </a:p>
        </p:txBody>
      </p:sp>
      <p:sp>
        <p:nvSpPr>
          <p:cNvPr id="16" name="テキスト ボックス 15"/>
          <p:cNvSpPr txBox="1"/>
          <p:nvPr/>
        </p:nvSpPr>
        <p:spPr>
          <a:xfrm>
            <a:off x="207034" y="2070340"/>
            <a:ext cx="3536830" cy="4752000"/>
          </a:xfrm>
          <a:prstGeom prst="rect">
            <a:avLst/>
          </a:prstGeom>
          <a:solidFill>
            <a:schemeClr val="accent3">
              <a:lumMod val="85000"/>
            </a:schemeClr>
          </a:solidFill>
        </p:spPr>
        <p:txBody>
          <a:bodyPr wrap="square" rtlCol="0">
            <a:spAutoFit/>
          </a:bodyPr>
          <a:lstStyle/>
          <a:p>
            <a:pPr algn="l"/>
            <a:r>
              <a:rPr lang="ja-JP" altLang="en-US" sz="2800" b="1" dirty="0"/>
              <a:t>（</a:t>
            </a:r>
            <a:r>
              <a:rPr kumimoji="1" lang="ja-JP" altLang="en-US" sz="2800" b="1" dirty="0"/>
              <a:t>例）</a:t>
            </a:r>
            <a:endParaRPr lang="en-US" altLang="ja-JP" sz="2800" b="1" dirty="0"/>
          </a:p>
          <a:p>
            <a:pPr algn="l"/>
            <a:r>
              <a:rPr lang="ja-JP" altLang="ja-JP" sz="2800" b="1" dirty="0">
                <a:solidFill>
                  <a:schemeClr val="accent4">
                    <a:lumMod val="75000"/>
                    <a:lumOff val="25000"/>
                  </a:schemeClr>
                </a:solidFill>
              </a:rPr>
              <a:t>・プランに位置づけた</a:t>
            </a:r>
            <a:endParaRPr lang="en-US" altLang="ja-JP" sz="2800" b="1" dirty="0">
              <a:solidFill>
                <a:schemeClr val="accent4">
                  <a:lumMod val="75000"/>
                  <a:lumOff val="25000"/>
                </a:schemeClr>
              </a:solidFill>
            </a:endParaRPr>
          </a:p>
          <a:p>
            <a:pPr algn="l"/>
            <a:r>
              <a:rPr lang="ja-JP" altLang="en-US" sz="2800" b="1" dirty="0">
                <a:solidFill>
                  <a:schemeClr val="accent4">
                    <a:lumMod val="75000"/>
                    <a:lumOff val="25000"/>
                  </a:schemeClr>
                </a:solidFill>
              </a:rPr>
              <a:t>　</a:t>
            </a:r>
            <a:r>
              <a:rPr lang="ja-JP" altLang="ja-JP" sz="2800" b="1" dirty="0">
                <a:solidFill>
                  <a:schemeClr val="accent4">
                    <a:lumMod val="75000"/>
                    <a:lumOff val="25000"/>
                  </a:schemeClr>
                </a:solidFill>
              </a:rPr>
              <a:t>ケアの実施状況</a:t>
            </a:r>
            <a:endParaRPr lang="en-US" altLang="ja-JP" sz="2800" b="1" dirty="0">
              <a:solidFill>
                <a:schemeClr val="accent4">
                  <a:lumMod val="75000"/>
                  <a:lumOff val="25000"/>
                </a:schemeClr>
              </a:solidFill>
            </a:endParaRPr>
          </a:p>
          <a:p>
            <a:pPr algn="l"/>
            <a:endParaRPr lang="ja-JP" altLang="ja-JP" sz="1200" b="1" dirty="0">
              <a:solidFill>
                <a:schemeClr val="accent4">
                  <a:lumMod val="75000"/>
                  <a:lumOff val="25000"/>
                </a:schemeClr>
              </a:solidFill>
            </a:endParaRPr>
          </a:p>
          <a:p>
            <a:pPr algn="l"/>
            <a:r>
              <a:rPr lang="ja-JP" altLang="ja-JP" sz="2800" b="1" dirty="0">
                <a:solidFill>
                  <a:schemeClr val="accent4">
                    <a:lumMod val="75000"/>
                    <a:lumOff val="25000"/>
                  </a:schemeClr>
                </a:solidFill>
              </a:rPr>
              <a:t>・目標の達成状況</a:t>
            </a:r>
            <a:endParaRPr lang="en-US" altLang="ja-JP" sz="2800" b="1" dirty="0">
              <a:solidFill>
                <a:schemeClr val="accent4">
                  <a:lumMod val="75000"/>
                  <a:lumOff val="25000"/>
                </a:schemeClr>
              </a:solidFill>
            </a:endParaRPr>
          </a:p>
          <a:p>
            <a:pPr algn="l"/>
            <a:endParaRPr lang="ja-JP" altLang="ja-JP" sz="1200" b="1" dirty="0">
              <a:solidFill>
                <a:schemeClr val="accent4">
                  <a:lumMod val="75000"/>
                  <a:lumOff val="25000"/>
                </a:schemeClr>
              </a:solidFill>
            </a:endParaRPr>
          </a:p>
          <a:p>
            <a:pPr algn="l"/>
            <a:r>
              <a:rPr lang="ja-JP" altLang="ja-JP" sz="2800" b="1" dirty="0">
                <a:solidFill>
                  <a:schemeClr val="accent4">
                    <a:lumMod val="75000"/>
                    <a:lumOff val="25000"/>
                  </a:schemeClr>
                </a:solidFill>
              </a:rPr>
              <a:t>・ニーズへの効果</a:t>
            </a:r>
            <a:endParaRPr lang="en-US" altLang="ja-JP" sz="2800" b="1" dirty="0">
              <a:solidFill>
                <a:schemeClr val="accent4">
                  <a:lumMod val="75000"/>
                  <a:lumOff val="25000"/>
                </a:schemeClr>
              </a:solidFill>
            </a:endParaRPr>
          </a:p>
          <a:p>
            <a:pPr algn="l"/>
            <a:endParaRPr lang="ja-JP" altLang="ja-JP" sz="800" b="1" dirty="0">
              <a:solidFill>
                <a:schemeClr val="accent4">
                  <a:lumMod val="75000"/>
                  <a:lumOff val="25000"/>
                </a:schemeClr>
              </a:solidFill>
            </a:endParaRPr>
          </a:p>
          <a:p>
            <a:pPr algn="l"/>
            <a:r>
              <a:rPr lang="ja-JP" altLang="ja-JP" sz="2800" b="1" dirty="0">
                <a:solidFill>
                  <a:schemeClr val="accent4">
                    <a:lumMod val="75000"/>
                    <a:lumOff val="25000"/>
                  </a:schemeClr>
                </a:solidFill>
              </a:rPr>
              <a:t>・利用者・家族の意向</a:t>
            </a:r>
          </a:p>
          <a:p>
            <a:pPr algn="l"/>
            <a:r>
              <a:rPr lang="ja-JP" altLang="ja-JP" sz="2800" b="1" dirty="0">
                <a:solidFill>
                  <a:schemeClr val="accent4">
                    <a:lumMod val="75000"/>
                    <a:lumOff val="25000"/>
                  </a:schemeClr>
                </a:solidFill>
              </a:rPr>
              <a:t>　（満足度、不満など）</a:t>
            </a:r>
            <a:endParaRPr lang="en-US" altLang="ja-JP" sz="2800" b="1" dirty="0">
              <a:solidFill>
                <a:schemeClr val="accent4">
                  <a:lumMod val="75000"/>
                  <a:lumOff val="25000"/>
                </a:schemeClr>
              </a:solidFill>
            </a:endParaRPr>
          </a:p>
          <a:p>
            <a:pPr algn="l"/>
            <a:endParaRPr lang="ja-JP" altLang="ja-JP" sz="1200" b="1" dirty="0">
              <a:solidFill>
                <a:schemeClr val="accent4">
                  <a:lumMod val="75000"/>
                  <a:lumOff val="25000"/>
                </a:schemeClr>
              </a:solidFill>
            </a:endParaRPr>
          </a:p>
          <a:p>
            <a:pPr algn="l"/>
            <a:r>
              <a:rPr lang="ja-JP" altLang="ja-JP" sz="2800" b="1" dirty="0">
                <a:solidFill>
                  <a:schemeClr val="accent4">
                    <a:lumMod val="75000"/>
                    <a:lumOff val="25000"/>
                  </a:schemeClr>
                </a:solidFill>
              </a:rPr>
              <a:t>・新たな課題</a:t>
            </a:r>
            <a:endParaRPr lang="en-US" altLang="ja-JP" sz="2800" b="1" dirty="0">
              <a:solidFill>
                <a:schemeClr val="accent4">
                  <a:lumMod val="75000"/>
                  <a:lumOff val="25000"/>
                </a:schemeClr>
              </a:solidFill>
            </a:endParaRPr>
          </a:p>
          <a:p>
            <a:pPr algn="l"/>
            <a:endParaRPr lang="ja-JP" altLang="ja-JP" sz="1000" b="1" dirty="0"/>
          </a:p>
          <a:p>
            <a:pPr algn="l"/>
            <a:r>
              <a:rPr lang="ja-JP" altLang="ja-JP" sz="2800" b="1" dirty="0"/>
              <a:t>　　　　</a:t>
            </a:r>
            <a:r>
              <a:rPr lang="ja-JP" altLang="en-US" sz="2800" b="1" dirty="0"/>
              <a:t>　　　　　　　</a:t>
            </a:r>
            <a:r>
              <a:rPr lang="ja-JP" altLang="ja-JP" sz="2800" b="1" dirty="0"/>
              <a:t>など</a:t>
            </a:r>
          </a:p>
          <a:p>
            <a:pPr algn="l"/>
            <a:endParaRPr kumimoji="1" lang="en-US" altLang="ja-JP" dirty="0"/>
          </a:p>
          <a:p>
            <a:pPr algn="l"/>
            <a:endParaRPr kumimoji="1" lang="ja-JP" alt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324293" y="2682168"/>
            <a:ext cx="8458200" cy="1153153"/>
          </a:xfrm>
          <a:noFill/>
          <a:ln w="6350">
            <a:noFill/>
            <a:miter lim="800000"/>
            <a:headEnd/>
            <a:tailEnd/>
          </a:ln>
        </p:spPr>
        <p:txBody>
          <a:bodyPr/>
          <a:lstStyle/>
          <a:p>
            <a:pPr marL="955675" indent="-765175" algn="l">
              <a:lnSpc>
                <a:spcPts val="4800"/>
              </a:lnSpc>
            </a:pPr>
            <a:r>
              <a:rPr lang="ja-JP" altLang="en-US" sz="3600" dirty="0"/>
              <a:t>１．モニタリング記録の必要性と重要性</a:t>
            </a:r>
          </a:p>
        </p:txBody>
      </p:sp>
      <p:sp>
        <p:nvSpPr>
          <p:cNvPr id="116739" name="Rectangle 3"/>
          <p:cNvSpPr>
            <a:spLocks noGrp="1" noChangeArrowheads="1"/>
          </p:cNvSpPr>
          <p:nvPr>
            <p:ph type="body" idx="1"/>
          </p:nvPr>
        </p:nvSpPr>
        <p:spPr>
          <a:xfrm>
            <a:off x="0" y="3548960"/>
            <a:ext cx="7772400" cy="3309040"/>
          </a:xfrm>
          <a:noFill/>
        </p:spPr>
        <p:txBody>
          <a:bodyPr/>
          <a:lstStyle/>
          <a:p>
            <a:pPr marL="477838" indent="0"/>
            <a:r>
              <a:rPr lang="ja-JP" altLang="en-US" dirty="0"/>
              <a:t>（１）必要性　　（２）重要性</a:t>
            </a:r>
            <a:endParaRPr lang="ja-JP" altLang="en-US" sz="2400" dirty="0"/>
          </a:p>
        </p:txBody>
      </p:sp>
      <p:pic>
        <p:nvPicPr>
          <p:cNvPr id="116741" name="Picture 5" descr="img-909090342_ページ_1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7215" y="4166781"/>
            <a:ext cx="7495045" cy="269121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
          <p:cNvSpPr txBox="1">
            <a:spLocks noChangeArrowheads="1"/>
          </p:cNvSpPr>
          <p:nvPr/>
        </p:nvSpPr>
        <p:spPr bwMode="auto">
          <a:xfrm>
            <a:off x="495891" y="0"/>
            <a:ext cx="8286602" cy="1297173"/>
          </a:xfrm>
          <a:prstGeom prst="rect">
            <a:avLst/>
          </a:prstGeom>
          <a:solidFill>
            <a:schemeClr val="accent5"/>
          </a:solidFill>
          <a:ln w="6350">
            <a:noFill/>
            <a:miter lim="800000"/>
            <a:headEnd/>
            <a:tailEnd/>
          </a:ln>
          <a:extLst>
            <a:ext uri="{91240B29-F687-4F45-9708-019B960494DF}">
              <a14:hiddenLine xmlns:a14="http://schemas.microsoft.com/office/drawing/2010/main" w="9525">
                <a:solidFill>
                  <a:schemeClr val="tx1"/>
                </a:solidFill>
                <a:miter lim="800000"/>
                <a:headEnd/>
                <a:tailEnd/>
              </a14:hiddenLine>
            </a:ext>
          </a:extLst>
        </p:spPr>
        <p:txBody>
          <a:bodyPr vert="horz" wrap="square" lIns="91440" tIns="0" rIns="91440" bIns="45720" numCol="1" anchor="ctr" anchorCtr="0" compatLnSpc="1">
            <a:prstTxWarp prst="textNoShape">
              <a:avLst/>
            </a:prstTxWarp>
          </a:bodyPr>
          <a:lstStyle>
            <a:lvl1pPr algn="ctr" rtl="0" fontAlgn="base">
              <a:lnSpc>
                <a:spcPct val="80000"/>
              </a:lnSpc>
              <a:spcBef>
                <a:spcPct val="0"/>
              </a:spcBef>
              <a:spcAft>
                <a:spcPct val="0"/>
              </a:spcAft>
              <a:defRPr kumimoji="1" sz="4400">
                <a:solidFill>
                  <a:schemeClr val="tx2"/>
                </a:solidFill>
                <a:latin typeface="+mj-lt"/>
                <a:ea typeface="+mj-ea"/>
                <a:cs typeface="+mj-cs"/>
              </a:defRPr>
            </a:lvl1pPr>
            <a:lvl2pPr algn="ctr" rtl="0" fontAlgn="base">
              <a:lnSpc>
                <a:spcPct val="80000"/>
              </a:lnSpc>
              <a:spcBef>
                <a:spcPct val="0"/>
              </a:spcBef>
              <a:spcAft>
                <a:spcPct val="0"/>
              </a:spcAft>
              <a:defRPr kumimoji="1" sz="4400">
                <a:solidFill>
                  <a:schemeClr val="tx2"/>
                </a:solidFill>
                <a:latin typeface="Arial" charset="0"/>
                <a:ea typeface="ＭＳ Ｐゴシック" charset="-128"/>
              </a:defRPr>
            </a:lvl2pPr>
            <a:lvl3pPr algn="ctr" rtl="0" fontAlgn="base">
              <a:lnSpc>
                <a:spcPct val="80000"/>
              </a:lnSpc>
              <a:spcBef>
                <a:spcPct val="0"/>
              </a:spcBef>
              <a:spcAft>
                <a:spcPct val="0"/>
              </a:spcAft>
              <a:defRPr kumimoji="1" sz="4400">
                <a:solidFill>
                  <a:schemeClr val="tx2"/>
                </a:solidFill>
                <a:latin typeface="Arial" charset="0"/>
                <a:ea typeface="ＭＳ Ｐゴシック" charset="-128"/>
              </a:defRPr>
            </a:lvl3pPr>
            <a:lvl4pPr algn="ctr" rtl="0" fontAlgn="base">
              <a:lnSpc>
                <a:spcPct val="80000"/>
              </a:lnSpc>
              <a:spcBef>
                <a:spcPct val="0"/>
              </a:spcBef>
              <a:spcAft>
                <a:spcPct val="0"/>
              </a:spcAft>
              <a:defRPr kumimoji="1" sz="4400">
                <a:solidFill>
                  <a:schemeClr val="tx2"/>
                </a:solidFill>
                <a:latin typeface="Arial" charset="0"/>
                <a:ea typeface="ＭＳ Ｐゴシック" charset="-128"/>
              </a:defRPr>
            </a:lvl4pPr>
            <a:lvl5pPr algn="ctr" rtl="0" fontAlgn="base">
              <a:lnSpc>
                <a:spcPct val="80000"/>
              </a:lnSpc>
              <a:spcBef>
                <a:spcPct val="0"/>
              </a:spcBef>
              <a:spcAft>
                <a:spcPct val="0"/>
              </a:spcAft>
              <a:defRPr kumimoji="1" sz="4400">
                <a:solidFill>
                  <a:schemeClr val="tx2"/>
                </a:solidFill>
                <a:latin typeface="Arial" charset="0"/>
                <a:ea typeface="ＭＳ Ｐゴシック" charset="-128"/>
              </a:defRPr>
            </a:lvl5pPr>
            <a:lvl6pPr marL="457200" algn="ctr" rtl="0" fontAlgn="base">
              <a:lnSpc>
                <a:spcPct val="80000"/>
              </a:lnSpc>
              <a:spcBef>
                <a:spcPct val="0"/>
              </a:spcBef>
              <a:spcAft>
                <a:spcPct val="0"/>
              </a:spcAft>
              <a:defRPr kumimoji="1" sz="4400">
                <a:solidFill>
                  <a:schemeClr val="tx2"/>
                </a:solidFill>
                <a:latin typeface="Arial" charset="0"/>
                <a:ea typeface="ＭＳ Ｐゴシック" charset="-128"/>
              </a:defRPr>
            </a:lvl6pPr>
            <a:lvl7pPr marL="914400" algn="ctr" rtl="0" fontAlgn="base">
              <a:lnSpc>
                <a:spcPct val="80000"/>
              </a:lnSpc>
              <a:spcBef>
                <a:spcPct val="0"/>
              </a:spcBef>
              <a:spcAft>
                <a:spcPct val="0"/>
              </a:spcAft>
              <a:defRPr kumimoji="1" sz="4400">
                <a:solidFill>
                  <a:schemeClr val="tx2"/>
                </a:solidFill>
                <a:latin typeface="Arial" charset="0"/>
                <a:ea typeface="ＭＳ Ｐゴシック" charset="-128"/>
              </a:defRPr>
            </a:lvl7pPr>
            <a:lvl8pPr marL="1371600" algn="ctr" rtl="0" fontAlgn="base">
              <a:lnSpc>
                <a:spcPct val="80000"/>
              </a:lnSpc>
              <a:spcBef>
                <a:spcPct val="0"/>
              </a:spcBef>
              <a:spcAft>
                <a:spcPct val="0"/>
              </a:spcAft>
              <a:defRPr kumimoji="1" sz="4400">
                <a:solidFill>
                  <a:schemeClr val="tx2"/>
                </a:solidFill>
                <a:latin typeface="Arial" charset="0"/>
                <a:ea typeface="ＭＳ Ｐゴシック" charset="-128"/>
              </a:defRPr>
            </a:lvl8pPr>
            <a:lvl9pPr marL="1828800" algn="ctr" rtl="0" fontAlgn="base">
              <a:lnSpc>
                <a:spcPct val="80000"/>
              </a:lnSpc>
              <a:spcBef>
                <a:spcPct val="0"/>
              </a:spcBef>
              <a:spcAft>
                <a:spcPct val="0"/>
              </a:spcAft>
              <a:defRPr kumimoji="1" sz="4400">
                <a:solidFill>
                  <a:schemeClr val="tx2"/>
                </a:solidFill>
                <a:latin typeface="Arial" charset="0"/>
                <a:ea typeface="ＭＳ Ｐゴシック" charset="-128"/>
              </a:defRPr>
            </a:lvl9pPr>
          </a:lstStyle>
          <a:p>
            <a:pPr marL="185738">
              <a:lnSpc>
                <a:spcPts val="5000"/>
              </a:lnSpc>
            </a:pPr>
            <a:r>
              <a:rPr lang="ja-JP" altLang="en-US" sz="4000" kern="0" dirty="0"/>
              <a:t>第４節　モニタリング結果の</a:t>
            </a:r>
            <a:endParaRPr lang="en-US" altLang="ja-JP" sz="4000" kern="0" dirty="0"/>
          </a:p>
          <a:p>
            <a:pPr marL="185738">
              <a:lnSpc>
                <a:spcPts val="5000"/>
              </a:lnSpc>
            </a:pPr>
            <a:r>
              <a:rPr lang="ja-JP" altLang="en-US" sz="4000" kern="0" dirty="0"/>
              <a:t>記録作成の意義と重要性</a:t>
            </a:r>
          </a:p>
        </p:txBody>
      </p:sp>
      <p:sp>
        <p:nvSpPr>
          <p:cNvPr id="8" name="テキスト ボックス 7"/>
          <p:cNvSpPr txBox="1"/>
          <p:nvPr/>
        </p:nvSpPr>
        <p:spPr>
          <a:xfrm>
            <a:off x="7597833" y="912614"/>
            <a:ext cx="1184660" cy="369332"/>
          </a:xfrm>
          <a:prstGeom prst="rect">
            <a:avLst/>
          </a:prstGeom>
          <a:noFill/>
          <a:ln>
            <a:solidFill>
              <a:schemeClr val="tx1"/>
            </a:solidFill>
          </a:ln>
        </p:spPr>
        <p:txBody>
          <a:bodyPr wrap="square" rtlCol="0">
            <a:spAutoFit/>
          </a:bodyPr>
          <a:lstStyle/>
          <a:p>
            <a:r>
              <a:rPr kumimoji="1" lang="ja-JP" altLang="en-US" dirty="0"/>
              <a:t>Ｐ．</a:t>
            </a:r>
            <a:r>
              <a:rPr kumimoji="1" lang="en-US" altLang="ja-JP" dirty="0"/>
              <a:t>570</a:t>
            </a:r>
            <a:endParaRPr kumimoji="1" lang="ja-JP" altLang="en-US" dirty="0"/>
          </a:p>
        </p:txBody>
      </p:sp>
      <p:sp>
        <p:nvSpPr>
          <p:cNvPr id="9" name="正方形/長方形 8"/>
          <p:cNvSpPr/>
          <p:nvPr/>
        </p:nvSpPr>
        <p:spPr>
          <a:xfrm>
            <a:off x="495892" y="1297173"/>
            <a:ext cx="8286602" cy="1384995"/>
          </a:xfrm>
          <a:prstGeom prst="rect">
            <a:avLst/>
          </a:prstGeom>
          <a:solidFill>
            <a:schemeClr val="accent3">
              <a:lumMod val="85000"/>
            </a:schemeClr>
          </a:solidFill>
        </p:spPr>
        <p:txBody>
          <a:bodyPr wrap="square">
            <a:spAutoFit/>
          </a:bodyPr>
          <a:lstStyle/>
          <a:p>
            <a:pPr marL="800100" indent="-800100" algn="just">
              <a:spcAft>
                <a:spcPts val="0"/>
              </a:spcAft>
            </a:pPr>
            <a:r>
              <a:rPr lang="ja-JP" altLang="ja-JP" sz="2800" b="1" kern="0" dirty="0">
                <a:solidFill>
                  <a:srgbClr val="808080"/>
                </a:solidFill>
                <a:latin typeface="Century" panose="02040604050505020304" pitchFamily="18" charset="0"/>
                <a:ea typeface="ＭＳ ゴシック" panose="020B0609070205080204" pitchFamily="49" charset="-128"/>
                <a:cs typeface="MS-Mincho"/>
              </a:rPr>
              <a:t>【修得目標】</a:t>
            </a:r>
            <a:endParaRPr lang="en-US" altLang="ja-JP" sz="2800" b="1" kern="0" dirty="0">
              <a:solidFill>
                <a:srgbClr val="808080"/>
              </a:solidFill>
              <a:latin typeface="Century" panose="02040604050505020304" pitchFamily="18" charset="0"/>
              <a:ea typeface="ＭＳ ゴシック" panose="020B0609070205080204" pitchFamily="49" charset="-128"/>
              <a:cs typeface="MS-Mincho"/>
            </a:endParaRPr>
          </a:p>
          <a:p>
            <a:pPr marL="800100" indent="-800100" algn="just">
              <a:spcAft>
                <a:spcPts val="0"/>
              </a:spcAft>
            </a:pPr>
            <a:r>
              <a:rPr lang="ja-JP" altLang="en-US" sz="2800" b="1" dirty="0">
                <a:solidFill>
                  <a:srgbClr val="FF3399"/>
                </a:solidFill>
              </a:rPr>
              <a:t>    ④モニタリング結果の記録作成の意味と重要性に</a:t>
            </a:r>
            <a:endParaRPr lang="en-US" altLang="ja-JP" sz="2800" b="1" dirty="0">
              <a:solidFill>
                <a:srgbClr val="FF3399"/>
              </a:solidFill>
            </a:endParaRPr>
          </a:p>
          <a:p>
            <a:pPr marL="800100" indent="-800100" algn="just">
              <a:spcAft>
                <a:spcPts val="0"/>
              </a:spcAft>
            </a:pPr>
            <a:r>
              <a:rPr lang="ja-JP" altLang="en-US" sz="2800" b="1" dirty="0">
                <a:solidFill>
                  <a:srgbClr val="FF3399"/>
                </a:solidFill>
              </a:rPr>
              <a:t>　   ついて説明できる。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a:xfrm>
            <a:off x="643270" y="1934498"/>
            <a:ext cx="7773988" cy="806450"/>
          </a:xfrm>
          <a:noFill/>
          <a:ln w="6350">
            <a:noFill/>
            <a:miter lim="800000"/>
            <a:headEnd/>
            <a:tailEnd/>
          </a:ln>
        </p:spPr>
        <p:txBody>
          <a:bodyPr tIns="0"/>
          <a:lstStyle/>
          <a:p>
            <a:pPr marL="290513" algn="l">
              <a:lnSpc>
                <a:spcPct val="88000"/>
              </a:lnSpc>
            </a:pPr>
            <a:r>
              <a:rPr lang="ja-JP" altLang="en-US" dirty="0"/>
              <a:t>２．記録の留意点</a:t>
            </a:r>
          </a:p>
        </p:txBody>
      </p:sp>
      <p:sp>
        <p:nvSpPr>
          <p:cNvPr id="139267" name="Rectangle 3"/>
          <p:cNvSpPr>
            <a:spLocks noGrp="1" noChangeArrowheads="1"/>
          </p:cNvSpPr>
          <p:nvPr>
            <p:ph type="body" idx="1"/>
          </p:nvPr>
        </p:nvSpPr>
        <p:spPr>
          <a:xfrm>
            <a:off x="685800" y="2977116"/>
            <a:ext cx="7772400" cy="2799797"/>
          </a:xfrm>
        </p:spPr>
        <p:txBody>
          <a:bodyPr/>
          <a:lstStyle/>
          <a:p>
            <a:pPr marL="1139825" indent="-760413">
              <a:spcBef>
                <a:spcPct val="150000"/>
              </a:spcBef>
            </a:pPr>
            <a:r>
              <a:rPr lang="ja-JP" altLang="en-US" dirty="0"/>
              <a:t>（１）評価の視点がわかるような記載</a:t>
            </a:r>
          </a:p>
          <a:p>
            <a:pPr marL="1139825" indent="-760413">
              <a:spcBef>
                <a:spcPct val="150000"/>
              </a:spcBef>
            </a:pPr>
            <a:r>
              <a:rPr lang="ja-JP" altLang="en-US" dirty="0"/>
              <a:t>（２）今後の展開に向けた視点</a:t>
            </a:r>
          </a:p>
        </p:txBody>
      </p:sp>
      <p:sp>
        <p:nvSpPr>
          <p:cNvPr id="6" name="Rectangle 2"/>
          <p:cNvSpPr txBox="1">
            <a:spLocks noChangeArrowheads="1"/>
          </p:cNvSpPr>
          <p:nvPr/>
        </p:nvSpPr>
        <p:spPr bwMode="auto">
          <a:xfrm>
            <a:off x="495891" y="160375"/>
            <a:ext cx="8286602" cy="1136798"/>
          </a:xfrm>
          <a:prstGeom prst="rect">
            <a:avLst/>
          </a:prstGeom>
          <a:solidFill>
            <a:schemeClr val="accent5"/>
          </a:solidFill>
          <a:ln w="6350">
            <a:noFill/>
            <a:miter lim="800000"/>
            <a:headEnd/>
            <a:tailEnd/>
          </a:ln>
          <a:extLst>
            <a:ext uri="{91240B29-F687-4F45-9708-019B960494DF}">
              <a14:hiddenLine xmlns:a14="http://schemas.microsoft.com/office/drawing/2010/main" w="9525">
                <a:solidFill>
                  <a:schemeClr val="tx1"/>
                </a:solidFill>
                <a:miter lim="800000"/>
                <a:headEnd/>
                <a:tailEnd/>
              </a14:hiddenLine>
            </a:ext>
          </a:extLst>
        </p:spPr>
        <p:txBody>
          <a:bodyPr vert="horz" wrap="square" lIns="91440" tIns="0" rIns="91440" bIns="45720" numCol="1" anchor="ctr" anchorCtr="0" compatLnSpc="1">
            <a:prstTxWarp prst="textNoShape">
              <a:avLst/>
            </a:prstTxWarp>
          </a:bodyPr>
          <a:lstStyle>
            <a:lvl1pPr algn="ctr" rtl="0" fontAlgn="base">
              <a:lnSpc>
                <a:spcPct val="80000"/>
              </a:lnSpc>
              <a:spcBef>
                <a:spcPct val="0"/>
              </a:spcBef>
              <a:spcAft>
                <a:spcPct val="0"/>
              </a:spcAft>
              <a:defRPr kumimoji="1" sz="4400">
                <a:solidFill>
                  <a:schemeClr val="tx2"/>
                </a:solidFill>
                <a:latin typeface="+mj-lt"/>
                <a:ea typeface="+mj-ea"/>
                <a:cs typeface="+mj-cs"/>
              </a:defRPr>
            </a:lvl1pPr>
            <a:lvl2pPr algn="ctr" rtl="0" fontAlgn="base">
              <a:lnSpc>
                <a:spcPct val="80000"/>
              </a:lnSpc>
              <a:spcBef>
                <a:spcPct val="0"/>
              </a:spcBef>
              <a:spcAft>
                <a:spcPct val="0"/>
              </a:spcAft>
              <a:defRPr kumimoji="1" sz="4400">
                <a:solidFill>
                  <a:schemeClr val="tx2"/>
                </a:solidFill>
                <a:latin typeface="Arial" charset="0"/>
                <a:ea typeface="ＭＳ Ｐゴシック" charset="-128"/>
              </a:defRPr>
            </a:lvl2pPr>
            <a:lvl3pPr algn="ctr" rtl="0" fontAlgn="base">
              <a:lnSpc>
                <a:spcPct val="80000"/>
              </a:lnSpc>
              <a:spcBef>
                <a:spcPct val="0"/>
              </a:spcBef>
              <a:spcAft>
                <a:spcPct val="0"/>
              </a:spcAft>
              <a:defRPr kumimoji="1" sz="4400">
                <a:solidFill>
                  <a:schemeClr val="tx2"/>
                </a:solidFill>
                <a:latin typeface="Arial" charset="0"/>
                <a:ea typeface="ＭＳ Ｐゴシック" charset="-128"/>
              </a:defRPr>
            </a:lvl3pPr>
            <a:lvl4pPr algn="ctr" rtl="0" fontAlgn="base">
              <a:lnSpc>
                <a:spcPct val="80000"/>
              </a:lnSpc>
              <a:spcBef>
                <a:spcPct val="0"/>
              </a:spcBef>
              <a:spcAft>
                <a:spcPct val="0"/>
              </a:spcAft>
              <a:defRPr kumimoji="1" sz="4400">
                <a:solidFill>
                  <a:schemeClr val="tx2"/>
                </a:solidFill>
                <a:latin typeface="Arial" charset="0"/>
                <a:ea typeface="ＭＳ Ｐゴシック" charset="-128"/>
              </a:defRPr>
            </a:lvl4pPr>
            <a:lvl5pPr algn="ctr" rtl="0" fontAlgn="base">
              <a:lnSpc>
                <a:spcPct val="80000"/>
              </a:lnSpc>
              <a:spcBef>
                <a:spcPct val="0"/>
              </a:spcBef>
              <a:spcAft>
                <a:spcPct val="0"/>
              </a:spcAft>
              <a:defRPr kumimoji="1" sz="4400">
                <a:solidFill>
                  <a:schemeClr val="tx2"/>
                </a:solidFill>
                <a:latin typeface="Arial" charset="0"/>
                <a:ea typeface="ＭＳ Ｐゴシック" charset="-128"/>
              </a:defRPr>
            </a:lvl5pPr>
            <a:lvl6pPr marL="457200" algn="ctr" rtl="0" fontAlgn="base">
              <a:lnSpc>
                <a:spcPct val="80000"/>
              </a:lnSpc>
              <a:spcBef>
                <a:spcPct val="0"/>
              </a:spcBef>
              <a:spcAft>
                <a:spcPct val="0"/>
              </a:spcAft>
              <a:defRPr kumimoji="1" sz="4400">
                <a:solidFill>
                  <a:schemeClr val="tx2"/>
                </a:solidFill>
                <a:latin typeface="Arial" charset="0"/>
                <a:ea typeface="ＭＳ Ｐゴシック" charset="-128"/>
              </a:defRPr>
            </a:lvl6pPr>
            <a:lvl7pPr marL="914400" algn="ctr" rtl="0" fontAlgn="base">
              <a:lnSpc>
                <a:spcPct val="80000"/>
              </a:lnSpc>
              <a:spcBef>
                <a:spcPct val="0"/>
              </a:spcBef>
              <a:spcAft>
                <a:spcPct val="0"/>
              </a:spcAft>
              <a:defRPr kumimoji="1" sz="4400">
                <a:solidFill>
                  <a:schemeClr val="tx2"/>
                </a:solidFill>
                <a:latin typeface="Arial" charset="0"/>
                <a:ea typeface="ＭＳ Ｐゴシック" charset="-128"/>
              </a:defRPr>
            </a:lvl7pPr>
            <a:lvl8pPr marL="1371600" algn="ctr" rtl="0" fontAlgn="base">
              <a:lnSpc>
                <a:spcPct val="80000"/>
              </a:lnSpc>
              <a:spcBef>
                <a:spcPct val="0"/>
              </a:spcBef>
              <a:spcAft>
                <a:spcPct val="0"/>
              </a:spcAft>
              <a:defRPr kumimoji="1" sz="4400">
                <a:solidFill>
                  <a:schemeClr val="tx2"/>
                </a:solidFill>
                <a:latin typeface="Arial" charset="0"/>
                <a:ea typeface="ＭＳ Ｐゴシック" charset="-128"/>
              </a:defRPr>
            </a:lvl8pPr>
            <a:lvl9pPr marL="1828800" algn="ctr" rtl="0" fontAlgn="base">
              <a:lnSpc>
                <a:spcPct val="80000"/>
              </a:lnSpc>
              <a:spcBef>
                <a:spcPct val="0"/>
              </a:spcBef>
              <a:spcAft>
                <a:spcPct val="0"/>
              </a:spcAft>
              <a:defRPr kumimoji="1" sz="4400">
                <a:solidFill>
                  <a:schemeClr val="tx2"/>
                </a:solidFill>
                <a:latin typeface="Arial" charset="0"/>
                <a:ea typeface="ＭＳ Ｐゴシック" charset="-128"/>
              </a:defRPr>
            </a:lvl9pPr>
          </a:lstStyle>
          <a:p>
            <a:pPr marL="185738">
              <a:lnSpc>
                <a:spcPts val="5000"/>
              </a:lnSpc>
            </a:pPr>
            <a:r>
              <a:rPr lang="ja-JP" altLang="en-US" sz="4000" kern="0" dirty="0"/>
              <a:t>第４節　モニタリング結果の</a:t>
            </a:r>
            <a:endParaRPr lang="en-US" altLang="ja-JP" sz="4000" kern="0" dirty="0"/>
          </a:p>
          <a:p>
            <a:pPr marL="185738">
              <a:lnSpc>
                <a:spcPts val="5000"/>
              </a:lnSpc>
            </a:pPr>
            <a:r>
              <a:rPr lang="ja-JP" altLang="en-US" sz="4000" kern="0" dirty="0"/>
              <a:t>記録作成の意義と重要性</a:t>
            </a:r>
          </a:p>
        </p:txBody>
      </p:sp>
      <p:sp>
        <p:nvSpPr>
          <p:cNvPr id="7" name="テキスト ボックス 6"/>
          <p:cNvSpPr txBox="1"/>
          <p:nvPr/>
        </p:nvSpPr>
        <p:spPr>
          <a:xfrm>
            <a:off x="7701838" y="759279"/>
            <a:ext cx="1080655" cy="370292"/>
          </a:xfrm>
          <a:prstGeom prst="rect">
            <a:avLst/>
          </a:prstGeom>
          <a:noFill/>
          <a:ln>
            <a:solidFill>
              <a:schemeClr val="tx1"/>
            </a:solidFill>
          </a:ln>
        </p:spPr>
        <p:txBody>
          <a:bodyPr wrap="square" rtlCol="0">
            <a:spAutoFit/>
          </a:bodyPr>
          <a:lstStyle/>
          <a:p>
            <a:r>
              <a:rPr kumimoji="1" lang="ja-JP" altLang="en-US" dirty="0"/>
              <a:t>Ｐ．</a:t>
            </a:r>
            <a:r>
              <a:rPr kumimoji="1" lang="en-US" altLang="ja-JP" dirty="0"/>
              <a:t>571</a:t>
            </a:r>
            <a:endParaRPr kumimoji="1" lang="ja-JP" alt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5" name="Rectangle 3"/>
          <p:cNvSpPr>
            <a:spLocks noGrp="1" noChangeArrowheads="1"/>
          </p:cNvSpPr>
          <p:nvPr>
            <p:ph type="body" idx="1"/>
          </p:nvPr>
        </p:nvSpPr>
        <p:spPr>
          <a:xfrm>
            <a:off x="752992" y="1509823"/>
            <a:ext cx="7772400" cy="5103628"/>
          </a:xfrm>
        </p:spPr>
        <p:txBody>
          <a:bodyPr>
            <a:normAutofit/>
          </a:bodyPr>
          <a:lstStyle/>
          <a:p>
            <a:pPr marL="1141413" indent="-663575">
              <a:spcBef>
                <a:spcPct val="100000"/>
              </a:spcBef>
            </a:pPr>
            <a:r>
              <a:rPr lang="ja-JP" altLang="en-US" dirty="0"/>
              <a:t>３．評価表等の活用</a:t>
            </a:r>
            <a:endParaRPr lang="en-US" altLang="ja-JP" dirty="0"/>
          </a:p>
          <a:p>
            <a:pPr marL="1141413" indent="-663575">
              <a:spcBef>
                <a:spcPct val="100000"/>
              </a:spcBef>
            </a:pPr>
            <a:r>
              <a:rPr lang="ja-JP" altLang="en-US" dirty="0"/>
              <a:t>（１）居宅介護支援経過（第５表）</a:t>
            </a:r>
          </a:p>
          <a:p>
            <a:pPr marL="1141413" indent="-663575">
              <a:spcBef>
                <a:spcPct val="100000"/>
              </a:spcBef>
            </a:pPr>
            <a:r>
              <a:rPr lang="ja-JP" altLang="en-US" dirty="0"/>
              <a:t>（２）サービス提供実施記録・モニタリング評価表</a:t>
            </a:r>
          </a:p>
          <a:p>
            <a:pPr marL="1141413" indent="-663575">
              <a:spcBef>
                <a:spcPct val="100000"/>
              </a:spcBef>
            </a:pPr>
            <a:r>
              <a:rPr lang="ja-JP" altLang="en-US" dirty="0"/>
              <a:t>（３）</a:t>
            </a:r>
            <a:r>
              <a:rPr lang="ja-JP" altLang="en-US" dirty="0">
                <a:solidFill>
                  <a:srgbClr val="FF3399"/>
                </a:solidFill>
              </a:rPr>
              <a:t>評価表の活用</a:t>
            </a:r>
            <a:endParaRPr lang="en-US" altLang="ja-JP" dirty="0">
              <a:solidFill>
                <a:srgbClr val="FF3399"/>
              </a:solidFill>
            </a:endParaRPr>
          </a:p>
          <a:p>
            <a:pPr marL="1141413" indent="-663575">
              <a:spcBef>
                <a:spcPct val="100000"/>
              </a:spcBef>
            </a:pPr>
            <a:r>
              <a:rPr lang="ja-JP" altLang="en-US" dirty="0"/>
              <a:t>４．苦情処理</a:t>
            </a:r>
          </a:p>
        </p:txBody>
      </p:sp>
      <p:sp>
        <p:nvSpPr>
          <p:cNvPr id="6" name="Rectangle 2"/>
          <p:cNvSpPr txBox="1">
            <a:spLocks noChangeArrowheads="1"/>
          </p:cNvSpPr>
          <p:nvPr/>
        </p:nvSpPr>
        <p:spPr bwMode="auto">
          <a:xfrm>
            <a:off x="495891" y="171894"/>
            <a:ext cx="8286602" cy="1136798"/>
          </a:xfrm>
          <a:prstGeom prst="rect">
            <a:avLst/>
          </a:prstGeom>
          <a:solidFill>
            <a:schemeClr val="accent5"/>
          </a:solidFill>
          <a:ln w="6350">
            <a:noFill/>
            <a:miter lim="800000"/>
            <a:headEnd/>
            <a:tailEnd/>
          </a:ln>
          <a:extLst>
            <a:ext uri="{91240B29-F687-4F45-9708-019B960494DF}">
              <a14:hiddenLine xmlns:a14="http://schemas.microsoft.com/office/drawing/2010/main" w="9525">
                <a:solidFill>
                  <a:schemeClr val="tx1"/>
                </a:solidFill>
                <a:miter lim="800000"/>
                <a:headEnd/>
                <a:tailEnd/>
              </a14:hiddenLine>
            </a:ext>
          </a:extLst>
        </p:spPr>
        <p:txBody>
          <a:bodyPr vert="horz" wrap="square" lIns="91440" tIns="0" rIns="91440" bIns="45720" numCol="1" anchor="ctr" anchorCtr="0" compatLnSpc="1">
            <a:prstTxWarp prst="textNoShape">
              <a:avLst/>
            </a:prstTxWarp>
          </a:bodyPr>
          <a:lstStyle>
            <a:lvl1pPr algn="ctr" rtl="0" fontAlgn="base">
              <a:lnSpc>
                <a:spcPct val="80000"/>
              </a:lnSpc>
              <a:spcBef>
                <a:spcPct val="0"/>
              </a:spcBef>
              <a:spcAft>
                <a:spcPct val="0"/>
              </a:spcAft>
              <a:defRPr kumimoji="1" sz="4400">
                <a:solidFill>
                  <a:schemeClr val="tx2"/>
                </a:solidFill>
                <a:latin typeface="+mj-lt"/>
                <a:ea typeface="+mj-ea"/>
                <a:cs typeface="+mj-cs"/>
              </a:defRPr>
            </a:lvl1pPr>
            <a:lvl2pPr algn="ctr" rtl="0" fontAlgn="base">
              <a:lnSpc>
                <a:spcPct val="80000"/>
              </a:lnSpc>
              <a:spcBef>
                <a:spcPct val="0"/>
              </a:spcBef>
              <a:spcAft>
                <a:spcPct val="0"/>
              </a:spcAft>
              <a:defRPr kumimoji="1" sz="4400">
                <a:solidFill>
                  <a:schemeClr val="tx2"/>
                </a:solidFill>
                <a:latin typeface="Arial" charset="0"/>
                <a:ea typeface="ＭＳ Ｐゴシック" charset="-128"/>
              </a:defRPr>
            </a:lvl2pPr>
            <a:lvl3pPr algn="ctr" rtl="0" fontAlgn="base">
              <a:lnSpc>
                <a:spcPct val="80000"/>
              </a:lnSpc>
              <a:spcBef>
                <a:spcPct val="0"/>
              </a:spcBef>
              <a:spcAft>
                <a:spcPct val="0"/>
              </a:spcAft>
              <a:defRPr kumimoji="1" sz="4400">
                <a:solidFill>
                  <a:schemeClr val="tx2"/>
                </a:solidFill>
                <a:latin typeface="Arial" charset="0"/>
                <a:ea typeface="ＭＳ Ｐゴシック" charset="-128"/>
              </a:defRPr>
            </a:lvl3pPr>
            <a:lvl4pPr algn="ctr" rtl="0" fontAlgn="base">
              <a:lnSpc>
                <a:spcPct val="80000"/>
              </a:lnSpc>
              <a:spcBef>
                <a:spcPct val="0"/>
              </a:spcBef>
              <a:spcAft>
                <a:spcPct val="0"/>
              </a:spcAft>
              <a:defRPr kumimoji="1" sz="4400">
                <a:solidFill>
                  <a:schemeClr val="tx2"/>
                </a:solidFill>
                <a:latin typeface="Arial" charset="0"/>
                <a:ea typeface="ＭＳ Ｐゴシック" charset="-128"/>
              </a:defRPr>
            </a:lvl4pPr>
            <a:lvl5pPr algn="ctr" rtl="0" fontAlgn="base">
              <a:lnSpc>
                <a:spcPct val="80000"/>
              </a:lnSpc>
              <a:spcBef>
                <a:spcPct val="0"/>
              </a:spcBef>
              <a:spcAft>
                <a:spcPct val="0"/>
              </a:spcAft>
              <a:defRPr kumimoji="1" sz="4400">
                <a:solidFill>
                  <a:schemeClr val="tx2"/>
                </a:solidFill>
                <a:latin typeface="Arial" charset="0"/>
                <a:ea typeface="ＭＳ Ｐゴシック" charset="-128"/>
              </a:defRPr>
            </a:lvl5pPr>
            <a:lvl6pPr marL="457200" algn="ctr" rtl="0" fontAlgn="base">
              <a:lnSpc>
                <a:spcPct val="80000"/>
              </a:lnSpc>
              <a:spcBef>
                <a:spcPct val="0"/>
              </a:spcBef>
              <a:spcAft>
                <a:spcPct val="0"/>
              </a:spcAft>
              <a:defRPr kumimoji="1" sz="4400">
                <a:solidFill>
                  <a:schemeClr val="tx2"/>
                </a:solidFill>
                <a:latin typeface="Arial" charset="0"/>
                <a:ea typeface="ＭＳ Ｐゴシック" charset="-128"/>
              </a:defRPr>
            </a:lvl6pPr>
            <a:lvl7pPr marL="914400" algn="ctr" rtl="0" fontAlgn="base">
              <a:lnSpc>
                <a:spcPct val="80000"/>
              </a:lnSpc>
              <a:spcBef>
                <a:spcPct val="0"/>
              </a:spcBef>
              <a:spcAft>
                <a:spcPct val="0"/>
              </a:spcAft>
              <a:defRPr kumimoji="1" sz="4400">
                <a:solidFill>
                  <a:schemeClr val="tx2"/>
                </a:solidFill>
                <a:latin typeface="Arial" charset="0"/>
                <a:ea typeface="ＭＳ Ｐゴシック" charset="-128"/>
              </a:defRPr>
            </a:lvl7pPr>
            <a:lvl8pPr marL="1371600" algn="ctr" rtl="0" fontAlgn="base">
              <a:lnSpc>
                <a:spcPct val="80000"/>
              </a:lnSpc>
              <a:spcBef>
                <a:spcPct val="0"/>
              </a:spcBef>
              <a:spcAft>
                <a:spcPct val="0"/>
              </a:spcAft>
              <a:defRPr kumimoji="1" sz="4400">
                <a:solidFill>
                  <a:schemeClr val="tx2"/>
                </a:solidFill>
                <a:latin typeface="Arial" charset="0"/>
                <a:ea typeface="ＭＳ Ｐゴシック" charset="-128"/>
              </a:defRPr>
            </a:lvl8pPr>
            <a:lvl9pPr marL="1828800" algn="ctr" rtl="0" fontAlgn="base">
              <a:lnSpc>
                <a:spcPct val="80000"/>
              </a:lnSpc>
              <a:spcBef>
                <a:spcPct val="0"/>
              </a:spcBef>
              <a:spcAft>
                <a:spcPct val="0"/>
              </a:spcAft>
              <a:defRPr kumimoji="1" sz="4400">
                <a:solidFill>
                  <a:schemeClr val="tx2"/>
                </a:solidFill>
                <a:latin typeface="Arial" charset="0"/>
                <a:ea typeface="ＭＳ Ｐゴシック" charset="-128"/>
              </a:defRPr>
            </a:lvl9pPr>
          </a:lstStyle>
          <a:p>
            <a:pPr marL="185738">
              <a:lnSpc>
                <a:spcPts val="5000"/>
              </a:lnSpc>
            </a:pPr>
            <a:r>
              <a:rPr lang="ja-JP" altLang="en-US" sz="4000" kern="0" dirty="0"/>
              <a:t>第４節　モニタリング結果の</a:t>
            </a:r>
            <a:endParaRPr lang="en-US" altLang="ja-JP" sz="4000" kern="0" dirty="0"/>
          </a:p>
          <a:p>
            <a:pPr marL="185738">
              <a:lnSpc>
                <a:spcPts val="5000"/>
              </a:lnSpc>
            </a:pPr>
            <a:r>
              <a:rPr lang="ja-JP" altLang="en-US" sz="4000" kern="0" dirty="0"/>
              <a:t>記録作成の意義と重要性</a:t>
            </a:r>
          </a:p>
        </p:txBody>
      </p:sp>
      <p:sp>
        <p:nvSpPr>
          <p:cNvPr id="7" name="テキスト ボックス 6"/>
          <p:cNvSpPr txBox="1"/>
          <p:nvPr/>
        </p:nvSpPr>
        <p:spPr>
          <a:xfrm>
            <a:off x="7784965" y="924958"/>
            <a:ext cx="997528" cy="369332"/>
          </a:xfrm>
          <a:prstGeom prst="rect">
            <a:avLst/>
          </a:prstGeom>
          <a:noFill/>
          <a:ln>
            <a:solidFill>
              <a:schemeClr val="tx1"/>
            </a:solidFill>
          </a:ln>
        </p:spPr>
        <p:txBody>
          <a:bodyPr wrap="square" rtlCol="0">
            <a:spAutoFit/>
          </a:bodyPr>
          <a:lstStyle/>
          <a:p>
            <a:r>
              <a:rPr kumimoji="1" lang="ja-JP" altLang="en-US" dirty="0"/>
              <a:t>Ｐ．</a:t>
            </a:r>
            <a:r>
              <a:rPr kumimoji="1" lang="en-US" altLang="ja-JP" dirty="0"/>
              <a:t>571</a:t>
            </a:r>
            <a:endParaRPr kumimoji="1" lang="ja-JP" alt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369496" y="0"/>
            <a:ext cx="4919938" cy="584775"/>
          </a:xfrm>
          <a:prstGeom prst="rect">
            <a:avLst/>
          </a:prstGeom>
        </p:spPr>
        <p:txBody>
          <a:bodyPr wrap="none">
            <a:spAutoFit/>
          </a:bodyPr>
          <a:lstStyle/>
          <a:p>
            <a:r>
              <a:rPr lang="ja-JP" altLang="ja-JP" sz="3200" dirty="0"/>
              <a:t>参考：</a:t>
            </a:r>
            <a:r>
              <a:rPr lang="ja-JP" altLang="ja-JP" sz="3200" b="1" dirty="0"/>
              <a:t>「評価表」の記載方法</a:t>
            </a:r>
            <a:endParaRPr lang="ja-JP" altLang="en-US" sz="3200" dirty="0"/>
          </a:p>
        </p:txBody>
      </p:sp>
      <p:sp>
        <p:nvSpPr>
          <p:cNvPr id="65538" name="Rectangle 2"/>
          <p:cNvSpPr>
            <a:spLocks noChangeArrowheads="1"/>
          </p:cNvSpPr>
          <p:nvPr/>
        </p:nvSpPr>
        <p:spPr bwMode="auto">
          <a:xfrm>
            <a:off x="276046" y="1448589"/>
            <a:ext cx="8867954"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2800" b="1" i="0" u="none" strike="noStrike" cap="none" normalizeH="0" baseline="0" dirty="0">
                <a:ln>
                  <a:noFill/>
                </a:ln>
                <a:solidFill>
                  <a:srgbClr val="000000"/>
                </a:solidFill>
                <a:effectLst/>
                <a:latin typeface="+mn-ea"/>
                <a:ea typeface="+mn-ea"/>
                <a:cs typeface="Times New Roman" pitchFamily="18" charset="0"/>
              </a:rPr>
              <a:t>　様式の位置づけと作成のタイミング</a:t>
            </a:r>
            <a:endParaRPr kumimoji="1" lang="en-US" altLang="ja-JP" sz="2800" b="1" i="0" u="none" strike="noStrike" cap="none" normalizeH="0" baseline="0" dirty="0">
              <a:ln>
                <a:noFill/>
              </a:ln>
              <a:solidFill>
                <a:srgbClr val="000000"/>
              </a:solidFill>
              <a:effectLst/>
              <a:latin typeface="+mn-ea"/>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ja-JP" sz="2800" b="0" i="0" u="none" strike="noStrike" cap="none" normalizeH="0" baseline="0" dirty="0">
              <a:ln>
                <a:noFill/>
              </a:ln>
              <a:solidFill>
                <a:schemeClr val="tx1"/>
              </a:solidFill>
              <a:effectLst/>
              <a:latin typeface="+mn-ea"/>
              <a:ea typeface="+mn-ea"/>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sz="2800" b="0" i="0" u="none" strike="noStrike" cap="none" normalizeH="0" baseline="0" dirty="0">
                <a:ln>
                  <a:noFill/>
                </a:ln>
                <a:solidFill>
                  <a:srgbClr val="000000"/>
                </a:solidFill>
                <a:effectLst/>
                <a:latin typeface="+mn-ea"/>
                <a:ea typeface="+mn-ea"/>
                <a:cs typeface="Times New Roman" pitchFamily="18" charset="0"/>
              </a:rPr>
              <a:t>　本様式は、ケアプラン第</a:t>
            </a:r>
            <a:r>
              <a:rPr kumimoji="1" lang="en-US" altLang="ja-JP" sz="2800" b="0" i="0" u="none" strike="noStrike" cap="none" normalizeH="0" baseline="0" dirty="0">
                <a:ln>
                  <a:noFill/>
                </a:ln>
                <a:solidFill>
                  <a:srgbClr val="000000"/>
                </a:solidFill>
                <a:effectLst/>
                <a:latin typeface="+mn-ea"/>
                <a:ea typeface="+mn-ea"/>
                <a:cs typeface="Times New Roman" pitchFamily="18" charset="0"/>
              </a:rPr>
              <a:t>2</a:t>
            </a:r>
            <a:r>
              <a:rPr kumimoji="1" lang="ja-JP" altLang="en-US" sz="2800" b="0" i="0" u="none" strike="noStrike" cap="none" normalizeH="0" baseline="0" dirty="0">
                <a:ln>
                  <a:noFill/>
                </a:ln>
                <a:solidFill>
                  <a:srgbClr val="000000"/>
                </a:solidFill>
                <a:effectLst/>
                <a:latin typeface="+mn-ea"/>
                <a:ea typeface="+mn-ea"/>
                <a:cs typeface="Times New Roman" pitchFamily="18" charset="0"/>
              </a:rPr>
              <a:t>表に位置づけた短期目標に対して、その達成状況とその要因をケアチーム全体で振り返る際に利用することを想定している。</a:t>
            </a:r>
            <a:endParaRPr kumimoji="1" lang="ja-JP" altLang="en-US" sz="2800" b="0" i="0" u="none" strike="noStrike" cap="none" normalizeH="0" baseline="0" dirty="0">
              <a:ln>
                <a:noFill/>
              </a:ln>
              <a:solidFill>
                <a:schemeClr val="tx1"/>
              </a:solidFill>
              <a:effectLst/>
              <a:latin typeface="+mn-ea"/>
              <a:ea typeface="+mn-ea"/>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2800" b="0" i="0" u="none" strike="noStrike" cap="none" normalizeH="0" baseline="0" dirty="0">
                <a:ln>
                  <a:noFill/>
                </a:ln>
                <a:solidFill>
                  <a:srgbClr val="000000"/>
                </a:solidFill>
                <a:effectLst/>
                <a:latin typeface="+mn-ea"/>
                <a:ea typeface="+mn-ea"/>
                <a:cs typeface="Times New Roman" pitchFamily="18" charset="0"/>
              </a:rPr>
              <a:t>　　したがって、ケアプランの第</a:t>
            </a:r>
            <a:r>
              <a:rPr kumimoji="1" lang="en-US" altLang="ja-JP" sz="2800" b="0" i="0" u="none" strike="noStrike" cap="none" normalizeH="0" baseline="0" dirty="0">
                <a:ln>
                  <a:noFill/>
                </a:ln>
                <a:solidFill>
                  <a:srgbClr val="000000"/>
                </a:solidFill>
                <a:effectLst/>
                <a:latin typeface="+mn-ea"/>
                <a:ea typeface="+mn-ea"/>
                <a:cs typeface="Times New Roman" pitchFamily="18" charset="0"/>
              </a:rPr>
              <a:t>2</a:t>
            </a:r>
            <a:r>
              <a:rPr kumimoji="1" lang="ja-JP" altLang="en-US" sz="2800" b="0" i="0" u="none" strike="noStrike" cap="none" normalizeH="0" baseline="0" dirty="0">
                <a:ln>
                  <a:noFill/>
                </a:ln>
                <a:solidFill>
                  <a:srgbClr val="000000"/>
                </a:solidFill>
                <a:effectLst/>
                <a:latin typeface="+mn-ea"/>
                <a:ea typeface="+mn-ea"/>
                <a:cs typeface="Times New Roman" pitchFamily="18" charset="0"/>
              </a:rPr>
              <a:t>表に位置づけた</a:t>
            </a:r>
            <a:r>
              <a:rPr kumimoji="1" lang="ja-JP" altLang="en-US" sz="2800" b="0" i="0" u="none" strike="noStrike" cap="none" normalizeH="0" baseline="0" dirty="0">
                <a:ln>
                  <a:noFill/>
                </a:ln>
                <a:solidFill>
                  <a:srgbClr val="FF3399"/>
                </a:solidFill>
                <a:effectLst/>
                <a:latin typeface="+mn-ea"/>
                <a:ea typeface="+mn-ea"/>
                <a:cs typeface="Times New Roman" pitchFamily="18" charset="0"/>
              </a:rPr>
              <a:t>短期目標の終期の時点を目途</a:t>
            </a:r>
            <a:r>
              <a:rPr kumimoji="1" lang="ja-JP" altLang="en-US" sz="2800" b="0" i="0" u="none" strike="noStrike" cap="none" normalizeH="0" baseline="0" dirty="0">
                <a:ln>
                  <a:noFill/>
                </a:ln>
                <a:solidFill>
                  <a:srgbClr val="000000"/>
                </a:solidFill>
                <a:effectLst/>
                <a:latin typeface="+mn-ea"/>
                <a:ea typeface="+mn-ea"/>
                <a:cs typeface="Times New Roman" pitchFamily="18" charset="0"/>
              </a:rPr>
              <a:t>に、個別サービスを提供している事業者からの報告を踏まえて作成することを想定している。　　なお、複数の短期目標が位置づけられており、かつその終期が異なる場合はその時点で目標を迎えた短期目標についてのみ記載すれば良い。</a:t>
            </a:r>
            <a:endParaRPr kumimoji="1" lang="ja-JP" altLang="en-US" sz="2800" b="0" i="0" u="none" strike="noStrike" cap="none" normalizeH="0" baseline="0" dirty="0">
              <a:ln>
                <a:noFill/>
              </a:ln>
              <a:solidFill>
                <a:schemeClr val="tx1"/>
              </a:solidFill>
              <a:effectLst/>
              <a:latin typeface="+mn-ea"/>
              <a:ea typeface="+mn-ea"/>
              <a:cs typeface="ＭＳ Ｐゴシック" pitchFamily="50" charset="-128"/>
            </a:endParaRPr>
          </a:p>
        </p:txBody>
      </p:sp>
      <p:sp>
        <p:nvSpPr>
          <p:cNvPr id="7" name="フローチャート : カード 5"/>
          <p:cNvSpPr/>
          <p:nvPr/>
        </p:nvSpPr>
        <p:spPr>
          <a:xfrm>
            <a:off x="7452320" y="0"/>
            <a:ext cx="1691680" cy="720080"/>
          </a:xfrm>
          <a:prstGeom prst="flowChartPunchedCard">
            <a:avLst/>
          </a:prstGeom>
          <a:solidFill>
            <a:srgbClr val="FFFF99"/>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rgbClr val="FF0000"/>
                </a:solidFill>
                <a:effectLst>
                  <a:outerShdw blurRad="38100" dist="38100" dir="2700000" algn="tl">
                    <a:srgbClr val="000000">
                      <a:alpha val="43137"/>
                    </a:srgbClr>
                  </a:outerShdw>
                </a:effectLst>
              </a:rPr>
              <a:t>ワークシート</a:t>
            </a:r>
            <a:endParaRPr kumimoji="1" lang="en-US" altLang="ja-JP" sz="2000" b="1" dirty="0">
              <a:solidFill>
                <a:srgbClr val="FF0000"/>
              </a:solidFill>
              <a:effectLst>
                <a:outerShdw blurRad="38100" dist="38100" dir="2700000" algn="tl">
                  <a:srgbClr val="000000">
                    <a:alpha val="43137"/>
                  </a:srgbClr>
                </a:outerShdw>
              </a:effectLst>
            </a:endParaRPr>
          </a:p>
          <a:p>
            <a:pPr algn="ctr"/>
            <a:r>
              <a:rPr kumimoji="1" lang="ja-JP" altLang="en-US" sz="2000" b="1" dirty="0">
                <a:solidFill>
                  <a:srgbClr val="FF0000"/>
                </a:solidFill>
                <a:effectLst>
                  <a:outerShdw blurRad="38100" dist="38100" dir="2700000" algn="tl">
                    <a:srgbClr val="000000">
                      <a:alpha val="43137"/>
                    </a:srgbClr>
                  </a:outerShdw>
                </a:effectLst>
              </a:rPr>
              <a:t>Ｐ２９</a:t>
            </a:r>
          </a:p>
        </p:txBody>
      </p:sp>
      <p:sp>
        <p:nvSpPr>
          <p:cNvPr id="6" name="正方形/長方形 5"/>
          <p:cNvSpPr/>
          <p:nvPr/>
        </p:nvSpPr>
        <p:spPr>
          <a:xfrm>
            <a:off x="1070658" y="720080"/>
            <a:ext cx="7054769" cy="369332"/>
          </a:xfrm>
          <a:prstGeom prst="rect">
            <a:avLst/>
          </a:prstGeom>
        </p:spPr>
        <p:txBody>
          <a:bodyPr wrap="square">
            <a:spAutoFit/>
          </a:bodyPr>
          <a:lstStyle/>
          <a:p>
            <a:r>
              <a:rPr lang="ja-JP" altLang="ja-JP" dirty="0">
                <a:solidFill>
                  <a:srgbClr val="000000"/>
                </a:solidFill>
                <a:latin typeface="Century" pitchFamily="18" charset="0"/>
                <a:ea typeface="HGPｺﾞｼｯｸM" pitchFamily="50" charset="-128"/>
                <a:cs typeface="Times New Roman" pitchFamily="18" charset="0"/>
              </a:rPr>
              <a:t>課題整理総括表・評価表の活用の手引き（厚生労働省老健局）</a:t>
            </a:r>
            <a:endParaRPr lang="ja-JP" alt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val="4026406837"/>
              </p:ext>
            </p:extLst>
          </p:nvPr>
        </p:nvGraphicFramePr>
        <p:xfrm>
          <a:off x="103517" y="224452"/>
          <a:ext cx="8936965" cy="6633548"/>
        </p:xfrm>
        <a:graphic>
          <a:graphicData uri="http://schemas.openxmlformats.org/drawingml/2006/table">
            <a:tbl>
              <a:tblPr/>
              <a:tblGrid>
                <a:gridCol w="1410138">
                  <a:extLst>
                    <a:ext uri="{9D8B030D-6E8A-4147-A177-3AD203B41FA5}">
                      <a16:colId xmlns:a16="http://schemas.microsoft.com/office/drawing/2014/main" val="20000"/>
                    </a:ext>
                  </a:extLst>
                </a:gridCol>
                <a:gridCol w="867236">
                  <a:extLst>
                    <a:ext uri="{9D8B030D-6E8A-4147-A177-3AD203B41FA5}">
                      <a16:colId xmlns:a16="http://schemas.microsoft.com/office/drawing/2014/main" val="20001"/>
                    </a:ext>
                  </a:extLst>
                </a:gridCol>
                <a:gridCol w="1690777">
                  <a:extLst>
                    <a:ext uri="{9D8B030D-6E8A-4147-A177-3AD203B41FA5}">
                      <a16:colId xmlns:a16="http://schemas.microsoft.com/office/drawing/2014/main" val="20002"/>
                    </a:ext>
                  </a:extLst>
                </a:gridCol>
                <a:gridCol w="966158">
                  <a:extLst>
                    <a:ext uri="{9D8B030D-6E8A-4147-A177-3AD203B41FA5}">
                      <a16:colId xmlns:a16="http://schemas.microsoft.com/office/drawing/2014/main" val="20003"/>
                    </a:ext>
                  </a:extLst>
                </a:gridCol>
                <a:gridCol w="1069676">
                  <a:extLst>
                    <a:ext uri="{9D8B030D-6E8A-4147-A177-3AD203B41FA5}">
                      <a16:colId xmlns:a16="http://schemas.microsoft.com/office/drawing/2014/main" val="20004"/>
                    </a:ext>
                  </a:extLst>
                </a:gridCol>
                <a:gridCol w="631444">
                  <a:extLst>
                    <a:ext uri="{9D8B030D-6E8A-4147-A177-3AD203B41FA5}">
                      <a16:colId xmlns:a16="http://schemas.microsoft.com/office/drawing/2014/main" val="20005"/>
                    </a:ext>
                  </a:extLst>
                </a:gridCol>
                <a:gridCol w="2301536">
                  <a:extLst>
                    <a:ext uri="{9D8B030D-6E8A-4147-A177-3AD203B41FA5}">
                      <a16:colId xmlns:a16="http://schemas.microsoft.com/office/drawing/2014/main" val="20006"/>
                    </a:ext>
                  </a:extLst>
                </a:gridCol>
              </a:tblGrid>
              <a:tr h="274589">
                <a:tc rowSpan="2">
                  <a:txBody>
                    <a:bodyPr/>
                    <a:lstStyle/>
                    <a:p>
                      <a:pPr algn="ctr">
                        <a:spcAft>
                          <a:spcPts val="0"/>
                        </a:spcAft>
                      </a:pPr>
                      <a:r>
                        <a:rPr lang="ja-JP" sz="1400" b="1" kern="100" dirty="0">
                          <a:latin typeface="+mj-ea"/>
                          <a:ea typeface="+mj-ea"/>
                          <a:cs typeface="Times New Roman"/>
                        </a:rPr>
                        <a:t>短期目標</a:t>
                      </a:r>
                    </a:p>
                  </a:txBody>
                  <a:tcPr marL="72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ja-JP" sz="1400" b="1" kern="100" dirty="0">
                          <a:latin typeface="+mj-ea"/>
                          <a:ea typeface="+mj-ea"/>
                          <a:cs typeface="Times New Roman"/>
                        </a:rPr>
                        <a:t>（期間）</a:t>
                      </a:r>
                    </a:p>
                  </a:txBody>
                  <a:tcPr marL="72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spcAft>
                          <a:spcPts val="0"/>
                        </a:spcAft>
                      </a:pPr>
                      <a:r>
                        <a:rPr lang="ja-JP" sz="1400" b="1" kern="100" dirty="0">
                          <a:latin typeface="+mj-ea"/>
                          <a:ea typeface="+mj-ea"/>
                          <a:cs typeface="Times New Roman"/>
                        </a:rPr>
                        <a:t>援助内容</a:t>
                      </a:r>
                    </a:p>
                  </a:txBody>
                  <a:tcPr marL="72000" marR="36000"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rowSpan="2">
                  <a:txBody>
                    <a:bodyPr/>
                    <a:lstStyle/>
                    <a:p>
                      <a:pPr algn="ctr">
                        <a:spcAft>
                          <a:spcPts val="0"/>
                        </a:spcAft>
                      </a:pPr>
                      <a:r>
                        <a:rPr lang="ja-JP" sz="1400" b="1" kern="100" dirty="0">
                          <a:latin typeface="+mj-ea"/>
                          <a:ea typeface="+mj-ea"/>
                          <a:cs typeface="Times New Roman"/>
                        </a:rPr>
                        <a:t>結果</a:t>
                      </a:r>
                    </a:p>
                    <a:p>
                      <a:pPr algn="ctr">
                        <a:spcAft>
                          <a:spcPts val="0"/>
                        </a:spcAft>
                      </a:pPr>
                      <a:r>
                        <a:rPr lang="ja-JP" sz="1400" b="1" kern="100" dirty="0">
                          <a:latin typeface="+mj-ea"/>
                          <a:ea typeface="+mj-ea"/>
                          <a:cs typeface="Times New Roman"/>
                        </a:rPr>
                        <a:t>※２</a:t>
                      </a:r>
                    </a:p>
                  </a:txBody>
                  <a:tcPr marL="72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rowSpan="2">
                  <a:txBody>
                    <a:bodyPr/>
                    <a:lstStyle/>
                    <a:p>
                      <a:pPr algn="ctr">
                        <a:spcAft>
                          <a:spcPts val="0"/>
                        </a:spcAft>
                      </a:pPr>
                      <a:r>
                        <a:rPr lang="ja-JP" sz="1400" b="1" kern="100" dirty="0">
                          <a:latin typeface="+mj-ea"/>
                          <a:ea typeface="+mj-ea"/>
                          <a:cs typeface="Times New Roman"/>
                        </a:rPr>
                        <a:t>コメント</a:t>
                      </a:r>
                      <a:br>
                        <a:rPr lang="en-US" sz="1400" b="1" kern="100" dirty="0">
                          <a:latin typeface="+mj-ea"/>
                          <a:ea typeface="+mj-ea"/>
                          <a:cs typeface="Times New Roman"/>
                        </a:rPr>
                      </a:br>
                      <a:r>
                        <a:rPr lang="ja-JP" sz="1400" b="1" kern="100" dirty="0">
                          <a:latin typeface="+mj-ea"/>
                          <a:ea typeface="+mj-ea"/>
                          <a:cs typeface="Times New Roman"/>
                        </a:rPr>
                        <a:t>（効果が認められたもの</a:t>
                      </a:r>
                      <a:r>
                        <a:rPr lang="en-US" sz="1400" b="1" kern="100" dirty="0">
                          <a:latin typeface="+mj-ea"/>
                          <a:ea typeface="+mj-ea"/>
                          <a:cs typeface="Times New Roman"/>
                        </a:rPr>
                        <a:t>/</a:t>
                      </a:r>
                      <a:r>
                        <a:rPr lang="ja-JP" sz="1400" b="1" kern="100" dirty="0">
                          <a:latin typeface="+mj-ea"/>
                          <a:ea typeface="+mj-ea"/>
                          <a:cs typeface="Times New Roman"/>
                        </a:rPr>
                        <a:t>見直しを要するもの）</a:t>
                      </a:r>
                    </a:p>
                  </a:txBody>
                  <a:tcPr marL="72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10000"/>
                  </a:ext>
                </a:extLst>
              </a:tr>
              <a:tr h="501788">
                <a:tc vMerge="1">
                  <a:txBody>
                    <a:bodyPr/>
                    <a:lstStyle/>
                    <a:p>
                      <a:endParaRPr kumimoji="1" lang="ja-JP" altLang="en-US"/>
                    </a:p>
                  </a:txBody>
                  <a:tcPr/>
                </a:tc>
                <a:tc vMerge="1">
                  <a:txBody>
                    <a:bodyPr/>
                    <a:lstStyle/>
                    <a:p>
                      <a:endParaRPr kumimoji="1" lang="ja-JP" altLang="en-US"/>
                    </a:p>
                  </a:txBody>
                  <a:tcPr/>
                </a:tc>
                <a:tc>
                  <a:txBody>
                    <a:bodyPr/>
                    <a:lstStyle/>
                    <a:p>
                      <a:pPr algn="ctr">
                        <a:spcAft>
                          <a:spcPts val="0"/>
                        </a:spcAft>
                      </a:pPr>
                      <a:r>
                        <a:rPr lang="ja-JP" sz="1400" b="1" kern="100" dirty="0">
                          <a:latin typeface="+mj-ea"/>
                          <a:ea typeface="+mj-ea"/>
                          <a:cs typeface="Times New Roman"/>
                        </a:rPr>
                        <a:t>サービス内容</a:t>
                      </a:r>
                    </a:p>
                  </a:txBody>
                  <a:tcPr marL="72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400" b="1" kern="100" dirty="0">
                          <a:latin typeface="+mj-ea"/>
                          <a:ea typeface="+mj-ea"/>
                          <a:cs typeface="Times New Roman"/>
                        </a:rPr>
                        <a:t>サービス種別</a:t>
                      </a:r>
                    </a:p>
                  </a:txBody>
                  <a:tcPr marL="72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400" b="1" kern="100" dirty="0">
                          <a:latin typeface="+mj-ea"/>
                          <a:ea typeface="+mj-ea"/>
                          <a:cs typeface="Times New Roman"/>
                        </a:rPr>
                        <a:t>※１</a:t>
                      </a:r>
                    </a:p>
                  </a:txBody>
                  <a:tcPr marL="72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01"/>
                  </a:ext>
                </a:extLst>
              </a:tr>
              <a:tr h="791300">
                <a:tc rowSpan="2">
                  <a:txBody>
                    <a:bodyPr/>
                    <a:lstStyle/>
                    <a:p>
                      <a:pPr algn="l">
                        <a:spcAft>
                          <a:spcPts val="0"/>
                        </a:spcAft>
                      </a:pPr>
                      <a:r>
                        <a:rPr lang="ja-JP" sz="1800" b="1" kern="100" dirty="0">
                          <a:latin typeface="+mj-ea"/>
                          <a:ea typeface="+mj-ea"/>
                          <a:cs typeface="Times New Roman"/>
                        </a:rPr>
                        <a:t>日中は自宅のトイレを使うことができる</a:t>
                      </a:r>
                    </a:p>
                  </a:txBody>
                  <a:tcPr marL="72000" marR="36000"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spcAft>
                          <a:spcPts val="0"/>
                        </a:spcAft>
                      </a:pPr>
                      <a:r>
                        <a:rPr lang="ja-JP" altLang="en-US" sz="1400" b="1" kern="100" dirty="0">
                          <a:latin typeface="+mj-ea"/>
                          <a:ea typeface="+mj-ea"/>
                          <a:cs typeface="Times New Roman"/>
                        </a:rPr>
                        <a:t>Ｈ</a:t>
                      </a:r>
                      <a:r>
                        <a:rPr lang="en-US" altLang="ja-JP" sz="1400" b="1" kern="100" dirty="0">
                          <a:latin typeface="+mj-ea"/>
                          <a:ea typeface="+mj-ea"/>
                          <a:cs typeface="Times New Roman"/>
                        </a:rPr>
                        <a:t>30/6/1</a:t>
                      </a:r>
                      <a:r>
                        <a:rPr lang="ja-JP" sz="1400" b="1" kern="100" dirty="0">
                          <a:latin typeface="+mj-ea"/>
                          <a:ea typeface="+mj-ea"/>
                          <a:cs typeface="Times New Roman"/>
                        </a:rPr>
                        <a:t>～</a:t>
                      </a:r>
                    </a:p>
                    <a:p>
                      <a:pPr algn="l">
                        <a:spcAft>
                          <a:spcPts val="0"/>
                        </a:spcAft>
                      </a:pPr>
                      <a:r>
                        <a:rPr lang="en-US" altLang="ja-JP" sz="1400" b="1" kern="100" dirty="0">
                          <a:latin typeface="+mj-ea"/>
                          <a:ea typeface="+mj-ea"/>
                          <a:cs typeface="Times New Roman"/>
                        </a:rPr>
                        <a:t>30/8/31</a:t>
                      </a:r>
                      <a:endParaRPr lang="ja-JP" sz="1400" b="1" kern="100" dirty="0">
                        <a:latin typeface="+mj-ea"/>
                        <a:ea typeface="+mj-ea"/>
                        <a:cs typeface="Times New Roman"/>
                      </a:endParaRPr>
                    </a:p>
                  </a:txBody>
                  <a:tcPr marL="72000" marR="36000"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sz="1800" b="1" kern="100" dirty="0">
                          <a:latin typeface="+mj-ea"/>
                          <a:ea typeface="+mj-ea"/>
                          <a:cs typeface="Times New Roman"/>
                        </a:rPr>
                        <a:t>下肢筋力向上トレーニング</a:t>
                      </a:r>
                    </a:p>
                  </a:txBody>
                  <a:tcPr marL="72000" marR="36000"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800" b="1" kern="100" dirty="0">
                          <a:latin typeface="+mj-ea"/>
                          <a:ea typeface="+mj-ea"/>
                          <a:cs typeface="Times New Roman"/>
                        </a:rPr>
                        <a:t>通所介護</a:t>
                      </a:r>
                    </a:p>
                  </a:txBody>
                  <a:tcPr marL="0" marR="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800" b="1" kern="100" dirty="0">
                          <a:latin typeface="+mj-ea"/>
                          <a:ea typeface="+mj-ea"/>
                          <a:cs typeface="Times New Roman"/>
                        </a:rPr>
                        <a:t>Ａケアセンター</a:t>
                      </a:r>
                    </a:p>
                  </a:txBody>
                  <a:tcPr marL="72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800" b="1" kern="100" dirty="0">
                          <a:solidFill>
                            <a:srgbClr val="FF0000"/>
                          </a:solidFill>
                          <a:latin typeface="+mj-ea"/>
                          <a:ea typeface="+mj-ea"/>
                          <a:cs typeface="Times New Roman"/>
                        </a:rPr>
                        <a:t>△</a:t>
                      </a:r>
                      <a:endParaRPr lang="ja-JP" sz="1800" b="1" kern="100" dirty="0">
                        <a:latin typeface="+mj-ea"/>
                        <a:ea typeface="+mj-ea"/>
                        <a:cs typeface="Times New Roman"/>
                      </a:endParaRPr>
                    </a:p>
                  </a:txBody>
                  <a:tcPr marL="72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just">
                        <a:spcAft>
                          <a:spcPts val="0"/>
                        </a:spcAft>
                      </a:pPr>
                      <a:r>
                        <a:rPr lang="ja-JP" sz="1800" b="1" kern="100" dirty="0">
                          <a:solidFill>
                            <a:srgbClr val="FF0000"/>
                          </a:solidFill>
                          <a:latin typeface="+mj-ea"/>
                          <a:ea typeface="+mj-ea"/>
                          <a:cs typeface="Times New Roman"/>
                        </a:rPr>
                        <a:t>ご本人の意欲も高く、体力の向上傾向がみられるが、まだふらつきがあり、疲れやすい。</a:t>
                      </a:r>
                      <a:endParaRPr lang="ja-JP" sz="1800" b="1" kern="100" dirty="0">
                        <a:latin typeface="+mj-ea"/>
                        <a:ea typeface="+mj-ea"/>
                        <a:cs typeface="Times New Roman"/>
                      </a:endParaRPr>
                    </a:p>
                  </a:txBody>
                  <a:tcPr marL="72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10002"/>
                  </a:ext>
                </a:extLst>
              </a:tr>
              <a:tr h="1080730">
                <a:tc vMerge="1">
                  <a:txBody>
                    <a:bodyPr/>
                    <a:lstStyle/>
                    <a:p>
                      <a:endParaRPr kumimoji="1" lang="ja-JP" altLang="en-US"/>
                    </a:p>
                  </a:txBody>
                  <a:tcPr/>
                </a:tc>
                <a:tc vMerge="1">
                  <a:txBody>
                    <a:bodyPr/>
                    <a:lstStyle/>
                    <a:p>
                      <a:endParaRPr kumimoji="1" lang="ja-JP" altLang="en-US"/>
                    </a:p>
                  </a:txBody>
                  <a:tcPr/>
                </a:tc>
                <a:tc>
                  <a:txBody>
                    <a:bodyPr/>
                    <a:lstStyle/>
                    <a:p>
                      <a:pPr algn="l">
                        <a:spcAft>
                          <a:spcPts val="0"/>
                        </a:spcAft>
                      </a:pPr>
                      <a:r>
                        <a:rPr lang="ja-JP" sz="1800" b="1" kern="100" dirty="0">
                          <a:latin typeface="+mj-ea"/>
                          <a:ea typeface="+mj-ea"/>
                          <a:cs typeface="Times New Roman"/>
                        </a:rPr>
                        <a:t>日中等体力のあるときに、早めに自宅のトイレへ移動して使う練習をする</a:t>
                      </a:r>
                    </a:p>
                  </a:txBody>
                  <a:tcPr marL="72000" marR="36000"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800" b="1" kern="100" dirty="0">
                          <a:latin typeface="+mj-ea"/>
                          <a:ea typeface="+mj-ea"/>
                          <a:cs typeface="Times New Roman"/>
                        </a:rPr>
                        <a:t>本人</a:t>
                      </a:r>
                    </a:p>
                  </a:txBody>
                  <a:tcPr marL="0" marR="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800" b="1" kern="100">
                        <a:latin typeface="+mj-ea"/>
                        <a:ea typeface="+mj-ea"/>
                        <a:cs typeface="Times New Roman"/>
                      </a:endParaRPr>
                    </a:p>
                  </a:txBody>
                  <a:tcPr marL="72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800" b="1" kern="100">
                          <a:solidFill>
                            <a:srgbClr val="FF0000"/>
                          </a:solidFill>
                          <a:latin typeface="+mj-ea"/>
                          <a:ea typeface="+mj-ea"/>
                          <a:cs typeface="Times New Roman"/>
                        </a:rPr>
                        <a:t>○</a:t>
                      </a:r>
                      <a:endParaRPr lang="ja-JP" sz="1800" b="1" kern="100">
                        <a:latin typeface="+mj-ea"/>
                        <a:ea typeface="+mj-ea"/>
                        <a:cs typeface="Times New Roman"/>
                      </a:endParaRPr>
                    </a:p>
                  </a:txBody>
                  <a:tcPr marL="72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just">
                        <a:spcAft>
                          <a:spcPts val="0"/>
                        </a:spcAft>
                      </a:pPr>
                      <a:r>
                        <a:rPr lang="ja-JP" sz="1800" b="1" kern="100" dirty="0">
                          <a:solidFill>
                            <a:srgbClr val="FF0000"/>
                          </a:solidFill>
                          <a:latin typeface="+mj-ea"/>
                          <a:ea typeface="+mj-ea"/>
                          <a:cs typeface="Times New Roman"/>
                        </a:rPr>
                        <a:t>毎食後３回、自ら意識的に取り組んでいる</a:t>
                      </a:r>
                      <a:endParaRPr lang="ja-JP" sz="1800" b="1" kern="100" dirty="0">
                        <a:latin typeface="+mj-ea"/>
                        <a:ea typeface="+mj-ea"/>
                        <a:cs typeface="Times New Roman"/>
                      </a:endParaRPr>
                    </a:p>
                  </a:txBody>
                  <a:tcPr marL="72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10003"/>
                  </a:ext>
                </a:extLst>
              </a:tr>
              <a:tr h="913751">
                <a:tc rowSpan="3">
                  <a:txBody>
                    <a:bodyPr/>
                    <a:lstStyle/>
                    <a:p>
                      <a:pPr algn="l">
                        <a:spcAft>
                          <a:spcPts val="0"/>
                        </a:spcAft>
                      </a:pPr>
                      <a:r>
                        <a:rPr lang="ja-JP" sz="1800" b="1" kern="100">
                          <a:latin typeface="+mj-ea"/>
                          <a:ea typeface="+mj-ea"/>
                          <a:cs typeface="Times New Roman"/>
                        </a:rPr>
                        <a:t>妻に助けてもらいながら、自宅で身だしなみを整えられる</a:t>
                      </a:r>
                    </a:p>
                  </a:txBody>
                  <a:tcPr marL="72000" marR="36000"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l">
                        <a:spcAft>
                          <a:spcPts val="0"/>
                        </a:spcAft>
                      </a:pPr>
                      <a:r>
                        <a:rPr lang="ja-JP" altLang="en-US" sz="1400" b="1" kern="100" dirty="0">
                          <a:latin typeface="+mj-ea"/>
                          <a:ea typeface="+mj-ea"/>
                          <a:cs typeface="Times New Roman"/>
                        </a:rPr>
                        <a:t>Ｈ</a:t>
                      </a:r>
                      <a:r>
                        <a:rPr lang="en-US" altLang="ja-JP" sz="1400" b="1" kern="100" dirty="0">
                          <a:latin typeface="+mj-ea"/>
                          <a:ea typeface="+mj-ea"/>
                          <a:cs typeface="Times New Roman"/>
                        </a:rPr>
                        <a:t>30/6/1</a:t>
                      </a:r>
                      <a:r>
                        <a:rPr lang="ja-JP" altLang="en-US" sz="1400" b="1" kern="100" dirty="0">
                          <a:latin typeface="+mj-ea"/>
                          <a:ea typeface="+mj-ea"/>
                          <a:cs typeface="Times New Roman"/>
                        </a:rPr>
                        <a:t>～</a:t>
                      </a:r>
                    </a:p>
                    <a:p>
                      <a:pPr algn="l">
                        <a:spcAft>
                          <a:spcPts val="0"/>
                        </a:spcAft>
                      </a:pPr>
                      <a:r>
                        <a:rPr lang="en-US" altLang="ja-JP" sz="1400" b="1" kern="100" dirty="0">
                          <a:latin typeface="+mj-ea"/>
                          <a:ea typeface="+mj-ea"/>
                          <a:cs typeface="Times New Roman"/>
                        </a:rPr>
                        <a:t>30/8/31</a:t>
                      </a:r>
                    </a:p>
                    <a:p>
                      <a:pPr algn="l">
                        <a:spcAft>
                          <a:spcPts val="0"/>
                        </a:spcAft>
                      </a:pPr>
                      <a:endParaRPr lang="ja-JP" sz="1400" b="1" kern="100" dirty="0">
                        <a:latin typeface="+mj-ea"/>
                        <a:ea typeface="+mj-ea"/>
                        <a:cs typeface="Times New Roman"/>
                      </a:endParaRPr>
                    </a:p>
                  </a:txBody>
                  <a:tcPr marL="72000" marR="36000"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sz="1800" b="1" kern="100" dirty="0">
                          <a:latin typeface="+mj-ea"/>
                          <a:ea typeface="+mj-ea"/>
                          <a:cs typeface="Times New Roman"/>
                        </a:rPr>
                        <a:t>シャワー浴の見守り、更衣しやすい被服等の工夫の提案 </a:t>
                      </a:r>
                    </a:p>
                  </a:txBody>
                  <a:tcPr marL="72000" marR="36000"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800" b="1" kern="100" dirty="0">
                          <a:latin typeface="+mj-ea"/>
                          <a:ea typeface="+mj-ea"/>
                          <a:cs typeface="Times New Roman"/>
                        </a:rPr>
                        <a:t>通所介護</a:t>
                      </a:r>
                    </a:p>
                  </a:txBody>
                  <a:tcPr marL="0" marR="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800" b="1" kern="100">
                          <a:latin typeface="+mj-ea"/>
                          <a:ea typeface="+mj-ea"/>
                          <a:cs typeface="Times New Roman"/>
                        </a:rPr>
                        <a:t>Ａケアセンター</a:t>
                      </a:r>
                    </a:p>
                  </a:txBody>
                  <a:tcPr marL="72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800" b="1" kern="100">
                          <a:solidFill>
                            <a:srgbClr val="FF0000"/>
                          </a:solidFill>
                          <a:latin typeface="+mj-ea"/>
                          <a:ea typeface="+mj-ea"/>
                          <a:cs typeface="Times New Roman"/>
                        </a:rPr>
                        <a:t>○</a:t>
                      </a:r>
                      <a:endParaRPr lang="ja-JP" sz="1800" b="1" kern="100">
                        <a:latin typeface="+mj-ea"/>
                        <a:ea typeface="+mj-ea"/>
                        <a:cs typeface="Times New Roman"/>
                      </a:endParaRPr>
                    </a:p>
                  </a:txBody>
                  <a:tcPr marL="72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just">
                        <a:spcAft>
                          <a:spcPts val="0"/>
                        </a:spcAft>
                      </a:pPr>
                      <a:r>
                        <a:rPr lang="ja-JP" sz="1800" b="1" kern="100" dirty="0">
                          <a:solidFill>
                            <a:srgbClr val="FF0000"/>
                          </a:solidFill>
                          <a:latin typeface="+mj-ea"/>
                          <a:ea typeface="+mj-ea"/>
                          <a:cs typeface="Times New Roman"/>
                        </a:rPr>
                        <a:t>本人の意欲も高く、自ら進んで取り組んでいる</a:t>
                      </a:r>
                      <a:endParaRPr lang="ja-JP" sz="1800" b="1" kern="100" dirty="0">
                        <a:latin typeface="+mj-ea"/>
                        <a:ea typeface="+mj-ea"/>
                        <a:cs typeface="Times New Roman"/>
                      </a:endParaRPr>
                    </a:p>
                  </a:txBody>
                  <a:tcPr marL="72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10004"/>
                  </a:ext>
                </a:extLst>
              </a:tr>
              <a:tr h="791300">
                <a:tc vMerge="1">
                  <a:txBody>
                    <a:bodyPr/>
                    <a:lstStyle/>
                    <a:p>
                      <a:endParaRPr kumimoji="1" lang="ja-JP" altLang="en-US"/>
                    </a:p>
                  </a:txBody>
                  <a:tcPr/>
                </a:tc>
                <a:tc vMerge="1">
                  <a:txBody>
                    <a:bodyPr/>
                    <a:lstStyle/>
                    <a:p>
                      <a:endParaRPr kumimoji="1" lang="ja-JP" altLang="en-US"/>
                    </a:p>
                  </a:txBody>
                  <a:tcPr/>
                </a:tc>
                <a:tc>
                  <a:txBody>
                    <a:bodyPr/>
                    <a:lstStyle/>
                    <a:p>
                      <a:pPr algn="l">
                        <a:spcAft>
                          <a:spcPts val="0"/>
                        </a:spcAft>
                      </a:pPr>
                      <a:r>
                        <a:rPr lang="ja-JP" sz="1800" b="1" kern="100" dirty="0">
                          <a:latin typeface="+mj-ea"/>
                          <a:ea typeface="+mj-ea"/>
                          <a:cs typeface="Times New Roman"/>
                        </a:rPr>
                        <a:t>デイサービスでの食後の歯磨の実施</a:t>
                      </a:r>
                    </a:p>
                  </a:txBody>
                  <a:tcPr marL="72000" marR="36000"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800" b="1" kern="100" dirty="0">
                          <a:latin typeface="+mj-ea"/>
                          <a:ea typeface="+mj-ea"/>
                          <a:cs typeface="Times New Roman"/>
                        </a:rPr>
                        <a:t>通所介護</a:t>
                      </a:r>
                    </a:p>
                  </a:txBody>
                  <a:tcPr marL="0" marR="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800" b="1" kern="100" dirty="0">
                          <a:latin typeface="+mj-ea"/>
                          <a:ea typeface="+mj-ea"/>
                          <a:cs typeface="Times New Roman"/>
                        </a:rPr>
                        <a:t>Ａケアセンター</a:t>
                      </a:r>
                    </a:p>
                  </a:txBody>
                  <a:tcPr marL="72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800" b="1" kern="100">
                          <a:solidFill>
                            <a:srgbClr val="FF0000"/>
                          </a:solidFill>
                          <a:latin typeface="+mj-ea"/>
                          <a:ea typeface="+mj-ea"/>
                          <a:cs typeface="Times New Roman"/>
                        </a:rPr>
                        <a:t>○</a:t>
                      </a:r>
                      <a:endParaRPr lang="ja-JP" sz="1800" b="1" kern="100">
                        <a:latin typeface="+mj-ea"/>
                        <a:ea typeface="+mj-ea"/>
                        <a:cs typeface="Times New Roman"/>
                      </a:endParaRPr>
                    </a:p>
                  </a:txBody>
                  <a:tcPr marL="72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just">
                        <a:spcAft>
                          <a:spcPts val="0"/>
                        </a:spcAft>
                      </a:pPr>
                      <a:endParaRPr lang="en-US" sz="1800" b="1" kern="100" dirty="0">
                        <a:solidFill>
                          <a:srgbClr val="FF0000"/>
                        </a:solidFill>
                        <a:latin typeface="+mj-ea"/>
                        <a:ea typeface="+mj-ea"/>
                        <a:cs typeface="Times New Roman"/>
                      </a:endParaRPr>
                    </a:p>
                  </a:txBody>
                  <a:tcPr marL="72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10005"/>
                  </a:ext>
                </a:extLst>
              </a:tr>
              <a:tr h="880355">
                <a:tc vMerge="1">
                  <a:txBody>
                    <a:bodyPr/>
                    <a:lstStyle/>
                    <a:p>
                      <a:endParaRPr kumimoji="1" lang="ja-JP" altLang="en-US"/>
                    </a:p>
                  </a:txBody>
                  <a:tcPr/>
                </a:tc>
                <a:tc vMerge="1">
                  <a:txBody>
                    <a:bodyPr/>
                    <a:lstStyle/>
                    <a:p>
                      <a:endParaRPr kumimoji="1" lang="ja-JP" altLang="en-US"/>
                    </a:p>
                  </a:txBody>
                  <a:tcPr/>
                </a:tc>
                <a:tc>
                  <a:txBody>
                    <a:bodyPr/>
                    <a:lstStyle/>
                    <a:p>
                      <a:pPr algn="l">
                        <a:spcAft>
                          <a:spcPts val="0"/>
                        </a:spcAft>
                      </a:pPr>
                      <a:r>
                        <a:rPr lang="ja-JP" sz="1800" b="1" kern="100">
                          <a:latin typeface="+mj-ea"/>
                          <a:ea typeface="+mj-ea"/>
                          <a:cs typeface="Times New Roman"/>
                        </a:rPr>
                        <a:t>デイサービスに行かない日に妻の見守りでシャワー浴を行なう</a:t>
                      </a:r>
                    </a:p>
                  </a:txBody>
                  <a:tcPr marL="72000" marR="36000"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800" b="1" kern="100" dirty="0">
                          <a:latin typeface="+mj-ea"/>
                          <a:ea typeface="+mj-ea"/>
                          <a:cs typeface="Times New Roman"/>
                        </a:rPr>
                        <a:t>本人</a:t>
                      </a:r>
                    </a:p>
                  </a:txBody>
                  <a:tcPr marL="0" marR="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800" b="1" kern="100" dirty="0">
                        <a:latin typeface="+mj-ea"/>
                        <a:ea typeface="+mj-ea"/>
                        <a:cs typeface="Times New Roman"/>
                      </a:endParaRPr>
                    </a:p>
                  </a:txBody>
                  <a:tcPr marL="72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800" b="1" kern="100" dirty="0">
                          <a:solidFill>
                            <a:srgbClr val="FF0000"/>
                          </a:solidFill>
                          <a:latin typeface="+mj-ea"/>
                          <a:ea typeface="+mj-ea"/>
                          <a:cs typeface="Times New Roman"/>
                        </a:rPr>
                        <a:t>○</a:t>
                      </a:r>
                      <a:endParaRPr lang="ja-JP" sz="1800" b="1" kern="100" dirty="0">
                        <a:latin typeface="+mj-ea"/>
                        <a:ea typeface="+mj-ea"/>
                        <a:cs typeface="Times New Roman"/>
                      </a:endParaRPr>
                    </a:p>
                  </a:txBody>
                  <a:tcPr marL="72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just">
                        <a:spcAft>
                          <a:spcPts val="0"/>
                        </a:spcAft>
                      </a:pPr>
                      <a:r>
                        <a:rPr lang="ja-JP" sz="1800" b="1" kern="100" dirty="0">
                          <a:solidFill>
                            <a:srgbClr val="FF0000"/>
                          </a:solidFill>
                          <a:latin typeface="+mj-ea"/>
                          <a:ea typeface="+mj-ea"/>
                          <a:cs typeface="Times New Roman"/>
                        </a:rPr>
                        <a:t>妻の協力あり</a:t>
                      </a:r>
                      <a:endParaRPr lang="ja-JP" sz="1800" b="1" kern="100" dirty="0">
                        <a:latin typeface="+mj-ea"/>
                        <a:ea typeface="+mj-ea"/>
                        <a:cs typeface="Times New Roman"/>
                      </a:endParaRPr>
                    </a:p>
                  </a:txBody>
                  <a:tcPr marL="72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10006"/>
                  </a:ext>
                </a:extLst>
              </a:tr>
            </a:tbl>
          </a:graphicData>
        </a:graphic>
      </p:graphicFrame>
      <p:sp>
        <p:nvSpPr>
          <p:cNvPr id="57353" name="Rectangle 9"/>
          <p:cNvSpPr>
            <a:spLocks noChangeArrowheads="1"/>
          </p:cNvSpPr>
          <p:nvPr/>
        </p:nvSpPr>
        <p:spPr bwMode="auto">
          <a:xfrm>
            <a:off x="0" y="457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a:p>
        </p:txBody>
      </p:sp>
      <p:sp>
        <p:nvSpPr>
          <p:cNvPr id="6" name="フローチャート : カード 5"/>
          <p:cNvSpPr/>
          <p:nvPr/>
        </p:nvSpPr>
        <p:spPr>
          <a:xfrm>
            <a:off x="6504972" y="-1"/>
            <a:ext cx="2639028" cy="358815"/>
          </a:xfrm>
          <a:prstGeom prst="flowChartPunchedCard">
            <a:avLst/>
          </a:prstGeom>
          <a:solidFill>
            <a:srgbClr val="FFFF99"/>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rgbClr val="FF0000"/>
                </a:solidFill>
                <a:effectLst>
                  <a:outerShdw blurRad="38100" dist="38100" dir="2700000" algn="tl">
                    <a:srgbClr val="000000">
                      <a:alpha val="43137"/>
                    </a:srgbClr>
                  </a:outerShdw>
                </a:effectLst>
              </a:rPr>
              <a:t>ワークシートＰ２９</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ChangeArrowheads="1"/>
          </p:cNvSpPr>
          <p:nvPr/>
        </p:nvSpPr>
        <p:spPr bwMode="auto">
          <a:xfrm>
            <a:off x="0" y="211271"/>
            <a:ext cx="2846717" cy="8002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2800" b="0" i="0" u="none" strike="noStrike" cap="none" normalizeH="0" baseline="0" dirty="0">
                <a:ln>
                  <a:noFill/>
                </a:ln>
                <a:solidFill>
                  <a:srgbClr val="000000"/>
                </a:solidFill>
                <a:effectLst/>
                <a:latin typeface="Century" pitchFamily="18" charset="0"/>
                <a:ea typeface="HG創英角ﾎﾟｯﾌﾟ体" pitchFamily="49" charset="-128"/>
                <a:cs typeface="Times New Roman" pitchFamily="18" charset="0"/>
              </a:rPr>
              <a:t>【</a:t>
            </a:r>
            <a:r>
              <a:rPr kumimoji="1" lang="ja-JP" sz="2800" b="0" i="0" u="none" strike="noStrike" cap="none" normalizeH="0" baseline="0" dirty="0">
                <a:ln>
                  <a:noFill/>
                </a:ln>
                <a:solidFill>
                  <a:srgbClr val="000000"/>
                </a:solidFill>
                <a:effectLst/>
                <a:latin typeface="Century" pitchFamily="18" charset="0"/>
                <a:ea typeface="HG創英角ﾎﾟｯﾌﾟ体" pitchFamily="49" charset="-128"/>
                <a:cs typeface="Times New Roman" pitchFamily="18" charset="0"/>
              </a:rPr>
              <a:t>結果</a:t>
            </a:r>
            <a:r>
              <a:rPr kumimoji="1" lang="ja-JP" altLang="ja-JP" sz="2800" b="0" i="0" u="none" strike="noStrike" cap="none" normalizeH="0" baseline="0" dirty="0">
                <a:ln>
                  <a:noFill/>
                </a:ln>
                <a:solidFill>
                  <a:srgbClr val="000000"/>
                </a:solidFill>
                <a:effectLst/>
                <a:latin typeface="Century" pitchFamily="18" charset="0"/>
                <a:ea typeface="HG創英角ﾎﾟｯﾌﾟ体" pitchFamily="49" charset="-128"/>
                <a:cs typeface="Times New Roman" pitchFamily="18" charset="0"/>
              </a:rPr>
              <a:t>※</a:t>
            </a:r>
            <a:r>
              <a:rPr kumimoji="1" lang="ja-JP" sz="2800" b="0" i="0" u="none" strike="noStrike" cap="none" normalizeH="0" baseline="0" dirty="0">
                <a:ln>
                  <a:noFill/>
                </a:ln>
                <a:solidFill>
                  <a:srgbClr val="000000"/>
                </a:solidFill>
                <a:effectLst/>
                <a:latin typeface="Century" pitchFamily="18" charset="0"/>
                <a:ea typeface="HG創英角ﾎﾟｯﾌﾟ体" pitchFamily="49" charset="-128"/>
                <a:cs typeface="Times New Roman" pitchFamily="18" charset="0"/>
              </a:rPr>
              <a:t>２</a:t>
            </a:r>
            <a:r>
              <a:rPr kumimoji="1" lang="ja-JP" altLang="ja-JP" sz="2800" b="0" i="0" u="none" strike="noStrike" cap="none" normalizeH="0" baseline="0" dirty="0">
                <a:ln>
                  <a:noFill/>
                </a:ln>
                <a:solidFill>
                  <a:srgbClr val="000000"/>
                </a:solidFill>
                <a:effectLst/>
                <a:latin typeface="Century" pitchFamily="18" charset="0"/>
                <a:ea typeface="HG創英角ﾎﾟｯﾌﾟ体" pitchFamily="49" charset="-128"/>
                <a:cs typeface="Times New Roman" pitchFamily="18" charset="0"/>
              </a:rPr>
              <a:t>】</a:t>
            </a:r>
            <a:r>
              <a:rPr kumimoji="1" lang="ja-JP" sz="2800" b="0" i="0" u="none" strike="noStrike" cap="none" normalizeH="0" baseline="0" dirty="0">
                <a:ln>
                  <a:noFill/>
                </a:ln>
                <a:solidFill>
                  <a:srgbClr val="000000"/>
                </a:solidFill>
                <a:effectLst/>
                <a:latin typeface="Century" pitchFamily="18" charset="0"/>
                <a:ea typeface="HG創英角ﾎﾟｯﾌﾟ体" pitchFamily="49" charset="-128"/>
                <a:cs typeface="Times New Roman" pitchFamily="18" charset="0"/>
              </a:rPr>
              <a:t>欄</a:t>
            </a:r>
            <a:endParaRPr kumimoji="1" lang="ja-JP" sz="2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1" lang="ja-JP" sz="1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4516" name="Rectangle 4"/>
          <p:cNvSpPr>
            <a:spLocks noChangeArrowheads="1"/>
          </p:cNvSpPr>
          <p:nvPr/>
        </p:nvSpPr>
        <p:spPr bwMode="auto">
          <a:xfrm>
            <a:off x="508000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graphicFrame>
        <p:nvGraphicFramePr>
          <p:cNvPr id="6" name="表 5"/>
          <p:cNvGraphicFramePr>
            <a:graphicFrameLocks noGrp="1"/>
          </p:cNvGraphicFramePr>
          <p:nvPr/>
        </p:nvGraphicFramePr>
        <p:xfrm>
          <a:off x="241540" y="1092649"/>
          <a:ext cx="8695426" cy="5364480"/>
        </p:xfrm>
        <a:graphic>
          <a:graphicData uri="http://schemas.openxmlformats.org/drawingml/2006/table">
            <a:tbl>
              <a:tblPr/>
              <a:tblGrid>
                <a:gridCol w="7632735">
                  <a:extLst>
                    <a:ext uri="{9D8B030D-6E8A-4147-A177-3AD203B41FA5}">
                      <a16:colId xmlns:a16="http://schemas.microsoft.com/office/drawing/2014/main" val="20000"/>
                    </a:ext>
                  </a:extLst>
                </a:gridCol>
                <a:gridCol w="1062691">
                  <a:extLst>
                    <a:ext uri="{9D8B030D-6E8A-4147-A177-3AD203B41FA5}">
                      <a16:colId xmlns:a16="http://schemas.microsoft.com/office/drawing/2014/main" val="20001"/>
                    </a:ext>
                  </a:extLst>
                </a:gridCol>
              </a:tblGrid>
              <a:tr h="461477">
                <a:tc>
                  <a:txBody>
                    <a:bodyPr/>
                    <a:lstStyle/>
                    <a:p>
                      <a:pPr indent="254000" algn="just">
                        <a:spcAft>
                          <a:spcPts val="0"/>
                        </a:spcAft>
                      </a:pPr>
                      <a:r>
                        <a:rPr lang="ja-JP" sz="3200" kern="100" dirty="0">
                          <a:latin typeface="Century"/>
                          <a:ea typeface="ＭＳ ゴシック"/>
                          <a:cs typeface="Times New Roman"/>
                        </a:rPr>
                        <a:t>短期目標の達成状況</a:t>
                      </a:r>
                      <a:endParaRPr lang="ja-JP" sz="3200" kern="100" dirty="0">
                        <a:latin typeface="Century"/>
                        <a:ea typeface="ＭＳ 明朝"/>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ctr">
                        <a:spcAft>
                          <a:spcPts val="0"/>
                        </a:spcAft>
                      </a:pPr>
                      <a:r>
                        <a:rPr lang="ja-JP" sz="2800" kern="100">
                          <a:latin typeface="Century"/>
                          <a:ea typeface="ＭＳ ゴシック"/>
                          <a:cs typeface="Times New Roman"/>
                        </a:rPr>
                        <a:t>記号</a:t>
                      </a:r>
                      <a:endParaRPr lang="ja-JP" sz="2800" kern="100">
                        <a:latin typeface="Century"/>
                        <a:ea typeface="ＭＳ 明朝"/>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extLst>
                  <a:ext uri="{0D108BD9-81ED-4DB2-BD59-A6C34878D82A}">
                    <a16:rowId xmlns:a16="http://schemas.microsoft.com/office/drawing/2014/main" val="10000"/>
                  </a:ext>
                </a:extLst>
              </a:tr>
              <a:tr h="572520">
                <a:tc>
                  <a:txBody>
                    <a:bodyPr/>
                    <a:lstStyle/>
                    <a:p>
                      <a:pPr algn="just">
                        <a:spcAft>
                          <a:spcPts val="0"/>
                        </a:spcAft>
                      </a:pPr>
                      <a:r>
                        <a:rPr lang="ja-JP" sz="3200" kern="100" dirty="0">
                          <a:latin typeface="Century"/>
                          <a:ea typeface="HGPｺﾞｼｯｸM"/>
                          <a:cs typeface="Times New Roman"/>
                        </a:rPr>
                        <a:t>短期目標は予想を上回って達せられた。（より積極的な目標を設定できる可能性がある</a:t>
                      </a:r>
                      <a:endParaRPr lang="ja-JP" sz="3200" kern="100" dirty="0">
                        <a:latin typeface="Century"/>
                        <a:ea typeface="ＭＳ 明朝"/>
                        <a:cs typeface="Times New Roman"/>
                      </a:endParaRPr>
                    </a:p>
                  </a:txBody>
                  <a:tcPr marL="9017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2800" b="1" kern="100">
                          <a:latin typeface="Century"/>
                          <a:ea typeface="ＭＳ ゴシック"/>
                          <a:cs typeface="Times New Roman"/>
                        </a:rPr>
                        <a:t>◎</a:t>
                      </a:r>
                      <a:endParaRPr lang="ja-JP" sz="2800" kern="100">
                        <a:latin typeface="Century"/>
                        <a:ea typeface="ＭＳ 明朝"/>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72520">
                <a:tc>
                  <a:txBody>
                    <a:bodyPr/>
                    <a:lstStyle/>
                    <a:p>
                      <a:pPr algn="just">
                        <a:spcAft>
                          <a:spcPts val="0"/>
                        </a:spcAft>
                      </a:pPr>
                      <a:r>
                        <a:rPr lang="ja-JP" sz="3200" kern="100" dirty="0">
                          <a:latin typeface="Century"/>
                          <a:ea typeface="HGPｺﾞｼｯｸM"/>
                          <a:cs typeface="Times New Roman"/>
                        </a:rPr>
                        <a:t>短期目標は達せられた。（再度アセスメントして新たな短期目標を設定する）</a:t>
                      </a:r>
                      <a:endParaRPr lang="ja-JP" sz="3200" kern="100" dirty="0">
                        <a:latin typeface="Century"/>
                        <a:ea typeface="ＭＳ 明朝"/>
                        <a:cs typeface="Times New Roman"/>
                      </a:endParaRPr>
                    </a:p>
                  </a:txBody>
                  <a:tcPr marL="9017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2800" b="1" kern="100" dirty="0">
                          <a:latin typeface="Century"/>
                          <a:ea typeface="ＭＳ ゴシック"/>
                          <a:cs typeface="Times New Roman"/>
                        </a:rPr>
                        <a:t>○</a:t>
                      </a:r>
                      <a:endParaRPr lang="ja-JP" sz="2800" kern="100" dirty="0">
                        <a:latin typeface="Century"/>
                        <a:ea typeface="ＭＳ 明朝"/>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72520">
                <a:tc>
                  <a:txBody>
                    <a:bodyPr/>
                    <a:lstStyle/>
                    <a:p>
                      <a:pPr algn="just">
                        <a:spcAft>
                          <a:spcPts val="0"/>
                        </a:spcAft>
                      </a:pPr>
                      <a:r>
                        <a:rPr lang="ja-JP" sz="3200" kern="100" dirty="0">
                          <a:latin typeface="Century"/>
                          <a:ea typeface="HGPｺﾞｼｯｸM"/>
                          <a:cs typeface="Times New Roman"/>
                        </a:rPr>
                        <a:t>期間延長を要するが、短期目標の達成見込みはある。</a:t>
                      </a:r>
                      <a:endParaRPr lang="ja-JP" sz="3200" kern="100" dirty="0">
                        <a:latin typeface="Century"/>
                        <a:ea typeface="ＭＳ 明朝"/>
                        <a:cs typeface="Times New Roman"/>
                      </a:endParaRPr>
                    </a:p>
                  </a:txBody>
                  <a:tcPr marL="9017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2800" b="1" kern="100">
                          <a:latin typeface="Century"/>
                          <a:ea typeface="ＭＳ ゴシック"/>
                          <a:cs typeface="Times New Roman"/>
                        </a:rPr>
                        <a:t>△</a:t>
                      </a:r>
                      <a:endParaRPr lang="ja-JP" sz="2800" kern="100">
                        <a:latin typeface="Century"/>
                        <a:ea typeface="ＭＳ 明朝"/>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72520">
                <a:tc>
                  <a:txBody>
                    <a:bodyPr/>
                    <a:lstStyle/>
                    <a:p>
                      <a:pPr algn="just">
                        <a:spcAft>
                          <a:spcPts val="0"/>
                        </a:spcAft>
                      </a:pPr>
                      <a:r>
                        <a:rPr lang="ja-JP" sz="3200" kern="100" dirty="0">
                          <a:latin typeface="Century"/>
                          <a:ea typeface="HGPｺﾞｼｯｸM"/>
                          <a:cs typeface="Times New Roman"/>
                        </a:rPr>
                        <a:t>短期目標の達成は困難であり、見直しを要する</a:t>
                      </a:r>
                      <a:endParaRPr lang="ja-JP" sz="3200" kern="100" dirty="0">
                        <a:latin typeface="Century"/>
                        <a:ea typeface="ＭＳ 明朝"/>
                        <a:cs typeface="Times New Roman"/>
                      </a:endParaRPr>
                    </a:p>
                  </a:txBody>
                  <a:tcPr marL="9017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2800" b="1" kern="100">
                          <a:latin typeface="Century"/>
                          <a:ea typeface="ＭＳ ゴシック"/>
                          <a:cs typeface="Times New Roman"/>
                        </a:rPr>
                        <a:t>×１</a:t>
                      </a:r>
                      <a:endParaRPr lang="ja-JP" sz="2800" kern="100">
                        <a:latin typeface="Century"/>
                        <a:ea typeface="ＭＳ 明朝"/>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572520">
                <a:tc>
                  <a:txBody>
                    <a:bodyPr/>
                    <a:lstStyle/>
                    <a:p>
                      <a:pPr algn="just">
                        <a:spcAft>
                          <a:spcPts val="0"/>
                        </a:spcAft>
                      </a:pPr>
                      <a:r>
                        <a:rPr lang="ja-JP" sz="3200" kern="100" dirty="0">
                          <a:latin typeface="Century"/>
                          <a:ea typeface="HGPｺﾞｼｯｸM"/>
                          <a:cs typeface="Times New Roman"/>
                        </a:rPr>
                        <a:t>短期目標だけでなく長期目標の達成も困難であり、見直しを要する。</a:t>
                      </a:r>
                      <a:endParaRPr lang="ja-JP" sz="3200" kern="100" dirty="0">
                        <a:latin typeface="Century"/>
                        <a:ea typeface="ＭＳ 明朝"/>
                        <a:cs typeface="Times New Roman"/>
                      </a:endParaRPr>
                    </a:p>
                  </a:txBody>
                  <a:tcPr marL="9017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2800" b="1" kern="100" dirty="0">
                          <a:latin typeface="Century"/>
                          <a:ea typeface="ＭＳ ゴシック"/>
                          <a:cs typeface="Times New Roman"/>
                        </a:rPr>
                        <a:t>×２</a:t>
                      </a:r>
                      <a:endParaRPr lang="ja-JP" sz="2800" kern="100" dirty="0">
                        <a:latin typeface="Century"/>
                        <a:ea typeface="ＭＳ 明朝"/>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8" name="フローチャート : カード 5"/>
          <p:cNvSpPr/>
          <p:nvPr/>
        </p:nvSpPr>
        <p:spPr>
          <a:xfrm>
            <a:off x="7452320" y="54845"/>
            <a:ext cx="1691680" cy="720080"/>
          </a:xfrm>
          <a:prstGeom prst="flowChartPunchedCard">
            <a:avLst/>
          </a:prstGeom>
          <a:solidFill>
            <a:srgbClr val="FFFF99"/>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rgbClr val="FF0000"/>
                </a:solidFill>
                <a:effectLst>
                  <a:outerShdw blurRad="38100" dist="38100" dir="2700000" algn="tl">
                    <a:srgbClr val="000000">
                      <a:alpha val="43137"/>
                    </a:srgbClr>
                  </a:outerShdw>
                </a:effectLst>
              </a:rPr>
              <a:t>ワークシート</a:t>
            </a:r>
            <a:endParaRPr kumimoji="1" lang="en-US" altLang="ja-JP" sz="2000" b="1" dirty="0">
              <a:solidFill>
                <a:srgbClr val="FF0000"/>
              </a:solidFill>
              <a:effectLst>
                <a:outerShdw blurRad="38100" dist="38100" dir="2700000" algn="tl">
                  <a:srgbClr val="000000">
                    <a:alpha val="43137"/>
                  </a:srgbClr>
                </a:outerShdw>
              </a:effectLst>
            </a:endParaRPr>
          </a:p>
          <a:p>
            <a:pPr algn="ctr"/>
            <a:r>
              <a:rPr kumimoji="1" lang="ja-JP" altLang="en-US" sz="2000" b="1" dirty="0">
                <a:solidFill>
                  <a:srgbClr val="FF0000"/>
                </a:solidFill>
                <a:effectLst>
                  <a:outerShdw blurRad="38100" dist="38100" dir="2700000" algn="tl">
                    <a:srgbClr val="000000">
                      <a:alpha val="43137"/>
                    </a:srgbClr>
                  </a:outerShdw>
                </a:effectLst>
              </a:rPr>
              <a:t>Ｐ２９</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82461" y="862641"/>
            <a:ext cx="8964000" cy="5995359"/>
          </a:xfrm>
          <a:prstGeom prst="rect">
            <a:avLst/>
          </a:prstGeom>
          <a:solidFill>
            <a:srgbClr val="FFFFFF"/>
          </a:solidFill>
          <a:ln w="9525">
            <a:solidFill>
              <a:srgbClr val="000000"/>
            </a:solidFill>
            <a:miter lim="800000"/>
            <a:headEnd/>
            <a:tailEnd/>
          </a:ln>
        </p:spPr>
        <p:txBody>
          <a:bodyPr vert="horz" wrap="square" lIns="108000" tIns="108000" rIns="108000" bIns="889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2500" b="1" i="0" u="none" strike="noStrike" cap="none" normalizeH="0" baseline="0" dirty="0">
                <a:ln>
                  <a:noFill/>
                </a:ln>
                <a:solidFill>
                  <a:schemeClr val="accent2">
                    <a:lumMod val="75000"/>
                  </a:schemeClr>
                </a:solidFill>
                <a:effectLst/>
                <a:latin typeface="ＭＳ ゴシック" pitchFamily="49" charset="-128"/>
                <a:ea typeface="ＭＳ ゴシック" pitchFamily="49" charset="-128"/>
                <a:cs typeface="ＭＳ Ｐゴシック" pitchFamily="50" charset="-128"/>
              </a:rPr>
              <a:t>「</a:t>
            </a:r>
            <a:r>
              <a:rPr kumimoji="1" lang="ja-JP" altLang="en-US" sz="2500" b="1" i="0" u="none" strike="noStrike" cap="none" normalizeH="0" baseline="0" dirty="0">
                <a:ln>
                  <a:noFill/>
                </a:ln>
                <a:solidFill>
                  <a:schemeClr val="accent2">
                    <a:lumMod val="75000"/>
                  </a:schemeClr>
                </a:solidFill>
                <a:effectLst/>
                <a:latin typeface="+mj-ea"/>
                <a:ea typeface="+mj-ea"/>
                <a:cs typeface="ＭＳ Ｐゴシック" pitchFamily="50" charset="-128"/>
              </a:rPr>
              <a:t>結果」欄に記入した内容の根拠となる状況や次のケアプランを</a:t>
            </a:r>
            <a:endParaRPr kumimoji="1" lang="en-US" altLang="ja-JP" sz="2500" b="1" i="0" u="none" strike="noStrike" cap="none" normalizeH="0" baseline="0" dirty="0">
              <a:ln>
                <a:noFill/>
              </a:ln>
              <a:solidFill>
                <a:schemeClr val="accent2">
                  <a:lumMod val="75000"/>
                </a:schemeClr>
              </a:solidFill>
              <a:effectLst/>
              <a:latin typeface="+mj-ea"/>
              <a:ea typeface="+mj-ea"/>
              <a:cs typeface="ＭＳ Ｐゴシック" pitchFamily="50" charset="-128"/>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2500" b="1" i="0" u="none" strike="noStrike" cap="none" normalizeH="0" baseline="0" dirty="0">
                <a:ln>
                  <a:noFill/>
                </a:ln>
                <a:solidFill>
                  <a:schemeClr val="accent2">
                    <a:lumMod val="75000"/>
                  </a:schemeClr>
                </a:solidFill>
                <a:effectLst/>
                <a:latin typeface="+mj-ea"/>
                <a:ea typeface="+mj-ea"/>
                <a:cs typeface="ＭＳ Ｐゴシック" pitchFamily="50" charset="-128"/>
              </a:rPr>
              <a:t>　策定するにあたり留意すべき事項を簡潔に記入</a:t>
            </a:r>
          </a:p>
          <a:p>
            <a:pPr marL="0" marR="0" lvl="0" indent="0" algn="just" defTabSz="914400" rtl="0" eaLnBrk="1" fontAlgn="base" latinLnBrk="0" hangingPunct="1">
              <a:lnSpc>
                <a:spcPct val="100000"/>
              </a:lnSpc>
              <a:spcBef>
                <a:spcPct val="0"/>
              </a:spcBef>
              <a:spcAft>
                <a:spcPct val="0"/>
              </a:spcAft>
              <a:buClrTx/>
              <a:buSzTx/>
              <a:buFontTx/>
              <a:buNone/>
              <a:tabLst/>
            </a:pPr>
            <a:endParaRPr kumimoji="1" lang="ja-JP" altLang="en-US" sz="2500" b="1" i="0" u="none" strike="noStrike" cap="none" normalizeH="0" baseline="0" dirty="0">
              <a:ln>
                <a:noFill/>
              </a:ln>
              <a:solidFill>
                <a:srgbClr val="FF0000"/>
              </a:solidFill>
              <a:effectLst/>
              <a:latin typeface="+mj-ea"/>
              <a:ea typeface="+mj-ea"/>
              <a:cs typeface="ＭＳ Ｐゴシック" pitchFamily="50" charset="-128"/>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2500" b="0" i="0" u="none" strike="noStrike" cap="none" normalizeH="0" baseline="0" dirty="0">
                <a:ln>
                  <a:noFill/>
                </a:ln>
                <a:solidFill>
                  <a:schemeClr val="tx1"/>
                </a:solidFill>
                <a:effectLst/>
                <a:latin typeface="+mj-ea"/>
                <a:ea typeface="+mj-ea"/>
                <a:cs typeface="ＭＳ Ｐゴシック" pitchFamily="50" charset="-128"/>
              </a:rPr>
              <a:t>　特に、「結果」欄で</a:t>
            </a:r>
            <a:r>
              <a:rPr kumimoji="1" lang="ja-JP" altLang="en-US" sz="2500" b="0" i="0" u="none" strike="noStrike" cap="none" normalizeH="0" baseline="0" dirty="0">
                <a:ln>
                  <a:noFill/>
                </a:ln>
                <a:solidFill>
                  <a:schemeClr val="accent6">
                    <a:lumMod val="60000"/>
                    <a:lumOff val="40000"/>
                  </a:schemeClr>
                </a:solidFill>
                <a:effectLst/>
                <a:latin typeface="+mj-ea"/>
                <a:ea typeface="+mj-ea"/>
                <a:cs typeface="ＭＳ Ｐゴシック" pitchFamily="50" charset="-128"/>
              </a:rPr>
              <a:t>「</a:t>
            </a:r>
            <a:r>
              <a:rPr kumimoji="1" lang="en-US" altLang="ja-JP" sz="2500" b="0" i="0" u="none" strike="noStrike" cap="none" normalizeH="0" baseline="0" dirty="0">
                <a:ln>
                  <a:noFill/>
                </a:ln>
                <a:solidFill>
                  <a:schemeClr val="accent6">
                    <a:lumMod val="60000"/>
                    <a:lumOff val="40000"/>
                  </a:schemeClr>
                </a:solidFill>
                <a:effectLst/>
                <a:latin typeface="+mj-ea"/>
                <a:ea typeface="+mj-ea"/>
                <a:cs typeface="ＭＳ Ｐゴシック" pitchFamily="50" charset="-128"/>
              </a:rPr>
              <a:t>×</a:t>
            </a:r>
            <a:r>
              <a:rPr kumimoji="1" lang="ja-JP" altLang="en-US" sz="2500" b="0" i="0" u="none" strike="noStrike" cap="none" normalizeH="0" baseline="0" dirty="0">
                <a:ln>
                  <a:noFill/>
                </a:ln>
                <a:solidFill>
                  <a:schemeClr val="accent6">
                    <a:lumMod val="60000"/>
                    <a:lumOff val="40000"/>
                  </a:schemeClr>
                </a:solidFill>
                <a:effectLst/>
                <a:latin typeface="+mj-ea"/>
                <a:ea typeface="+mj-ea"/>
                <a:cs typeface="ＭＳ Ｐゴシック" pitchFamily="50" charset="-128"/>
              </a:rPr>
              <a:t>１」あるいは「</a:t>
            </a:r>
            <a:r>
              <a:rPr kumimoji="1" lang="en-US" altLang="ja-JP" sz="2500" b="0" i="0" u="none" strike="noStrike" cap="none" normalizeH="0" baseline="0" dirty="0">
                <a:ln>
                  <a:noFill/>
                </a:ln>
                <a:solidFill>
                  <a:schemeClr val="accent6">
                    <a:lumMod val="60000"/>
                    <a:lumOff val="40000"/>
                  </a:schemeClr>
                </a:solidFill>
                <a:effectLst/>
                <a:latin typeface="+mj-ea"/>
                <a:ea typeface="+mj-ea"/>
                <a:cs typeface="ＭＳ Ｐゴシック" pitchFamily="50" charset="-128"/>
              </a:rPr>
              <a:t>×</a:t>
            </a:r>
            <a:r>
              <a:rPr kumimoji="1" lang="ja-JP" altLang="en-US" sz="2500" b="0" i="0" u="none" strike="noStrike" cap="none" normalizeH="0" baseline="0" dirty="0">
                <a:ln>
                  <a:noFill/>
                </a:ln>
                <a:solidFill>
                  <a:schemeClr val="accent6">
                    <a:lumMod val="60000"/>
                    <a:lumOff val="40000"/>
                  </a:schemeClr>
                </a:solidFill>
                <a:effectLst/>
                <a:latin typeface="+mj-ea"/>
                <a:ea typeface="+mj-ea"/>
                <a:cs typeface="ＭＳ Ｐゴシック" pitchFamily="50" charset="-128"/>
              </a:rPr>
              <a:t>２」</a:t>
            </a:r>
            <a:r>
              <a:rPr kumimoji="1" lang="ja-JP" altLang="en-US" sz="2500" b="0" i="0" u="none" strike="noStrike" cap="none" normalizeH="0" baseline="0" dirty="0">
                <a:ln>
                  <a:noFill/>
                </a:ln>
                <a:solidFill>
                  <a:schemeClr val="tx1"/>
                </a:solidFill>
                <a:effectLst/>
                <a:latin typeface="+mj-ea"/>
                <a:ea typeface="+mj-ea"/>
                <a:cs typeface="ＭＳ Ｐゴシック" pitchFamily="50" charset="-128"/>
              </a:rPr>
              <a:t>を選択した場合、短期目標が達成できなかった理由を再アセスメントにおいてよく分析する必要があるため、その際考慮すべき</a:t>
            </a:r>
            <a:r>
              <a:rPr kumimoji="1" lang="ja-JP" altLang="en-US" sz="2500" b="0" i="0" u="none" strike="noStrike" cap="none" normalizeH="0" baseline="0" dirty="0">
                <a:ln>
                  <a:noFill/>
                </a:ln>
                <a:solidFill>
                  <a:srgbClr val="FF0000"/>
                </a:solidFill>
                <a:effectLst/>
                <a:latin typeface="+mj-ea"/>
                <a:ea typeface="+mj-ea"/>
                <a:cs typeface="ＭＳ Ｐゴシック" pitchFamily="50" charset="-128"/>
              </a:rPr>
              <a:t>重要な情報（個別サービスを提供している担当者が把握した利用者の心身の状況の変化、利用者・家族の生活環境の変化等）を補記</a:t>
            </a:r>
            <a:r>
              <a:rPr kumimoji="1" lang="ja-JP" altLang="en-US" sz="2500" b="0" i="0" u="none" strike="noStrike" cap="none" normalizeH="0" baseline="0" dirty="0">
                <a:ln>
                  <a:noFill/>
                </a:ln>
                <a:solidFill>
                  <a:schemeClr val="tx1"/>
                </a:solidFill>
                <a:effectLst/>
                <a:latin typeface="+mj-ea"/>
                <a:ea typeface="+mj-ea"/>
                <a:cs typeface="ＭＳ Ｐゴシック" pitchFamily="50" charset="-128"/>
              </a:rPr>
              <a:t>していくことが重要である</a:t>
            </a:r>
            <a:endParaRPr kumimoji="1" lang="en-US" altLang="ja-JP" sz="2500" b="0" i="0" u="none" strike="noStrike" cap="none" normalizeH="0" baseline="0" dirty="0">
              <a:ln>
                <a:noFill/>
              </a:ln>
              <a:solidFill>
                <a:schemeClr val="tx1"/>
              </a:solidFill>
              <a:effectLst/>
              <a:latin typeface="+mj-ea"/>
              <a:ea typeface="+mj-ea"/>
              <a:cs typeface="ＭＳ Ｐゴシック" pitchFamily="50" charset="-128"/>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1" lang="en-US" altLang="ja-JP" sz="2500" b="0" i="0" u="none" strike="noStrike" cap="none" normalizeH="0" baseline="0" dirty="0">
              <a:ln>
                <a:noFill/>
              </a:ln>
              <a:solidFill>
                <a:schemeClr val="tx1"/>
              </a:solidFill>
              <a:effectLst/>
              <a:latin typeface="+mj-ea"/>
              <a:ea typeface="+mj-ea"/>
              <a:cs typeface="ＭＳ Ｐゴシック" pitchFamily="50" charset="-128"/>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2500" b="0" i="0" u="none" strike="noStrike" cap="none" normalizeH="0" baseline="0" dirty="0">
                <a:ln>
                  <a:noFill/>
                </a:ln>
                <a:solidFill>
                  <a:schemeClr val="tx1"/>
                </a:solidFill>
                <a:effectLst/>
                <a:latin typeface="+mj-ea"/>
                <a:ea typeface="+mj-ea"/>
                <a:cs typeface="ＭＳ Ｐゴシック" pitchFamily="50" charset="-128"/>
              </a:rPr>
              <a:t>　また、</a:t>
            </a:r>
            <a:r>
              <a:rPr kumimoji="1" lang="ja-JP" altLang="en-US" sz="2500" b="0" i="0" u="none" strike="noStrike" cap="none" normalizeH="0" baseline="0" dirty="0">
                <a:ln>
                  <a:noFill/>
                </a:ln>
                <a:solidFill>
                  <a:schemeClr val="accent6">
                    <a:lumMod val="60000"/>
                    <a:lumOff val="40000"/>
                  </a:schemeClr>
                </a:solidFill>
                <a:effectLst/>
                <a:latin typeface="+mj-ea"/>
                <a:ea typeface="+mj-ea"/>
                <a:cs typeface="ＭＳ Ｐゴシック" pitchFamily="50" charset="-128"/>
              </a:rPr>
              <a:t>「結果」欄で「◎」や「○」を選択</a:t>
            </a:r>
            <a:r>
              <a:rPr kumimoji="1" lang="ja-JP" altLang="en-US" sz="2500" b="0" i="0" u="none" strike="noStrike" cap="none" normalizeH="0" baseline="0" dirty="0">
                <a:ln>
                  <a:noFill/>
                </a:ln>
                <a:solidFill>
                  <a:schemeClr val="tx1"/>
                </a:solidFill>
                <a:effectLst/>
                <a:latin typeface="+mj-ea"/>
                <a:ea typeface="+mj-ea"/>
                <a:cs typeface="ＭＳ Ｐゴシック" pitchFamily="50" charset="-128"/>
              </a:rPr>
              <a:t>した場合においても、</a:t>
            </a:r>
            <a:r>
              <a:rPr kumimoji="1" lang="ja-JP" altLang="en-US" sz="2500" b="0" i="0" u="none" strike="noStrike" cap="none" normalizeH="0" baseline="0" dirty="0">
                <a:ln>
                  <a:noFill/>
                </a:ln>
                <a:solidFill>
                  <a:srgbClr val="FF3399"/>
                </a:solidFill>
                <a:effectLst/>
                <a:latin typeface="+mj-ea"/>
                <a:ea typeface="+mj-ea"/>
                <a:cs typeface="ＭＳ Ｐゴシック" pitchFamily="50" charset="-128"/>
              </a:rPr>
              <a:t>短期目標の達成に効果があった要因（例えば利用者本人の意欲の変化やそのきっかけとなった出来事、援助を提供している担当者の関わりの工夫など）</a:t>
            </a:r>
            <a:r>
              <a:rPr kumimoji="1" lang="ja-JP" altLang="en-US" sz="2500" b="0" i="0" u="none" strike="noStrike" cap="none" normalizeH="0" baseline="0" dirty="0">
                <a:ln>
                  <a:noFill/>
                </a:ln>
                <a:solidFill>
                  <a:schemeClr val="tx1"/>
                </a:solidFill>
                <a:effectLst/>
                <a:latin typeface="+mj-ea"/>
                <a:ea typeface="+mj-ea"/>
                <a:cs typeface="ＭＳ Ｐゴシック" pitchFamily="50" charset="-128"/>
              </a:rPr>
              <a:t>を補記し、個別サービス事業者と共有してより良いケアの実現に向けた基礎情報として活用することが期待される。</a:t>
            </a:r>
            <a:endParaRPr kumimoji="1" lang="ja-JP" sz="2500" b="0" i="0" u="none" strike="noStrike" cap="none" normalizeH="0" baseline="0" dirty="0">
              <a:ln>
                <a:noFill/>
              </a:ln>
              <a:solidFill>
                <a:schemeClr val="tx1"/>
              </a:solidFill>
              <a:effectLst/>
              <a:latin typeface="+mj-ea"/>
              <a:ea typeface="+mj-ea"/>
              <a:cs typeface="ＭＳ Ｐゴシック" pitchFamily="50" charset="-128"/>
            </a:endParaRPr>
          </a:p>
        </p:txBody>
      </p:sp>
      <p:sp>
        <p:nvSpPr>
          <p:cNvPr id="3" name="Rectangle 2"/>
          <p:cNvSpPr>
            <a:spLocks noChangeArrowheads="1"/>
          </p:cNvSpPr>
          <p:nvPr/>
        </p:nvSpPr>
        <p:spPr bwMode="auto">
          <a:xfrm>
            <a:off x="310551" y="183492"/>
            <a:ext cx="3295291" cy="8002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800" b="0" i="0" u="none" strike="noStrike" cap="none" normalizeH="0" baseline="0" dirty="0">
                <a:ln>
                  <a:noFill/>
                </a:ln>
                <a:solidFill>
                  <a:srgbClr val="000000"/>
                </a:solidFill>
                <a:effectLst/>
                <a:latin typeface="Century" pitchFamily="18" charset="0"/>
                <a:ea typeface="HG創英角ﾎﾟｯﾌﾟ体" pitchFamily="49" charset="-128"/>
                <a:cs typeface="Times New Roman" pitchFamily="18" charset="0"/>
              </a:rPr>
              <a:t>「コメント」</a:t>
            </a:r>
            <a:r>
              <a:rPr kumimoji="1" lang="ja-JP" sz="2800" b="0" i="0" u="none" strike="noStrike" cap="none" normalizeH="0" baseline="0" dirty="0">
                <a:ln>
                  <a:noFill/>
                </a:ln>
                <a:solidFill>
                  <a:srgbClr val="000000"/>
                </a:solidFill>
                <a:effectLst/>
                <a:latin typeface="Century" pitchFamily="18" charset="0"/>
                <a:ea typeface="HG創英角ﾎﾟｯﾌﾟ体" pitchFamily="49" charset="-128"/>
                <a:cs typeface="Times New Roman" pitchFamily="18" charset="0"/>
              </a:rPr>
              <a:t>欄</a:t>
            </a:r>
            <a:endParaRPr kumimoji="1" lang="ja-JP" sz="2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1" lang="ja-JP" sz="1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7" name="フローチャート : カード 5"/>
          <p:cNvSpPr/>
          <p:nvPr/>
        </p:nvSpPr>
        <p:spPr>
          <a:xfrm>
            <a:off x="7354781" y="0"/>
            <a:ext cx="1691680" cy="720080"/>
          </a:xfrm>
          <a:prstGeom prst="flowChartPunchedCard">
            <a:avLst/>
          </a:prstGeom>
          <a:solidFill>
            <a:srgbClr val="FFFF99"/>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rgbClr val="FF0000"/>
                </a:solidFill>
                <a:effectLst>
                  <a:outerShdw blurRad="38100" dist="38100" dir="2700000" algn="tl">
                    <a:srgbClr val="000000">
                      <a:alpha val="43137"/>
                    </a:srgbClr>
                  </a:outerShdw>
                </a:effectLst>
              </a:rPr>
              <a:t>ワークシート</a:t>
            </a:r>
            <a:endParaRPr kumimoji="1" lang="en-US" altLang="ja-JP" sz="2000" b="1" dirty="0">
              <a:solidFill>
                <a:srgbClr val="FF0000"/>
              </a:solidFill>
              <a:effectLst>
                <a:outerShdw blurRad="38100" dist="38100" dir="2700000" algn="tl">
                  <a:srgbClr val="000000">
                    <a:alpha val="43137"/>
                  </a:srgbClr>
                </a:outerShdw>
              </a:effectLst>
            </a:endParaRPr>
          </a:p>
          <a:p>
            <a:pPr algn="ctr"/>
            <a:r>
              <a:rPr kumimoji="1" lang="ja-JP" altLang="en-US" sz="2000" b="1" dirty="0">
                <a:solidFill>
                  <a:srgbClr val="FF0000"/>
                </a:solidFill>
                <a:effectLst>
                  <a:outerShdw blurRad="38100" dist="38100" dir="2700000" algn="tl">
                    <a:srgbClr val="000000">
                      <a:alpha val="43137"/>
                    </a:srgbClr>
                  </a:outerShdw>
                </a:effectLst>
              </a:rPr>
              <a:t>Ｐ２９</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a:xfrm>
            <a:off x="542992" y="3503988"/>
            <a:ext cx="7773988" cy="806450"/>
          </a:xfrm>
          <a:noFill/>
          <a:ln w="6350">
            <a:noFill/>
            <a:miter lim="800000"/>
            <a:headEnd/>
            <a:tailEnd/>
          </a:ln>
        </p:spPr>
        <p:txBody>
          <a:bodyPr/>
          <a:lstStyle/>
          <a:p>
            <a:pPr marL="295275" algn="l">
              <a:lnSpc>
                <a:spcPts val="4400"/>
              </a:lnSpc>
            </a:pPr>
            <a:r>
              <a:rPr lang="ja-JP" altLang="en-US" sz="3600" dirty="0">
                <a:latin typeface="ＭＳ Ｐゴシック" charset="-128"/>
              </a:rPr>
              <a:t>１．</a:t>
            </a:r>
            <a:r>
              <a:rPr lang="ja-JP" altLang="en-US" sz="3600" dirty="0"/>
              <a:t>情報共有</a:t>
            </a:r>
          </a:p>
        </p:txBody>
      </p:sp>
      <p:sp>
        <p:nvSpPr>
          <p:cNvPr id="140291" name="Rectangle 3"/>
          <p:cNvSpPr>
            <a:spLocks noGrp="1" noChangeArrowheads="1"/>
          </p:cNvSpPr>
          <p:nvPr>
            <p:ph type="body" idx="1"/>
          </p:nvPr>
        </p:nvSpPr>
        <p:spPr>
          <a:xfrm>
            <a:off x="752198" y="4313274"/>
            <a:ext cx="7772400" cy="2544726"/>
          </a:xfrm>
        </p:spPr>
        <p:txBody>
          <a:bodyPr/>
          <a:lstStyle/>
          <a:p>
            <a:pPr marL="574675" indent="0">
              <a:spcBef>
                <a:spcPct val="200000"/>
              </a:spcBef>
            </a:pPr>
            <a:r>
              <a:rPr lang="ja-JP" altLang="en-US" dirty="0"/>
              <a:t>（１）情報を収集するうえでの要請</a:t>
            </a:r>
          </a:p>
          <a:p>
            <a:pPr marL="574675" indent="0">
              <a:spcBef>
                <a:spcPct val="200000"/>
              </a:spcBef>
            </a:pPr>
            <a:r>
              <a:rPr lang="ja-JP" altLang="en-US" dirty="0"/>
              <a:t>（２）情報を提供していくことへの理解</a:t>
            </a:r>
          </a:p>
        </p:txBody>
      </p:sp>
      <p:sp>
        <p:nvSpPr>
          <p:cNvPr id="6" name="Rectangle 2"/>
          <p:cNvSpPr txBox="1">
            <a:spLocks noChangeArrowheads="1"/>
          </p:cNvSpPr>
          <p:nvPr/>
        </p:nvSpPr>
        <p:spPr bwMode="auto">
          <a:xfrm>
            <a:off x="495891" y="160375"/>
            <a:ext cx="8286602" cy="1136798"/>
          </a:xfrm>
          <a:prstGeom prst="rect">
            <a:avLst/>
          </a:prstGeom>
          <a:solidFill>
            <a:schemeClr val="accent5"/>
          </a:solidFill>
          <a:ln w="6350">
            <a:noFill/>
            <a:miter lim="800000"/>
            <a:headEnd/>
            <a:tailEnd/>
          </a:ln>
          <a:extLst>
            <a:ext uri="{91240B29-F687-4F45-9708-019B960494DF}">
              <a14:hiddenLine xmlns:a14="http://schemas.microsoft.com/office/drawing/2010/main" w="9525">
                <a:solidFill>
                  <a:schemeClr val="tx1"/>
                </a:solidFill>
                <a:miter lim="800000"/>
                <a:headEnd/>
                <a:tailEnd/>
              </a14:hiddenLine>
            </a:ext>
          </a:extLst>
        </p:spPr>
        <p:txBody>
          <a:bodyPr vert="horz" wrap="square" lIns="91440" tIns="0" rIns="91440" bIns="45720" numCol="1" anchor="ctr" anchorCtr="0" compatLnSpc="1">
            <a:prstTxWarp prst="textNoShape">
              <a:avLst/>
            </a:prstTxWarp>
          </a:bodyPr>
          <a:lstStyle>
            <a:lvl1pPr algn="ctr" rtl="0" fontAlgn="base">
              <a:lnSpc>
                <a:spcPct val="80000"/>
              </a:lnSpc>
              <a:spcBef>
                <a:spcPct val="0"/>
              </a:spcBef>
              <a:spcAft>
                <a:spcPct val="0"/>
              </a:spcAft>
              <a:defRPr kumimoji="1" sz="4400">
                <a:solidFill>
                  <a:schemeClr val="tx2"/>
                </a:solidFill>
                <a:latin typeface="+mj-lt"/>
                <a:ea typeface="+mj-ea"/>
                <a:cs typeface="+mj-cs"/>
              </a:defRPr>
            </a:lvl1pPr>
            <a:lvl2pPr algn="ctr" rtl="0" fontAlgn="base">
              <a:lnSpc>
                <a:spcPct val="80000"/>
              </a:lnSpc>
              <a:spcBef>
                <a:spcPct val="0"/>
              </a:spcBef>
              <a:spcAft>
                <a:spcPct val="0"/>
              </a:spcAft>
              <a:defRPr kumimoji="1" sz="4400">
                <a:solidFill>
                  <a:schemeClr val="tx2"/>
                </a:solidFill>
                <a:latin typeface="Arial" charset="0"/>
                <a:ea typeface="ＭＳ Ｐゴシック" charset="-128"/>
              </a:defRPr>
            </a:lvl2pPr>
            <a:lvl3pPr algn="ctr" rtl="0" fontAlgn="base">
              <a:lnSpc>
                <a:spcPct val="80000"/>
              </a:lnSpc>
              <a:spcBef>
                <a:spcPct val="0"/>
              </a:spcBef>
              <a:spcAft>
                <a:spcPct val="0"/>
              </a:spcAft>
              <a:defRPr kumimoji="1" sz="4400">
                <a:solidFill>
                  <a:schemeClr val="tx2"/>
                </a:solidFill>
                <a:latin typeface="Arial" charset="0"/>
                <a:ea typeface="ＭＳ Ｐゴシック" charset="-128"/>
              </a:defRPr>
            </a:lvl3pPr>
            <a:lvl4pPr algn="ctr" rtl="0" fontAlgn="base">
              <a:lnSpc>
                <a:spcPct val="80000"/>
              </a:lnSpc>
              <a:spcBef>
                <a:spcPct val="0"/>
              </a:spcBef>
              <a:spcAft>
                <a:spcPct val="0"/>
              </a:spcAft>
              <a:defRPr kumimoji="1" sz="4400">
                <a:solidFill>
                  <a:schemeClr val="tx2"/>
                </a:solidFill>
                <a:latin typeface="Arial" charset="0"/>
                <a:ea typeface="ＭＳ Ｐゴシック" charset="-128"/>
              </a:defRPr>
            </a:lvl4pPr>
            <a:lvl5pPr algn="ctr" rtl="0" fontAlgn="base">
              <a:lnSpc>
                <a:spcPct val="80000"/>
              </a:lnSpc>
              <a:spcBef>
                <a:spcPct val="0"/>
              </a:spcBef>
              <a:spcAft>
                <a:spcPct val="0"/>
              </a:spcAft>
              <a:defRPr kumimoji="1" sz="4400">
                <a:solidFill>
                  <a:schemeClr val="tx2"/>
                </a:solidFill>
                <a:latin typeface="Arial" charset="0"/>
                <a:ea typeface="ＭＳ Ｐゴシック" charset="-128"/>
              </a:defRPr>
            </a:lvl5pPr>
            <a:lvl6pPr marL="457200" algn="ctr" rtl="0" fontAlgn="base">
              <a:lnSpc>
                <a:spcPct val="80000"/>
              </a:lnSpc>
              <a:spcBef>
                <a:spcPct val="0"/>
              </a:spcBef>
              <a:spcAft>
                <a:spcPct val="0"/>
              </a:spcAft>
              <a:defRPr kumimoji="1" sz="4400">
                <a:solidFill>
                  <a:schemeClr val="tx2"/>
                </a:solidFill>
                <a:latin typeface="Arial" charset="0"/>
                <a:ea typeface="ＭＳ Ｐゴシック" charset="-128"/>
              </a:defRPr>
            </a:lvl6pPr>
            <a:lvl7pPr marL="914400" algn="ctr" rtl="0" fontAlgn="base">
              <a:lnSpc>
                <a:spcPct val="80000"/>
              </a:lnSpc>
              <a:spcBef>
                <a:spcPct val="0"/>
              </a:spcBef>
              <a:spcAft>
                <a:spcPct val="0"/>
              </a:spcAft>
              <a:defRPr kumimoji="1" sz="4400">
                <a:solidFill>
                  <a:schemeClr val="tx2"/>
                </a:solidFill>
                <a:latin typeface="Arial" charset="0"/>
                <a:ea typeface="ＭＳ Ｐゴシック" charset="-128"/>
              </a:defRPr>
            </a:lvl7pPr>
            <a:lvl8pPr marL="1371600" algn="ctr" rtl="0" fontAlgn="base">
              <a:lnSpc>
                <a:spcPct val="80000"/>
              </a:lnSpc>
              <a:spcBef>
                <a:spcPct val="0"/>
              </a:spcBef>
              <a:spcAft>
                <a:spcPct val="0"/>
              </a:spcAft>
              <a:defRPr kumimoji="1" sz="4400">
                <a:solidFill>
                  <a:schemeClr val="tx2"/>
                </a:solidFill>
                <a:latin typeface="Arial" charset="0"/>
                <a:ea typeface="ＭＳ Ｐゴシック" charset="-128"/>
              </a:defRPr>
            </a:lvl8pPr>
            <a:lvl9pPr marL="1828800" algn="ctr" rtl="0" fontAlgn="base">
              <a:lnSpc>
                <a:spcPct val="80000"/>
              </a:lnSpc>
              <a:spcBef>
                <a:spcPct val="0"/>
              </a:spcBef>
              <a:spcAft>
                <a:spcPct val="0"/>
              </a:spcAft>
              <a:defRPr kumimoji="1" sz="4400">
                <a:solidFill>
                  <a:schemeClr val="tx2"/>
                </a:solidFill>
                <a:latin typeface="Arial" charset="0"/>
                <a:ea typeface="ＭＳ Ｐゴシック" charset="-128"/>
              </a:defRPr>
            </a:lvl9pPr>
          </a:lstStyle>
          <a:p>
            <a:pPr marL="185738">
              <a:lnSpc>
                <a:spcPts val="5000"/>
              </a:lnSpc>
            </a:pPr>
            <a:r>
              <a:rPr lang="ja-JP" altLang="en-US" sz="4000" kern="0" dirty="0"/>
              <a:t>第５節　居宅サービス計画の</a:t>
            </a:r>
            <a:endParaRPr lang="en-US" altLang="ja-JP" sz="4000" kern="0" dirty="0"/>
          </a:p>
          <a:p>
            <a:pPr marL="185738">
              <a:lnSpc>
                <a:spcPts val="5000"/>
              </a:lnSpc>
            </a:pPr>
            <a:r>
              <a:rPr lang="ja-JP" altLang="en-US" sz="4000" kern="0" dirty="0"/>
              <a:t>再作成を行う方法と技術</a:t>
            </a:r>
          </a:p>
        </p:txBody>
      </p:sp>
      <p:sp>
        <p:nvSpPr>
          <p:cNvPr id="7" name="テキスト ボックス 6"/>
          <p:cNvSpPr txBox="1"/>
          <p:nvPr/>
        </p:nvSpPr>
        <p:spPr>
          <a:xfrm>
            <a:off x="7851467" y="741757"/>
            <a:ext cx="931026" cy="369332"/>
          </a:xfrm>
          <a:prstGeom prst="rect">
            <a:avLst/>
          </a:prstGeom>
          <a:noFill/>
          <a:ln>
            <a:solidFill>
              <a:schemeClr val="tx1"/>
            </a:solidFill>
          </a:ln>
        </p:spPr>
        <p:txBody>
          <a:bodyPr wrap="square" rtlCol="0">
            <a:spAutoFit/>
          </a:bodyPr>
          <a:lstStyle/>
          <a:p>
            <a:r>
              <a:rPr kumimoji="1" lang="ja-JP" altLang="en-US" dirty="0"/>
              <a:t>Ｐ．</a:t>
            </a:r>
            <a:r>
              <a:rPr kumimoji="1" lang="en-US" altLang="ja-JP" dirty="0"/>
              <a:t>583</a:t>
            </a:r>
            <a:endParaRPr kumimoji="1" lang="ja-JP" altLang="en-US" dirty="0"/>
          </a:p>
        </p:txBody>
      </p:sp>
      <p:sp>
        <p:nvSpPr>
          <p:cNvPr id="8" name="正方形/長方形 7"/>
          <p:cNvSpPr/>
          <p:nvPr/>
        </p:nvSpPr>
        <p:spPr>
          <a:xfrm>
            <a:off x="495892" y="1297173"/>
            <a:ext cx="8286602" cy="1384995"/>
          </a:xfrm>
          <a:prstGeom prst="rect">
            <a:avLst/>
          </a:prstGeom>
          <a:solidFill>
            <a:schemeClr val="accent3">
              <a:lumMod val="85000"/>
            </a:schemeClr>
          </a:solidFill>
        </p:spPr>
        <p:txBody>
          <a:bodyPr wrap="square">
            <a:spAutoFit/>
          </a:bodyPr>
          <a:lstStyle/>
          <a:p>
            <a:pPr marL="800100" indent="-800100" algn="just">
              <a:spcAft>
                <a:spcPts val="0"/>
              </a:spcAft>
            </a:pPr>
            <a:r>
              <a:rPr lang="ja-JP" altLang="ja-JP" sz="2800" b="1" kern="0" dirty="0">
                <a:solidFill>
                  <a:srgbClr val="808080"/>
                </a:solidFill>
                <a:latin typeface="Century" panose="02040604050505020304" pitchFamily="18" charset="0"/>
                <a:ea typeface="ＭＳ ゴシック" panose="020B0609070205080204" pitchFamily="49" charset="-128"/>
                <a:cs typeface="MS-Mincho"/>
              </a:rPr>
              <a:t>【修得目標】</a:t>
            </a:r>
            <a:endParaRPr lang="en-US" altLang="ja-JP" sz="2800" b="1" kern="0" dirty="0">
              <a:solidFill>
                <a:srgbClr val="808080"/>
              </a:solidFill>
              <a:latin typeface="Century" panose="02040604050505020304" pitchFamily="18" charset="0"/>
              <a:ea typeface="ＭＳ ゴシック" panose="020B0609070205080204" pitchFamily="49" charset="-128"/>
              <a:cs typeface="MS-Mincho"/>
            </a:endParaRPr>
          </a:p>
          <a:p>
            <a:pPr marL="800100" indent="-800100" algn="just">
              <a:spcAft>
                <a:spcPts val="0"/>
              </a:spcAft>
            </a:pPr>
            <a:r>
              <a:rPr lang="ja-JP" altLang="en-US" sz="2800" b="1" dirty="0">
                <a:solidFill>
                  <a:srgbClr val="FF3399"/>
                </a:solidFill>
              </a:rPr>
              <a:t>     ⑤居宅サービス計画の再作成を行う方法と技術に</a:t>
            </a:r>
            <a:endParaRPr lang="en-US" altLang="ja-JP" sz="2800" b="1" dirty="0">
              <a:solidFill>
                <a:srgbClr val="FF3399"/>
              </a:solidFill>
            </a:endParaRPr>
          </a:p>
          <a:p>
            <a:pPr marL="800100" indent="-800100" algn="just">
              <a:spcAft>
                <a:spcPts val="0"/>
              </a:spcAft>
            </a:pPr>
            <a:r>
              <a:rPr lang="ja-JP" altLang="en-US" sz="2800" b="1" dirty="0">
                <a:solidFill>
                  <a:srgbClr val="FF3399"/>
                </a:solidFill>
              </a:rPr>
              <a:t>　     ついて説明できる。</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3568" y="764704"/>
            <a:ext cx="7772400" cy="1470025"/>
          </a:xfrm>
          <a:solidFill>
            <a:schemeClr val="bg1"/>
          </a:solidFill>
          <a:ln w="76200">
            <a:solidFill>
              <a:srgbClr val="00B0F0"/>
            </a:solidFill>
          </a:ln>
        </p:spPr>
        <p:txBody>
          <a:bodyPr/>
          <a:lstStyle/>
          <a:p>
            <a:r>
              <a:rPr lang="ja-JP" altLang="en-US" dirty="0"/>
              <a:t>介護</a:t>
            </a:r>
            <a:r>
              <a:rPr kumimoji="1" lang="ja-JP" altLang="en-US" dirty="0"/>
              <a:t>支援専門員実務研修</a:t>
            </a:r>
          </a:p>
        </p:txBody>
      </p:sp>
      <p:sp>
        <p:nvSpPr>
          <p:cNvPr id="3" name="サブタイトル 2"/>
          <p:cNvSpPr>
            <a:spLocks noGrp="1"/>
          </p:cNvSpPr>
          <p:nvPr>
            <p:ph type="subTitle" idx="1"/>
          </p:nvPr>
        </p:nvSpPr>
        <p:spPr>
          <a:xfrm>
            <a:off x="549558" y="2958354"/>
            <a:ext cx="7948058" cy="3527412"/>
          </a:xfrm>
          <a:solidFill>
            <a:schemeClr val="accent1"/>
          </a:solidFill>
        </p:spPr>
        <p:txBody>
          <a:bodyPr/>
          <a:lstStyle/>
          <a:p>
            <a:pPr>
              <a:lnSpc>
                <a:spcPct val="70000"/>
              </a:lnSpc>
            </a:pPr>
            <a:endParaRPr lang="en-US" altLang="ja-JP" b="1" dirty="0">
              <a:latin typeface="ＭＳ Ｐゴシック" charset="-128"/>
            </a:endParaRPr>
          </a:p>
          <a:p>
            <a:pPr>
              <a:lnSpc>
                <a:spcPct val="70000"/>
              </a:lnSpc>
            </a:pPr>
            <a:r>
              <a:rPr lang="ja-JP" altLang="en-US" b="1" dirty="0">
                <a:latin typeface="ＭＳ Ｐゴシック" charset="-128"/>
              </a:rPr>
              <a:t>ケアマネジメント</a:t>
            </a:r>
            <a:r>
              <a:rPr lang="ja-JP" altLang="en-US" b="1" dirty="0"/>
              <a:t>に必要な基礎知識及び技術</a:t>
            </a:r>
            <a:endParaRPr lang="en-US" altLang="ja-JP" b="1" dirty="0"/>
          </a:p>
          <a:p>
            <a:pPr>
              <a:lnSpc>
                <a:spcPct val="70000"/>
              </a:lnSpc>
            </a:pPr>
            <a:endParaRPr lang="en-US" altLang="ja-JP" b="1" dirty="0"/>
          </a:p>
          <a:p>
            <a:pPr>
              <a:lnSpc>
                <a:spcPct val="70000"/>
              </a:lnSpc>
            </a:pPr>
            <a:r>
              <a:rPr lang="ja-JP" altLang="en-US" sz="5400" b="1" dirty="0"/>
              <a:t>モニタリング及び評価</a:t>
            </a:r>
          </a:p>
        </p:txBody>
      </p:sp>
    </p:spTree>
    <p:extLst>
      <p:ext uri="{BB962C8B-B14F-4D97-AF65-F5344CB8AC3E}">
        <p14:creationId xmlns:p14="http://schemas.microsoft.com/office/powerpoint/2010/main" val="7568207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ChangeArrowheads="1"/>
          </p:cNvSpPr>
          <p:nvPr>
            <p:ph type="title"/>
          </p:nvPr>
        </p:nvSpPr>
        <p:spPr>
          <a:xfrm>
            <a:off x="495891" y="1297173"/>
            <a:ext cx="7773988" cy="806450"/>
          </a:xfrm>
          <a:noFill/>
          <a:ln w="6350">
            <a:noFill/>
            <a:miter lim="800000"/>
            <a:headEnd/>
            <a:tailEnd/>
          </a:ln>
        </p:spPr>
        <p:txBody>
          <a:bodyPr/>
          <a:lstStyle/>
          <a:p>
            <a:pPr marL="190500" algn="l">
              <a:lnSpc>
                <a:spcPts val="4400"/>
              </a:lnSpc>
            </a:pPr>
            <a:r>
              <a:rPr lang="ja-JP" altLang="en-US" dirty="0">
                <a:latin typeface="ＭＳ Ｐゴシック" charset="-128"/>
              </a:rPr>
              <a:t>２．</a:t>
            </a:r>
            <a:r>
              <a:rPr lang="ja-JP" altLang="en-US" sz="3600" dirty="0"/>
              <a:t>再アセスメント</a:t>
            </a:r>
          </a:p>
        </p:txBody>
      </p:sp>
      <p:sp>
        <p:nvSpPr>
          <p:cNvPr id="239619" name="Rectangle 3"/>
          <p:cNvSpPr>
            <a:spLocks noGrp="1" noChangeArrowheads="1"/>
          </p:cNvSpPr>
          <p:nvPr>
            <p:ph type="body" idx="1"/>
          </p:nvPr>
        </p:nvSpPr>
        <p:spPr>
          <a:xfrm>
            <a:off x="752992" y="2025650"/>
            <a:ext cx="7772400" cy="4832350"/>
          </a:xfrm>
        </p:spPr>
        <p:txBody>
          <a:bodyPr/>
          <a:lstStyle/>
          <a:p>
            <a:pPr marL="1049338" indent="-661988">
              <a:spcBef>
                <a:spcPct val="600000"/>
              </a:spcBef>
            </a:pPr>
            <a:r>
              <a:rPr lang="ja-JP" altLang="en-US" dirty="0"/>
              <a:t>（１）状態変化にともなう再アセスメント</a:t>
            </a:r>
          </a:p>
          <a:p>
            <a:pPr marL="1049338" indent="-661988">
              <a:spcBef>
                <a:spcPct val="600000"/>
              </a:spcBef>
            </a:pPr>
            <a:r>
              <a:rPr lang="ja-JP" altLang="en-US" dirty="0"/>
              <a:t>（２）経過とともに全体評価としての再アセスメント</a:t>
            </a:r>
          </a:p>
        </p:txBody>
      </p:sp>
      <p:pic>
        <p:nvPicPr>
          <p:cNvPr id="239620" name="Picture 4" descr="img-909090342_ページ_1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5775" y="2848122"/>
            <a:ext cx="6400800" cy="26289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2"/>
          <p:cNvSpPr txBox="1">
            <a:spLocks noChangeArrowheads="1"/>
          </p:cNvSpPr>
          <p:nvPr/>
        </p:nvSpPr>
        <p:spPr bwMode="auto">
          <a:xfrm>
            <a:off x="495891" y="160375"/>
            <a:ext cx="8286602" cy="1136798"/>
          </a:xfrm>
          <a:prstGeom prst="rect">
            <a:avLst/>
          </a:prstGeom>
          <a:solidFill>
            <a:schemeClr val="accent5"/>
          </a:solidFill>
          <a:ln w="6350">
            <a:noFill/>
            <a:miter lim="800000"/>
            <a:headEnd/>
            <a:tailEnd/>
          </a:ln>
          <a:extLst>
            <a:ext uri="{91240B29-F687-4F45-9708-019B960494DF}">
              <a14:hiddenLine xmlns:a14="http://schemas.microsoft.com/office/drawing/2010/main" w="9525">
                <a:solidFill>
                  <a:schemeClr val="tx1"/>
                </a:solidFill>
                <a:miter lim="800000"/>
                <a:headEnd/>
                <a:tailEnd/>
              </a14:hiddenLine>
            </a:ext>
          </a:extLst>
        </p:spPr>
        <p:txBody>
          <a:bodyPr vert="horz" wrap="square" lIns="91440" tIns="0" rIns="91440" bIns="45720" numCol="1" anchor="ctr" anchorCtr="0" compatLnSpc="1">
            <a:prstTxWarp prst="textNoShape">
              <a:avLst/>
            </a:prstTxWarp>
          </a:bodyPr>
          <a:lstStyle>
            <a:lvl1pPr algn="ctr" rtl="0" fontAlgn="base">
              <a:lnSpc>
                <a:spcPct val="80000"/>
              </a:lnSpc>
              <a:spcBef>
                <a:spcPct val="0"/>
              </a:spcBef>
              <a:spcAft>
                <a:spcPct val="0"/>
              </a:spcAft>
              <a:defRPr kumimoji="1" sz="4400">
                <a:solidFill>
                  <a:schemeClr val="tx2"/>
                </a:solidFill>
                <a:latin typeface="+mj-lt"/>
                <a:ea typeface="+mj-ea"/>
                <a:cs typeface="+mj-cs"/>
              </a:defRPr>
            </a:lvl1pPr>
            <a:lvl2pPr algn="ctr" rtl="0" fontAlgn="base">
              <a:lnSpc>
                <a:spcPct val="80000"/>
              </a:lnSpc>
              <a:spcBef>
                <a:spcPct val="0"/>
              </a:spcBef>
              <a:spcAft>
                <a:spcPct val="0"/>
              </a:spcAft>
              <a:defRPr kumimoji="1" sz="4400">
                <a:solidFill>
                  <a:schemeClr val="tx2"/>
                </a:solidFill>
                <a:latin typeface="Arial" charset="0"/>
                <a:ea typeface="ＭＳ Ｐゴシック" charset="-128"/>
              </a:defRPr>
            </a:lvl2pPr>
            <a:lvl3pPr algn="ctr" rtl="0" fontAlgn="base">
              <a:lnSpc>
                <a:spcPct val="80000"/>
              </a:lnSpc>
              <a:spcBef>
                <a:spcPct val="0"/>
              </a:spcBef>
              <a:spcAft>
                <a:spcPct val="0"/>
              </a:spcAft>
              <a:defRPr kumimoji="1" sz="4400">
                <a:solidFill>
                  <a:schemeClr val="tx2"/>
                </a:solidFill>
                <a:latin typeface="Arial" charset="0"/>
                <a:ea typeface="ＭＳ Ｐゴシック" charset="-128"/>
              </a:defRPr>
            </a:lvl3pPr>
            <a:lvl4pPr algn="ctr" rtl="0" fontAlgn="base">
              <a:lnSpc>
                <a:spcPct val="80000"/>
              </a:lnSpc>
              <a:spcBef>
                <a:spcPct val="0"/>
              </a:spcBef>
              <a:spcAft>
                <a:spcPct val="0"/>
              </a:spcAft>
              <a:defRPr kumimoji="1" sz="4400">
                <a:solidFill>
                  <a:schemeClr val="tx2"/>
                </a:solidFill>
                <a:latin typeface="Arial" charset="0"/>
                <a:ea typeface="ＭＳ Ｐゴシック" charset="-128"/>
              </a:defRPr>
            </a:lvl4pPr>
            <a:lvl5pPr algn="ctr" rtl="0" fontAlgn="base">
              <a:lnSpc>
                <a:spcPct val="80000"/>
              </a:lnSpc>
              <a:spcBef>
                <a:spcPct val="0"/>
              </a:spcBef>
              <a:spcAft>
                <a:spcPct val="0"/>
              </a:spcAft>
              <a:defRPr kumimoji="1" sz="4400">
                <a:solidFill>
                  <a:schemeClr val="tx2"/>
                </a:solidFill>
                <a:latin typeface="Arial" charset="0"/>
                <a:ea typeface="ＭＳ Ｐゴシック" charset="-128"/>
              </a:defRPr>
            </a:lvl5pPr>
            <a:lvl6pPr marL="457200" algn="ctr" rtl="0" fontAlgn="base">
              <a:lnSpc>
                <a:spcPct val="80000"/>
              </a:lnSpc>
              <a:spcBef>
                <a:spcPct val="0"/>
              </a:spcBef>
              <a:spcAft>
                <a:spcPct val="0"/>
              </a:spcAft>
              <a:defRPr kumimoji="1" sz="4400">
                <a:solidFill>
                  <a:schemeClr val="tx2"/>
                </a:solidFill>
                <a:latin typeface="Arial" charset="0"/>
                <a:ea typeface="ＭＳ Ｐゴシック" charset="-128"/>
              </a:defRPr>
            </a:lvl6pPr>
            <a:lvl7pPr marL="914400" algn="ctr" rtl="0" fontAlgn="base">
              <a:lnSpc>
                <a:spcPct val="80000"/>
              </a:lnSpc>
              <a:spcBef>
                <a:spcPct val="0"/>
              </a:spcBef>
              <a:spcAft>
                <a:spcPct val="0"/>
              </a:spcAft>
              <a:defRPr kumimoji="1" sz="4400">
                <a:solidFill>
                  <a:schemeClr val="tx2"/>
                </a:solidFill>
                <a:latin typeface="Arial" charset="0"/>
                <a:ea typeface="ＭＳ Ｐゴシック" charset="-128"/>
              </a:defRPr>
            </a:lvl7pPr>
            <a:lvl8pPr marL="1371600" algn="ctr" rtl="0" fontAlgn="base">
              <a:lnSpc>
                <a:spcPct val="80000"/>
              </a:lnSpc>
              <a:spcBef>
                <a:spcPct val="0"/>
              </a:spcBef>
              <a:spcAft>
                <a:spcPct val="0"/>
              </a:spcAft>
              <a:defRPr kumimoji="1" sz="4400">
                <a:solidFill>
                  <a:schemeClr val="tx2"/>
                </a:solidFill>
                <a:latin typeface="Arial" charset="0"/>
                <a:ea typeface="ＭＳ Ｐゴシック" charset="-128"/>
              </a:defRPr>
            </a:lvl8pPr>
            <a:lvl9pPr marL="1828800" algn="ctr" rtl="0" fontAlgn="base">
              <a:lnSpc>
                <a:spcPct val="80000"/>
              </a:lnSpc>
              <a:spcBef>
                <a:spcPct val="0"/>
              </a:spcBef>
              <a:spcAft>
                <a:spcPct val="0"/>
              </a:spcAft>
              <a:defRPr kumimoji="1" sz="4400">
                <a:solidFill>
                  <a:schemeClr val="tx2"/>
                </a:solidFill>
                <a:latin typeface="Arial" charset="0"/>
                <a:ea typeface="ＭＳ Ｐゴシック" charset="-128"/>
              </a:defRPr>
            </a:lvl9pPr>
          </a:lstStyle>
          <a:p>
            <a:pPr marL="185738">
              <a:lnSpc>
                <a:spcPts val="5000"/>
              </a:lnSpc>
            </a:pPr>
            <a:r>
              <a:rPr lang="ja-JP" altLang="en-US" sz="4000" kern="0" dirty="0"/>
              <a:t>第５節　居宅サービス計画の</a:t>
            </a:r>
            <a:endParaRPr lang="en-US" altLang="ja-JP" sz="4000" kern="0" dirty="0"/>
          </a:p>
          <a:p>
            <a:pPr marL="185738">
              <a:lnSpc>
                <a:spcPts val="5000"/>
              </a:lnSpc>
            </a:pPr>
            <a:r>
              <a:rPr lang="ja-JP" altLang="en-US" sz="4000" kern="0" dirty="0"/>
              <a:t>再作成を行う方法と技術</a:t>
            </a:r>
          </a:p>
        </p:txBody>
      </p:sp>
      <p:sp>
        <p:nvSpPr>
          <p:cNvPr id="7" name="テキスト ボックス 6"/>
          <p:cNvSpPr txBox="1"/>
          <p:nvPr/>
        </p:nvSpPr>
        <p:spPr>
          <a:xfrm>
            <a:off x="7624560" y="728774"/>
            <a:ext cx="1064030" cy="370292"/>
          </a:xfrm>
          <a:prstGeom prst="rect">
            <a:avLst/>
          </a:prstGeom>
          <a:noFill/>
          <a:ln>
            <a:solidFill>
              <a:schemeClr val="tx1"/>
            </a:solidFill>
          </a:ln>
        </p:spPr>
        <p:txBody>
          <a:bodyPr wrap="square" rtlCol="0">
            <a:spAutoFit/>
          </a:bodyPr>
          <a:lstStyle/>
          <a:p>
            <a:r>
              <a:rPr kumimoji="1" lang="ja-JP" altLang="en-US" dirty="0"/>
              <a:t>Ｐ．</a:t>
            </a:r>
            <a:r>
              <a:rPr kumimoji="1" lang="en-US" altLang="ja-JP" dirty="0"/>
              <a:t>583</a:t>
            </a:r>
            <a:endParaRPr kumimoji="1" lang="ja-JP" alt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ChangeArrowheads="1"/>
          </p:cNvSpPr>
          <p:nvPr>
            <p:ph type="title"/>
          </p:nvPr>
        </p:nvSpPr>
        <p:spPr>
          <a:xfrm>
            <a:off x="685800" y="1559368"/>
            <a:ext cx="7773988" cy="806450"/>
          </a:xfrm>
          <a:noFill/>
          <a:ln w="6350">
            <a:noFill/>
            <a:miter lim="800000"/>
            <a:headEnd/>
            <a:tailEnd/>
          </a:ln>
        </p:spPr>
        <p:txBody>
          <a:bodyPr/>
          <a:lstStyle/>
          <a:p>
            <a:pPr marL="190500" algn="l">
              <a:lnSpc>
                <a:spcPts val="4400"/>
              </a:lnSpc>
            </a:pPr>
            <a:r>
              <a:rPr lang="ja-JP" altLang="en-US" sz="3600" dirty="0">
                <a:latin typeface="ＭＳ Ｐゴシック" charset="-128"/>
              </a:rPr>
              <a:t>３．</a:t>
            </a:r>
            <a:r>
              <a:rPr lang="ja-JP" altLang="en-US" sz="3600" dirty="0"/>
              <a:t>居宅サービス計画の見直し</a:t>
            </a:r>
          </a:p>
        </p:txBody>
      </p:sp>
      <p:sp>
        <p:nvSpPr>
          <p:cNvPr id="241667" name="Rectangle 3"/>
          <p:cNvSpPr>
            <a:spLocks noGrp="1" noChangeArrowheads="1"/>
          </p:cNvSpPr>
          <p:nvPr>
            <p:ph type="body" idx="1"/>
          </p:nvPr>
        </p:nvSpPr>
        <p:spPr>
          <a:xfrm>
            <a:off x="622005" y="2262409"/>
            <a:ext cx="7772400" cy="3889375"/>
          </a:xfrm>
        </p:spPr>
        <p:txBody>
          <a:bodyPr/>
          <a:lstStyle/>
          <a:p>
            <a:pPr marL="760413" indent="0">
              <a:lnSpc>
                <a:spcPct val="250000"/>
              </a:lnSpc>
            </a:pPr>
            <a:r>
              <a:rPr lang="ja-JP" altLang="en-US" dirty="0"/>
              <a:t>（１）居宅サービス計画のスタート時</a:t>
            </a:r>
          </a:p>
          <a:p>
            <a:pPr marL="760413" indent="0">
              <a:lnSpc>
                <a:spcPct val="250000"/>
              </a:lnSpc>
            </a:pPr>
            <a:r>
              <a:rPr lang="ja-JP" altLang="en-US" dirty="0"/>
              <a:t>（２）再アセスメント時</a:t>
            </a:r>
          </a:p>
        </p:txBody>
      </p:sp>
      <p:sp>
        <p:nvSpPr>
          <p:cNvPr id="6" name="Rectangle 2"/>
          <p:cNvSpPr txBox="1">
            <a:spLocks noChangeArrowheads="1"/>
          </p:cNvSpPr>
          <p:nvPr/>
        </p:nvSpPr>
        <p:spPr bwMode="auto">
          <a:xfrm>
            <a:off x="495891" y="160375"/>
            <a:ext cx="8286602" cy="1136798"/>
          </a:xfrm>
          <a:prstGeom prst="rect">
            <a:avLst/>
          </a:prstGeom>
          <a:solidFill>
            <a:schemeClr val="accent5"/>
          </a:solidFill>
          <a:ln w="6350">
            <a:noFill/>
            <a:miter lim="800000"/>
            <a:headEnd/>
            <a:tailEnd/>
          </a:ln>
          <a:extLst>
            <a:ext uri="{91240B29-F687-4F45-9708-019B960494DF}">
              <a14:hiddenLine xmlns:a14="http://schemas.microsoft.com/office/drawing/2010/main" w="9525">
                <a:solidFill>
                  <a:schemeClr val="tx1"/>
                </a:solidFill>
                <a:miter lim="800000"/>
                <a:headEnd/>
                <a:tailEnd/>
              </a14:hiddenLine>
            </a:ext>
          </a:extLst>
        </p:spPr>
        <p:txBody>
          <a:bodyPr vert="horz" wrap="square" lIns="91440" tIns="0" rIns="91440" bIns="45720" numCol="1" anchor="ctr" anchorCtr="0" compatLnSpc="1">
            <a:prstTxWarp prst="textNoShape">
              <a:avLst/>
            </a:prstTxWarp>
          </a:bodyPr>
          <a:lstStyle>
            <a:lvl1pPr algn="ctr" rtl="0" fontAlgn="base">
              <a:lnSpc>
                <a:spcPct val="80000"/>
              </a:lnSpc>
              <a:spcBef>
                <a:spcPct val="0"/>
              </a:spcBef>
              <a:spcAft>
                <a:spcPct val="0"/>
              </a:spcAft>
              <a:defRPr kumimoji="1" sz="4400">
                <a:solidFill>
                  <a:schemeClr val="tx2"/>
                </a:solidFill>
                <a:latin typeface="+mj-lt"/>
                <a:ea typeface="+mj-ea"/>
                <a:cs typeface="+mj-cs"/>
              </a:defRPr>
            </a:lvl1pPr>
            <a:lvl2pPr algn="ctr" rtl="0" fontAlgn="base">
              <a:lnSpc>
                <a:spcPct val="80000"/>
              </a:lnSpc>
              <a:spcBef>
                <a:spcPct val="0"/>
              </a:spcBef>
              <a:spcAft>
                <a:spcPct val="0"/>
              </a:spcAft>
              <a:defRPr kumimoji="1" sz="4400">
                <a:solidFill>
                  <a:schemeClr val="tx2"/>
                </a:solidFill>
                <a:latin typeface="Arial" charset="0"/>
                <a:ea typeface="ＭＳ Ｐゴシック" charset="-128"/>
              </a:defRPr>
            </a:lvl2pPr>
            <a:lvl3pPr algn="ctr" rtl="0" fontAlgn="base">
              <a:lnSpc>
                <a:spcPct val="80000"/>
              </a:lnSpc>
              <a:spcBef>
                <a:spcPct val="0"/>
              </a:spcBef>
              <a:spcAft>
                <a:spcPct val="0"/>
              </a:spcAft>
              <a:defRPr kumimoji="1" sz="4400">
                <a:solidFill>
                  <a:schemeClr val="tx2"/>
                </a:solidFill>
                <a:latin typeface="Arial" charset="0"/>
                <a:ea typeface="ＭＳ Ｐゴシック" charset="-128"/>
              </a:defRPr>
            </a:lvl3pPr>
            <a:lvl4pPr algn="ctr" rtl="0" fontAlgn="base">
              <a:lnSpc>
                <a:spcPct val="80000"/>
              </a:lnSpc>
              <a:spcBef>
                <a:spcPct val="0"/>
              </a:spcBef>
              <a:spcAft>
                <a:spcPct val="0"/>
              </a:spcAft>
              <a:defRPr kumimoji="1" sz="4400">
                <a:solidFill>
                  <a:schemeClr val="tx2"/>
                </a:solidFill>
                <a:latin typeface="Arial" charset="0"/>
                <a:ea typeface="ＭＳ Ｐゴシック" charset="-128"/>
              </a:defRPr>
            </a:lvl4pPr>
            <a:lvl5pPr algn="ctr" rtl="0" fontAlgn="base">
              <a:lnSpc>
                <a:spcPct val="80000"/>
              </a:lnSpc>
              <a:spcBef>
                <a:spcPct val="0"/>
              </a:spcBef>
              <a:spcAft>
                <a:spcPct val="0"/>
              </a:spcAft>
              <a:defRPr kumimoji="1" sz="4400">
                <a:solidFill>
                  <a:schemeClr val="tx2"/>
                </a:solidFill>
                <a:latin typeface="Arial" charset="0"/>
                <a:ea typeface="ＭＳ Ｐゴシック" charset="-128"/>
              </a:defRPr>
            </a:lvl5pPr>
            <a:lvl6pPr marL="457200" algn="ctr" rtl="0" fontAlgn="base">
              <a:lnSpc>
                <a:spcPct val="80000"/>
              </a:lnSpc>
              <a:spcBef>
                <a:spcPct val="0"/>
              </a:spcBef>
              <a:spcAft>
                <a:spcPct val="0"/>
              </a:spcAft>
              <a:defRPr kumimoji="1" sz="4400">
                <a:solidFill>
                  <a:schemeClr val="tx2"/>
                </a:solidFill>
                <a:latin typeface="Arial" charset="0"/>
                <a:ea typeface="ＭＳ Ｐゴシック" charset="-128"/>
              </a:defRPr>
            </a:lvl6pPr>
            <a:lvl7pPr marL="914400" algn="ctr" rtl="0" fontAlgn="base">
              <a:lnSpc>
                <a:spcPct val="80000"/>
              </a:lnSpc>
              <a:spcBef>
                <a:spcPct val="0"/>
              </a:spcBef>
              <a:spcAft>
                <a:spcPct val="0"/>
              </a:spcAft>
              <a:defRPr kumimoji="1" sz="4400">
                <a:solidFill>
                  <a:schemeClr val="tx2"/>
                </a:solidFill>
                <a:latin typeface="Arial" charset="0"/>
                <a:ea typeface="ＭＳ Ｐゴシック" charset="-128"/>
              </a:defRPr>
            </a:lvl7pPr>
            <a:lvl8pPr marL="1371600" algn="ctr" rtl="0" fontAlgn="base">
              <a:lnSpc>
                <a:spcPct val="80000"/>
              </a:lnSpc>
              <a:spcBef>
                <a:spcPct val="0"/>
              </a:spcBef>
              <a:spcAft>
                <a:spcPct val="0"/>
              </a:spcAft>
              <a:defRPr kumimoji="1" sz="4400">
                <a:solidFill>
                  <a:schemeClr val="tx2"/>
                </a:solidFill>
                <a:latin typeface="Arial" charset="0"/>
                <a:ea typeface="ＭＳ Ｐゴシック" charset="-128"/>
              </a:defRPr>
            </a:lvl8pPr>
            <a:lvl9pPr marL="1828800" algn="ctr" rtl="0" fontAlgn="base">
              <a:lnSpc>
                <a:spcPct val="80000"/>
              </a:lnSpc>
              <a:spcBef>
                <a:spcPct val="0"/>
              </a:spcBef>
              <a:spcAft>
                <a:spcPct val="0"/>
              </a:spcAft>
              <a:defRPr kumimoji="1" sz="4400">
                <a:solidFill>
                  <a:schemeClr val="tx2"/>
                </a:solidFill>
                <a:latin typeface="Arial" charset="0"/>
                <a:ea typeface="ＭＳ Ｐゴシック" charset="-128"/>
              </a:defRPr>
            </a:lvl9pPr>
          </a:lstStyle>
          <a:p>
            <a:pPr marL="185738">
              <a:lnSpc>
                <a:spcPts val="5000"/>
              </a:lnSpc>
            </a:pPr>
            <a:r>
              <a:rPr lang="ja-JP" altLang="en-US" sz="4000" kern="0" dirty="0"/>
              <a:t>第５節　居宅サービス計画の</a:t>
            </a:r>
            <a:endParaRPr lang="en-US" altLang="ja-JP" sz="4000" kern="0" dirty="0"/>
          </a:p>
          <a:p>
            <a:pPr marL="185738">
              <a:lnSpc>
                <a:spcPts val="5000"/>
              </a:lnSpc>
            </a:pPr>
            <a:r>
              <a:rPr lang="ja-JP" altLang="en-US" sz="4000" kern="0" dirty="0"/>
              <a:t>再作成を行う方法と技術</a:t>
            </a:r>
          </a:p>
        </p:txBody>
      </p:sp>
      <p:sp>
        <p:nvSpPr>
          <p:cNvPr id="7" name="テキスト ボックス 6"/>
          <p:cNvSpPr txBox="1"/>
          <p:nvPr/>
        </p:nvSpPr>
        <p:spPr>
          <a:xfrm>
            <a:off x="7419205" y="775904"/>
            <a:ext cx="1363288" cy="369332"/>
          </a:xfrm>
          <a:prstGeom prst="rect">
            <a:avLst/>
          </a:prstGeom>
          <a:noFill/>
          <a:ln>
            <a:solidFill>
              <a:schemeClr val="tx1"/>
            </a:solidFill>
          </a:ln>
        </p:spPr>
        <p:txBody>
          <a:bodyPr wrap="square" rtlCol="0">
            <a:spAutoFit/>
          </a:bodyPr>
          <a:lstStyle/>
          <a:p>
            <a:r>
              <a:rPr kumimoji="1" lang="ja-JP" altLang="en-US" dirty="0"/>
              <a:t>Ｐ．</a:t>
            </a:r>
            <a:r>
              <a:rPr kumimoji="1" lang="en-US" altLang="ja-JP" dirty="0"/>
              <a:t>585</a:t>
            </a:r>
            <a:endParaRPr kumimoji="1" lang="ja-JP" alt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a:xfrm>
            <a:off x="495891" y="1297173"/>
            <a:ext cx="7773988" cy="806450"/>
          </a:xfrm>
          <a:noFill/>
          <a:ln w="6350">
            <a:noFill/>
            <a:miter lim="800000"/>
            <a:headEnd/>
            <a:tailEnd/>
          </a:ln>
        </p:spPr>
        <p:txBody>
          <a:bodyPr/>
          <a:lstStyle/>
          <a:p>
            <a:pPr marL="190500" algn="l">
              <a:lnSpc>
                <a:spcPts val="4400"/>
              </a:lnSpc>
            </a:pPr>
            <a:r>
              <a:rPr lang="ja-JP" altLang="en-US" sz="3600" dirty="0">
                <a:latin typeface="ＭＳ Ｐゴシック" charset="-128"/>
              </a:rPr>
              <a:t>４．</a:t>
            </a:r>
            <a:r>
              <a:rPr lang="ja-JP" altLang="en-US" sz="3600" dirty="0"/>
              <a:t>多職種との連携</a:t>
            </a:r>
          </a:p>
        </p:txBody>
      </p:sp>
      <p:sp>
        <p:nvSpPr>
          <p:cNvPr id="243715" name="Rectangle 3"/>
          <p:cNvSpPr>
            <a:spLocks noGrp="1" noChangeArrowheads="1"/>
          </p:cNvSpPr>
          <p:nvPr>
            <p:ph type="body" idx="1"/>
          </p:nvPr>
        </p:nvSpPr>
        <p:spPr>
          <a:xfrm>
            <a:off x="664535" y="2173805"/>
            <a:ext cx="7772400" cy="4262437"/>
          </a:xfrm>
        </p:spPr>
        <p:txBody>
          <a:bodyPr/>
          <a:lstStyle/>
          <a:p>
            <a:pPr marL="1141413" indent="-660400">
              <a:spcBef>
                <a:spcPct val="110000"/>
              </a:spcBef>
            </a:pPr>
            <a:r>
              <a:rPr lang="ja-JP" altLang="en-US" dirty="0"/>
              <a:t>（１）主治医を含む医療関係者との連携</a:t>
            </a:r>
          </a:p>
          <a:p>
            <a:pPr marL="1141413" indent="-660400">
              <a:spcBef>
                <a:spcPct val="110000"/>
              </a:spcBef>
            </a:pPr>
            <a:r>
              <a:rPr lang="ja-JP" altLang="en-US" dirty="0"/>
              <a:t>（２）サービス提供事業者との連携</a:t>
            </a:r>
          </a:p>
          <a:p>
            <a:pPr marL="1141413" indent="-660400">
              <a:spcBef>
                <a:spcPct val="110000"/>
              </a:spcBef>
            </a:pPr>
            <a:r>
              <a:rPr lang="ja-JP" altLang="en-US" dirty="0"/>
              <a:t>（３）インフォーマルサポートとの連携</a:t>
            </a:r>
          </a:p>
          <a:p>
            <a:pPr marL="1141413" indent="-660400">
              <a:spcBef>
                <a:spcPct val="110000"/>
              </a:spcBef>
            </a:pPr>
            <a:r>
              <a:rPr lang="ja-JP" altLang="en-US" dirty="0"/>
              <a:t>（４）地域包括支援センターや行政機関との連携</a:t>
            </a:r>
          </a:p>
        </p:txBody>
      </p:sp>
      <p:sp>
        <p:nvSpPr>
          <p:cNvPr id="7" name="Rectangle 2"/>
          <p:cNvSpPr txBox="1">
            <a:spLocks noChangeArrowheads="1"/>
          </p:cNvSpPr>
          <p:nvPr/>
        </p:nvSpPr>
        <p:spPr bwMode="auto">
          <a:xfrm>
            <a:off x="495891" y="160375"/>
            <a:ext cx="8286602" cy="1136798"/>
          </a:xfrm>
          <a:prstGeom prst="rect">
            <a:avLst/>
          </a:prstGeom>
          <a:solidFill>
            <a:schemeClr val="accent5"/>
          </a:solidFill>
          <a:ln w="6350">
            <a:noFill/>
            <a:miter lim="800000"/>
            <a:headEnd/>
            <a:tailEnd/>
          </a:ln>
          <a:extLst>
            <a:ext uri="{91240B29-F687-4F45-9708-019B960494DF}">
              <a14:hiddenLine xmlns:a14="http://schemas.microsoft.com/office/drawing/2010/main" w="9525">
                <a:solidFill>
                  <a:schemeClr val="tx1"/>
                </a:solidFill>
                <a:miter lim="800000"/>
                <a:headEnd/>
                <a:tailEnd/>
              </a14:hiddenLine>
            </a:ext>
          </a:extLst>
        </p:spPr>
        <p:txBody>
          <a:bodyPr vert="horz" wrap="square" lIns="91440" tIns="0" rIns="91440" bIns="45720" numCol="1" anchor="ctr" anchorCtr="0" compatLnSpc="1">
            <a:prstTxWarp prst="textNoShape">
              <a:avLst/>
            </a:prstTxWarp>
          </a:bodyPr>
          <a:lstStyle>
            <a:lvl1pPr algn="ctr" rtl="0" fontAlgn="base">
              <a:lnSpc>
                <a:spcPct val="80000"/>
              </a:lnSpc>
              <a:spcBef>
                <a:spcPct val="0"/>
              </a:spcBef>
              <a:spcAft>
                <a:spcPct val="0"/>
              </a:spcAft>
              <a:defRPr kumimoji="1" sz="4400">
                <a:solidFill>
                  <a:schemeClr val="tx2"/>
                </a:solidFill>
                <a:latin typeface="+mj-lt"/>
                <a:ea typeface="+mj-ea"/>
                <a:cs typeface="+mj-cs"/>
              </a:defRPr>
            </a:lvl1pPr>
            <a:lvl2pPr algn="ctr" rtl="0" fontAlgn="base">
              <a:lnSpc>
                <a:spcPct val="80000"/>
              </a:lnSpc>
              <a:spcBef>
                <a:spcPct val="0"/>
              </a:spcBef>
              <a:spcAft>
                <a:spcPct val="0"/>
              </a:spcAft>
              <a:defRPr kumimoji="1" sz="4400">
                <a:solidFill>
                  <a:schemeClr val="tx2"/>
                </a:solidFill>
                <a:latin typeface="Arial" charset="0"/>
                <a:ea typeface="ＭＳ Ｐゴシック" charset="-128"/>
              </a:defRPr>
            </a:lvl2pPr>
            <a:lvl3pPr algn="ctr" rtl="0" fontAlgn="base">
              <a:lnSpc>
                <a:spcPct val="80000"/>
              </a:lnSpc>
              <a:spcBef>
                <a:spcPct val="0"/>
              </a:spcBef>
              <a:spcAft>
                <a:spcPct val="0"/>
              </a:spcAft>
              <a:defRPr kumimoji="1" sz="4400">
                <a:solidFill>
                  <a:schemeClr val="tx2"/>
                </a:solidFill>
                <a:latin typeface="Arial" charset="0"/>
                <a:ea typeface="ＭＳ Ｐゴシック" charset="-128"/>
              </a:defRPr>
            </a:lvl3pPr>
            <a:lvl4pPr algn="ctr" rtl="0" fontAlgn="base">
              <a:lnSpc>
                <a:spcPct val="80000"/>
              </a:lnSpc>
              <a:spcBef>
                <a:spcPct val="0"/>
              </a:spcBef>
              <a:spcAft>
                <a:spcPct val="0"/>
              </a:spcAft>
              <a:defRPr kumimoji="1" sz="4400">
                <a:solidFill>
                  <a:schemeClr val="tx2"/>
                </a:solidFill>
                <a:latin typeface="Arial" charset="0"/>
                <a:ea typeface="ＭＳ Ｐゴシック" charset="-128"/>
              </a:defRPr>
            </a:lvl4pPr>
            <a:lvl5pPr algn="ctr" rtl="0" fontAlgn="base">
              <a:lnSpc>
                <a:spcPct val="80000"/>
              </a:lnSpc>
              <a:spcBef>
                <a:spcPct val="0"/>
              </a:spcBef>
              <a:spcAft>
                <a:spcPct val="0"/>
              </a:spcAft>
              <a:defRPr kumimoji="1" sz="4400">
                <a:solidFill>
                  <a:schemeClr val="tx2"/>
                </a:solidFill>
                <a:latin typeface="Arial" charset="0"/>
                <a:ea typeface="ＭＳ Ｐゴシック" charset="-128"/>
              </a:defRPr>
            </a:lvl5pPr>
            <a:lvl6pPr marL="457200" algn="ctr" rtl="0" fontAlgn="base">
              <a:lnSpc>
                <a:spcPct val="80000"/>
              </a:lnSpc>
              <a:spcBef>
                <a:spcPct val="0"/>
              </a:spcBef>
              <a:spcAft>
                <a:spcPct val="0"/>
              </a:spcAft>
              <a:defRPr kumimoji="1" sz="4400">
                <a:solidFill>
                  <a:schemeClr val="tx2"/>
                </a:solidFill>
                <a:latin typeface="Arial" charset="0"/>
                <a:ea typeface="ＭＳ Ｐゴシック" charset="-128"/>
              </a:defRPr>
            </a:lvl6pPr>
            <a:lvl7pPr marL="914400" algn="ctr" rtl="0" fontAlgn="base">
              <a:lnSpc>
                <a:spcPct val="80000"/>
              </a:lnSpc>
              <a:spcBef>
                <a:spcPct val="0"/>
              </a:spcBef>
              <a:spcAft>
                <a:spcPct val="0"/>
              </a:spcAft>
              <a:defRPr kumimoji="1" sz="4400">
                <a:solidFill>
                  <a:schemeClr val="tx2"/>
                </a:solidFill>
                <a:latin typeface="Arial" charset="0"/>
                <a:ea typeface="ＭＳ Ｐゴシック" charset="-128"/>
              </a:defRPr>
            </a:lvl7pPr>
            <a:lvl8pPr marL="1371600" algn="ctr" rtl="0" fontAlgn="base">
              <a:lnSpc>
                <a:spcPct val="80000"/>
              </a:lnSpc>
              <a:spcBef>
                <a:spcPct val="0"/>
              </a:spcBef>
              <a:spcAft>
                <a:spcPct val="0"/>
              </a:spcAft>
              <a:defRPr kumimoji="1" sz="4400">
                <a:solidFill>
                  <a:schemeClr val="tx2"/>
                </a:solidFill>
                <a:latin typeface="Arial" charset="0"/>
                <a:ea typeface="ＭＳ Ｐゴシック" charset="-128"/>
              </a:defRPr>
            </a:lvl8pPr>
            <a:lvl9pPr marL="1828800" algn="ctr" rtl="0" fontAlgn="base">
              <a:lnSpc>
                <a:spcPct val="80000"/>
              </a:lnSpc>
              <a:spcBef>
                <a:spcPct val="0"/>
              </a:spcBef>
              <a:spcAft>
                <a:spcPct val="0"/>
              </a:spcAft>
              <a:defRPr kumimoji="1" sz="4400">
                <a:solidFill>
                  <a:schemeClr val="tx2"/>
                </a:solidFill>
                <a:latin typeface="Arial" charset="0"/>
                <a:ea typeface="ＭＳ Ｐゴシック" charset="-128"/>
              </a:defRPr>
            </a:lvl9pPr>
          </a:lstStyle>
          <a:p>
            <a:pPr marL="185738">
              <a:lnSpc>
                <a:spcPts val="5000"/>
              </a:lnSpc>
            </a:pPr>
            <a:r>
              <a:rPr lang="ja-JP" altLang="en-US" sz="4000" kern="0" dirty="0"/>
              <a:t>第５節　居宅サービス計画の</a:t>
            </a:r>
            <a:endParaRPr lang="en-US" altLang="ja-JP" sz="4000" kern="0" dirty="0"/>
          </a:p>
          <a:p>
            <a:pPr marL="185738">
              <a:lnSpc>
                <a:spcPts val="5000"/>
              </a:lnSpc>
            </a:pPr>
            <a:r>
              <a:rPr lang="ja-JP" altLang="en-US" sz="4000" kern="0" dirty="0"/>
              <a:t>再作成を行う方法と技術</a:t>
            </a:r>
          </a:p>
        </p:txBody>
      </p:sp>
      <p:sp>
        <p:nvSpPr>
          <p:cNvPr id="6" name="テキスト ボックス 5"/>
          <p:cNvSpPr txBox="1"/>
          <p:nvPr/>
        </p:nvSpPr>
        <p:spPr>
          <a:xfrm>
            <a:off x="7419205" y="914400"/>
            <a:ext cx="1363288" cy="369332"/>
          </a:xfrm>
          <a:prstGeom prst="rect">
            <a:avLst/>
          </a:prstGeom>
          <a:noFill/>
          <a:ln>
            <a:solidFill>
              <a:schemeClr val="tx1"/>
            </a:solidFill>
          </a:ln>
        </p:spPr>
        <p:txBody>
          <a:bodyPr wrap="square" rtlCol="0">
            <a:spAutoFit/>
          </a:bodyPr>
          <a:lstStyle/>
          <a:p>
            <a:r>
              <a:rPr kumimoji="1" lang="ja-JP" altLang="en-US" dirty="0"/>
              <a:t>Ｐ．</a:t>
            </a:r>
            <a:r>
              <a:rPr kumimoji="1" lang="en-US" altLang="ja-JP" dirty="0"/>
              <a:t>585</a:t>
            </a:r>
            <a:endParaRPr kumimoji="1" lang="ja-JP" alt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2734235"/>
            <a:ext cx="7772400" cy="1143000"/>
          </a:xfrm>
        </p:spPr>
        <p:txBody>
          <a:bodyPr/>
          <a:lstStyle/>
          <a:p>
            <a:r>
              <a:rPr kumimoji="1" lang="ja-JP" altLang="en-US" sz="6600" dirty="0">
                <a:solidFill>
                  <a:schemeClr val="bg1"/>
                </a:solidFill>
              </a:rPr>
              <a:t>演　　　習</a:t>
            </a:r>
          </a:p>
        </p:txBody>
      </p:sp>
      <p:sp>
        <p:nvSpPr>
          <p:cNvPr id="3" name="スライド番号プレースホルダー 2"/>
          <p:cNvSpPr>
            <a:spLocks noGrp="1"/>
          </p:cNvSpPr>
          <p:nvPr>
            <p:ph type="sldNum" sz="quarter" idx="12"/>
          </p:nvPr>
        </p:nvSpPr>
        <p:spPr/>
        <p:txBody>
          <a:bodyPr/>
          <a:lstStyle/>
          <a:p>
            <a:fld id="{C87FF64F-2374-4E00-AF63-D51360DF2E80}" type="slidenum">
              <a:rPr lang="en-US" altLang="ja-JP" smtClean="0"/>
              <a:pPr/>
              <a:t>33</a:t>
            </a:fld>
            <a:r>
              <a:rPr lang="en-US" altLang="ja-JP"/>
              <a:t>      </a:t>
            </a:r>
            <a:endParaRPr lang="en-US" altLang="ja-JP" sz="1400"/>
          </a:p>
        </p:txBody>
      </p:sp>
    </p:spTree>
    <p:extLst>
      <p:ext uri="{BB962C8B-B14F-4D97-AF65-F5344CB8AC3E}">
        <p14:creationId xmlns:p14="http://schemas.microsoft.com/office/powerpoint/2010/main" val="551136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298876" y="2323237"/>
            <a:ext cx="8634714" cy="4216539"/>
          </a:xfrm>
          <a:prstGeom prst="rect">
            <a:avLst/>
          </a:prstGeom>
          <a:solidFill>
            <a:schemeClr val="bg1">
              <a:lumMod val="85000"/>
            </a:schemeClr>
          </a:solidFill>
        </p:spPr>
        <p:txBody>
          <a:bodyPr wrap="square">
            <a:spAutoFit/>
          </a:bodyPr>
          <a:lstStyle/>
          <a:p>
            <a:pPr marL="800100" indent="-800100" algn="just">
              <a:spcAft>
                <a:spcPts val="0"/>
              </a:spcAft>
            </a:pPr>
            <a:r>
              <a:rPr lang="ja-JP" altLang="ja-JP" sz="3200" kern="0" dirty="0">
                <a:solidFill>
                  <a:srgbClr val="808080"/>
                </a:solidFill>
                <a:latin typeface="Century" panose="02040604050505020304" pitchFamily="18" charset="0"/>
                <a:ea typeface="ＭＳ ゴシック" panose="020B0609070205080204" pitchFamily="49" charset="-128"/>
                <a:cs typeface="MS-Mincho"/>
              </a:rPr>
              <a:t>【修得目標】</a:t>
            </a:r>
            <a:endParaRPr lang="en-US" altLang="ja-JP" sz="3200" kern="0" dirty="0">
              <a:solidFill>
                <a:srgbClr val="808080"/>
              </a:solidFill>
              <a:latin typeface="Century" panose="02040604050505020304" pitchFamily="18" charset="0"/>
              <a:ea typeface="ＭＳ ゴシック" panose="020B0609070205080204" pitchFamily="49" charset="-128"/>
              <a:cs typeface="MS-Mincho"/>
            </a:endParaRPr>
          </a:p>
          <a:p>
            <a:pPr marL="800100" indent="-800100" algn="just">
              <a:spcAft>
                <a:spcPts val="0"/>
              </a:spcAft>
            </a:pPr>
            <a:endParaRPr lang="ja-JP" altLang="ja-JP" sz="1200" kern="100" dirty="0">
              <a:latin typeface="Century" panose="02040604050505020304" pitchFamily="18" charset="0"/>
              <a:ea typeface="ＭＳ 明朝" panose="02020609040205080304" pitchFamily="17" charset="-128"/>
              <a:cs typeface="Times New Roman" panose="02020603050405020304" pitchFamily="18" charset="0"/>
            </a:endParaRPr>
          </a:p>
          <a:p>
            <a:pPr marL="114300" indent="-114300" algn="just">
              <a:spcAft>
                <a:spcPts val="0"/>
              </a:spcAft>
            </a:pPr>
            <a:r>
              <a:rPr lang="ja-JP" altLang="ja-JP" sz="3200" kern="100" dirty="0">
                <a:latin typeface="Century" panose="02040604050505020304" pitchFamily="18" charset="0"/>
                <a:ea typeface="ＭＳ ゴシック" panose="020B0609070205080204" pitchFamily="49" charset="-128"/>
                <a:cs typeface="Times New Roman" panose="02020603050405020304" pitchFamily="18" charset="0"/>
              </a:rPr>
              <a:t>②目標に対する各サービスの達成度（効果）</a:t>
            </a:r>
            <a:endParaRPr lang="en-US" altLang="ja-JP" sz="3200" kern="100" dirty="0">
              <a:latin typeface="Century" panose="02040604050505020304" pitchFamily="18" charset="0"/>
              <a:ea typeface="ＭＳ ゴシック" panose="020B0609070205080204" pitchFamily="49" charset="-128"/>
              <a:cs typeface="Times New Roman" panose="02020603050405020304" pitchFamily="18" charset="0"/>
            </a:endParaRPr>
          </a:p>
          <a:p>
            <a:pPr marL="114300" indent="-114300" algn="just">
              <a:spcAft>
                <a:spcPts val="0"/>
              </a:spcAft>
            </a:pPr>
            <a:r>
              <a:rPr lang="ja-JP" altLang="en-US" sz="3200" kern="100" dirty="0">
                <a:latin typeface="Century" panose="02040604050505020304" pitchFamily="18" charset="0"/>
                <a:ea typeface="ＭＳ ゴシック" panose="020B0609070205080204" pitchFamily="49" charset="-128"/>
                <a:cs typeface="Times New Roman" panose="02020603050405020304" pitchFamily="18" charset="0"/>
              </a:rPr>
              <a:t>　</a:t>
            </a:r>
            <a:r>
              <a:rPr lang="ja-JP" altLang="ja-JP" sz="3200" kern="100" dirty="0">
                <a:latin typeface="Century" panose="02040604050505020304" pitchFamily="18" charset="0"/>
                <a:ea typeface="ＭＳ ゴシック" panose="020B0609070205080204" pitchFamily="49" charset="-128"/>
                <a:cs typeface="Times New Roman" panose="02020603050405020304" pitchFamily="18" charset="0"/>
              </a:rPr>
              <a:t>の検証の必要性について説明できる</a:t>
            </a:r>
            <a:endParaRPr lang="en-US" altLang="ja-JP" sz="3200" kern="100" dirty="0">
              <a:latin typeface="Century" panose="02040604050505020304" pitchFamily="18" charset="0"/>
              <a:ea typeface="ＭＳ ゴシック" panose="020B0609070205080204" pitchFamily="49" charset="-128"/>
              <a:cs typeface="Times New Roman" panose="02020603050405020304" pitchFamily="18" charset="0"/>
            </a:endParaRPr>
          </a:p>
          <a:p>
            <a:pPr marL="114300" indent="-114300" algn="just">
              <a:spcAft>
                <a:spcPts val="0"/>
              </a:spcAft>
            </a:pPr>
            <a:endParaRPr lang="ja-JP" altLang="ja-JP" sz="1600" kern="100" dirty="0">
              <a:latin typeface="Century" panose="02040604050505020304" pitchFamily="18" charset="0"/>
              <a:ea typeface="ＭＳ 明朝" panose="02020609040205080304" pitchFamily="17" charset="-128"/>
              <a:cs typeface="Times New Roman" panose="02020603050405020304" pitchFamily="18" charset="0"/>
            </a:endParaRPr>
          </a:p>
          <a:p>
            <a:pPr marL="114300" indent="-114300" algn="just">
              <a:spcAft>
                <a:spcPts val="0"/>
              </a:spcAft>
            </a:pPr>
            <a:r>
              <a:rPr lang="ja-JP" altLang="ja-JP" sz="3200" kern="100" dirty="0">
                <a:latin typeface="Century" panose="02040604050505020304" pitchFamily="18" charset="0"/>
                <a:ea typeface="ＭＳ ゴシック" panose="020B0609070205080204" pitchFamily="49" charset="-128"/>
                <a:cs typeface="Times New Roman" panose="02020603050405020304" pitchFamily="18" charset="0"/>
              </a:rPr>
              <a:t>③目標に対する各サービスの達成度（効果）</a:t>
            </a:r>
            <a:endParaRPr lang="en-US" altLang="ja-JP" sz="3200" kern="100" dirty="0">
              <a:latin typeface="Century" panose="02040604050505020304" pitchFamily="18" charset="0"/>
              <a:ea typeface="ＭＳ ゴシック" panose="020B0609070205080204" pitchFamily="49" charset="-128"/>
              <a:cs typeface="Times New Roman" panose="02020603050405020304" pitchFamily="18" charset="0"/>
            </a:endParaRPr>
          </a:p>
          <a:p>
            <a:pPr marL="114300" indent="-114300" algn="just">
              <a:spcAft>
                <a:spcPts val="0"/>
              </a:spcAft>
            </a:pPr>
            <a:r>
              <a:rPr lang="ja-JP" altLang="en-US" sz="3200" kern="100" dirty="0">
                <a:latin typeface="Century" panose="02040604050505020304" pitchFamily="18" charset="0"/>
                <a:ea typeface="ＭＳ ゴシック" panose="020B0609070205080204" pitchFamily="49" charset="-128"/>
                <a:cs typeface="Times New Roman" panose="02020603050405020304" pitchFamily="18" charset="0"/>
              </a:rPr>
              <a:t>　</a:t>
            </a:r>
            <a:r>
              <a:rPr lang="ja-JP" altLang="ja-JP" sz="3200" kern="100" dirty="0">
                <a:latin typeface="Century" panose="02040604050505020304" pitchFamily="18" charset="0"/>
                <a:ea typeface="ＭＳ ゴシック" panose="020B0609070205080204" pitchFamily="49" charset="-128"/>
                <a:cs typeface="Times New Roman" panose="02020603050405020304" pitchFamily="18" charset="0"/>
              </a:rPr>
              <a:t>について評価できる</a:t>
            </a:r>
            <a:endParaRPr lang="en-US" altLang="ja-JP" sz="3200" kern="100" dirty="0">
              <a:latin typeface="Century" panose="02040604050505020304" pitchFamily="18" charset="0"/>
              <a:ea typeface="ＭＳ ゴシック" panose="020B0609070205080204" pitchFamily="49" charset="-128"/>
              <a:cs typeface="Times New Roman" panose="02020603050405020304" pitchFamily="18" charset="0"/>
            </a:endParaRPr>
          </a:p>
          <a:p>
            <a:pPr marL="114300" indent="-114300" algn="just">
              <a:spcAft>
                <a:spcPts val="0"/>
              </a:spcAft>
            </a:pPr>
            <a:endParaRPr lang="en-US" altLang="ja-JP" sz="1600" kern="100" dirty="0">
              <a:latin typeface="Century" panose="02040604050505020304" pitchFamily="18" charset="0"/>
              <a:ea typeface="ＭＳ ゴシック" panose="020B0609070205080204" pitchFamily="49" charset="-128"/>
              <a:cs typeface="Times New Roman" panose="02020603050405020304" pitchFamily="18" charset="0"/>
            </a:endParaRPr>
          </a:p>
          <a:p>
            <a:pPr marL="800100" indent="-800100" algn="just">
              <a:spcAft>
                <a:spcPts val="0"/>
              </a:spcAft>
            </a:pPr>
            <a:r>
              <a:rPr lang="ja-JP" altLang="en-US" sz="3200" dirty="0"/>
              <a:t>④モニタリング結果の記録作成の意味と重要性</a:t>
            </a:r>
            <a:endParaRPr lang="en-US" altLang="ja-JP" sz="3200" dirty="0"/>
          </a:p>
          <a:p>
            <a:pPr marL="800100" indent="-800100" algn="just">
              <a:spcAft>
                <a:spcPts val="0"/>
              </a:spcAft>
            </a:pPr>
            <a:r>
              <a:rPr lang="ja-JP" altLang="en-US" sz="3200" dirty="0"/>
              <a:t>　について説明できる。 </a:t>
            </a:r>
          </a:p>
        </p:txBody>
      </p:sp>
      <p:sp>
        <p:nvSpPr>
          <p:cNvPr id="5" name="タイトル 1"/>
          <p:cNvSpPr txBox="1">
            <a:spLocks/>
          </p:cNvSpPr>
          <p:nvPr/>
        </p:nvSpPr>
        <p:spPr>
          <a:xfrm>
            <a:off x="11575" y="0"/>
            <a:ext cx="9143999" cy="1518249"/>
          </a:xfrm>
          <a:prstGeom prst="rect">
            <a:avLst/>
          </a:prstGeom>
          <a:solidFill>
            <a:schemeClr val="accent5"/>
          </a:solidFill>
        </p:spPr>
        <p:txBody>
          <a:bodyPr anchor="ctr" anchorCtr="1"/>
          <a:lstStyle>
            <a:lvl1pPr algn="ctr" rtl="0" fontAlgn="base">
              <a:lnSpc>
                <a:spcPct val="80000"/>
              </a:lnSpc>
              <a:spcBef>
                <a:spcPct val="0"/>
              </a:spcBef>
              <a:spcAft>
                <a:spcPct val="0"/>
              </a:spcAft>
              <a:defRPr kumimoji="1" sz="4400">
                <a:solidFill>
                  <a:schemeClr val="tx2"/>
                </a:solidFill>
                <a:latin typeface="+mj-lt"/>
                <a:ea typeface="+mj-ea"/>
                <a:cs typeface="+mj-cs"/>
              </a:defRPr>
            </a:lvl1pPr>
            <a:lvl2pPr algn="ctr" rtl="0" fontAlgn="base">
              <a:lnSpc>
                <a:spcPct val="80000"/>
              </a:lnSpc>
              <a:spcBef>
                <a:spcPct val="0"/>
              </a:spcBef>
              <a:spcAft>
                <a:spcPct val="0"/>
              </a:spcAft>
              <a:defRPr kumimoji="1" sz="4400">
                <a:solidFill>
                  <a:schemeClr val="tx2"/>
                </a:solidFill>
                <a:latin typeface="Arial" charset="0"/>
                <a:ea typeface="ＭＳ Ｐゴシック" charset="-128"/>
              </a:defRPr>
            </a:lvl2pPr>
            <a:lvl3pPr algn="ctr" rtl="0" fontAlgn="base">
              <a:lnSpc>
                <a:spcPct val="80000"/>
              </a:lnSpc>
              <a:spcBef>
                <a:spcPct val="0"/>
              </a:spcBef>
              <a:spcAft>
                <a:spcPct val="0"/>
              </a:spcAft>
              <a:defRPr kumimoji="1" sz="4400">
                <a:solidFill>
                  <a:schemeClr val="tx2"/>
                </a:solidFill>
                <a:latin typeface="Arial" charset="0"/>
                <a:ea typeface="ＭＳ Ｐゴシック" charset="-128"/>
              </a:defRPr>
            </a:lvl3pPr>
            <a:lvl4pPr algn="ctr" rtl="0" fontAlgn="base">
              <a:lnSpc>
                <a:spcPct val="80000"/>
              </a:lnSpc>
              <a:spcBef>
                <a:spcPct val="0"/>
              </a:spcBef>
              <a:spcAft>
                <a:spcPct val="0"/>
              </a:spcAft>
              <a:defRPr kumimoji="1" sz="4400">
                <a:solidFill>
                  <a:schemeClr val="tx2"/>
                </a:solidFill>
                <a:latin typeface="Arial" charset="0"/>
                <a:ea typeface="ＭＳ Ｐゴシック" charset="-128"/>
              </a:defRPr>
            </a:lvl4pPr>
            <a:lvl5pPr algn="ctr" rtl="0" fontAlgn="base">
              <a:lnSpc>
                <a:spcPct val="80000"/>
              </a:lnSpc>
              <a:spcBef>
                <a:spcPct val="0"/>
              </a:spcBef>
              <a:spcAft>
                <a:spcPct val="0"/>
              </a:spcAft>
              <a:defRPr kumimoji="1" sz="4400">
                <a:solidFill>
                  <a:schemeClr val="tx2"/>
                </a:solidFill>
                <a:latin typeface="Arial" charset="0"/>
                <a:ea typeface="ＭＳ Ｐゴシック" charset="-128"/>
              </a:defRPr>
            </a:lvl5pPr>
            <a:lvl6pPr marL="457200" algn="ctr" rtl="0" fontAlgn="base">
              <a:lnSpc>
                <a:spcPct val="80000"/>
              </a:lnSpc>
              <a:spcBef>
                <a:spcPct val="0"/>
              </a:spcBef>
              <a:spcAft>
                <a:spcPct val="0"/>
              </a:spcAft>
              <a:defRPr kumimoji="1" sz="4400">
                <a:solidFill>
                  <a:schemeClr val="tx2"/>
                </a:solidFill>
                <a:latin typeface="Arial" charset="0"/>
                <a:ea typeface="ＭＳ Ｐゴシック" charset="-128"/>
              </a:defRPr>
            </a:lvl6pPr>
            <a:lvl7pPr marL="914400" algn="ctr" rtl="0" fontAlgn="base">
              <a:lnSpc>
                <a:spcPct val="80000"/>
              </a:lnSpc>
              <a:spcBef>
                <a:spcPct val="0"/>
              </a:spcBef>
              <a:spcAft>
                <a:spcPct val="0"/>
              </a:spcAft>
              <a:defRPr kumimoji="1" sz="4400">
                <a:solidFill>
                  <a:schemeClr val="tx2"/>
                </a:solidFill>
                <a:latin typeface="Arial" charset="0"/>
                <a:ea typeface="ＭＳ Ｐゴシック" charset="-128"/>
              </a:defRPr>
            </a:lvl7pPr>
            <a:lvl8pPr marL="1371600" algn="ctr" rtl="0" fontAlgn="base">
              <a:lnSpc>
                <a:spcPct val="80000"/>
              </a:lnSpc>
              <a:spcBef>
                <a:spcPct val="0"/>
              </a:spcBef>
              <a:spcAft>
                <a:spcPct val="0"/>
              </a:spcAft>
              <a:defRPr kumimoji="1" sz="4400">
                <a:solidFill>
                  <a:schemeClr val="tx2"/>
                </a:solidFill>
                <a:latin typeface="Arial" charset="0"/>
                <a:ea typeface="ＭＳ Ｐゴシック" charset="-128"/>
              </a:defRPr>
            </a:lvl8pPr>
            <a:lvl9pPr marL="1828800" algn="ctr" rtl="0" fontAlgn="base">
              <a:lnSpc>
                <a:spcPct val="80000"/>
              </a:lnSpc>
              <a:spcBef>
                <a:spcPct val="0"/>
              </a:spcBef>
              <a:spcAft>
                <a:spcPct val="0"/>
              </a:spcAft>
              <a:defRPr kumimoji="1" sz="4400">
                <a:solidFill>
                  <a:schemeClr val="tx2"/>
                </a:solidFill>
                <a:latin typeface="Arial" charset="0"/>
                <a:ea typeface="ＭＳ Ｐゴシック" charset="-128"/>
              </a:defRPr>
            </a:lvl9pPr>
          </a:lstStyle>
          <a:p>
            <a:r>
              <a:rPr lang="ja-JP" altLang="ja-JP" kern="0" dirty="0"/>
              <a:t>＜演習＞</a:t>
            </a:r>
            <a:br>
              <a:rPr lang="en-US" altLang="ja-JP" sz="1000" kern="0" dirty="0"/>
            </a:br>
            <a:br>
              <a:rPr lang="en-US" altLang="ja-JP" sz="1000" kern="0" dirty="0"/>
            </a:br>
            <a:r>
              <a:rPr lang="ja-JP" altLang="ja-JP" sz="4000" kern="0" dirty="0"/>
              <a:t>事例：</a:t>
            </a:r>
            <a:r>
              <a:rPr lang="ja-JP" altLang="ja-JP" sz="4000" b="1" kern="0" dirty="0">
                <a:solidFill>
                  <a:srgbClr val="FF3399"/>
                </a:solidFill>
              </a:rPr>
              <a:t>神谷花子さん</a:t>
            </a:r>
            <a:r>
              <a:rPr lang="ja-JP" altLang="ja-JP" sz="4000" kern="0" dirty="0">
                <a:solidFill>
                  <a:srgbClr val="0070C0"/>
                </a:solidFill>
              </a:rPr>
              <a:t>のモニタリング演習</a:t>
            </a:r>
            <a:endParaRPr lang="ja-JP" altLang="en-US" kern="0" dirty="0"/>
          </a:p>
        </p:txBody>
      </p:sp>
    </p:spTree>
    <p:extLst>
      <p:ext uri="{BB962C8B-B14F-4D97-AF65-F5344CB8AC3E}">
        <p14:creationId xmlns:p14="http://schemas.microsoft.com/office/powerpoint/2010/main" val="23114966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 y="0"/>
            <a:ext cx="9143999" cy="1368000"/>
          </a:xfrm>
          <a:solidFill>
            <a:schemeClr val="accent5"/>
          </a:solidFill>
        </p:spPr>
        <p:txBody>
          <a:bodyPr/>
          <a:lstStyle/>
          <a:p>
            <a:r>
              <a:rPr lang="ja-JP" altLang="ja-JP" dirty="0">
                <a:solidFill>
                  <a:schemeClr val="accent3">
                    <a:lumMod val="50000"/>
                  </a:schemeClr>
                </a:solidFill>
              </a:rPr>
              <a:t>＜演習＞</a:t>
            </a:r>
            <a:br>
              <a:rPr lang="en-US" altLang="ja-JP" sz="1000" dirty="0"/>
            </a:br>
            <a:br>
              <a:rPr lang="en-US" altLang="ja-JP" sz="1000" dirty="0"/>
            </a:br>
            <a:r>
              <a:rPr lang="ja-JP" altLang="ja-JP" sz="3600" dirty="0"/>
              <a:t>事例：</a:t>
            </a:r>
            <a:r>
              <a:rPr lang="ja-JP" altLang="ja-JP" sz="3600" b="1" dirty="0">
                <a:solidFill>
                  <a:srgbClr val="FF3399"/>
                </a:solidFill>
                <a:effectLst>
                  <a:outerShdw blurRad="38100" dist="38100" dir="2700000" algn="tl">
                    <a:srgbClr val="000000">
                      <a:alpha val="43137"/>
                    </a:srgbClr>
                  </a:outerShdw>
                </a:effectLst>
              </a:rPr>
              <a:t>神谷花子さん</a:t>
            </a:r>
            <a:r>
              <a:rPr lang="ja-JP" altLang="ja-JP" sz="3600" b="1" dirty="0">
                <a:solidFill>
                  <a:schemeClr val="tx1"/>
                </a:solidFill>
                <a:effectLst>
                  <a:outerShdw blurRad="38100" dist="38100" dir="2700000" algn="tl">
                    <a:srgbClr val="000000">
                      <a:alpha val="43137"/>
                    </a:srgbClr>
                  </a:outerShdw>
                </a:effectLst>
              </a:rPr>
              <a:t>のモニタリング演習</a:t>
            </a:r>
            <a:endParaRPr kumimoji="1" lang="ja-JP" altLang="en-US" sz="3600" b="1" dirty="0">
              <a:solidFill>
                <a:schemeClr val="tx1"/>
              </a:solidFill>
              <a:effectLst>
                <a:outerShdw blurRad="38100" dist="38100" dir="2700000" algn="tl">
                  <a:srgbClr val="000000">
                    <a:alpha val="43137"/>
                  </a:srgbClr>
                </a:outerShdw>
              </a:effectLst>
            </a:endParaRPr>
          </a:p>
        </p:txBody>
      </p:sp>
      <p:sp>
        <p:nvSpPr>
          <p:cNvPr id="3" name="サブタイトル 2"/>
          <p:cNvSpPr>
            <a:spLocks noGrp="1"/>
          </p:cNvSpPr>
          <p:nvPr>
            <p:ph type="subTitle" idx="1"/>
          </p:nvPr>
        </p:nvSpPr>
        <p:spPr>
          <a:xfrm>
            <a:off x="241541" y="1449978"/>
            <a:ext cx="8902459" cy="4325346"/>
          </a:xfrm>
        </p:spPr>
        <p:txBody>
          <a:bodyPr/>
          <a:lstStyle/>
          <a:p>
            <a:pPr algn="l">
              <a:lnSpc>
                <a:spcPct val="150000"/>
              </a:lnSpc>
            </a:pPr>
            <a:r>
              <a:rPr lang="ja-JP" altLang="en-US" sz="4000" b="1" dirty="0"/>
              <a:t>①　</a:t>
            </a:r>
            <a:r>
              <a:rPr lang="ja-JP" altLang="en-US" sz="4000" b="1" dirty="0">
                <a:solidFill>
                  <a:srgbClr val="FF0000"/>
                </a:solidFill>
              </a:rPr>
              <a:t>事例の読み込み</a:t>
            </a:r>
            <a:r>
              <a:rPr lang="ja-JP" altLang="en-US" sz="2000" b="1" dirty="0">
                <a:solidFill>
                  <a:srgbClr val="FF0000"/>
                </a:solidFill>
              </a:rPr>
              <a:t>　</a:t>
            </a:r>
            <a:r>
              <a:rPr lang="ja-JP" altLang="en-US" sz="4000" b="1" dirty="0">
                <a:solidFill>
                  <a:schemeClr val="accent4">
                    <a:lumMod val="50000"/>
                    <a:lumOff val="50000"/>
                  </a:schemeClr>
                </a:solidFill>
              </a:rPr>
              <a:t>・</a:t>
            </a:r>
            <a:r>
              <a:rPr lang="ja-JP" altLang="en-US" sz="1600" b="1" dirty="0">
                <a:solidFill>
                  <a:schemeClr val="accent4">
                    <a:lumMod val="50000"/>
                    <a:lumOff val="50000"/>
                  </a:schemeClr>
                </a:solidFill>
              </a:rPr>
              <a:t>　</a:t>
            </a:r>
            <a:r>
              <a:rPr lang="ja-JP" altLang="en-US" sz="4000" b="1" dirty="0">
                <a:solidFill>
                  <a:schemeClr val="accent4">
                    <a:lumMod val="50000"/>
                    <a:lumOff val="50000"/>
                  </a:schemeClr>
                </a:solidFill>
              </a:rPr>
              <a:t>ポイント解説</a:t>
            </a:r>
            <a:endParaRPr lang="en-US" altLang="ja-JP" sz="4000" b="1" dirty="0">
              <a:solidFill>
                <a:schemeClr val="accent4">
                  <a:lumMod val="50000"/>
                  <a:lumOff val="50000"/>
                </a:schemeClr>
              </a:solidFill>
            </a:endParaRPr>
          </a:p>
          <a:p>
            <a:pPr algn="l">
              <a:lnSpc>
                <a:spcPct val="150000"/>
              </a:lnSpc>
            </a:pPr>
            <a:endParaRPr lang="en-US" altLang="ja-JP" sz="4000" b="1" dirty="0">
              <a:solidFill>
                <a:schemeClr val="accent4">
                  <a:lumMod val="50000"/>
                  <a:lumOff val="50000"/>
                </a:schemeClr>
              </a:solidFill>
            </a:endParaRPr>
          </a:p>
          <a:p>
            <a:pPr algn="l">
              <a:lnSpc>
                <a:spcPct val="150000"/>
              </a:lnSpc>
            </a:pPr>
            <a:endParaRPr lang="en-US" altLang="ja-JP" sz="4000" b="1" dirty="0">
              <a:solidFill>
                <a:schemeClr val="accent2">
                  <a:lumMod val="60000"/>
                  <a:lumOff val="40000"/>
                </a:schemeClr>
              </a:solidFill>
            </a:endParaRPr>
          </a:p>
          <a:p>
            <a:pPr algn="l">
              <a:lnSpc>
                <a:spcPct val="150000"/>
              </a:lnSpc>
            </a:pPr>
            <a:endParaRPr lang="en-US" altLang="ja-JP" sz="1800" dirty="0"/>
          </a:p>
          <a:p>
            <a:pPr algn="l">
              <a:lnSpc>
                <a:spcPct val="150000"/>
              </a:lnSpc>
            </a:pPr>
            <a:r>
              <a:rPr lang="ja-JP" altLang="en-US" sz="1800" dirty="0"/>
              <a:t>　　　　　　　　　　　　　　　</a:t>
            </a:r>
            <a:endParaRPr lang="ja-JP" altLang="ja-JP" sz="1800" b="1" dirty="0">
              <a:solidFill>
                <a:schemeClr val="accent2">
                  <a:lumMod val="60000"/>
                  <a:lumOff val="40000"/>
                </a:schemeClr>
              </a:solidFill>
            </a:endParaRPr>
          </a:p>
          <a:p>
            <a:pPr algn="l"/>
            <a:endParaRPr lang="en-US" altLang="ja-JP" sz="800" dirty="0"/>
          </a:p>
          <a:p>
            <a:pPr algn="l"/>
            <a:endParaRPr kumimoji="1" lang="ja-JP" altLang="en-US" dirty="0"/>
          </a:p>
        </p:txBody>
      </p:sp>
      <p:sp>
        <p:nvSpPr>
          <p:cNvPr id="7" name="フローチャート: 書類 6"/>
          <p:cNvSpPr/>
          <p:nvPr/>
        </p:nvSpPr>
        <p:spPr bwMode="auto">
          <a:xfrm>
            <a:off x="858629" y="2349008"/>
            <a:ext cx="2380129" cy="1317811"/>
          </a:xfrm>
          <a:prstGeom prst="flowChartDocument">
            <a:avLst/>
          </a:prstGeom>
          <a:solidFill>
            <a:srgbClr val="CCFFCC"/>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2800" b="1" i="0" u="none" strike="noStrike" cap="none" normalizeH="0" baseline="0" dirty="0">
                <a:ln>
                  <a:noFill/>
                </a:ln>
                <a:solidFill>
                  <a:schemeClr val="tx1"/>
                </a:solidFill>
                <a:effectLst/>
                <a:latin typeface="Arial" charset="0"/>
                <a:ea typeface="ＭＳ Ｐゴシック" charset="-128"/>
              </a:rPr>
              <a:t>支援経過記録</a:t>
            </a:r>
          </a:p>
        </p:txBody>
      </p:sp>
      <p:sp>
        <p:nvSpPr>
          <p:cNvPr id="9" name="フローチャート: 書類 8"/>
          <p:cNvSpPr/>
          <p:nvPr/>
        </p:nvSpPr>
        <p:spPr bwMode="auto">
          <a:xfrm>
            <a:off x="3435914" y="2362071"/>
            <a:ext cx="2380129" cy="1317811"/>
          </a:xfrm>
          <a:prstGeom prst="flowChartDocument">
            <a:avLst/>
          </a:prstGeom>
          <a:solidFill>
            <a:srgbClr val="CCFFCC"/>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2800" b="1" i="0" u="none" strike="noStrike" cap="none" normalizeH="0" baseline="0" dirty="0">
                <a:ln>
                  <a:noFill/>
                </a:ln>
                <a:solidFill>
                  <a:schemeClr val="tx1"/>
                </a:solidFill>
                <a:effectLst/>
                <a:latin typeface="Arial" charset="0"/>
                <a:ea typeface="ＭＳ Ｐゴシック" charset="-128"/>
              </a:rPr>
              <a:t>モニタリング</a:t>
            </a:r>
            <a:endParaRPr kumimoji="1" lang="en-US" altLang="ja-JP" sz="2800" b="1" i="0" u="none" strike="noStrike" cap="none" normalizeH="0" baseline="0" dirty="0">
              <a:ln>
                <a:noFill/>
              </a:ln>
              <a:solidFill>
                <a:schemeClr val="tx1"/>
              </a:solidFill>
              <a:effectLst/>
              <a:latin typeface="Arial" charset="0"/>
              <a:ea typeface="ＭＳ Ｐゴシック" charset="-128"/>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2800" b="1" i="0" u="none" strike="noStrike" cap="none" normalizeH="0" baseline="0" dirty="0">
                <a:ln>
                  <a:noFill/>
                </a:ln>
                <a:solidFill>
                  <a:schemeClr val="tx1"/>
                </a:solidFill>
                <a:effectLst/>
                <a:latin typeface="Arial" charset="0"/>
                <a:ea typeface="ＭＳ Ｐゴシック" charset="-128"/>
              </a:rPr>
              <a:t>実践記録票</a:t>
            </a:r>
          </a:p>
        </p:txBody>
      </p:sp>
      <p:sp>
        <p:nvSpPr>
          <p:cNvPr id="10" name="フローチャート: 書類 9"/>
          <p:cNvSpPr/>
          <p:nvPr/>
        </p:nvSpPr>
        <p:spPr bwMode="auto">
          <a:xfrm>
            <a:off x="5856446" y="2362072"/>
            <a:ext cx="2380129" cy="1317811"/>
          </a:xfrm>
          <a:prstGeom prst="flowChartDocument">
            <a:avLst/>
          </a:prstGeom>
          <a:solidFill>
            <a:srgbClr val="CCFFCC"/>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2800" b="1" i="0" u="none" strike="noStrike" cap="none" normalizeH="0" baseline="0" dirty="0">
                <a:ln>
                  <a:noFill/>
                </a:ln>
                <a:solidFill>
                  <a:schemeClr val="tx1"/>
                </a:solidFill>
                <a:effectLst/>
                <a:latin typeface="Arial" charset="0"/>
                <a:ea typeface="ＭＳ Ｐゴシック" charset="-128"/>
              </a:rPr>
              <a:t>モニタリング</a:t>
            </a:r>
            <a:endParaRPr kumimoji="1" lang="en-US" altLang="ja-JP" sz="2800" b="1" i="0" u="none" strike="noStrike" cap="none" normalizeH="0" baseline="0" dirty="0">
              <a:ln>
                <a:noFill/>
              </a:ln>
              <a:solidFill>
                <a:schemeClr val="tx1"/>
              </a:solidFill>
              <a:effectLst/>
              <a:latin typeface="Arial" charset="0"/>
              <a:ea typeface="ＭＳ Ｐゴシック" charset="-128"/>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2800" b="1" i="0" u="none" strike="noStrike" cap="none" normalizeH="0" baseline="0" dirty="0">
                <a:ln>
                  <a:noFill/>
                </a:ln>
                <a:solidFill>
                  <a:schemeClr val="tx1"/>
                </a:solidFill>
                <a:effectLst/>
                <a:latin typeface="Arial" charset="0"/>
                <a:ea typeface="ＭＳ Ｐゴシック" charset="-128"/>
              </a:rPr>
              <a:t>評価票</a:t>
            </a:r>
          </a:p>
        </p:txBody>
      </p:sp>
      <p:sp>
        <p:nvSpPr>
          <p:cNvPr id="11" name="正方形/長方形 10"/>
          <p:cNvSpPr/>
          <p:nvPr/>
        </p:nvSpPr>
        <p:spPr>
          <a:xfrm>
            <a:off x="3494687" y="4295893"/>
            <a:ext cx="1723549" cy="369332"/>
          </a:xfrm>
          <a:prstGeom prst="rect">
            <a:avLst/>
          </a:prstGeom>
        </p:spPr>
        <p:txBody>
          <a:bodyPr wrap="none">
            <a:spAutoFit/>
          </a:bodyPr>
          <a:lstStyle/>
          <a:p>
            <a:r>
              <a:rPr lang="ja-JP" altLang="ja-JP" dirty="0"/>
              <a:t>（</a:t>
            </a:r>
            <a:r>
              <a:rPr lang="en-US" altLang="ja-JP" dirty="0"/>
              <a:t>5</a:t>
            </a:r>
            <a:r>
              <a:rPr lang="ja-JP" altLang="ja-JP" dirty="0"/>
              <a:t>月</a:t>
            </a:r>
            <a:r>
              <a:rPr lang="en-US" altLang="ja-JP" dirty="0"/>
              <a:t>31</a:t>
            </a:r>
            <a:r>
              <a:rPr lang="ja-JP" altLang="ja-JP" dirty="0"/>
              <a:t>日作成）</a:t>
            </a:r>
            <a:endParaRPr lang="ja-JP" altLang="en-US" dirty="0"/>
          </a:p>
        </p:txBody>
      </p:sp>
      <p:sp>
        <p:nvSpPr>
          <p:cNvPr id="13" name="テキスト ボックス 12"/>
          <p:cNvSpPr txBox="1"/>
          <p:nvPr/>
        </p:nvSpPr>
        <p:spPr>
          <a:xfrm>
            <a:off x="796833" y="3814355"/>
            <a:ext cx="2376000" cy="369332"/>
          </a:xfrm>
          <a:prstGeom prst="rect">
            <a:avLst/>
          </a:prstGeom>
          <a:solidFill>
            <a:srgbClr val="FFFF66"/>
          </a:solidFill>
        </p:spPr>
        <p:txBody>
          <a:bodyPr wrap="square" rtlCol="0">
            <a:spAutoFit/>
          </a:bodyPr>
          <a:lstStyle/>
          <a:p>
            <a:r>
              <a:rPr kumimoji="1" lang="ja-JP" altLang="en-US" b="1" dirty="0"/>
              <a:t>テキスト</a:t>
            </a:r>
            <a:r>
              <a:rPr kumimoji="1" lang="en-US" altLang="ja-JP" b="1" dirty="0"/>
              <a:t>P.</a:t>
            </a:r>
            <a:r>
              <a:rPr kumimoji="1" lang="ja-JP" altLang="en-US" b="1" dirty="0"/>
              <a:t>５</a:t>
            </a:r>
            <a:r>
              <a:rPr kumimoji="1" lang="en-US" altLang="ja-JP" b="1" dirty="0"/>
              <a:t>73</a:t>
            </a:r>
            <a:r>
              <a:rPr kumimoji="1" lang="ja-JP" altLang="en-US" b="1" dirty="0"/>
              <a:t>～５７７</a:t>
            </a:r>
          </a:p>
        </p:txBody>
      </p:sp>
      <p:sp>
        <p:nvSpPr>
          <p:cNvPr id="14" name="テキスト ボックス 13"/>
          <p:cNvSpPr txBox="1"/>
          <p:nvPr/>
        </p:nvSpPr>
        <p:spPr>
          <a:xfrm>
            <a:off x="5747657" y="3840482"/>
            <a:ext cx="2508068" cy="369332"/>
          </a:xfrm>
          <a:prstGeom prst="rect">
            <a:avLst/>
          </a:prstGeom>
          <a:solidFill>
            <a:srgbClr val="FFFF66"/>
          </a:solidFill>
        </p:spPr>
        <p:txBody>
          <a:bodyPr wrap="square" rtlCol="0">
            <a:spAutoFit/>
          </a:bodyPr>
          <a:lstStyle/>
          <a:p>
            <a:r>
              <a:rPr kumimoji="1" lang="ja-JP" altLang="en-US" b="1" dirty="0"/>
              <a:t>テキスト</a:t>
            </a:r>
            <a:r>
              <a:rPr kumimoji="1" lang="en-US" altLang="ja-JP" b="1" dirty="0"/>
              <a:t>P.</a:t>
            </a:r>
            <a:r>
              <a:rPr kumimoji="1" lang="ja-JP" altLang="en-US" b="1" dirty="0"/>
              <a:t>５７９～５８０</a:t>
            </a:r>
          </a:p>
        </p:txBody>
      </p:sp>
      <p:sp>
        <p:nvSpPr>
          <p:cNvPr id="15" name="テキスト ボックス 14"/>
          <p:cNvSpPr txBox="1"/>
          <p:nvPr/>
        </p:nvSpPr>
        <p:spPr>
          <a:xfrm>
            <a:off x="3474720" y="3827418"/>
            <a:ext cx="1959428" cy="369332"/>
          </a:xfrm>
          <a:prstGeom prst="rect">
            <a:avLst/>
          </a:prstGeom>
          <a:solidFill>
            <a:srgbClr val="FFFF66"/>
          </a:solidFill>
        </p:spPr>
        <p:txBody>
          <a:bodyPr wrap="square" rtlCol="0">
            <a:spAutoFit/>
          </a:bodyPr>
          <a:lstStyle/>
          <a:p>
            <a:r>
              <a:rPr kumimoji="1" lang="ja-JP" altLang="en-US" b="1" dirty="0"/>
              <a:t>テキスト</a:t>
            </a:r>
            <a:r>
              <a:rPr kumimoji="1" lang="en-US" altLang="ja-JP" b="1" dirty="0"/>
              <a:t>P.</a:t>
            </a:r>
            <a:r>
              <a:rPr kumimoji="1" lang="ja-JP" altLang="en-US" b="1" dirty="0"/>
              <a:t>５７８</a:t>
            </a:r>
          </a:p>
        </p:txBody>
      </p:sp>
      <p:sp>
        <p:nvSpPr>
          <p:cNvPr id="16" name="正方形/長方形 15"/>
          <p:cNvSpPr/>
          <p:nvPr/>
        </p:nvSpPr>
        <p:spPr>
          <a:xfrm>
            <a:off x="6065681" y="4295893"/>
            <a:ext cx="1467068" cy="369332"/>
          </a:xfrm>
          <a:prstGeom prst="rect">
            <a:avLst/>
          </a:prstGeom>
        </p:spPr>
        <p:txBody>
          <a:bodyPr wrap="none">
            <a:spAutoFit/>
          </a:bodyPr>
          <a:lstStyle/>
          <a:p>
            <a:r>
              <a:rPr lang="ja-JP" altLang="ja-JP" dirty="0"/>
              <a:t>（</a:t>
            </a:r>
            <a:r>
              <a:rPr lang="en-US" altLang="ja-JP" dirty="0"/>
              <a:t>5</a:t>
            </a:r>
            <a:r>
              <a:rPr lang="ja-JP" altLang="ja-JP" dirty="0"/>
              <a:t>月分評価）</a:t>
            </a:r>
            <a:endParaRPr lang="ja-JP" altLang="en-US" dirty="0"/>
          </a:p>
        </p:txBody>
      </p:sp>
      <p:sp>
        <p:nvSpPr>
          <p:cNvPr id="17" name="正方形/長方形 16"/>
          <p:cNvSpPr/>
          <p:nvPr/>
        </p:nvSpPr>
        <p:spPr>
          <a:xfrm>
            <a:off x="862148" y="4217516"/>
            <a:ext cx="2299063" cy="646331"/>
          </a:xfrm>
          <a:prstGeom prst="rect">
            <a:avLst/>
          </a:prstGeom>
        </p:spPr>
        <p:txBody>
          <a:bodyPr wrap="square">
            <a:spAutoFit/>
          </a:bodyPr>
          <a:lstStyle/>
          <a:p>
            <a:r>
              <a:rPr lang="en-US" altLang="ja-JP" dirty="0"/>
              <a:t>4</a:t>
            </a:r>
            <a:r>
              <a:rPr lang="ja-JP" altLang="ja-JP" dirty="0"/>
              <a:t>月</a:t>
            </a:r>
            <a:r>
              <a:rPr lang="en-US" altLang="ja-JP" dirty="0"/>
              <a:t>1</a:t>
            </a:r>
            <a:r>
              <a:rPr lang="ja-JP" altLang="ja-JP" dirty="0"/>
              <a:t>日～</a:t>
            </a:r>
            <a:r>
              <a:rPr lang="en-US" altLang="ja-JP" dirty="0"/>
              <a:t>6</a:t>
            </a:r>
            <a:r>
              <a:rPr lang="ja-JP" altLang="ja-JP" dirty="0"/>
              <a:t>月</a:t>
            </a:r>
            <a:r>
              <a:rPr lang="en-US" altLang="ja-JP" dirty="0"/>
              <a:t>1</a:t>
            </a:r>
            <a:r>
              <a:rPr lang="ja-JP" altLang="ja-JP" dirty="0"/>
              <a:t>日までの２カ月分） </a:t>
            </a:r>
            <a:r>
              <a:rPr lang="ja-JP" altLang="en-US" dirty="0"/>
              <a:t>　</a:t>
            </a:r>
          </a:p>
        </p:txBody>
      </p:sp>
      <p:sp>
        <p:nvSpPr>
          <p:cNvPr id="1026" name="AutoShape 2"/>
          <p:cNvSpPr>
            <a:spLocks noChangeArrowheads="1"/>
          </p:cNvSpPr>
          <p:nvPr/>
        </p:nvSpPr>
        <p:spPr bwMode="auto">
          <a:xfrm>
            <a:off x="1293223" y="4939892"/>
            <a:ext cx="6492240" cy="1735228"/>
          </a:xfrm>
          <a:prstGeom prst="wedgeRectCallout">
            <a:avLst>
              <a:gd name="adj1" fmla="val -10708"/>
              <a:gd name="adj2" fmla="val -62065"/>
            </a:avLst>
          </a:prstGeom>
          <a:solidFill>
            <a:srgbClr val="FFFFFF"/>
          </a:solidFill>
          <a:ln w="9525">
            <a:solidFill>
              <a:srgbClr val="000000"/>
            </a:solidFill>
            <a:miter lim="800000"/>
            <a:headEnd/>
            <a:tailEnd/>
          </a:ln>
        </p:spPr>
        <p:txBody>
          <a:bodyPr vert="horz" wrap="square" lIns="74295" tIns="70200" rIns="74295" bIns="8890" numCol="1" anchor="t" anchorCtr="0" compatLnSpc="1">
            <a:prstTxWarp prst="textNoShape">
              <a:avLst/>
            </a:prstTxWarp>
          </a:bodyPr>
          <a:lstStyle/>
          <a:p>
            <a:pPr marL="457200" marR="0" lvl="1" indent="0" algn="just" defTabSz="914400" rtl="0" eaLnBrk="1" fontAlgn="base" latinLnBrk="0" hangingPunct="1">
              <a:lnSpc>
                <a:spcPct val="100000"/>
              </a:lnSpc>
              <a:spcBef>
                <a:spcPct val="0"/>
              </a:spcBef>
              <a:spcAft>
                <a:spcPct val="0"/>
              </a:spcAft>
              <a:buClrTx/>
              <a:buSzTx/>
              <a:buFontTx/>
              <a:buNone/>
              <a:tabLst/>
            </a:pPr>
            <a:r>
              <a:rPr kumimoji="1" lang="ja-JP" altLang="en-US" sz="2600" b="1" i="0" u="none" strike="noStrike" cap="none" normalizeH="0" baseline="0" dirty="0">
                <a:ln>
                  <a:noFill/>
                </a:ln>
                <a:solidFill>
                  <a:srgbClr val="002060"/>
                </a:solidFill>
                <a:effectLst/>
                <a:latin typeface="+mn-ea"/>
                <a:ea typeface="+mn-ea"/>
                <a:cs typeface="ＭＳ Ｐゴシック" pitchFamily="50" charset="-128"/>
              </a:rPr>
              <a:t>①利用者にとって有益なものであったか</a:t>
            </a:r>
          </a:p>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2600" b="1" i="0" u="none" strike="noStrike" cap="none" normalizeH="0" baseline="0" dirty="0">
                <a:ln>
                  <a:noFill/>
                </a:ln>
                <a:solidFill>
                  <a:srgbClr val="002060"/>
                </a:solidFill>
                <a:effectLst/>
                <a:latin typeface="+mn-ea"/>
                <a:ea typeface="+mn-ea"/>
                <a:cs typeface="ＭＳ Ｐゴシック" pitchFamily="50" charset="-128"/>
              </a:rPr>
              <a:t>　　②それはどの程度であったか</a:t>
            </a:r>
          </a:p>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2600" b="1" i="0" u="none" strike="noStrike" cap="none" normalizeH="0" baseline="0" dirty="0">
                <a:ln>
                  <a:noFill/>
                </a:ln>
                <a:solidFill>
                  <a:srgbClr val="002060"/>
                </a:solidFill>
                <a:effectLst/>
                <a:latin typeface="+mn-ea"/>
                <a:ea typeface="+mn-ea"/>
                <a:cs typeface="ＭＳ Ｐゴシック" pitchFamily="50" charset="-128"/>
              </a:rPr>
              <a:t>　　③新たなアセスメントは必要ないか</a:t>
            </a:r>
          </a:p>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2600" b="1" i="0" u="none" strike="noStrike" cap="none" normalizeH="0" baseline="0" dirty="0">
                <a:ln>
                  <a:noFill/>
                </a:ln>
                <a:solidFill>
                  <a:srgbClr val="002060"/>
                </a:solidFill>
                <a:effectLst/>
                <a:latin typeface="+mn-ea"/>
                <a:ea typeface="+mn-ea"/>
                <a:cs typeface="ＭＳ Ｐゴシック" pitchFamily="50" charset="-128"/>
              </a:rPr>
              <a:t>　　④計画の変更は必要ないか　</a:t>
            </a:r>
            <a:endParaRPr kumimoji="1" lang="ja-JP" sz="2600" b="0" i="0" u="none" strike="noStrike" cap="none" normalizeH="0" baseline="0" dirty="0">
              <a:ln>
                <a:noFill/>
              </a:ln>
              <a:solidFill>
                <a:srgbClr val="002060"/>
              </a:solidFill>
              <a:effectLst/>
              <a:latin typeface="+mn-ea"/>
              <a:ea typeface="+mn-ea"/>
              <a:cs typeface="ＭＳ Ｐゴシック" pitchFamily="50" charset="-128"/>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 y="0"/>
            <a:ext cx="9143999" cy="1368000"/>
          </a:xfrm>
          <a:solidFill>
            <a:schemeClr val="accent5"/>
          </a:solidFill>
        </p:spPr>
        <p:txBody>
          <a:bodyPr/>
          <a:lstStyle/>
          <a:p>
            <a:r>
              <a:rPr lang="ja-JP" altLang="ja-JP" dirty="0">
                <a:solidFill>
                  <a:schemeClr val="accent3">
                    <a:lumMod val="50000"/>
                  </a:schemeClr>
                </a:solidFill>
              </a:rPr>
              <a:t>＜演習＞</a:t>
            </a:r>
            <a:br>
              <a:rPr lang="en-US" altLang="ja-JP" sz="1000" dirty="0"/>
            </a:br>
            <a:br>
              <a:rPr lang="en-US" altLang="ja-JP" sz="1000" dirty="0"/>
            </a:br>
            <a:r>
              <a:rPr lang="ja-JP" altLang="ja-JP" sz="4000" dirty="0"/>
              <a:t>事例：</a:t>
            </a:r>
            <a:r>
              <a:rPr lang="ja-JP" altLang="ja-JP" sz="4000" b="1" dirty="0">
                <a:solidFill>
                  <a:srgbClr val="FF3399"/>
                </a:solidFill>
                <a:effectLst>
                  <a:outerShdw blurRad="38100" dist="38100" dir="2700000" algn="tl">
                    <a:srgbClr val="000000">
                      <a:alpha val="43137"/>
                    </a:srgbClr>
                  </a:outerShdw>
                </a:effectLst>
              </a:rPr>
              <a:t>神谷花子さん</a:t>
            </a:r>
            <a:r>
              <a:rPr lang="ja-JP" altLang="ja-JP" sz="4000" b="1" dirty="0">
                <a:solidFill>
                  <a:schemeClr val="tx1"/>
                </a:solidFill>
                <a:effectLst>
                  <a:outerShdw blurRad="38100" dist="38100" dir="2700000" algn="tl">
                    <a:srgbClr val="000000">
                      <a:alpha val="43137"/>
                    </a:srgbClr>
                  </a:outerShdw>
                </a:effectLst>
              </a:rPr>
              <a:t>のモニタリング演習</a:t>
            </a:r>
            <a:endParaRPr kumimoji="1" lang="ja-JP" altLang="en-US" b="1" dirty="0">
              <a:solidFill>
                <a:schemeClr val="tx1"/>
              </a:solidFill>
              <a:effectLst>
                <a:outerShdw blurRad="38100" dist="38100" dir="2700000" algn="tl">
                  <a:srgbClr val="000000">
                    <a:alpha val="43137"/>
                  </a:srgbClr>
                </a:outerShdw>
              </a:effectLst>
            </a:endParaRPr>
          </a:p>
        </p:txBody>
      </p:sp>
      <p:sp>
        <p:nvSpPr>
          <p:cNvPr id="3" name="サブタイトル 2"/>
          <p:cNvSpPr>
            <a:spLocks noGrp="1"/>
          </p:cNvSpPr>
          <p:nvPr>
            <p:ph type="subTitle" idx="1"/>
          </p:nvPr>
        </p:nvSpPr>
        <p:spPr>
          <a:xfrm>
            <a:off x="241541" y="1580606"/>
            <a:ext cx="8902459" cy="4691106"/>
          </a:xfrm>
        </p:spPr>
        <p:txBody>
          <a:bodyPr/>
          <a:lstStyle/>
          <a:p>
            <a:pPr algn="l">
              <a:lnSpc>
                <a:spcPct val="150000"/>
              </a:lnSpc>
            </a:pPr>
            <a:endParaRPr lang="ja-JP" altLang="ja-JP" sz="1800" b="1" dirty="0">
              <a:solidFill>
                <a:schemeClr val="accent2">
                  <a:lumMod val="60000"/>
                  <a:lumOff val="40000"/>
                </a:schemeClr>
              </a:solidFill>
            </a:endParaRPr>
          </a:p>
          <a:p>
            <a:pPr algn="l"/>
            <a:endParaRPr lang="en-US" altLang="ja-JP" sz="800" dirty="0"/>
          </a:p>
          <a:p>
            <a:pPr algn="l"/>
            <a:r>
              <a:rPr lang="ja-JP" altLang="ja-JP" sz="4000" dirty="0"/>
              <a:t>②</a:t>
            </a:r>
            <a:r>
              <a:rPr lang="ja-JP" altLang="en-US" sz="4000" dirty="0"/>
              <a:t>　</a:t>
            </a:r>
            <a:r>
              <a:rPr lang="ja-JP" altLang="ja-JP" sz="4000" b="1" dirty="0">
                <a:solidFill>
                  <a:srgbClr val="FF0000"/>
                </a:solidFill>
              </a:rPr>
              <a:t>評価表の作成</a:t>
            </a:r>
            <a:r>
              <a:rPr lang="ja-JP" altLang="en-US" sz="4000" b="1" dirty="0">
                <a:solidFill>
                  <a:srgbClr val="FF0000"/>
                </a:solidFill>
              </a:rPr>
              <a:t>　</a:t>
            </a:r>
            <a:r>
              <a:rPr lang="ja-JP" altLang="ja-JP" sz="4000" dirty="0"/>
              <a:t> </a:t>
            </a:r>
            <a:r>
              <a:rPr lang="ja-JP" altLang="ja-JP" sz="2800" dirty="0"/>
              <a:t>（</a:t>
            </a:r>
            <a:r>
              <a:rPr lang="en-US" altLang="ja-JP" sz="2800" dirty="0"/>
              <a:t>5</a:t>
            </a:r>
            <a:r>
              <a:rPr lang="ja-JP" altLang="ja-JP" sz="2800" dirty="0"/>
              <a:t>月</a:t>
            </a:r>
            <a:r>
              <a:rPr lang="en-US" altLang="ja-JP" sz="2800" dirty="0"/>
              <a:t>31</a:t>
            </a:r>
            <a:r>
              <a:rPr lang="ja-JP" altLang="ja-JP" sz="2800" dirty="0"/>
              <a:t>日作成）</a:t>
            </a:r>
          </a:p>
          <a:p>
            <a:pPr algn="l"/>
            <a:endParaRPr lang="en-US" altLang="ja-JP" sz="1000" dirty="0"/>
          </a:p>
          <a:p>
            <a:pPr algn="l"/>
            <a:endParaRPr lang="en-US" altLang="ja-JP" sz="1000" dirty="0"/>
          </a:p>
          <a:p>
            <a:pPr algn="l"/>
            <a:endParaRPr lang="en-US" altLang="ja-JP" sz="1000" dirty="0"/>
          </a:p>
          <a:p>
            <a:pPr algn="l"/>
            <a:endParaRPr lang="en-US" altLang="ja-JP" sz="1000" dirty="0"/>
          </a:p>
          <a:p>
            <a:pPr algn="l"/>
            <a:r>
              <a:rPr lang="ja-JP" altLang="ja-JP" dirty="0"/>
              <a:t>　</a:t>
            </a:r>
            <a:r>
              <a:rPr lang="en-US" altLang="ja-JP" sz="4400" dirty="0"/>
              <a:t>*</a:t>
            </a:r>
            <a:r>
              <a:rPr lang="ja-JP" altLang="en-US" sz="4400" dirty="0"/>
              <a:t>　</a:t>
            </a:r>
            <a:r>
              <a:rPr lang="ja-JP" altLang="ja-JP" sz="4400" dirty="0">
                <a:effectLst>
                  <a:outerShdw blurRad="38100" dist="38100" dir="2700000" algn="tl">
                    <a:srgbClr val="000000">
                      <a:alpha val="43137"/>
                    </a:srgbClr>
                  </a:outerShdw>
                </a:effectLst>
              </a:rPr>
              <a:t>評価表の記載</a:t>
            </a:r>
            <a:endParaRPr lang="en-US" altLang="ja-JP" sz="4400" dirty="0">
              <a:effectLst>
                <a:outerShdw blurRad="38100" dist="38100" dir="2700000" algn="tl">
                  <a:srgbClr val="000000">
                    <a:alpha val="43137"/>
                  </a:srgbClr>
                </a:outerShdw>
              </a:effectLst>
            </a:endParaRPr>
          </a:p>
          <a:p>
            <a:pPr algn="l"/>
            <a:r>
              <a:rPr lang="ja-JP" altLang="en-US" dirty="0"/>
              <a:t>　　</a:t>
            </a:r>
            <a:r>
              <a:rPr lang="ja-JP" altLang="ja-JP" sz="3600" dirty="0"/>
              <a:t>（</a:t>
            </a:r>
            <a:r>
              <a:rPr lang="ja-JP" altLang="ja-JP" sz="3600" b="1" dirty="0">
                <a:solidFill>
                  <a:srgbClr val="FF3399"/>
                </a:solidFill>
              </a:rPr>
              <a:t>個人ワーク</a:t>
            </a:r>
            <a:r>
              <a:rPr lang="ja-JP" altLang="en-US" sz="3600" b="1" dirty="0">
                <a:solidFill>
                  <a:srgbClr val="FF3399"/>
                </a:solidFill>
              </a:rPr>
              <a:t>：</a:t>
            </a:r>
            <a:r>
              <a:rPr lang="ja-JP" altLang="ja-JP" sz="3600" dirty="0">
                <a:solidFill>
                  <a:schemeClr val="accent6">
                    <a:lumMod val="60000"/>
                    <a:lumOff val="40000"/>
                  </a:schemeClr>
                </a:solidFill>
              </a:rPr>
              <a:t>１０分</a:t>
            </a:r>
            <a:r>
              <a:rPr lang="ja-JP" altLang="ja-JP" sz="3600" dirty="0"/>
              <a:t>）</a:t>
            </a:r>
            <a:endParaRPr lang="en-US" altLang="ja-JP" sz="3600" dirty="0">
              <a:solidFill>
                <a:schemeClr val="accent6">
                  <a:lumMod val="60000"/>
                  <a:lumOff val="40000"/>
                </a:schemeClr>
              </a:solidFill>
            </a:endParaRPr>
          </a:p>
          <a:p>
            <a:pPr algn="l"/>
            <a:r>
              <a:rPr lang="ja-JP" altLang="en-US" sz="3600" dirty="0"/>
              <a:t>　</a:t>
            </a:r>
            <a:endParaRPr lang="en-US" altLang="ja-JP" sz="3600" dirty="0"/>
          </a:p>
          <a:p>
            <a:pPr algn="l"/>
            <a:endParaRPr lang="ja-JP" altLang="ja-JP" sz="1000" dirty="0"/>
          </a:p>
          <a:p>
            <a:pPr algn="l"/>
            <a:r>
              <a:rPr lang="ja-JP" altLang="ja-JP" dirty="0"/>
              <a:t>　　</a:t>
            </a:r>
            <a:endParaRPr lang="ja-JP" altLang="ja-JP" dirty="0">
              <a:solidFill>
                <a:schemeClr val="accent6">
                  <a:lumMod val="60000"/>
                  <a:lumOff val="40000"/>
                </a:schemeClr>
              </a:solidFill>
            </a:endParaRPr>
          </a:p>
          <a:p>
            <a:pPr algn="l"/>
            <a:endParaRPr kumimoji="1" lang="ja-JP" altLang="en-US" dirty="0"/>
          </a:p>
        </p:txBody>
      </p:sp>
      <p:sp>
        <p:nvSpPr>
          <p:cNvPr id="8" name="フローチャート : カード 5"/>
          <p:cNvSpPr/>
          <p:nvPr/>
        </p:nvSpPr>
        <p:spPr>
          <a:xfrm>
            <a:off x="7230251" y="1404258"/>
            <a:ext cx="1691680" cy="881517"/>
          </a:xfrm>
          <a:prstGeom prst="flowChartPunchedCard">
            <a:avLst/>
          </a:prstGeom>
          <a:solidFill>
            <a:srgbClr val="FFFF99"/>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rgbClr val="FF0000"/>
                </a:solidFill>
                <a:effectLst>
                  <a:outerShdw blurRad="38100" dist="38100" dir="2700000" algn="tl">
                    <a:srgbClr val="000000">
                      <a:alpha val="43137"/>
                    </a:srgbClr>
                  </a:outerShdw>
                </a:effectLst>
              </a:rPr>
              <a:t>ワークシート</a:t>
            </a:r>
            <a:endParaRPr kumimoji="1" lang="en-US" altLang="ja-JP" sz="2000" b="1" dirty="0">
              <a:solidFill>
                <a:srgbClr val="FF0000"/>
              </a:solidFill>
              <a:effectLst>
                <a:outerShdw blurRad="38100" dist="38100" dir="2700000" algn="tl">
                  <a:srgbClr val="000000">
                    <a:alpha val="43137"/>
                  </a:srgbClr>
                </a:outerShdw>
              </a:effectLst>
            </a:endParaRPr>
          </a:p>
          <a:p>
            <a:pPr algn="ctr"/>
            <a:r>
              <a:rPr kumimoji="1" lang="ja-JP" altLang="en-US" sz="2000" b="1" dirty="0">
                <a:solidFill>
                  <a:srgbClr val="FF0000"/>
                </a:solidFill>
                <a:effectLst>
                  <a:outerShdw blurRad="38100" dist="38100" dir="2700000" algn="tl">
                    <a:srgbClr val="000000">
                      <a:alpha val="43137"/>
                    </a:srgbClr>
                  </a:outerShdw>
                </a:effectLst>
              </a:rPr>
              <a:t>Ｐ３０</a:t>
            </a:r>
          </a:p>
        </p:txBody>
      </p:sp>
      <p:sp>
        <p:nvSpPr>
          <p:cNvPr id="2050" name="AutoShape 2"/>
          <p:cNvSpPr>
            <a:spLocks noChangeArrowheads="1"/>
          </p:cNvSpPr>
          <p:nvPr/>
        </p:nvSpPr>
        <p:spPr bwMode="auto">
          <a:xfrm>
            <a:off x="5029201" y="3122022"/>
            <a:ext cx="3840480" cy="3553097"/>
          </a:xfrm>
          <a:prstGeom prst="wedgeRectCallout">
            <a:avLst>
              <a:gd name="adj1" fmla="val -56730"/>
              <a:gd name="adj2" fmla="val -28586"/>
            </a:avLst>
          </a:prstGeom>
          <a:solidFill>
            <a:srgbClr val="FFFFCC"/>
          </a:solidFill>
          <a:ln w="9525">
            <a:solidFill>
              <a:srgbClr val="000000"/>
            </a:solidFill>
            <a:miter lim="800000"/>
            <a:headEnd/>
            <a:tailEnd/>
          </a:ln>
        </p:spPr>
        <p:txBody>
          <a:bodyPr vert="horz" wrap="square" lIns="0" tIns="70200" rIns="288000" bIns="8890" numCol="1" anchor="t" anchorCtr="0" compatLnSpc="1">
            <a:prstTxWarp prst="textNoShape">
              <a:avLst/>
            </a:prstTxWarp>
          </a:bodyPr>
          <a:lstStyle/>
          <a:p>
            <a:pPr marL="457200" marR="0" lvl="1" indent="0" algn="just" defTabSz="914400" rtl="0" eaLnBrk="1" fontAlgn="base" latinLnBrk="0" hangingPunct="1">
              <a:lnSpc>
                <a:spcPct val="100000"/>
              </a:lnSpc>
              <a:spcBef>
                <a:spcPct val="0"/>
              </a:spcBef>
              <a:spcAft>
                <a:spcPct val="0"/>
              </a:spcAft>
              <a:buClrTx/>
              <a:buSzTx/>
              <a:buFontTx/>
              <a:buNone/>
              <a:tabLst/>
            </a:pPr>
            <a:r>
              <a:rPr lang="ja-JP" altLang="en-US" sz="2800" b="1" dirty="0">
                <a:latin typeface="ＭＳ Ｐゴシック" pitchFamily="50" charset="-128"/>
                <a:ea typeface="ＭＳ Ｐゴシック" pitchFamily="50" charset="-128"/>
                <a:cs typeface="ＭＳ Ｐゴシック" pitchFamily="50" charset="-128"/>
              </a:rPr>
              <a:t>・</a:t>
            </a:r>
            <a:r>
              <a:rPr kumimoji="1" lang="ja-JP" altLang="en-US" sz="2800" b="1" i="0" u="none" strike="noStrike" cap="none" normalizeH="0" baseline="0" dirty="0">
                <a:ln>
                  <a:noFill/>
                </a:ln>
                <a:solidFill>
                  <a:schemeClr val="tx1"/>
                </a:solidFill>
                <a:effectLst/>
                <a:latin typeface="ＭＳ Ｐゴシック" pitchFamily="50" charset="-128"/>
                <a:ea typeface="ＭＳ Ｐゴシック" pitchFamily="50" charset="-128"/>
                <a:cs typeface="ＭＳ Ｐゴシック" pitchFamily="50" charset="-128"/>
              </a:rPr>
              <a:t>評価表を作成することで、事例を活用して、実際にモニタリングおよび評価を行います。</a:t>
            </a:r>
            <a:endParaRPr kumimoji="1" lang="en-US" altLang="ja-JP" sz="2800" b="1" i="0" u="none" strike="noStrike" cap="none" normalizeH="0" baseline="0" dirty="0">
              <a:ln>
                <a:noFill/>
              </a:ln>
              <a:solidFill>
                <a:schemeClr val="tx1"/>
              </a:solidFill>
              <a:effectLst/>
              <a:latin typeface="ＭＳ Ｐゴシック" pitchFamily="50" charset="-128"/>
              <a:ea typeface="ＭＳ Ｐゴシック" pitchFamily="50" charset="-128"/>
              <a:cs typeface="ＭＳ Ｐゴシック" pitchFamily="50" charset="-128"/>
            </a:endParaRPr>
          </a:p>
          <a:p>
            <a:pPr marL="457200" marR="0" lvl="1" indent="0" algn="just" defTabSz="914400" rtl="0" eaLnBrk="1" fontAlgn="base" latinLnBrk="0" hangingPunct="1">
              <a:lnSpc>
                <a:spcPct val="100000"/>
              </a:lnSpc>
              <a:spcBef>
                <a:spcPct val="0"/>
              </a:spcBef>
              <a:spcAft>
                <a:spcPct val="0"/>
              </a:spcAft>
              <a:buClrTx/>
              <a:buSzTx/>
              <a:buFontTx/>
              <a:buNone/>
              <a:tabLst/>
            </a:pPr>
            <a:r>
              <a:rPr kumimoji="1" lang="ja-JP" altLang="en-US" sz="2800" b="1" i="0" u="none" strike="noStrike" cap="none" normalizeH="0" baseline="0" dirty="0">
                <a:ln>
                  <a:noFill/>
                </a:ln>
                <a:solidFill>
                  <a:schemeClr val="tx1"/>
                </a:solidFill>
                <a:effectLst/>
                <a:latin typeface="ＭＳ Ｐゴシック" pitchFamily="50" charset="-128"/>
                <a:ea typeface="ＭＳ Ｐゴシック" pitchFamily="50" charset="-128"/>
                <a:cs typeface="ＭＳ Ｐゴシック" pitchFamily="50" charset="-128"/>
              </a:rPr>
              <a:t>・評価のポイントや評価の仕方などを学んでいきます。</a:t>
            </a:r>
            <a:endParaRPr kumimoji="1" lang="ja-JP" sz="2800" b="0" i="0" u="none" strike="noStrike" cap="none" normalizeH="0" baseline="0" dirty="0">
              <a:ln>
                <a:noFill/>
              </a:ln>
              <a:solidFill>
                <a:schemeClr val="tx1"/>
              </a:solidFill>
              <a:effectLst/>
              <a:latin typeface="ＭＳ Ｐゴシック" pitchFamily="50" charset="-128"/>
              <a:ea typeface="ＭＳ Ｐゴシック" pitchFamily="50" charset="-128"/>
              <a:cs typeface="ＭＳ Ｐゴシック" pitchFamily="50" charset="-128"/>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1985000760"/>
              </p:ext>
            </p:extLst>
          </p:nvPr>
        </p:nvGraphicFramePr>
        <p:xfrm>
          <a:off x="207034" y="327802"/>
          <a:ext cx="8936966" cy="6479452"/>
        </p:xfrm>
        <a:graphic>
          <a:graphicData uri="http://schemas.openxmlformats.org/drawingml/2006/table">
            <a:tbl>
              <a:tblPr/>
              <a:tblGrid>
                <a:gridCol w="1313412">
                  <a:extLst>
                    <a:ext uri="{9D8B030D-6E8A-4147-A177-3AD203B41FA5}">
                      <a16:colId xmlns:a16="http://schemas.microsoft.com/office/drawing/2014/main" val="20000"/>
                    </a:ext>
                  </a:extLst>
                </a:gridCol>
                <a:gridCol w="725043">
                  <a:extLst>
                    <a:ext uri="{9D8B030D-6E8A-4147-A177-3AD203B41FA5}">
                      <a16:colId xmlns:a16="http://schemas.microsoft.com/office/drawing/2014/main" val="20001"/>
                    </a:ext>
                  </a:extLst>
                </a:gridCol>
                <a:gridCol w="1463869">
                  <a:extLst>
                    <a:ext uri="{9D8B030D-6E8A-4147-A177-3AD203B41FA5}">
                      <a16:colId xmlns:a16="http://schemas.microsoft.com/office/drawing/2014/main" val="20002"/>
                    </a:ext>
                  </a:extLst>
                </a:gridCol>
                <a:gridCol w="1224950">
                  <a:extLst>
                    <a:ext uri="{9D8B030D-6E8A-4147-A177-3AD203B41FA5}">
                      <a16:colId xmlns:a16="http://schemas.microsoft.com/office/drawing/2014/main" val="20003"/>
                    </a:ext>
                  </a:extLst>
                </a:gridCol>
                <a:gridCol w="1338377">
                  <a:extLst>
                    <a:ext uri="{9D8B030D-6E8A-4147-A177-3AD203B41FA5}">
                      <a16:colId xmlns:a16="http://schemas.microsoft.com/office/drawing/2014/main" val="20004"/>
                    </a:ext>
                  </a:extLst>
                </a:gridCol>
                <a:gridCol w="676667">
                  <a:extLst>
                    <a:ext uri="{9D8B030D-6E8A-4147-A177-3AD203B41FA5}">
                      <a16:colId xmlns:a16="http://schemas.microsoft.com/office/drawing/2014/main" val="20005"/>
                    </a:ext>
                  </a:extLst>
                </a:gridCol>
                <a:gridCol w="2194648">
                  <a:extLst>
                    <a:ext uri="{9D8B030D-6E8A-4147-A177-3AD203B41FA5}">
                      <a16:colId xmlns:a16="http://schemas.microsoft.com/office/drawing/2014/main" val="20006"/>
                    </a:ext>
                  </a:extLst>
                </a:gridCol>
              </a:tblGrid>
              <a:tr h="258795">
                <a:tc rowSpan="2">
                  <a:txBody>
                    <a:bodyPr/>
                    <a:lstStyle/>
                    <a:p>
                      <a:pPr algn="ctr">
                        <a:spcAft>
                          <a:spcPts val="0"/>
                        </a:spcAft>
                      </a:pPr>
                      <a:r>
                        <a:rPr lang="ja-JP" sz="1400" b="1" kern="100" dirty="0">
                          <a:latin typeface="Century"/>
                          <a:ea typeface="ＭＳ Ｐゴシック"/>
                          <a:cs typeface="Times New Roman"/>
                        </a:rPr>
                        <a:t>短期目標</a:t>
                      </a:r>
                      <a:endParaRPr lang="ja-JP" sz="1400" b="1" kern="100" dirty="0">
                        <a:latin typeface="Century"/>
                        <a:ea typeface="ＭＳ 明朝"/>
                        <a:cs typeface="Times New Roman"/>
                      </a:endParaRPr>
                    </a:p>
                  </a:txBody>
                  <a:tcPr marL="36000" marR="36000" marT="720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ja-JP" sz="1400" b="1" kern="100" dirty="0">
                          <a:latin typeface="Century"/>
                          <a:ea typeface="ＭＳ Ｐゴシック"/>
                          <a:cs typeface="Times New Roman"/>
                        </a:rPr>
                        <a:t>（期間）</a:t>
                      </a:r>
                      <a:endParaRPr lang="ja-JP" sz="1400" b="1" kern="100" dirty="0">
                        <a:latin typeface="Century"/>
                        <a:ea typeface="ＭＳ 明朝"/>
                        <a:cs typeface="Times New Roman"/>
                      </a:endParaRPr>
                    </a:p>
                  </a:txBody>
                  <a:tcPr marL="36000" marR="36000" marT="720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spcAft>
                          <a:spcPts val="0"/>
                        </a:spcAft>
                      </a:pPr>
                      <a:r>
                        <a:rPr lang="ja-JP" sz="1400" b="1" kern="100" dirty="0">
                          <a:latin typeface="Century"/>
                          <a:ea typeface="ＭＳ Ｐゴシック"/>
                          <a:cs typeface="Times New Roman"/>
                        </a:rPr>
                        <a:t>援助内容</a:t>
                      </a:r>
                      <a:endParaRPr lang="ja-JP" sz="1400" b="1" kern="100" dirty="0">
                        <a:latin typeface="Century"/>
                        <a:ea typeface="ＭＳ 明朝"/>
                        <a:cs typeface="Times New Roman"/>
                      </a:endParaRPr>
                    </a:p>
                  </a:txBody>
                  <a:tcPr marL="36000" marR="36000" marT="720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rowSpan="2">
                  <a:txBody>
                    <a:bodyPr/>
                    <a:lstStyle/>
                    <a:p>
                      <a:pPr algn="ctr">
                        <a:spcAft>
                          <a:spcPts val="0"/>
                        </a:spcAft>
                      </a:pPr>
                      <a:r>
                        <a:rPr lang="ja-JP" sz="1400" b="1" kern="100" dirty="0">
                          <a:latin typeface="Century"/>
                          <a:ea typeface="ＭＳ Ｐゴシック"/>
                          <a:cs typeface="Times New Roman"/>
                        </a:rPr>
                        <a:t>結果</a:t>
                      </a:r>
                      <a:endParaRPr lang="ja-JP" sz="1400" b="1" kern="100" dirty="0">
                        <a:latin typeface="Century"/>
                        <a:ea typeface="ＭＳ 明朝"/>
                        <a:cs typeface="Times New Roman"/>
                      </a:endParaRPr>
                    </a:p>
                    <a:p>
                      <a:pPr algn="ctr">
                        <a:spcAft>
                          <a:spcPts val="0"/>
                        </a:spcAft>
                      </a:pPr>
                      <a:r>
                        <a:rPr lang="ja-JP" sz="1400" b="1" kern="100" dirty="0">
                          <a:latin typeface="Century"/>
                          <a:ea typeface="ＭＳ Ｐゴシック"/>
                          <a:cs typeface="Times New Roman"/>
                        </a:rPr>
                        <a:t>※２</a:t>
                      </a:r>
                      <a:endParaRPr lang="ja-JP" sz="1400" b="1" kern="100" dirty="0">
                        <a:latin typeface="Century"/>
                        <a:ea typeface="ＭＳ 明朝"/>
                        <a:cs typeface="Times New Roman"/>
                      </a:endParaRPr>
                    </a:p>
                  </a:txBody>
                  <a:tcPr marL="36000" marR="36000" marT="720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ja-JP" sz="1400" b="1" kern="100">
                          <a:latin typeface="Century"/>
                          <a:ea typeface="ＭＳ Ｐゴシック"/>
                          <a:cs typeface="Times New Roman"/>
                        </a:rPr>
                        <a:t>コメント</a:t>
                      </a:r>
                      <a:br>
                        <a:rPr lang="en-US" sz="1400" b="1" kern="100">
                          <a:latin typeface="ＭＳ Ｐゴシック"/>
                          <a:ea typeface="ＭＳ 明朝"/>
                          <a:cs typeface="Times New Roman"/>
                        </a:rPr>
                      </a:br>
                      <a:r>
                        <a:rPr lang="ja-JP" sz="1400" b="1" kern="100">
                          <a:latin typeface="Century"/>
                          <a:ea typeface="ＭＳ Ｐゴシック"/>
                          <a:cs typeface="Times New Roman"/>
                        </a:rPr>
                        <a:t>（効果が認められたもの</a:t>
                      </a:r>
                      <a:r>
                        <a:rPr lang="en-US" sz="1400" b="1" kern="100">
                          <a:latin typeface="Century"/>
                          <a:ea typeface="ＭＳ Ｐゴシック"/>
                          <a:cs typeface="Times New Roman"/>
                        </a:rPr>
                        <a:t>/</a:t>
                      </a:r>
                      <a:r>
                        <a:rPr lang="ja-JP" sz="1400" b="1" kern="100">
                          <a:latin typeface="Century"/>
                          <a:ea typeface="ＭＳ Ｐゴシック"/>
                          <a:cs typeface="Times New Roman"/>
                        </a:rPr>
                        <a:t>見直しを要するもの）</a:t>
                      </a:r>
                      <a:endParaRPr lang="ja-JP" sz="1400" b="1" kern="100">
                        <a:latin typeface="Century"/>
                        <a:ea typeface="ＭＳ 明朝"/>
                        <a:cs typeface="Times New Roman"/>
                      </a:endParaRPr>
                    </a:p>
                  </a:txBody>
                  <a:tcPr marL="36000" marR="36000" marT="720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613732">
                <a:tc vMerge="1">
                  <a:txBody>
                    <a:bodyPr/>
                    <a:lstStyle/>
                    <a:p>
                      <a:endParaRPr kumimoji="1" lang="ja-JP" altLang="en-US"/>
                    </a:p>
                  </a:txBody>
                  <a:tcPr/>
                </a:tc>
                <a:tc vMerge="1">
                  <a:txBody>
                    <a:bodyPr/>
                    <a:lstStyle/>
                    <a:p>
                      <a:endParaRPr kumimoji="1" lang="ja-JP" altLang="en-US"/>
                    </a:p>
                  </a:txBody>
                  <a:tcPr/>
                </a:tc>
                <a:tc>
                  <a:txBody>
                    <a:bodyPr/>
                    <a:lstStyle/>
                    <a:p>
                      <a:pPr algn="ctr">
                        <a:spcAft>
                          <a:spcPts val="0"/>
                        </a:spcAft>
                      </a:pPr>
                      <a:r>
                        <a:rPr lang="ja-JP" sz="1400" b="1" kern="100" dirty="0">
                          <a:latin typeface="Century"/>
                          <a:ea typeface="ＭＳ Ｐゴシック"/>
                          <a:cs typeface="Times New Roman"/>
                        </a:rPr>
                        <a:t>サービス内容</a:t>
                      </a:r>
                      <a:endParaRPr lang="ja-JP" sz="1400" b="1" kern="100" dirty="0">
                        <a:latin typeface="Century"/>
                        <a:ea typeface="ＭＳ 明朝"/>
                        <a:cs typeface="Times New Roman"/>
                      </a:endParaRPr>
                    </a:p>
                  </a:txBody>
                  <a:tcPr marL="36000" marR="36000" marT="720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400" b="1" kern="100" dirty="0">
                          <a:latin typeface="Century"/>
                          <a:ea typeface="ＭＳ Ｐゴシック"/>
                          <a:cs typeface="Times New Roman"/>
                        </a:rPr>
                        <a:t>サービス種別</a:t>
                      </a:r>
                      <a:endParaRPr lang="ja-JP" sz="1400" b="1" kern="100" dirty="0">
                        <a:latin typeface="Century"/>
                        <a:ea typeface="ＭＳ 明朝"/>
                        <a:cs typeface="Times New Roman"/>
                      </a:endParaRPr>
                    </a:p>
                  </a:txBody>
                  <a:tcPr marL="36000" marR="36000" marT="720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400" b="1" kern="100" dirty="0">
                          <a:latin typeface="Century"/>
                          <a:ea typeface="ＭＳ Ｐゴシック"/>
                          <a:cs typeface="Times New Roman"/>
                        </a:rPr>
                        <a:t>※１</a:t>
                      </a:r>
                      <a:endParaRPr lang="ja-JP" sz="1400" b="1" kern="100" dirty="0">
                        <a:latin typeface="Century"/>
                        <a:ea typeface="ＭＳ 明朝"/>
                        <a:cs typeface="Times New Roman"/>
                      </a:endParaRPr>
                    </a:p>
                  </a:txBody>
                  <a:tcPr marL="36000" marR="36000" marT="720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01"/>
                  </a:ext>
                </a:extLst>
              </a:tr>
              <a:tr h="846246">
                <a:tc rowSpan="3">
                  <a:txBody>
                    <a:bodyPr/>
                    <a:lstStyle/>
                    <a:p>
                      <a:pPr algn="just">
                        <a:spcAft>
                          <a:spcPts val="0"/>
                        </a:spcAft>
                        <a:tabLst>
                          <a:tab pos="628650" algn="l"/>
                        </a:tabLst>
                      </a:pPr>
                      <a:r>
                        <a:rPr lang="ja-JP" sz="1800" b="1" kern="100" dirty="0">
                          <a:latin typeface="Century"/>
                          <a:ea typeface="ＭＳ Ｐゴシック"/>
                          <a:cs typeface="Times New Roman"/>
                        </a:rPr>
                        <a:t>服薬と体調管理ができる</a:t>
                      </a:r>
                      <a:endParaRPr lang="ja-JP" sz="1800" b="1" kern="100" dirty="0">
                        <a:latin typeface="Century"/>
                        <a:ea typeface="ＭＳ 明朝"/>
                        <a:cs typeface="Times New Roman"/>
                      </a:endParaRPr>
                    </a:p>
                  </a:txBody>
                  <a:tcPr marL="36000" marR="36000" marT="72000" marB="1062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just">
                        <a:spcAft>
                          <a:spcPts val="0"/>
                        </a:spcAft>
                      </a:pPr>
                      <a:r>
                        <a:rPr lang="en-US" sz="1200" b="1" kern="100" dirty="0">
                          <a:latin typeface="ＭＳ Ｐゴシック"/>
                          <a:ea typeface="ＭＳ 明朝"/>
                          <a:cs typeface="Times New Roman"/>
                        </a:rPr>
                        <a:t>H</a:t>
                      </a:r>
                      <a:r>
                        <a:rPr lang="en-US" altLang="ja-JP" sz="1200" b="1" kern="100" dirty="0">
                          <a:latin typeface="ＭＳ Ｐゴシック"/>
                          <a:ea typeface="ＭＳ 明朝"/>
                          <a:cs typeface="Times New Roman"/>
                        </a:rPr>
                        <a:t>30</a:t>
                      </a:r>
                      <a:r>
                        <a:rPr lang="ja-JP" sz="1200" b="1" kern="100" dirty="0">
                          <a:latin typeface="Century"/>
                          <a:ea typeface="ＭＳ Ｐゴシック"/>
                          <a:cs typeface="Times New Roman"/>
                        </a:rPr>
                        <a:t>年</a:t>
                      </a:r>
                      <a:endParaRPr lang="ja-JP" sz="1200" b="1" kern="100" dirty="0">
                        <a:latin typeface="Century"/>
                        <a:ea typeface="ＭＳ 明朝"/>
                        <a:cs typeface="Times New Roman"/>
                      </a:endParaRPr>
                    </a:p>
                    <a:p>
                      <a:pPr algn="just">
                        <a:spcAft>
                          <a:spcPts val="0"/>
                        </a:spcAft>
                      </a:pPr>
                      <a:r>
                        <a:rPr lang="en-US" sz="1200" b="1" kern="100" dirty="0">
                          <a:latin typeface="ＭＳ Ｐゴシック"/>
                          <a:ea typeface="ＭＳ 明朝"/>
                          <a:cs typeface="Times New Roman"/>
                        </a:rPr>
                        <a:t>4</a:t>
                      </a:r>
                      <a:r>
                        <a:rPr lang="ja-JP" sz="1200" b="1" kern="100" dirty="0">
                          <a:latin typeface="Century"/>
                          <a:ea typeface="ＭＳ Ｐゴシック"/>
                          <a:cs typeface="Times New Roman"/>
                        </a:rPr>
                        <a:t>月</a:t>
                      </a:r>
                      <a:r>
                        <a:rPr lang="en-US" sz="1200" b="1" kern="100" dirty="0">
                          <a:latin typeface="Century"/>
                          <a:ea typeface="ＭＳ Ｐゴシック"/>
                          <a:cs typeface="Times New Roman"/>
                        </a:rPr>
                        <a:t>14</a:t>
                      </a:r>
                      <a:r>
                        <a:rPr lang="ja-JP" sz="1200" b="1" kern="100" dirty="0">
                          <a:latin typeface="Century"/>
                          <a:ea typeface="ＭＳ Ｐゴシック"/>
                          <a:cs typeface="Times New Roman"/>
                        </a:rPr>
                        <a:t>日</a:t>
                      </a:r>
                      <a:endParaRPr lang="ja-JP" sz="1200" b="1" kern="100" dirty="0">
                        <a:latin typeface="Century"/>
                        <a:ea typeface="ＭＳ 明朝"/>
                        <a:cs typeface="Times New Roman"/>
                      </a:endParaRPr>
                    </a:p>
                    <a:p>
                      <a:pPr algn="just">
                        <a:spcAft>
                          <a:spcPts val="0"/>
                        </a:spcAft>
                      </a:pPr>
                      <a:r>
                        <a:rPr lang="ja-JP" sz="1200" b="1" kern="100" dirty="0">
                          <a:latin typeface="Century"/>
                          <a:ea typeface="ＭＳ Ｐゴシック"/>
                          <a:cs typeface="Times New Roman"/>
                        </a:rPr>
                        <a:t>～</a:t>
                      </a:r>
                      <a:endParaRPr lang="ja-JP" sz="1200" b="1" kern="100" dirty="0">
                        <a:latin typeface="Century"/>
                        <a:ea typeface="ＭＳ 明朝"/>
                        <a:cs typeface="Times New Roman"/>
                      </a:endParaRPr>
                    </a:p>
                    <a:p>
                      <a:pPr algn="just">
                        <a:spcAft>
                          <a:spcPts val="0"/>
                        </a:spcAft>
                      </a:pPr>
                      <a:r>
                        <a:rPr lang="ja-JP" altLang="en-US" sz="1200" b="1" kern="100" dirty="0">
                          <a:latin typeface="Century"/>
                          <a:ea typeface="ＭＳ Ｐゴシック"/>
                          <a:cs typeface="Times New Roman"/>
                        </a:rPr>
                        <a:t>Ｈ</a:t>
                      </a:r>
                      <a:r>
                        <a:rPr lang="en-US" altLang="ja-JP" sz="1200" b="1" kern="100" dirty="0">
                          <a:latin typeface="Century"/>
                          <a:ea typeface="ＭＳ Ｐゴシック"/>
                          <a:cs typeface="Times New Roman"/>
                        </a:rPr>
                        <a:t>30</a:t>
                      </a:r>
                      <a:r>
                        <a:rPr lang="ja-JP" sz="1200" b="1" kern="100" dirty="0">
                          <a:latin typeface="Century"/>
                          <a:ea typeface="ＭＳ Ｐゴシック"/>
                          <a:cs typeface="Times New Roman"/>
                        </a:rPr>
                        <a:t>年</a:t>
                      </a:r>
                      <a:r>
                        <a:rPr lang="en-US" sz="1200" b="1" kern="100" dirty="0">
                          <a:latin typeface="Century"/>
                          <a:ea typeface="ＭＳ Ｐゴシック"/>
                          <a:cs typeface="Times New Roman"/>
                        </a:rPr>
                        <a:t>7</a:t>
                      </a:r>
                      <a:r>
                        <a:rPr lang="ja-JP" sz="1200" b="1" kern="100" dirty="0">
                          <a:latin typeface="Century"/>
                          <a:ea typeface="ＭＳ Ｐゴシック"/>
                          <a:cs typeface="Times New Roman"/>
                        </a:rPr>
                        <a:t>月</a:t>
                      </a:r>
                      <a:r>
                        <a:rPr lang="en-US" sz="1200" b="1" kern="100" dirty="0">
                          <a:latin typeface="Century"/>
                          <a:ea typeface="ＭＳ Ｐゴシック"/>
                          <a:cs typeface="Times New Roman"/>
                        </a:rPr>
                        <a:t>31</a:t>
                      </a:r>
                      <a:r>
                        <a:rPr lang="ja-JP" sz="1200" b="1" kern="100" dirty="0">
                          <a:latin typeface="Century"/>
                          <a:ea typeface="ＭＳ Ｐゴシック"/>
                          <a:cs typeface="Times New Roman"/>
                        </a:rPr>
                        <a:t>日</a:t>
                      </a:r>
                      <a:endParaRPr lang="ja-JP" sz="1200" b="1" kern="100" dirty="0">
                        <a:latin typeface="Century"/>
                        <a:ea typeface="ＭＳ 明朝"/>
                        <a:cs typeface="Times New Roman"/>
                      </a:endParaRPr>
                    </a:p>
                  </a:txBody>
                  <a:tcPr marL="36000" marR="36000" marT="72000" marB="1062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sz="1800" b="1" kern="100" dirty="0">
                          <a:solidFill>
                            <a:schemeClr val="accent4">
                              <a:lumMod val="75000"/>
                              <a:lumOff val="25000"/>
                            </a:schemeClr>
                          </a:solidFill>
                          <a:latin typeface="Century"/>
                          <a:ea typeface="ＭＳ Ｐゴシック"/>
                          <a:cs typeface="Times New Roman"/>
                        </a:rPr>
                        <a:t>受診</a:t>
                      </a:r>
                      <a:endParaRPr lang="ja-JP" sz="1800" b="1" kern="100" dirty="0">
                        <a:solidFill>
                          <a:schemeClr val="accent4">
                            <a:lumMod val="75000"/>
                            <a:lumOff val="25000"/>
                          </a:schemeClr>
                        </a:solidFill>
                        <a:latin typeface="Century"/>
                        <a:ea typeface="ＭＳ 明朝"/>
                        <a:cs typeface="Times New Roman"/>
                      </a:endParaRPr>
                    </a:p>
                    <a:p>
                      <a:pPr algn="l">
                        <a:spcAft>
                          <a:spcPts val="0"/>
                        </a:spcAft>
                      </a:pPr>
                      <a:r>
                        <a:rPr lang="ja-JP" sz="1800" b="1" kern="100" dirty="0">
                          <a:solidFill>
                            <a:schemeClr val="accent4">
                              <a:lumMod val="75000"/>
                              <a:lumOff val="25000"/>
                            </a:schemeClr>
                          </a:solidFill>
                          <a:latin typeface="Century"/>
                          <a:ea typeface="ＭＳ Ｐゴシック"/>
                          <a:cs typeface="Times New Roman"/>
                        </a:rPr>
                        <a:t>受診付き添い</a:t>
                      </a:r>
                      <a:endParaRPr lang="ja-JP" sz="1800" b="1" kern="100" dirty="0">
                        <a:solidFill>
                          <a:schemeClr val="accent4">
                            <a:lumMod val="75000"/>
                            <a:lumOff val="25000"/>
                          </a:schemeClr>
                        </a:solidFill>
                        <a:latin typeface="Century"/>
                        <a:ea typeface="ＭＳ 明朝"/>
                        <a:cs typeface="Times New Roman"/>
                      </a:endParaRPr>
                    </a:p>
                  </a:txBody>
                  <a:tcPr marL="36000" marR="36000" marT="72000" marB="1062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l">
                        <a:spcAft>
                          <a:spcPts val="0"/>
                        </a:spcAft>
                      </a:pPr>
                      <a:r>
                        <a:rPr lang="ja-JP" sz="1800" b="1" kern="100">
                          <a:solidFill>
                            <a:schemeClr val="accent4">
                              <a:lumMod val="75000"/>
                              <a:lumOff val="25000"/>
                            </a:schemeClr>
                          </a:solidFill>
                          <a:latin typeface="Century"/>
                          <a:ea typeface="ＭＳ Ｐゴシック"/>
                          <a:cs typeface="Times New Roman"/>
                        </a:rPr>
                        <a:t>訪問診療</a:t>
                      </a:r>
                      <a:endParaRPr lang="ja-JP" sz="1800" b="1" kern="100">
                        <a:solidFill>
                          <a:schemeClr val="accent4">
                            <a:lumMod val="75000"/>
                            <a:lumOff val="25000"/>
                          </a:schemeClr>
                        </a:solidFill>
                        <a:latin typeface="Century"/>
                        <a:ea typeface="ＭＳ 明朝"/>
                        <a:cs typeface="Times New Roman"/>
                      </a:endParaRPr>
                    </a:p>
                    <a:p>
                      <a:pPr algn="l">
                        <a:spcAft>
                          <a:spcPts val="0"/>
                        </a:spcAft>
                      </a:pPr>
                      <a:r>
                        <a:rPr lang="ja-JP" sz="1800" b="1" kern="100">
                          <a:solidFill>
                            <a:schemeClr val="accent4">
                              <a:lumMod val="75000"/>
                              <a:lumOff val="25000"/>
                            </a:schemeClr>
                          </a:solidFill>
                          <a:latin typeface="Century"/>
                          <a:ea typeface="ＭＳ Ｐゴシック"/>
                          <a:cs typeface="Times New Roman"/>
                        </a:rPr>
                        <a:t>家族</a:t>
                      </a:r>
                      <a:endParaRPr lang="ja-JP" sz="1800" b="1" kern="100">
                        <a:solidFill>
                          <a:schemeClr val="accent4">
                            <a:lumMod val="75000"/>
                            <a:lumOff val="25000"/>
                          </a:schemeClr>
                        </a:solidFill>
                        <a:latin typeface="Century"/>
                        <a:ea typeface="ＭＳ 明朝"/>
                        <a:cs typeface="Times New Roman"/>
                      </a:endParaRPr>
                    </a:p>
                  </a:txBody>
                  <a:tcPr marL="36000" marR="36000" marT="72000" marB="1062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l">
                        <a:spcAft>
                          <a:spcPts val="0"/>
                        </a:spcAft>
                      </a:pPr>
                      <a:r>
                        <a:rPr lang="ja-JP" sz="1800" b="1" kern="100">
                          <a:solidFill>
                            <a:schemeClr val="accent4">
                              <a:lumMod val="75000"/>
                              <a:lumOff val="25000"/>
                            </a:schemeClr>
                          </a:solidFill>
                          <a:latin typeface="Century"/>
                          <a:ea typeface="ＭＳ Ｐゴシック"/>
                          <a:cs typeface="Times New Roman"/>
                        </a:rPr>
                        <a:t>長谷川内科夫、孫</a:t>
                      </a:r>
                      <a:endParaRPr lang="ja-JP" sz="1800" b="1" kern="100">
                        <a:solidFill>
                          <a:schemeClr val="accent4">
                            <a:lumMod val="75000"/>
                            <a:lumOff val="25000"/>
                          </a:schemeClr>
                        </a:solidFill>
                        <a:latin typeface="Century"/>
                        <a:ea typeface="ＭＳ 明朝"/>
                        <a:cs typeface="Times New Roman"/>
                      </a:endParaRPr>
                    </a:p>
                  </a:txBody>
                  <a:tcPr marL="36000" marR="36000" marT="72000" marB="1062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spcAft>
                          <a:spcPts val="0"/>
                        </a:spcAft>
                      </a:pPr>
                      <a:r>
                        <a:rPr lang="ja-JP" sz="1800" b="1" kern="100" dirty="0">
                          <a:solidFill>
                            <a:srgbClr val="FF0000"/>
                          </a:solidFill>
                          <a:latin typeface="Century"/>
                          <a:ea typeface="ＭＳ Ｐゴシック"/>
                          <a:cs typeface="Times New Roman"/>
                        </a:rPr>
                        <a:t>△</a:t>
                      </a:r>
                      <a:endParaRPr lang="ja-JP" sz="1800" b="1" kern="100" dirty="0">
                        <a:latin typeface="Century"/>
                        <a:ea typeface="ＭＳ 明朝"/>
                        <a:cs typeface="Times New Roman"/>
                      </a:endParaRPr>
                    </a:p>
                  </a:txBody>
                  <a:tcPr marL="36000" marR="36000" marT="72000" marB="1062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l">
                        <a:spcAft>
                          <a:spcPts val="0"/>
                        </a:spcAft>
                      </a:pPr>
                      <a:r>
                        <a:rPr lang="ja-JP" sz="1800" b="1" kern="100">
                          <a:solidFill>
                            <a:srgbClr val="FF0000"/>
                          </a:solidFill>
                          <a:latin typeface="Century"/>
                          <a:ea typeface="ＭＳ Ｐゴシック"/>
                          <a:cs typeface="Times New Roman"/>
                        </a:rPr>
                        <a:t>下肢のしびれや腰の痛みは軽減してきているが残存している</a:t>
                      </a:r>
                      <a:endParaRPr lang="ja-JP" sz="1800" b="1" kern="100">
                        <a:latin typeface="Century"/>
                        <a:ea typeface="ＭＳ 明朝"/>
                        <a:cs typeface="Times New Roman"/>
                      </a:endParaRPr>
                    </a:p>
                  </a:txBody>
                  <a:tcPr marL="36000" marR="36000" marT="72000" marB="1062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2"/>
                  </a:ext>
                </a:extLst>
              </a:tr>
              <a:tr h="846246">
                <a:tc vMerge="1">
                  <a:txBody>
                    <a:bodyPr/>
                    <a:lstStyle/>
                    <a:p>
                      <a:endParaRPr kumimoji="1" lang="ja-JP" altLang="en-US"/>
                    </a:p>
                  </a:txBody>
                  <a:tcPr/>
                </a:tc>
                <a:tc vMerge="1">
                  <a:txBody>
                    <a:bodyPr/>
                    <a:lstStyle/>
                    <a:p>
                      <a:endParaRPr kumimoji="1" lang="ja-JP" altLang="en-US"/>
                    </a:p>
                  </a:txBody>
                  <a:tcPr/>
                </a:tc>
                <a:tc>
                  <a:txBody>
                    <a:bodyPr/>
                    <a:lstStyle/>
                    <a:p>
                      <a:pPr algn="l">
                        <a:spcAft>
                          <a:spcPts val="0"/>
                        </a:spcAft>
                      </a:pPr>
                      <a:r>
                        <a:rPr lang="ja-JP" sz="1800" b="1" kern="100" dirty="0">
                          <a:solidFill>
                            <a:schemeClr val="accent4">
                              <a:lumMod val="75000"/>
                              <a:lumOff val="25000"/>
                            </a:schemeClr>
                          </a:solidFill>
                          <a:latin typeface="Century"/>
                          <a:ea typeface="ＭＳ Ｐゴシック"/>
                          <a:cs typeface="Times New Roman"/>
                        </a:rPr>
                        <a:t>痛み止め薬の指導管理</a:t>
                      </a:r>
                      <a:endParaRPr lang="ja-JP" sz="1800" b="1" kern="100" dirty="0">
                        <a:solidFill>
                          <a:schemeClr val="accent4">
                            <a:lumMod val="75000"/>
                            <a:lumOff val="25000"/>
                          </a:schemeClr>
                        </a:solidFill>
                        <a:latin typeface="Century"/>
                        <a:ea typeface="ＭＳ 明朝"/>
                        <a:cs typeface="Times New Roman"/>
                      </a:endParaRPr>
                    </a:p>
                  </a:txBody>
                  <a:tcPr marL="36000" marR="36000" marT="72000" marB="1062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l">
                        <a:spcAft>
                          <a:spcPts val="0"/>
                        </a:spcAft>
                      </a:pPr>
                      <a:r>
                        <a:rPr lang="ja-JP" sz="1800" b="1" kern="100">
                          <a:solidFill>
                            <a:schemeClr val="accent4">
                              <a:lumMod val="75000"/>
                              <a:lumOff val="25000"/>
                            </a:schemeClr>
                          </a:solidFill>
                          <a:latin typeface="Century"/>
                          <a:ea typeface="ＭＳ Ｐゴシック"/>
                          <a:cs typeface="Times New Roman"/>
                        </a:rPr>
                        <a:t>かかりつけ薬局、医師</a:t>
                      </a:r>
                      <a:endParaRPr lang="ja-JP" sz="1800" b="1" kern="100">
                        <a:solidFill>
                          <a:schemeClr val="accent4">
                            <a:lumMod val="75000"/>
                            <a:lumOff val="25000"/>
                          </a:schemeClr>
                        </a:solidFill>
                        <a:latin typeface="Century"/>
                        <a:ea typeface="ＭＳ 明朝"/>
                        <a:cs typeface="Times New Roman"/>
                      </a:endParaRPr>
                    </a:p>
                  </a:txBody>
                  <a:tcPr marL="36000" marR="36000" marT="72000" marB="1062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l">
                        <a:spcAft>
                          <a:spcPts val="0"/>
                        </a:spcAft>
                      </a:pPr>
                      <a:r>
                        <a:rPr lang="ja-JP" sz="1800" b="1" kern="100">
                          <a:solidFill>
                            <a:schemeClr val="accent4">
                              <a:lumMod val="75000"/>
                              <a:lumOff val="25000"/>
                            </a:schemeClr>
                          </a:solidFill>
                          <a:latin typeface="Century"/>
                          <a:ea typeface="ＭＳ Ｐゴシック"/>
                          <a:cs typeface="Times New Roman"/>
                        </a:rPr>
                        <a:t>薬局</a:t>
                      </a:r>
                      <a:endParaRPr lang="ja-JP" sz="1800" b="1" kern="100">
                        <a:solidFill>
                          <a:schemeClr val="accent4">
                            <a:lumMod val="75000"/>
                            <a:lumOff val="25000"/>
                          </a:schemeClr>
                        </a:solidFill>
                        <a:latin typeface="Century"/>
                        <a:ea typeface="ＭＳ 明朝"/>
                        <a:cs typeface="Times New Roman"/>
                      </a:endParaRPr>
                    </a:p>
                    <a:p>
                      <a:pPr algn="l">
                        <a:spcAft>
                          <a:spcPts val="0"/>
                        </a:spcAft>
                      </a:pPr>
                      <a:r>
                        <a:rPr lang="ja-JP" sz="1800" b="1" kern="100">
                          <a:solidFill>
                            <a:schemeClr val="accent4">
                              <a:lumMod val="75000"/>
                              <a:lumOff val="25000"/>
                            </a:schemeClr>
                          </a:solidFill>
                          <a:latin typeface="Century"/>
                          <a:ea typeface="ＭＳ Ｐゴシック"/>
                          <a:cs typeface="Times New Roman"/>
                        </a:rPr>
                        <a:t>長谷川内科</a:t>
                      </a:r>
                      <a:endParaRPr lang="ja-JP" sz="1800" b="1" kern="100">
                        <a:solidFill>
                          <a:schemeClr val="accent4">
                            <a:lumMod val="75000"/>
                            <a:lumOff val="25000"/>
                          </a:schemeClr>
                        </a:solidFill>
                        <a:latin typeface="Century"/>
                        <a:ea typeface="ＭＳ 明朝"/>
                        <a:cs typeface="Times New Roman"/>
                      </a:endParaRPr>
                    </a:p>
                  </a:txBody>
                  <a:tcPr marL="36000" marR="36000" marT="72000" marB="1062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spcAft>
                          <a:spcPts val="0"/>
                        </a:spcAft>
                      </a:pPr>
                      <a:r>
                        <a:rPr lang="ja-JP" sz="1800" b="1" kern="100">
                          <a:solidFill>
                            <a:srgbClr val="FF0000"/>
                          </a:solidFill>
                          <a:latin typeface="Century"/>
                          <a:ea typeface="ＭＳ Ｐゴシック"/>
                          <a:cs typeface="Times New Roman"/>
                        </a:rPr>
                        <a:t>△</a:t>
                      </a:r>
                      <a:endParaRPr lang="ja-JP" sz="1800" b="1" kern="100">
                        <a:latin typeface="Century"/>
                        <a:ea typeface="ＭＳ 明朝"/>
                        <a:cs typeface="Times New Roman"/>
                      </a:endParaRPr>
                    </a:p>
                  </a:txBody>
                  <a:tcPr marL="36000" marR="36000" marT="72000" marB="1062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l">
                        <a:spcAft>
                          <a:spcPts val="0"/>
                        </a:spcAft>
                      </a:pPr>
                      <a:r>
                        <a:rPr lang="ja-JP" sz="1800" b="1" kern="100">
                          <a:solidFill>
                            <a:srgbClr val="FF0000"/>
                          </a:solidFill>
                          <a:latin typeface="Century"/>
                          <a:ea typeface="ＭＳ Ｐゴシック"/>
                          <a:cs typeface="Times New Roman"/>
                        </a:rPr>
                        <a:t>夫の協力もあり飲み忘れはないようである</a:t>
                      </a:r>
                      <a:endParaRPr lang="ja-JP" sz="1800" b="1" kern="100">
                        <a:latin typeface="Century"/>
                        <a:ea typeface="ＭＳ 明朝"/>
                        <a:cs typeface="Times New Roman"/>
                      </a:endParaRPr>
                    </a:p>
                  </a:txBody>
                  <a:tcPr marL="36000" marR="36000" marT="72000" marB="1062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3"/>
                  </a:ext>
                </a:extLst>
              </a:tr>
              <a:tr h="563126">
                <a:tc vMerge="1">
                  <a:txBody>
                    <a:bodyPr/>
                    <a:lstStyle/>
                    <a:p>
                      <a:endParaRPr kumimoji="1" lang="ja-JP" altLang="en-US"/>
                    </a:p>
                  </a:txBody>
                  <a:tcPr/>
                </a:tc>
                <a:tc vMerge="1">
                  <a:txBody>
                    <a:bodyPr/>
                    <a:lstStyle/>
                    <a:p>
                      <a:endParaRPr kumimoji="1" lang="ja-JP" altLang="en-US"/>
                    </a:p>
                  </a:txBody>
                  <a:tcPr/>
                </a:tc>
                <a:tc>
                  <a:txBody>
                    <a:bodyPr/>
                    <a:lstStyle/>
                    <a:p>
                      <a:pPr algn="l">
                        <a:spcAft>
                          <a:spcPts val="0"/>
                        </a:spcAft>
                      </a:pPr>
                      <a:endParaRPr lang="en-US" sz="1800" b="1" kern="100" dirty="0">
                        <a:solidFill>
                          <a:schemeClr val="accent4">
                            <a:lumMod val="75000"/>
                            <a:lumOff val="25000"/>
                          </a:schemeClr>
                        </a:solidFill>
                        <a:latin typeface="ＭＳ Ｐゴシック"/>
                        <a:ea typeface="ＭＳ 明朝"/>
                        <a:cs typeface="Times New Roman"/>
                      </a:endParaRPr>
                    </a:p>
                  </a:txBody>
                  <a:tcPr marL="36000" marR="36000" marT="72000" marB="1062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endParaRPr lang="en-US" sz="1800" b="1" kern="100" dirty="0">
                        <a:solidFill>
                          <a:schemeClr val="accent4">
                            <a:lumMod val="75000"/>
                            <a:lumOff val="25000"/>
                          </a:schemeClr>
                        </a:solidFill>
                        <a:latin typeface="ＭＳ Ｐゴシック"/>
                        <a:ea typeface="ＭＳ 明朝"/>
                        <a:cs typeface="Times New Roman"/>
                      </a:endParaRPr>
                    </a:p>
                  </a:txBody>
                  <a:tcPr marL="36000" marR="36000" marT="72000" marB="1062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endParaRPr lang="en-US" sz="1800" b="1" kern="100">
                        <a:solidFill>
                          <a:schemeClr val="accent4">
                            <a:lumMod val="75000"/>
                            <a:lumOff val="25000"/>
                          </a:schemeClr>
                        </a:solidFill>
                        <a:latin typeface="ＭＳ Ｐゴシック"/>
                        <a:ea typeface="ＭＳ 明朝"/>
                        <a:cs typeface="Times New Roman"/>
                      </a:endParaRPr>
                    </a:p>
                  </a:txBody>
                  <a:tcPr marL="36000" marR="36000" marT="72000" marB="1062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800" b="1" kern="100">
                        <a:solidFill>
                          <a:srgbClr val="FF0000"/>
                        </a:solidFill>
                        <a:latin typeface="ＭＳ Ｐゴシック"/>
                        <a:ea typeface="ＭＳ 明朝"/>
                        <a:cs typeface="Times New Roman"/>
                      </a:endParaRPr>
                    </a:p>
                  </a:txBody>
                  <a:tcPr marL="36000" marR="36000" marT="72000" marB="1062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endParaRPr lang="ja-JP" sz="1800" b="1" kern="100" dirty="0">
                        <a:latin typeface="Century"/>
                        <a:ea typeface="ＭＳ 明朝"/>
                        <a:cs typeface="Times New Roman"/>
                      </a:endParaRPr>
                    </a:p>
                  </a:txBody>
                  <a:tcPr marL="36000" marR="36000" marT="72000" marB="1062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121227">
                <a:tc rowSpan="3">
                  <a:txBody>
                    <a:bodyPr/>
                    <a:lstStyle/>
                    <a:p>
                      <a:pPr algn="just">
                        <a:spcAft>
                          <a:spcPts val="0"/>
                        </a:spcAft>
                      </a:pPr>
                      <a:r>
                        <a:rPr lang="ja-JP" sz="1800" b="1" kern="100">
                          <a:latin typeface="Century"/>
                          <a:ea typeface="ＭＳ Ｐゴシック"/>
                          <a:cs typeface="Times New Roman"/>
                        </a:rPr>
                        <a:t>バランスのとれた食事、栄養改善ができる</a:t>
                      </a:r>
                      <a:endParaRPr lang="ja-JP" sz="1800" b="1" kern="100">
                        <a:latin typeface="Century"/>
                        <a:ea typeface="ＭＳ 明朝"/>
                        <a:cs typeface="Times New Roman"/>
                      </a:endParaRPr>
                    </a:p>
                  </a:txBody>
                  <a:tcPr marL="36000" marR="36000" marT="72000" marB="1062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just">
                        <a:spcAft>
                          <a:spcPts val="0"/>
                        </a:spcAft>
                      </a:pPr>
                      <a:r>
                        <a:rPr lang="en-US" sz="1200" b="1" kern="100" dirty="0">
                          <a:latin typeface="ＭＳ Ｐゴシック"/>
                          <a:ea typeface="ＭＳ 明朝"/>
                          <a:cs typeface="Times New Roman"/>
                        </a:rPr>
                        <a:t>H</a:t>
                      </a:r>
                      <a:r>
                        <a:rPr lang="en-US" altLang="ja-JP" sz="1200" b="1" kern="100" dirty="0">
                          <a:latin typeface="ＭＳ Ｐゴシック"/>
                          <a:ea typeface="ＭＳ 明朝"/>
                          <a:cs typeface="Times New Roman"/>
                        </a:rPr>
                        <a:t>30</a:t>
                      </a:r>
                      <a:r>
                        <a:rPr lang="ja-JP" sz="1200" b="1" kern="100" dirty="0">
                          <a:latin typeface="Century"/>
                          <a:ea typeface="ＭＳ Ｐゴシック"/>
                          <a:cs typeface="Times New Roman"/>
                        </a:rPr>
                        <a:t>年</a:t>
                      </a:r>
                      <a:endParaRPr lang="ja-JP" sz="1200" b="1" kern="100" dirty="0">
                        <a:latin typeface="Century"/>
                        <a:ea typeface="ＭＳ 明朝"/>
                        <a:cs typeface="Times New Roman"/>
                      </a:endParaRPr>
                    </a:p>
                    <a:p>
                      <a:pPr algn="just">
                        <a:spcAft>
                          <a:spcPts val="0"/>
                        </a:spcAft>
                      </a:pPr>
                      <a:r>
                        <a:rPr lang="en-US" sz="1200" b="1" kern="100" dirty="0">
                          <a:latin typeface="ＭＳ Ｐゴシック"/>
                          <a:ea typeface="ＭＳ 明朝"/>
                          <a:cs typeface="Times New Roman"/>
                        </a:rPr>
                        <a:t>4</a:t>
                      </a:r>
                      <a:r>
                        <a:rPr lang="ja-JP" sz="1200" b="1" kern="100" dirty="0">
                          <a:latin typeface="Century"/>
                          <a:ea typeface="ＭＳ Ｐゴシック"/>
                          <a:cs typeface="Times New Roman"/>
                        </a:rPr>
                        <a:t>月</a:t>
                      </a:r>
                      <a:r>
                        <a:rPr lang="en-US" sz="1200" b="1" kern="100" dirty="0">
                          <a:latin typeface="Century"/>
                          <a:ea typeface="ＭＳ Ｐゴシック"/>
                          <a:cs typeface="Times New Roman"/>
                        </a:rPr>
                        <a:t>14</a:t>
                      </a:r>
                      <a:r>
                        <a:rPr lang="ja-JP" sz="1200" b="1" kern="100" dirty="0">
                          <a:latin typeface="Century"/>
                          <a:ea typeface="ＭＳ Ｐゴシック"/>
                          <a:cs typeface="Times New Roman"/>
                        </a:rPr>
                        <a:t>日</a:t>
                      </a:r>
                      <a:endParaRPr lang="ja-JP" sz="1200" b="1" kern="100" dirty="0">
                        <a:latin typeface="Century"/>
                        <a:ea typeface="ＭＳ 明朝"/>
                        <a:cs typeface="Times New Roman"/>
                      </a:endParaRPr>
                    </a:p>
                    <a:p>
                      <a:pPr algn="just">
                        <a:spcAft>
                          <a:spcPts val="0"/>
                        </a:spcAft>
                      </a:pPr>
                      <a:r>
                        <a:rPr lang="ja-JP" sz="1200" b="1" kern="100" dirty="0">
                          <a:latin typeface="Century"/>
                          <a:ea typeface="ＭＳ Ｐゴシック"/>
                          <a:cs typeface="Times New Roman"/>
                        </a:rPr>
                        <a:t>～</a:t>
                      </a:r>
                      <a:endParaRPr lang="ja-JP" sz="1200" b="1" kern="100" dirty="0">
                        <a:latin typeface="Century"/>
                        <a:ea typeface="ＭＳ 明朝"/>
                        <a:cs typeface="Times New Roman"/>
                      </a:endParaRPr>
                    </a:p>
                    <a:p>
                      <a:pPr algn="just">
                        <a:spcAft>
                          <a:spcPts val="0"/>
                        </a:spcAft>
                      </a:pPr>
                      <a:r>
                        <a:rPr lang="ja-JP" altLang="en-US" sz="1200" b="1" kern="100" dirty="0">
                          <a:latin typeface="Century"/>
                          <a:ea typeface="ＭＳ Ｐゴシック"/>
                          <a:cs typeface="Times New Roman"/>
                        </a:rPr>
                        <a:t>Ｈ</a:t>
                      </a:r>
                      <a:r>
                        <a:rPr lang="en-US" altLang="ja-JP" sz="1200" b="1" kern="100" dirty="0">
                          <a:latin typeface="Century"/>
                          <a:ea typeface="ＭＳ Ｐゴシック"/>
                          <a:cs typeface="Times New Roman"/>
                        </a:rPr>
                        <a:t>30</a:t>
                      </a:r>
                      <a:r>
                        <a:rPr lang="ja-JP" sz="1200" b="1" kern="100" dirty="0">
                          <a:latin typeface="Century"/>
                          <a:ea typeface="ＭＳ Ｐゴシック"/>
                          <a:cs typeface="Times New Roman"/>
                        </a:rPr>
                        <a:t>年</a:t>
                      </a:r>
                      <a:r>
                        <a:rPr lang="en-US" sz="1200" b="1" kern="100" dirty="0">
                          <a:latin typeface="Century"/>
                          <a:ea typeface="ＭＳ Ｐゴシック"/>
                          <a:cs typeface="Times New Roman"/>
                        </a:rPr>
                        <a:t>7</a:t>
                      </a:r>
                      <a:r>
                        <a:rPr lang="ja-JP" sz="1200" b="1" kern="100" dirty="0">
                          <a:latin typeface="Century"/>
                          <a:ea typeface="ＭＳ Ｐゴシック"/>
                          <a:cs typeface="Times New Roman"/>
                        </a:rPr>
                        <a:t>月</a:t>
                      </a:r>
                      <a:r>
                        <a:rPr lang="en-US" sz="1200" b="1" kern="100" dirty="0">
                          <a:latin typeface="Century"/>
                          <a:ea typeface="ＭＳ Ｐゴシック"/>
                          <a:cs typeface="Times New Roman"/>
                        </a:rPr>
                        <a:t>31</a:t>
                      </a:r>
                      <a:r>
                        <a:rPr lang="ja-JP" sz="1200" b="1" kern="100" dirty="0">
                          <a:latin typeface="Century"/>
                          <a:ea typeface="ＭＳ Ｐゴシック"/>
                          <a:cs typeface="Times New Roman"/>
                        </a:rPr>
                        <a:t>日</a:t>
                      </a:r>
                      <a:endParaRPr lang="ja-JP" sz="1200" b="1" kern="100" dirty="0">
                        <a:latin typeface="Century"/>
                        <a:ea typeface="ＭＳ 明朝"/>
                        <a:cs typeface="Times New Roman"/>
                      </a:endParaRPr>
                    </a:p>
                  </a:txBody>
                  <a:tcPr marL="36000" marR="36000" marT="72000" marB="1062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sz="1800" b="1" kern="100" dirty="0">
                          <a:solidFill>
                            <a:schemeClr val="accent4">
                              <a:lumMod val="75000"/>
                              <a:lumOff val="25000"/>
                            </a:schemeClr>
                          </a:solidFill>
                          <a:latin typeface="Century"/>
                          <a:ea typeface="ＭＳ Ｐゴシック"/>
                          <a:cs typeface="Times New Roman"/>
                        </a:rPr>
                        <a:t>食事作り、準備を介助しながら一緒に作る</a:t>
                      </a:r>
                      <a:endParaRPr lang="ja-JP" sz="1800" b="1" kern="100" dirty="0">
                        <a:solidFill>
                          <a:schemeClr val="accent4">
                            <a:lumMod val="75000"/>
                            <a:lumOff val="25000"/>
                          </a:schemeClr>
                        </a:solidFill>
                        <a:latin typeface="Century"/>
                        <a:ea typeface="ＭＳ 明朝"/>
                        <a:cs typeface="Times New Roman"/>
                      </a:endParaRPr>
                    </a:p>
                  </a:txBody>
                  <a:tcPr marL="36000" marR="36000" marT="72000" marB="1062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l">
                        <a:spcAft>
                          <a:spcPts val="0"/>
                        </a:spcAft>
                      </a:pPr>
                      <a:r>
                        <a:rPr lang="ja-JP" sz="1800" b="1" kern="100" dirty="0">
                          <a:solidFill>
                            <a:schemeClr val="accent4">
                              <a:lumMod val="75000"/>
                              <a:lumOff val="25000"/>
                            </a:schemeClr>
                          </a:solidFill>
                          <a:latin typeface="Century"/>
                          <a:ea typeface="ＭＳ Ｐゴシック"/>
                          <a:cs typeface="Times New Roman"/>
                        </a:rPr>
                        <a:t>訪問介護</a:t>
                      </a:r>
                      <a:endParaRPr lang="ja-JP" sz="1800" b="1" kern="100" dirty="0">
                        <a:solidFill>
                          <a:schemeClr val="accent4">
                            <a:lumMod val="75000"/>
                            <a:lumOff val="25000"/>
                          </a:schemeClr>
                        </a:solidFill>
                        <a:latin typeface="Century"/>
                        <a:ea typeface="ＭＳ 明朝"/>
                        <a:cs typeface="Times New Roman"/>
                      </a:endParaRPr>
                    </a:p>
                  </a:txBody>
                  <a:tcPr marL="36000" marR="36000" marT="72000" marB="1062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l">
                        <a:spcAft>
                          <a:spcPts val="0"/>
                        </a:spcAft>
                      </a:pPr>
                      <a:r>
                        <a:rPr lang="ja-JP" sz="1800" b="1" kern="100" dirty="0">
                          <a:solidFill>
                            <a:schemeClr val="accent4">
                              <a:lumMod val="75000"/>
                              <a:lumOff val="25000"/>
                            </a:schemeClr>
                          </a:solidFill>
                          <a:latin typeface="Century"/>
                          <a:ea typeface="ＭＳ Ｐゴシック"/>
                          <a:cs typeface="Times New Roman"/>
                        </a:rPr>
                        <a:t>訪問介護事業所</a:t>
                      </a:r>
                      <a:endParaRPr lang="ja-JP" sz="1800" b="1" kern="100" dirty="0">
                        <a:solidFill>
                          <a:schemeClr val="accent4">
                            <a:lumMod val="75000"/>
                            <a:lumOff val="25000"/>
                          </a:schemeClr>
                        </a:solidFill>
                        <a:latin typeface="Century"/>
                        <a:ea typeface="ＭＳ 明朝"/>
                        <a:cs typeface="Times New Roman"/>
                      </a:endParaRPr>
                    </a:p>
                  </a:txBody>
                  <a:tcPr marL="36000" marR="36000" marT="72000" marB="1062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spcAft>
                          <a:spcPts val="0"/>
                        </a:spcAft>
                      </a:pPr>
                      <a:r>
                        <a:rPr lang="ja-JP" sz="1800" b="1" kern="100">
                          <a:solidFill>
                            <a:srgbClr val="FF0000"/>
                          </a:solidFill>
                          <a:latin typeface="Century"/>
                          <a:ea typeface="ＭＳ Ｐゴシック"/>
                          <a:cs typeface="Times New Roman"/>
                        </a:rPr>
                        <a:t>○</a:t>
                      </a:r>
                      <a:endParaRPr lang="ja-JP" sz="1800" b="1" kern="100">
                        <a:latin typeface="Century"/>
                        <a:ea typeface="ＭＳ 明朝"/>
                        <a:cs typeface="Times New Roman"/>
                      </a:endParaRPr>
                    </a:p>
                  </a:txBody>
                  <a:tcPr marL="36000" marR="36000" marT="72000" marB="1062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l">
                        <a:spcAft>
                          <a:spcPts val="0"/>
                        </a:spcAft>
                      </a:pPr>
                      <a:endParaRPr lang="en-US" sz="1800" b="1" kern="100" dirty="0">
                        <a:solidFill>
                          <a:srgbClr val="FF0000"/>
                        </a:solidFill>
                        <a:latin typeface="ＭＳ Ｐゴシック"/>
                        <a:ea typeface="ＭＳ 明朝"/>
                        <a:cs typeface="Times New Roman"/>
                      </a:endParaRPr>
                    </a:p>
                  </a:txBody>
                  <a:tcPr marL="36000" marR="36000" marT="72000" marB="1062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5"/>
                  </a:ext>
                </a:extLst>
              </a:tr>
              <a:tr h="1121227">
                <a:tc vMerge="1">
                  <a:txBody>
                    <a:bodyPr/>
                    <a:lstStyle/>
                    <a:p>
                      <a:endParaRPr kumimoji="1" lang="ja-JP" altLang="en-US"/>
                    </a:p>
                  </a:txBody>
                  <a:tcPr/>
                </a:tc>
                <a:tc vMerge="1">
                  <a:txBody>
                    <a:bodyPr/>
                    <a:lstStyle/>
                    <a:p>
                      <a:endParaRPr kumimoji="1" lang="ja-JP" altLang="en-US"/>
                    </a:p>
                  </a:txBody>
                  <a:tcPr/>
                </a:tc>
                <a:tc>
                  <a:txBody>
                    <a:bodyPr/>
                    <a:lstStyle/>
                    <a:p>
                      <a:pPr algn="l">
                        <a:spcAft>
                          <a:spcPts val="0"/>
                        </a:spcAft>
                      </a:pPr>
                      <a:r>
                        <a:rPr lang="ja-JP" sz="1800" b="1" kern="100" dirty="0">
                          <a:solidFill>
                            <a:schemeClr val="accent4">
                              <a:lumMod val="75000"/>
                              <a:lumOff val="25000"/>
                            </a:schemeClr>
                          </a:solidFill>
                          <a:latin typeface="Century"/>
                          <a:ea typeface="ＭＳ Ｐゴシック"/>
                          <a:cs typeface="Times New Roman"/>
                        </a:rPr>
                        <a:t>調理動作の評価・訓練・助言。栄養評価・指導</a:t>
                      </a:r>
                      <a:endParaRPr lang="ja-JP" sz="1800" b="1" kern="100" dirty="0">
                        <a:solidFill>
                          <a:schemeClr val="accent4">
                            <a:lumMod val="75000"/>
                            <a:lumOff val="25000"/>
                          </a:schemeClr>
                        </a:solidFill>
                        <a:latin typeface="Century"/>
                        <a:ea typeface="ＭＳ 明朝"/>
                        <a:cs typeface="Times New Roman"/>
                      </a:endParaRPr>
                    </a:p>
                  </a:txBody>
                  <a:tcPr marL="36000" marR="36000" marT="72000" marB="1062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l">
                        <a:spcAft>
                          <a:spcPts val="0"/>
                        </a:spcAft>
                      </a:pPr>
                      <a:r>
                        <a:rPr lang="ja-JP" sz="1800" b="1" kern="100" dirty="0">
                          <a:solidFill>
                            <a:schemeClr val="accent4">
                              <a:lumMod val="75000"/>
                              <a:lumOff val="25000"/>
                            </a:schemeClr>
                          </a:solidFill>
                          <a:latin typeface="Century"/>
                          <a:ea typeface="ＭＳ Ｐゴシック"/>
                          <a:cs typeface="Times New Roman"/>
                        </a:rPr>
                        <a:t>通所ﾘﾊﾋﾞﾘﾃｰｼｮﾝ</a:t>
                      </a:r>
                      <a:endParaRPr lang="ja-JP" sz="1800" b="1" kern="100" dirty="0">
                        <a:solidFill>
                          <a:schemeClr val="accent4">
                            <a:lumMod val="75000"/>
                            <a:lumOff val="25000"/>
                          </a:schemeClr>
                        </a:solidFill>
                        <a:latin typeface="Century"/>
                        <a:ea typeface="ＭＳ 明朝"/>
                        <a:cs typeface="Times New Roman"/>
                      </a:endParaRPr>
                    </a:p>
                  </a:txBody>
                  <a:tcPr marL="36000" marR="36000" marT="72000" marB="1062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l">
                        <a:spcAft>
                          <a:spcPts val="0"/>
                        </a:spcAft>
                      </a:pPr>
                      <a:r>
                        <a:rPr lang="ja-JP" sz="1800" b="1" kern="100" dirty="0">
                          <a:solidFill>
                            <a:schemeClr val="accent4">
                              <a:lumMod val="75000"/>
                              <a:lumOff val="25000"/>
                            </a:schemeClr>
                          </a:solidFill>
                          <a:latin typeface="Century"/>
                          <a:ea typeface="ＭＳ Ｐゴシック"/>
                          <a:cs typeface="Times New Roman"/>
                        </a:rPr>
                        <a:t>○○デイケアセンター</a:t>
                      </a:r>
                      <a:endParaRPr lang="ja-JP" sz="1800" b="1" kern="100" dirty="0">
                        <a:solidFill>
                          <a:schemeClr val="accent4">
                            <a:lumMod val="75000"/>
                            <a:lumOff val="25000"/>
                          </a:schemeClr>
                        </a:solidFill>
                        <a:latin typeface="Century"/>
                        <a:ea typeface="ＭＳ 明朝"/>
                        <a:cs typeface="Times New Roman"/>
                      </a:endParaRPr>
                    </a:p>
                  </a:txBody>
                  <a:tcPr marL="36000" marR="36000" marT="72000" marB="1062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spcAft>
                          <a:spcPts val="0"/>
                        </a:spcAft>
                      </a:pPr>
                      <a:r>
                        <a:rPr lang="ja-JP" sz="1800" b="1" kern="100" dirty="0">
                          <a:solidFill>
                            <a:srgbClr val="FF0000"/>
                          </a:solidFill>
                          <a:latin typeface="Century"/>
                          <a:ea typeface="ＭＳ Ｐゴシック"/>
                          <a:cs typeface="Times New Roman"/>
                        </a:rPr>
                        <a:t>△</a:t>
                      </a:r>
                      <a:endParaRPr lang="ja-JP" sz="1800" b="1" kern="100" dirty="0">
                        <a:latin typeface="Century"/>
                        <a:ea typeface="ＭＳ 明朝"/>
                        <a:cs typeface="Times New Roman"/>
                      </a:endParaRPr>
                    </a:p>
                  </a:txBody>
                  <a:tcPr marL="36000" marR="36000" marT="72000" marB="1062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l">
                        <a:spcAft>
                          <a:spcPts val="0"/>
                        </a:spcAft>
                      </a:pPr>
                      <a:endParaRPr lang="en-US" sz="1800" b="1" kern="100">
                        <a:solidFill>
                          <a:srgbClr val="FF0000"/>
                        </a:solidFill>
                        <a:latin typeface="ＭＳ Ｐゴシック"/>
                        <a:ea typeface="ＭＳ 明朝"/>
                        <a:cs typeface="Times New Roman"/>
                      </a:endParaRPr>
                    </a:p>
                  </a:txBody>
                  <a:tcPr marL="36000" marR="36000" marT="72000" marB="1062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6"/>
                  </a:ext>
                </a:extLst>
              </a:tr>
              <a:tr h="846246">
                <a:tc vMerge="1">
                  <a:txBody>
                    <a:bodyPr/>
                    <a:lstStyle/>
                    <a:p>
                      <a:endParaRPr kumimoji="1" lang="ja-JP" altLang="en-US"/>
                    </a:p>
                  </a:txBody>
                  <a:tcPr/>
                </a:tc>
                <a:tc vMerge="1">
                  <a:txBody>
                    <a:bodyPr/>
                    <a:lstStyle/>
                    <a:p>
                      <a:endParaRPr kumimoji="1" lang="ja-JP" altLang="en-US"/>
                    </a:p>
                  </a:txBody>
                  <a:tcPr/>
                </a:tc>
                <a:tc>
                  <a:txBody>
                    <a:bodyPr/>
                    <a:lstStyle/>
                    <a:p>
                      <a:pPr algn="l">
                        <a:spcAft>
                          <a:spcPts val="0"/>
                        </a:spcAft>
                      </a:pPr>
                      <a:r>
                        <a:rPr lang="ja-JP" sz="1800" b="1" kern="100">
                          <a:solidFill>
                            <a:schemeClr val="accent4">
                              <a:lumMod val="75000"/>
                              <a:lumOff val="25000"/>
                            </a:schemeClr>
                          </a:solidFill>
                          <a:latin typeface="Century"/>
                          <a:ea typeface="ＭＳ Ｐゴシック"/>
                          <a:cs typeface="Times New Roman"/>
                        </a:rPr>
                        <a:t>夫に家事や介護の方法を伝える</a:t>
                      </a:r>
                      <a:endParaRPr lang="ja-JP" sz="1800" b="1" kern="100">
                        <a:solidFill>
                          <a:schemeClr val="accent4">
                            <a:lumMod val="75000"/>
                            <a:lumOff val="25000"/>
                          </a:schemeClr>
                        </a:solidFill>
                        <a:latin typeface="Century"/>
                        <a:ea typeface="ＭＳ 明朝"/>
                        <a:cs typeface="Times New Roman"/>
                      </a:endParaRPr>
                    </a:p>
                  </a:txBody>
                  <a:tcPr marL="36000" marR="36000" marT="72000" marB="1062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sz="1800" b="1" kern="100" dirty="0">
                          <a:solidFill>
                            <a:schemeClr val="accent4">
                              <a:lumMod val="75000"/>
                              <a:lumOff val="25000"/>
                            </a:schemeClr>
                          </a:solidFill>
                          <a:latin typeface="Century"/>
                          <a:ea typeface="ＭＳ Ｐゴシック"/>
                          <a:cs typeface="Times New Roman"/>
                        </a:rPr>
                        <a:t>訪問介護</a:t>
                      </a:r>
                      <a:endParaRPr lang="ja-JP" sz="1800" b="1" kern="100" dirty="0">
                        <a:solidFill>
                          <a:schemeClr val="accent4">
                            <a:lumMod val="75000"/>
                            <a:lumOff val="25000"/>
                          </a:schemeClr>
                        </a:solidFill>
                        <a:latin typeface="Century"/>
                        <a:ea typeface="ＭＳ 明朝"/>
                        <a:cs typeface="Times New Roman"/>
                      </a:endParaRPr>
                    </a:p>
                    <a:p>
                      <a:pPr algn="l">
                        <a:spcAft>
                          <a:spcPts val="0"/>
                        </a:spcAft>
                      </a:pPr>
                      <a:r>
                        <a:rPr lang="ja-JP" sz="1800" b="1" kern="100" dirty="0">
                          <a:solidFill>
                            <a:schemeClr val="accent4">
                              <a:lumMod val="75000"/>
                              <a:lumOff val="25000"/>
                            </a:schemeClr>
                          </a:solidFill>
                          <a:latin typeface="Century"/>
                          <a:ea typeface="ＭＳ Ｐゴシック"/>
                          <a:cs typeface="Times New Roman"/>
                        </a:rPr>
                        <a:t>家族</a:t>
                      </a:r>
                      <a:endParaRPr lang="ja-JP" sz="1800" b="1" kern="100" dirty="0">
                        <a:solidFill>
                          <a:schemeClr val="accent4">
                            <a:lumMod val="75000"/>
                            <a:lumOff val="25000"/>
                          </a:schemeClr>
                        </a:solidFill>
                        <a:latin typeface="Century"/>
                        <a:ea typeface="ＭＳ 明朝"/>
                        <a:cs typeface="Times New Roman"/>
                      </a:endParaRPr>
                    </a:p>
                  </a:txBody>
                  <a:tcPr marL="36000" marR="36000" marT="72000" marB="1062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sz="1800" b="1" kern="100" dirty="0">
                          <a:solidFill>
                            <a:schemeClr val="accent4">
                              <a:lumMod val="75000"/>
                              <a:lumOff val="25000"/>
                            </a:schemeClr>
                          </a:solidFill>
                          <a:latin typeface="Century"/>
                          <a:ea typeface="ＭＳ Ｐゴシック"/>
                          <a:cs typeface="Times New Roman"/>
                        </a:rPr>
                        <a:t>訪問介護事業所、長女</a:t>
                      </a:r>
                      <a:endParaRPr lang="ja-JP" sz="1800" b="1" kern="100" dirty="0">
                        <a:solidFill>
                          <a:schemeClr val="accent4">
                            <a:lumMod val="75000"/>
                            <a:lumOff val="25000"/>
                          </a:schemeClr>
                        </a:solidFill>
                        <a:latin typeface="Century"/>
                        <a:ea typeface="ＭＳ 明朝"/>
                        <a:cs typeface="Times New Roman"/>
                      </a:endParaRPr>
                    </a:p>
                  </a:txBody>
                  <a:tcPr marL="36000" marR="36000" marT="72000" marB="1062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800" b="1" kern="100" dirty="0">
                          <a:solidFill>
                            <a:srgbClr val="FF0000"/>
                          </a:solidFill>
                          <a:latin typeface="Century"/>
                          <a:ea typeface="ＭＳ Ｐゴシック"/>
                          <a:cs typeface="Times New Roman"/>
                        </a:rPr>
                        <a:t>△</a:t>
                      </a:r>
                      <a:endParaRPr lang="ja-JP" sz="1800" b="1" kern="100" dirty="0">
                        <a:latin typeface="Century"/>
                        <a:ea typeface="ＭＳ 明朝"/>
                        <a:cs typeface="Times New Roman"/>
                      </a:endParaRPr>
                    </a:p>
                  </a:txBody>
                  <a:tcPr marL="36000" marR="36000" marT="72000" marB="1062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sz="1800" b="1" kern="100" dirty="0">
                          <a:solidFill>
                            <a:srgbClr val="FF0000"/>
                          </a:solidFill>
                          <a:latin typeface="Century"/>
                          <a:ea typeface="ＭＳ Ｐゴシック"/>
                          <a:cs typeface="Times New Roman"/>
                        </a:rPr>
                        <a:t>夫への家事や介護の説明が不十分かもしれない</a:t>
                      </a:r>
                      <a:endParaRPr lang="ja-JP" sz="1800" b="1" kern="100" dirty="0">
                        <a:latin typeface="Century"/>
                        <a:ea typeface="ＭＳ 明朝"/>
                        <a:cs typeface="Times New Roman"/>
                      </a:endParaRPr>
                    </a:p>
                  </a:txBody>
                  <a:tcPr marL="36000" marR="36000" marT="72000" marB="1062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56323" name="Rectangle 3"/>
          <p:cNvSpPr>
            <a:spLocks noChangeArrowheads="1"/>
          </p:cNvSpPr>
          <p:nvPr/>
        </p:nvSpPr>
        <p:spPr bwMode="auto">
          <a:xfrm>
            <a:off x="0" y="-61555"/>
            <a:ext cx="5751896"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400" b="1" i="0" u="none" strike="noStrike" cap="none" normalizeH="0" baseline="0" dirty="0">
                <a:ln>
                  <a:noFill/>
                </a:ln>
                <a:solidFill>
                  <a:srgbClr val="FFFFFF"/>
                </a:solidFill>
                <a:effectLst/>
                <a:latin typeface="Century" pitchFamily="18" charset="0"/>
                <a:ea typeface="HGPｺﾞｼｯｸM" pitchFamily="50" charset="-128"/>
                <a:cs typeface="Times New Roman" pitchFamily="18" charset="0"/>
              </a:rPr>
              <a:t>　　</a:t>
            </a:r>
            <a:r>
              <a:rPr kumimoji="1" lang="ja-JP" sz="1600" b="1" i="0" u="none" strike="noStrike" cap="none" normalizeH="0" baseline="0" dirty="0">
                <a:ln>
                  <a:noFill/>
                </a:ln>
                <a:solidFill>
                  <a:schemeClr val="accent2">
                    <a:lumMod val="75000"/>
                  </a:schemeClr>
                </a:solidFill>
                <a:effectLst/>
                <a:latin typeface="Century" pitchFamily="18" charset="0"/>
                <a:ea typeface="HGPｺﾞｼｯｸM" pitchFamily="50" charset="-128"/>
                <a:cs typeface="Times New Roman" pitchFamily="18" charset="0"/>
              </a:rPr>
              <a:t>評価表　</a:t>
            </a:r>
            <a:r>
              <a:rPr kumimoji="1" lang="ja-JP" sz="1600" b="0" i="0" u="none" strike="noStrike" cap="none" normalizeH="0" baseline="0" dirty="0">
                <a:ln>
                  <a:noFill/>
                </a:ln>
                <a:solidFill>
                  <a:schemeClr val="accent2">
                    <a:lumMod val="75000"/>
                  </a:schemeClr>
                </a:solidFill>
                <a:effectLst/>
                <a:latin typeface="Century" pitchFamily="18" charset="0"/>
                <a:ea typeface="HGPｺﾞｼｯｸM" pitchFamily="50" charset="-128"/>
                <a:cs typeface="Times New Roman" pitchFamily="18" charset="0"/>
              </a:rPr>
              <a:t>（Ｐ</a:t>
            </a:r>
            <a:r>
              <a:rPr kumimoji="1" lang="en-US" altLang="ja-JP" sz="1600" b="0" i="0" u="none" strike="noStrike" cap="none" normalizeH="0" baseline="0" dirty="0">
                <a:ln>
                  <a:noFill/>
                </a:ln>
                <a:solidFill>
                  <a:schemeClr val="accent2">
                    <a:lumMod val="75000"/>
                  </a:schemeClr>
                </a:solidFill>
                <a:effectLst/>
                <a:latin typeface="Century" pitchFamily="18" charset="0"/>
                <a:ea typeface="HGPｺﾞｼｯｸM" pitchFamily="50" charset="-128"/>
                <a:cs typeface="Times New Roman" pitchFamily="18" charset="0"/>
              </a:rPr>
              <a:t>545</a:t>
            </a:r>
            <a:r>
              <a:rPr kumimoji="1" lang="ja-JP" altLang="en-US" sz="1600" b="0" i="0" u="none" strike="noStrike" cap="none" normalizeH="0" baseline="0" dirty="0">
                <a:ln>
                  <a:noFill/>
                </a:ln>
                <a:solidFill>
                  <a:schemeClr val="accent2">
                    <a:lumMod val="75000"/>
                  </a:schemeClr>
                </a:solidFill>
                <a:effectLst/>
                <a:latin typeface="Century" pitchFamily="18" charset="0"/>
                <a:ea typeface="HGPｺﾞｼｯｸM" pitchFamily="50" charset="-128"/>
                <a:cs typeface="Times New Roman" pitchFamily="18" charset="0"/>
              </a:rPr>
              <a:t>）　</a:t>
            </a:r>
            <a:r>
              <a:rPr kumimoji="1" lang="ja-JP" altLang="en-US" sz="1600" b="1" i="0" u="none" strike="noStrike" cap="none" normalizeH="0" baseline="0" dirty="0">
                <a:ln>
                  <a:noFill/>
                </a:ln>
                <a:solidFill>
                  <a:schemeClr val="accent2">
                    <a:lumMod val="75000"/>
                  </a:schemeClr>
                </a:solidFill>
                <a:effectLst/>
                <a:latin typeface="Century" pitchFamily="18" charset="0"/>
                <a:ea typeface="HGPｺﾞｼｯｸM" pitchFamily="50" charset="-128"/>
                <a:cs typeface="Times New Roman" pitchFamily="18" charset="0"/>
              </a:rPr>
              <a:t>　　　　神谷花子さん　</a:t>
            </a:r>
            <a:r>
              <a:rPr kumimoji="1" lang="ja-JP" altLang="en-US" sz="1600" b="1" i="0" u="none" strike="noStrike" cap="none" normalizeH="0" baseline="0" dirty="0">
                <a:ln>
                  <a:noFill/>
                </a:ln>
                <a:solidFill>
                  <a:srgbClr val="00B0F0"/>
                </a:solidFill>
                <a:effectLst/>
                <a:latin typeface="Century" pitchFamily="18" charset="0"/>
                <a:ea typeface="HGPｺﾞｼｯｸM" pitchFamily="50" charset="-128"/>
                <a:cs typeface="Times New Roman" pitchFamily="18" charset="0"/>
              </a:rPr>
              <a:t>　</a:t>
            </a:r>
            <a:r>
              <a:rPr kumimoji="1" lang="en-US" altLang="ja-JP" sz="2400" b="1" i="0" u="none" strike="noStrike" cap="none" normalizeH="0" baseline="0" dirty="0">
                <a:ln>
                  <a:noFill/>
                </a:ln>
                <a:solidFill>
                  <a:srgbClr val="FF3399"/>
                </a:solidFill>
                <a:effectLst/>
                <a:latin typeface="Century" pitchFamily="18" charset="0"/>
                <a:ea typeface="HGPｺﾞｼｯｸM" pitchFamily="50" charset="-128"/>
                <a:cs typeface="Times New Roman" pitchFamily="18" charset="0"/>
              </a:rPr>
              <a:t>【</a:t>
            </a:r>
            <a:r>
              <a:rPr kumimoji="1" lang="ja-JP" altLang="en-US" sz="2400" b="1" i="0" u="none" strike="noStrike" cap="none" normalizeH="0" baseline="0" dirty="0">
                <a:ln>
                  <a:noFill/>
                </a:ln>
                <a:solidFill>
                  <a:srgbClr val="FF3399"/>
                </a:solidFill>
                <a:effectLst/>
                <a:latin typeface="Century" pitchFamily="18" charset="0"/>
                <a:ea typeface="HGPｺﾞｼｯｸM" pitchFamily="50" charset="-128"/>
                <a:cs typeface="Times New Roman" pitchFamily="18" charset="0"/>
              </a:rPr>
              <a:t>記載例①</a:t>
            </a:r>
            <a:r>
              <a:rPr kumimoji="1" lang="en-US" altLang="ja-JP" sz="2400" b="1" i="0" u="none" strike="noStrike" cap="none" normalizeH="0" baseline="0" dirty="0">
                <a:ln>
                  <a:noFill/>
                </a:ln>
                <a:solidFill>
                  <a:srgbClr val="FF3399"/>
                </a:solidFill>
                <a:effectLst/>
                <a:latin typeface="Century" pitchFamily="18" charset="0"/>
                <a:ea typeface="HGPｺﾞｼｯｸM" pitchFamily="50" charset="-128"/>
                <a:cs typeface="Times New Roman" pitchFamily="18" charset="0"/>
              </a:rPr>
              <a:t>】</a:t>
            </a:r>
            <a:r>
              <a:rPr kumimoji="1" lang="ja-JP" altLang="en-US" sz="2400" b="1" i="0" u="none" strike="noStrike" cap="none" normalizeH="0" baseline="0" dirty="0">
                <a:ln>
                  <a:noFill/>
                </a:ln>
                <a:solidFill>
                  <a:srgbClr val="00B0F0"/>
                </a:solidFill>
                <a:effectLst/>
                <a:latin typeface="Century" pitchFamily="18" charset="0"/>
                <a:ea typeface="HGPｺﾞｼｯｸM" pitchFamily="50" charset="-128"/>
                <a:cs typeface="Times New Roman" pitchFamily="18" charset="0"/>
              </a:rPr>
              <a:t>　</a:t>
            </a:r>
            <a:endParaRPr kumimoji="1" lang="ja-JP" altLang="en-US" sz="2400" b="0" i="0" u="none" strike="noStrike" cap="none" normalizeH="0" baseline="0" dirty="0">
              <a:ln>
                <a:noFill/>
              </a:ln>
              <a:solidFill>
                <a:srgbClr val="00B0F0"/>
              </a:solidFill>
              <a:effectLst/>
              <a:latin typeface="Arial" pitchFamily="34" charset="0"/>
              <a:ea typeface="ＭＳ Ｐゴシック" pitchFamily="50" charset="-128"/>
              <a:cs typeface="ＭＳ Ｐゴシック" pitchFamily="50" charset="-128"/>
            </a:endParaRPr>
          </a:p>
        </p:txBody>
      </p:sp>
      <p:sp>
        <p:nvSpPr>
          <p:cNvPr id="7" name="フローチャート : カード 5"/>
          <p:cNvSpPr/>
          <p:nvPr/>
        </p:nvSpPr>
        <p:spPr>
          <a:xfrm>
            <a:off x="7093131" y="-1"/>
            <a:ext cx="2050869" cy="474563"/>
          </a:xfrm>
          <a:prstGeom prst="flowChartPunchedCard">
            <a:avLst/>
          </a:prstGeom>
          <a:solidFill>
            <a:srgbClr val="FFFF99"/>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rgbClr val="FF0000"/>
                </a:solidFill>
                <a:effectLst>
                  <a:outerShdw blurRad="38100" dist="38100" dir="2700000" algn="tl">
                    <a:srgbClr val="000000">
                      <a:alpha val="43137"/>
                    </a:srgbClr>
                  </a:outerShdw>
                </a:effectLst>
              </a:rPr>
              <a:t>ワークシートＰ</a:t>
            </a:r>
            <a:r>
              <a:rPr lang="ja-JP" altLang="en-US" sz="2000" b="1" dirty="0">
                <a:solidFill>
                  <a:srgbClr val="FF0000"/>
                </a:solidFill>
                <a:effectLst>
                  <a:outerShdw blurRad="38100" dist="38100" dir="2700000" algn="tl">
                    <a:srgbClr val="000000">
                      <a:alpha val="43137"/>
                    </a:srgbClr>
                  </a:outerShdw>
                </a:effectLst>
              </a:rPr>
              <a:t>３０</a:t>
            </a:r>
            <a:endParaRPr kumimoji="1" lang="ja-JP" altLang="en-US" sz="2000" b="1" dirty="0">
              <a:solidFill>
                <a:srgbClr val="FF0000"/>
              </a:solidFill>
              <a:effectLst>
                <a:outerShdw blurRad="38100" dist="38100" dir="2700000" algn="tl">
                  <a:srgbClr val="000000">
                    <a:alpha val="43137"/>
                  </a:srgbClr>
                </a:outerShdw>
              </a:effectLst>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483375205"/>
              </p:ext>
            </p:extLst>
          </p:nvPr>
        </p:nvGraphicFramePr>
        <p:xfrm>
          <a:off x="207034" y="327802"/>
          <a:ext cx="8936966" cy="6085544"/>
        </p:xfrm>
        <a:graphic>
          <a:graphicData uri="http://schemas.openxmlformats.org/drawingml/2006/table">
            <a:tbl>
              <a:tblPr/>
              <a:tblGrid>
                <a:gridCol w="1313412">
                  <a:extLst>
                    <a:ext uri="{9D8B030D-6E8A-4147-A177-3AD203B41FA5}">
                      <a16:colId xmlns:a16="http://schemas.microsoft.com/office/drawing/2014/main" val="20000"/>
                    </a:ext>
                  </a:extLst>
                </a:gridCol>
                <a:gridCol w="736617">
                  <a:extLst>
                    <a:ext uri="{9D8B030D-6E8A-4147-A177-3AD203B41FA5}">
                      <a16:colId xmlns:a16="http://schemas.microsoft.com/office/drawing/2014/main" val="20001"/>
                    </a:ext>
                  </a:extLst>
                </a:gridCol>
                <a:gridCol w="1452295">
                  <a:extLst>
                    <a:ext uri="{9D8B030D-6E8A-4147-A177-3AD203B41FA5}">
                      <a16:colId xmlns:a16="http://schemas.microsoft.com/office/drawing/2014/main" val="20002"/>
                    </a:ext>
                  </a:extLst>
                </a:gridCol>
                <a:gridCol w="1224950">
                  <a:extLst>
                    <a:ext uri="{9D8B030D-6E8A-4147-A177-3AD203B41FA5}">
                      <a16:colId xmlns:a16="http://schemas.microsoft.com/office/drawing/2014/main" val="20003"/>
                    </a:ext>
                  </a:extLst>
                </a:gridCol>
                <a:gridCol w="1338377">
                  <a:extLst>
                    <a:ext uri="{9D8B030D-6E8A-4147-A177-3AD203B41FA5}">
                      <a16:colId xmlns:a16="http://schemas.microsoft.com/office/drawing/2014/main" val="20004"/>
                    </a:ext>
                  </a:extLst>
                </a:gridCol>
                <a:gridCol w="676667">
                  <a:extLst>
                    <a:ext uri="{9D8B030D-6E8A-4147-A177-3AD203B41FA5}">
                      <a16:colId xmlns:a16="http://schemas.microsoft.com/office/drawing/2014/main" val="20005"/>
                    </a:ext>
                  </a:extLst>
                </a:gridCol>
                <a:gridCol w="2194648">
                  <a:extLst>
                    <a:ext uri="{9D8B030D-6E8A-4147-A177-3AD203B41FA5}">
                      <a16:colId xmlns:a16="http://schemas.microsoft.com/office/drawing/2014/main" val="20006"/>
                    </a:ext>
                  </a:extLst>
                </a:gridCol>
              </a:tblGrid>
              <a:tr h="258795">
                <a:tc rowSpan="2">
                  <a:txBody>
                    <a:bodyPr/>
                    <a:lstStyle/>
                    <a:p>
                      <a:pPr algn="ctr">
                        <a:spcAft>
                          <a:spcPts val="0"/>
                        </a:spcAft>
                      </a:pPr>
                      <a:r>
                        <a:rPr lang="ja-JP" sz="1400" b="1" kern="100" dirty="0">
                          <a:latin typeface="Century"/>
                          <a:ea typeface="ＭＳ Ｐゴシック"/>
                          <a:cs typeface="Times New Roman"/>
                        </a:rPr>
                        <a:t>短期目標</a:t>
                      </a:r>
                      <a:endParaRPr lang="ja-JP" sz="1400" b="1" kern="100" dirty="0">
                        <a:latin typeface="Century"/>
                        <a:ea typeface="ＭＳ 明朝"/>
                        <a:cs typeface="Times New Roman"/>
                      </a:endParaRPr>
                    </a:p>
                  </a:txBody>
                  <a:tcPr marL="72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ja-JP" sz="1400" b="1" kern="100" dirty="0">
                          <a:latin typeface="Century"/>
                          <a:ea typeface="ＭＳ Ｐゴシック"/>
                          <a:cs typeface="Times New Roman"/>
                        </a:rPr>
                        <a:t>（期間）</a:t>
                      </a:r>
                      <a:endParaRPr lang="ja-JP" sz="1400" b="1" kern="100" dirty="0">
                        <a:latin typeface="Century"/>
                        <a:ea typeface="ＭＳ 明朝"/>
                        <a:cs typeface="Times New Roman"/>
                      </a:endParaRPr>
                    </a:p>
                  </a:txBody>
                  <a:tcPr marL="72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spcAft>
                          <a:spcPts val="0"/>
                        </a:spcAft>
                      </a:pPr>
                      <a:r>
                        <a:rPr lang="ja-JP" sz="1400" b="1" kern="100" dirty="0">
                          <a:latin typeface="Century"/>
                          <a:ea typeface="ＭＳ Ｐゴシック"/>
                          <a:cs typeface="Times New Roman"/>
                        </a:rPr>
                        <a:t>援助内容</a:t>
                      </a:r>
                      <a:endParaRPr lang="ja-JP" sz="1400" b="1" kern="100" dirty="0">
                        <a:latin typeface="Century"/>
                        <a:ea typeface="ＭＳ 明朝"/>
                        <a:cs typeface="Times New Roman"/>
                      </a:endParaRPr>
                    </a:p>
                  </a:txBody>
                  <a:tcPr marL="72000" marR="36000"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rowSpan="2">
                  <a:txBody>
                    <a:bodyPr/>
                    <a:lstStyle/>
                    <a:p>
                      <a:pPr algn="ctr">
                        <a:spcAft>
                          <a:spcPts val="0"/>
                        </a:spcAft>
                      </a:pPr>
                      <a:r>
                        <a:rPr lang="ja-JP" sz="1400" b="1" kern="100" dirty="0">
                          <a:latin typeface="Century"/>
                          <a:ea typeface="ＭＳ Ｐゴシック"/>
                          <a:cs typeface="Times New Roman"/>
                        </a:rPr>
                        <a:t>結果</a:t>
                      </a:r>
                      <a:endParaRPr lang="ja-JP" sz="1400" b="1" kern="100" dirty="0">
                        <a:latin typeface="Century"/>
                        <a:ea typeface="ＭＳ 明朝"/>
                        <a:cs typeface="Times New Roman"/>
                      </a:endParaRPr>
                    </a:p>
                    <a:p>
                      <a:pPr algn="ctr">
                        <a:spcAft>
                          <a:spcPts val="0"/>
                        </a:spcAft>
                      </a:pPr>
                      <a:r>
                        <a:rPr lang="ja-JP" sz="1400" b="1" kern="100" dirty="0">
                          <a:latin typeface="Century"/>
                          <a:ea typeface="ＭＳ Ｐゴシック"/>
                          <a:cs typeface="Times New Roman"/>
                        </a:rPr>
                        <a:t>※２</a:t>
                      </a:r>
                      <a:endParaRPr lang="ja-JP" sz="1400" b="1" kern="100" dirty="0">
                        <a:latin typeface="Century"/>
                        <a:ea typeface="ＭＳ 明朝"/>
                        <a:cs typeface="Times New Roman"/>
                      </a:endParaRPr>
                    </a:p>
                  </a:txBody>
                  <a:tcPr marL="72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ja-JP" sz="1400" b="1" kern="100">
                          <a:latin typeface="Century"/>
                          <a:ea typeface="ＭＳ Ｐゴシック"/>
                          <a:cs typeface="Times New Roman"/>
                        </a:rPr>
                        <a:t>コメント</a:t>
                      </a:r>
                      <a:br>
                        <a:rPr lang="en-US" sz="1400" b="1" kern="100">
                          <a:latin typeface="ＭＳ Ｐゴシック"/>
                          <a:ea typeface="ＭＳ 明朝"/>
                          <a:cs typeface="Times New Roman"/>
                        </a:rPr>
                      </a:br>
                      <a:r>
                        <a:rPr lang="ja-JP" sz="1400" b="1" kern="100">
                          <a:latin typeface="Century"/>
                          <a:ea typeface="ＭＳ Ｐゴシック"/>
                          <a:cs typeface="Times New Roman"/>
                        </a:rPr>
                        <a:t>（効果が認められたもの</a:t>
                      </a:r>
                      <a:r>
                        <a:rPr lang="en-US" sz="1400" b="1" kern="100">
                          <a:latin typeface="Century"/>
                          <a:ea typeface="ＭＳ Ｐゴシック"/>
                          <a:cs typeface="Times New Roman"/>
                        </a:rPr>
                        <a:t>/</a:t>
                      </a:r>
                      <a:r>
                        <a:rPr lang="ja-JP" sz="1400" b="1" kern="100">
                          <a:latin typeface="Century"/>
                          <a:ea typeface="ＭＳ Ｐゴシック"/>
                          <a:cs typeface="Times New Roman"/>
                        </a:rPr>
                        <a:t>見直しを要するもの）</a:t>
                      </a:r>
                      <a:endParaRPr lang="ja-JP" sz="1400" b="1" kern="100">
                        <a:latin typeface="Century"/>
                        <a:ea typeface="ＭＳ 明朝"/>
                        <a:cs typeface="Times New Roman"/>
                      </a:endParaRPr>
                    </a:p>
                  </a:txBody>
                  <a:tcPr marL="72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613732">
                <a:tc vMerge="1">
                  <a:txBody>
                    <a:bodyPr/>
                    <a:lstStyle/>
                    <a:p>
                      <a:endParaRPr kumimoji="1" lang="ja-JP" altLang="en-US"/>
                    </a:p>
                  </a:txBody>
                  <a:tcPr/>
                </a:tc>
                <a:tc vMerge="1">
                  <a:txBody>
                    <a:bodyPr/>
                    <a:lstStyle/>
                    <a:p>
                      <a:endParaRPr kumimoji="1" lang="ja-JP" altLang="en-US"/>
                    </a:p>
                  </a:txBody>
                  <a:tcPr/>
                </a:tc>
                <a:tc>
                  <a:txBody>
                    <a:bodyPr/>
                    <a:lstStyle/>
                    <a:p>
                      <a:pPr algn="ctr">
                        <a:spcAft>
                          <a:spcPts val="0"/>
                        </a:spcAft>
                      </a:pPr>
                      <a:r>
                        <a:rPr lang="ja-JP" sz="1400" b="1" kern="100" dirty="0">
                          <a:latin typeface="Century"/>
                          <a:ea typeface="ＭＳ Ｐゴシック"/>
                          <a:cs typeface="Times New Roman"/>
                        </a:rPr>
                        <a:t>サービス内容</a:t>
                      </a:r>
                      <a:endParaRPr lang="ja-JP" sz="1400" b="1" kern="100" dirty="0">
                        <a:latin typeface="Century"/>
                        <a:ea typeface="ＭＳ 明朝"/>
                        <a:cs typeface="Times New Roman"/>
                      </a:endParaRPr>
                    </a:p>
                  </a:txBody>
                  <a:tcPr marL="72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400" b="1" kern="100" dirty="0">
                          <a:latin typeface="Century"/>
                          <a:ea typeface="ＭＳ Ｐゴシック"/>
                          <a:cs typeface="Times New Roman"/>
                        </a:rPr>
                        <a:t>サービス種別</a:t>
                      </a:r>
                      <a:endParaRPr lang="ja-JP" sz="1400" b="1" kern="100" dirty="0">
                        <a:latin typeface="Century"/>
                        <a:ea typeface="ＭＳ 明朝"/>
                        <a:cs typeface="Times New Roman"/>
                      </a:endParaRPr>
                    </a:p>
                  </a:txBody>
                  <a:tcPr marL="72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400" b="1" kern="100" dirty="0">
                          <a:latin typeface="Century"/>
                          <a:ea typeface="ＭＳ Ｐゴシック"/>
                          <a:cs typeface="Times New Roman"/>
                        </a:rPr>
                        <a:t>※１</a:t>
                      </a:r>
                      <a:endParaRPr lang="ja-JP" sz="1400" b="1" kern="100" dirty="0">
                        <a:latin typeface="Century"/>
                        <a:ea typeface="ＭＳ 明朝"/>
                        <a:cs typeface="Times New Roman"/>
                      </a:endParaRPr>
                    </a:p>
                  </a:txBody>
                  <a:tcPr marL="72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01"/>
                  </a:ext>
                </a:extLst>
              </a:tr>
              <a:tr h="1121227">
                <a:tc rowSpan="3">
                  <a:txBody>
                    <a:bodyPr/>
                    <a:lstStyle/>
                    <a:p>
                      <a:pPr algn="just">
                        <a:spcAft>
                          <a:spcPts val="0"/>
                        </a:spcAft>
                      </a:pPr>
                      <a:r>
                        <a:rPr lang="ja-JP" sz="1800" b="1" kern="100" dirty="0">
                          <a:latin typeface="Century"/>
                          <a:ea typeface="ＭＳ Ｐゴシック"/>
                          <a:cs typeface="Times New Roman"/>
                        </a:rPr>
                        <a:t>入浴が定期的にできる</a:t>
                      </a:r>
                      <a:endParaRPr lang="ja-JP" sz="1800" b="1" kern="100" dirty="0">
                        <a:latin typeface="Century"/>
                        <a:ea typeface="ＭＳ 明朝"/>
                        <a:cs typeface="Times New Roman"/>
                      </a:endParaRPr>
                    </a:p>
                  </a:txBody>
                  <a:tcPr marL="72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just">
                        <a:spcAft>
                          <a:spcPts val="0"/>
                        </a:spcAft>
                      </a:pPr>
                      <a:r>
                        <a:rPr lang="en-US" sz="1200" b="1" kern="100" dirty="0">
                          <a:latin typeface="ＭＳ Ｐゴシック"/>
                          <a:ea typeface="ＭＳ 明朝"/>
                          <a:cs typeface="Times New Roman"/>
                        </a:rPr>
                        <a:t>H</a:t>
                      </a:r>
                      <a:r>
                        <a:rPr lang="en-US" altLang="ja-JP" sz="1200" b="1" kern="100" dirty="0">
                          <a:latin typeface="ＭＳ Ｐゴシック"/>
                          <a:ea typeface="ＭＳ 明朝"/>
                          <a:cs typeface="Times New Roman"/>
                        </a:rPr>
                        <a:t>30</a:t>
                      </a:r>
                      <a:r>
                        <a:rPr lang="ja-JP" sz="1200" b="1" kern="100" dirty="0">
                          <a:latin typeface="Century"/>
                          <a:ea typeface="ＭＳ Ｐゴシック"/>
                          <a:cs typeface="Times New Roman"/>
                        </a:rPr>
                        <a:t>年</a:t>
                      </a:r>
                      <a:endParaRPr lang="ja-JP" sz="1200" b="1" kern="100" dirty="0">
                        <a:latin typeface="Century"/>
                        <a:ea typeface="ＭＳ 明朝"/>
                        <a:cs typeface="Times New Roman"/>
                      </a:endParaRPr>
                    </a:p>
                    <a:p>
                      <a:pPr algn="just">
                        <a:spcAft>
                          <a:spcPts val="0"/>
                        </a:spcAft>
                      </a:pPr>
                      <a:r>
                        <a:rPr lang="en-US" sz="1200" b="1" kern="100" dirty="0">
                          <a:latin typeface="ＭＳ Ｐゴシック"/>
                          <a:ea typeface="ＭＳ 明朝"/>
                          <a:cs typeface="Times New Roman"/>
                        </a:rPr>
                        <a:t>4</a:t>
                      </a:r>
                      <a:r>
                        <a:rPr lang="ja-JP" sz="1200" b="1" kern="100" dirty="0">
                          <a:latin typeface="Century"/>
                          <a:ea typeface="ＭＳ Ｐゴシック"/>
                          <a:cs typeface="Times New Roman"/>
                        </a:rPr>
                        <a:t>月</a:t>
                      </a:r>
                      <a:r>
                        <a:rPr lang="en-US" sz="1200" b="1" kern="100" dirty="0">
                          <a:latin typeface="Century"/>
                          <a:ea typeface="ＭＳ Ｐゴシック"/>
                          <a:cs typeface="Times New Roman"/>
                        </a:rPr>
                        <a:t>14</a:t>
                      </a:r>
                      <a:r>
                        <a:rPr lang="ja-JP" sz="1200" b="1" kern="100" dirty="0">
                          <a:latin typeface="Century"/>
                          <a:ea typeface="ＭＳ Ｐゴシック"/>
                          <a:cs typeface="Times New Roman"/>
                        </a:rPr>
                        <a:t>日</a:t>
                      </a:r>
                      <a:endParaRPr lang="ja-JP" sz="1200" b="1" kern="100" dirty="0">
                        <a:latin typeface="Century"/>
                        <a:ea typeface="ＭＳ 明朝"/>
                        <a:cs typeface="Times New Roman"/>
                      </a:endParaRPr>
                    </a:p>
                    <a:p>
                      <a:pPr algn="just">
                        <a:spcAft>
                          <a:spcPts val="0"/>
                        </a:spcAft>
                      </a:pPr>
                      <a:r>
                        <a:rPr lang="ja-JP" sz="1200" b="1" kern="100" dirty="0">
                          <a:latin typeface="Century"/>
                          <a:ea typeface="ＭＳ Ｐゴシック"/>
                          <a:cs typeface="Times New Roman"/>
                        </a:rPr>
                        <a:t>～</a:t>
                      </a:r>
                      <a:endParaRPr lang="ja-JP" sz="1200" b="1" kern="100" dirty="0">
                        <a:latin typeface="Century"/>
                        <a:ea typeface="ＭＳ 明朝"/>
                        <a:cs typeface="Times New Roman"/>
                      </a:endParaRPr>
                    </a:p>
                    <a:p>
                      <a:pPr algn="just">
                        <a:spcAft>
                          <a:spcPts val="0"/>
                        </a:spcAft>
                      </a:pPr>
                      <a:r>
                        <a:rPr lang="ja-JP" altLang="en-US" sz="1200" b="1" kern="100" dirty="0">
                          <a:latin typeface="Century"/>
                          <a:ea typeface="ＭＳ Ｐゴシック"/>
                          <a:cs typeface="Times New Roman"/>
                        </a:rPr>
                        <a:t>Ｈ</a:t>
                      </a:r>
                      <a:r>
                        <a:rPr lang="en-US" altLang="ja-JP" sz="1200" b="1" kern="100" dirty="0">
                          <a:latin typeface="Century"/>
                          <a:ea typeface="ＭＳ Ｐゴシック"/>
                          <a:cs typeface="Times New Roman"/>
                        </a:rPr>
                        <a:t>30</a:t>
                      </a:r>
                      <a:r>
                        <a:rPr lang="ja-JP" sz="1200" b="1" kern="100" dirty="0">
                          <a:latin typeface="Century"/>
                          <a:ea typeface="ＭＳ Ｐゴシック"/>
                          <a:cs typeface="Times New Roman"/>
                        </a:rPr>
                        <a:t>年</a:t>
                      </a:r>
                      <a:endParaRPr lang="en-US" altLang="ja-JP" sz="1200" b="1" kern="100" dirty="0">
                        <a:latin typeface="Century"/>
                        <a:ea typeface="ＭＳ Ｐゴシック"/>
                        <a:cs typeface="Times New Roman"/>
                      </a:endParaRPr>
                    </a:p>
                    <a:p>
                      <a:pPr algn="just">
                        <a:spcAft>
                          <a:spcPts val="0"/>
                        </a:spcAft>
                      </a:pPr>
                      <a:r>
                        <a:rPr lang="en-US" sz="1200" b="1" kern="100" dirty="0">
                          <a:latin typeface="Century"/>
                          <a:ea typeface="ＭＳ Ｐゴシック"/>
                          <a:cs typeface="Times New Roman"/>
                        </a:rPr>
                        <a:t>7</a:t>
                      </a:r>
                      <a:r>
                        <a:rPr lang="ja-JP" sz="1200" b="1" kern="100" dirty="0">
                          <a:latin typeface="Century"/>
                          <a:ea typeface="ＭＳ Ｐゴシック"/>
                          <a:cs typeface="Times New Roman"/>
                        </a:rPr>
                        <a:t>月</a:t>
                      </a:r>
                      <a:r>
                        <a:rPr lang="en-US" sz="1200" b="1" kern="100" dirty="0">
                          <a:latin typeface="Century"/>
                          <a:ea typeface="ＭＳ Ｐゴシック"/>
                          <a:cs typeface="Times New Roman"/>
                        </a:rPr>
                        <a:t>31</a:t>
                      </a:r>
                      <a:r>
                        <a:rPr lang="ja-JP" sz="1200" b="1" kern="100" dirty="0">
                          <a:latin typeface="Century"/>
                          <a:ea typeface="ＭＳ Ｐゴシック"/>
                          <a:cs typeface="Times New Roman"/>
                        </a:rPr>
                        <a:t>日</a:t>
                      </a:r>
                      <a:endParaRPr lang="ja-JP" sz="1200" b="1" kern="100" dirty="0">
                        <a:latin typeface="Century"/>
                        <a:ea typeface="ＭＳ 明朝"/>
                        <a:cs typeface="Times New Roman"/>
                      </a:endParaRPr>
                    </a:p>
                  </a:txBody>
                  <a:tcPr marL="72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sz="1800" b="1" kern="100" dirty="0">
                          <a:solidFill>
                            <a:schemeClr val="accent4">
                              <a:lumMod val="75000"/>
                              <a:lumOff val="25000"/>
                            </a:schemeClr>
                          </a:solidFill>
                          <a:latin typeface="Century"/>
                          <a:ea typeface="ＭＳ Ｐゴシック"/>
                          <a:cs typeface="Times New Roman"/>
                        </a:rPr>
                        <a:t>入浴動作の評価、個別浴槽のまたぎ訓練</a:t>
                      </a:r>
                      <a:endParaRPr lang="ja-JP" sz="1800" b="1" kern="100" dirty="0">
                        <a:solidFill>
                          <a:schemeClr val="accent4">
                            <a:lumMod val="75000"/>
                            <a:lumOff val="25000"/>
                          </a:schemeClr>
                        </a:solidFill>
                        <a:latin typeface="Century"/>
                        <a:ea typeface="ＭＳ 明朝"/>
                        <a:cs typeface="Times New Roman"/>
                      </a:endParaRPr>
                    </a:p>
                  </a:txBody>
                  <a:tcPr marL="72000" marR="36000"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l">
                        <a:spcAft>
                          <a:spcPts val="0"/>
                        </a:spcAft>
                      </a:pPr>
                      <a:r>
                        <a:rPr lang="ja-JP" sz="1800" b="1" kern="100" dirty="0">
                          <a:solidFill>
                            <a:schemeClr val="accent4">
                              <a:lumMod val="75000"/>
                              <a:lumOff val="25000"/>
                            </a:schemeClr>
                          </a:solidFill>
                          <a:latin typeface="Century"/>
                          <a:ea typeface="ＭＳ Ｐゴシック"/>
                          <a:cs typeface="Times New Roman"/>
                        </a:rPr>
                        <a:t>通所ﾘﾊﾋﾞﾘﾃｰｼｮﾝ</a:t>
                      </a:r>
                      <a:endParaRPr lang="ja-JP" sz="1800" b="1" kern="100" dirty="0">
                        <a:solidFill>
                          <a:schemeClr val="accent4">
                            <a:lumMod val="75000"/>
                            <a:lumOff val="25000"/>
                          </a:schemeClr>
                        </a:solidFill>
                        <a:latin typeface="Century"/>
                        <a:ea typeface="ＭＳ 明朝"/>
                        <a:cs typeface="Times New Roman"/>
                      </a:endParaRPr>
                    </a:p>
                  </a:txBody>
                  <a:tcPr marL="72000" marR="36000"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l">
                        <a:spcAft>
                          <a:spcPts val="0"/>
                        </a:spcAft>
                      </a:pPr>
                      <a:r>
                        <a:rPr lang="ja-JP" sz="1800" b="1" kern="100">
                          <a:solidFill>
                            <a:schemeClr val="accent4">
                              <a:lumMod val="75000"/>
                              <a:lumOff val="25000"/>
                            </a:schemeClr>
                          </a:solidFill>
                          <a:latin typeface="Century"/>
                          <a:ea typeface="ＭＳ Ｐゴシック"/>
                          <a:cs typeface="Times New Roman"/>
                        </a:rPr>
                        <a:t>○○デイケアセンター</a:t>
                      </a:r>
                      <a:endParaRPr lang="ja-JP" sz="1800" b="1" kern="100">
                        <a:solidFill>
                          <a:schemeClr val="accent4">
                            <a:lumMod val="75000"/>
                            <a:lumOff val="25000"/>
                          </a:schemeClr>
                        </a:solidFill>
                        <a:latin typeface="Century"/>
                        <a:ea typeface="ＭＳ 明朝"/>
                        <a:cs typeface="Times New Roman"/>
                      </a:endParaRPr>
                    </a:p>
                  </a:txBody>
                  <a:tcPr marL="72000" marR="36000"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spcAft>
                          <a:spcPts val="0"/>
                        </a:spcAft>
                      </a:pPr>
                      <a:r>
                        <a:rPr lang="ja-JP" sz="1800" b="1" kern="100">
                          <a:solidFill>
                            <a:srgbClr val="FF0000"/>
                          </a:solidFill>
                          <a:latin typeface="Century"/>
                          <a:ea typeface="ＭＳ Ｐゴシック"/>
                          <a:cs typeface="Times New Roman"/>
                        </a:rPr>
                        <a:t>○</a:t>
                      </a:r>
                      <a:endParaRPr lang="ja-JP" sz="1800" b="1" kern="100">
                        <a:latin typeface="Century"/>
                        <a:ea typeface="ＭＳ 明朝"/>
                        <a:cs typeface="Times New Roman"/>
                      </a:endParaRPr>
                    </a:p>
                  </a:txBody>
                  <a:tcPr marL="72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l">
                        <a:spcAft>
                          <a:spcPts val="0"/>
                        </a:spcAft>
                      </a:pPr>
                      <a:r>
                        <a:rPr lang="ja-JP" sz="1800" b="1" kern="100" dirty="0">
                          <a:solidFill>
                            <a:srgbClr val="FF0000"/>
                          </a:solidFill>
                          <a:latin typeface="Century"/>
                          <a:ea typeface="ＭＳ Ｐゴシック"/>
                          <a:cs typeface="Times New Roman"/>
                        </a:rPr>
                        <a:t>週</a:t>
                      </a:r>
                      <a:r>
                        <a:rPr lang="en-US" sz="1800" b="1" kern="100" dirty="0">
                          <a:solidFill>
                            <a:srgbClr val="FF0000"/>
                          </a:solidFill>
                          <a:latin typeface="Century"/>
                          <a:ea typeface="ＭＳ Ｐゴシック"/>
                          <a:cs typeface="Times New Roman"/>
                        </a:rPr>
                        <a:t>2</a:t>
                      </a:r>
                      <a:r>
                        <a:rPr lang="ja-JP" sz="1800" b="1" kern="100" dirty="0">
                          <a:solidFill>
                            <a:srgbClr val="FF0000"/>
                          </a:solidFill>
                          <a:latin typeface="Century"/>
                          <a:ea typeface="ＭＳ Ｐゴシック"/>
                          <a:cs typeface="Times New Roman"/>
                        </a:rPr>
                        <a:t>日のデイケアは楽しみにして利用</a:t>
                      </a:r>
                      <a:endParaRPr lang="ja-JP" sz="1800" b="1" kern="100" dirty="0">
                        <a:latin typeface="Century"/>
                        <a:ea typeface="ＭＳ 明朝"/>
                        <a:cs typeface="Times New Roman"/>
                      </a:endParaRPr>
                    </a:p>
                  </a:txBody>
                  <a:tcPr marL="72000" marR="36000"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2"/>
                  </a:ext>
                </a:extLst>
              </a:tr>
              <a:tr h="846246">
                <a:tc vMerge="1">
                  <a:txBody>
                    <a:bodyPr/>
                    <a:lstStyle/>
                    <a:p>
                      <a:endParaRPr kumimoji="1" lang="ja-JP" altLang="en-US"/>
                    </a:p>
                  </a:txBody>
                  <a:tcPr/>
                </a:tc>
                <a:tc vMerge="1">
                  <a:txBody>
                    <a:bodyPr/>
                    <a:lstStyle/>
                    <a:p>
                      <a:endParaRPr kumimoji="1" lang="ja-JP" altLang="en-US"/>
                    </a:p>
                  </a:txBody>
                  <a:tcPr/>
                </a:tc>
                <a:tc>
                  <a:txBody>
                    <a:bodyPr/>
                    <a:lstStyle/>
                    <a:p>
                      <a:pPr algn="l">
                        <a:spcAft>
                          <a:spcPts val="0"/>
                        </a:spcAft>
                      </a:pPr>
                      <a:r>
                        <a:rPr lang="ja-JP" sz="1800" b="1" kern="100" dirty="0">
                          <a:solidFill>
                            <a:schemeClr val="accent4">
                              <a:lumMod val="75000"/>
                              <a:lumOff val="25000"/>
                            </a:schemeClr>
                          </a:solidFill>
                          <a:latin typeface="Century"/>
                          <a:ea typeface="ＭＳ Ｐゴシック"/>
                          <a:cs typeface="Times New Roman"/>
                        </a:rPr>
                        <a:t>シャワーチェアー、手すりなどを購入</a:t>
                      </a:r>
                      <a:endParaRPr lang="ja-JP" sz="1800" b="1" kern="100" dirty="0">
                        <a:solidFill>
                          <a:schemeClr val="accent4">
                            <a:lumMod val="75000"/>
                            <a:lumOff val="25000"/>
                          </a:schemeClr>
                        </a:solidFill>
                        <a:latin typeface="Century"/>
                        <a:ea typeface="ＭＳ 明朝"/>
                        <a:cs typeface="Times New Roman"/>
                      </a:endParaRPr>
                    </a:p>
                  </a:txBody>
                  <a:tcPr marL="72000" marR="36000"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l">
                        <a:spcAft>
                          <a:spcPts val="0"/>
                        </a:spcAft>
                      </a:pPr>
                      <a:r>
                        <a:rPr lang="ja-JP" sz="1800" b="1" kern="100" dirty="0">
                          <a:solidFill>
                            <a:schemeClr val="accent4">
                              <a:lumMod val="75000"/>
                              <a:lumOff val="25000"/>
                            </a:schemeClr>
                          </a:solidFill>
                          <a:latin typeface="Century"/>
                          <a:ea typeface="ＭＳ Ｐゴシック"/>
                          <a:cs typeface="Times New Roman"/>
                        </a:rPr>
                        <a:t>福祉用具購入</a:t>
                      </a:r>
                      <a:endParaRPr lang="ja-JP" sz="1800" b="1" kern="100" dirty="0">
                        <a:solidFill>
                          <a:schemeClr val="accent4">
                            <a:lumMod val="75000"/>
                            <a:lumOff val="25000"/>
                          </a:schemeClr>
                        </a:solidFill>
                        <a:latin typeface="Century"/>
                        <a:ea typeface="ＭＳ 明朝"/>
                        <a:cs typeface="Times New Roman"/>
                      </a:endParaRPr>
                    </a:p>
                  </a:txBody>
                  <a:tcPr marL="72000" marR="36000"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l">
                        <a:spcAft>
                          <a:spcPts val="0"/>
                        </a:spcAft>
                      </a:pPr>
                      <a:r>
                        <a:rPr lang="ja-JP" sz="1800" b="1" kern="100" dirty="0">
                          <a:solidFill>
                            <a:schemeClr val="accent4">
                              <a:lumMod val="75000"/>
                              <a:lumOff val="25000"/>
                            </a:schemeClr>
                          </a:solidFill>
                          <a:latin typeface="Century"/>
                          <a:ea typeface="ＭＳ Ｐゴシック"/>
                          <a:cs typeface="Times New Roman"/>
                        </a:rPr>
                        <a:t>福祉用具事業者</a:t>
                      </a:r>
                      <a:endParaRPr lang="ja-JP" sz="1800" b="1" kern="100" dirty="0">
                        <a:solidFill>
                          <a:schemeClr val="accent4">
                            <a:lumMod val="75000"/>
                            <a:lumOff val="25000"/>
                          </a:schemeClr>
                        </a:solidFill>
                        <a:latin typeface="Century"/>
                        <a:ea typeface="ＭＳ 明朝"/>
                        <a:cs typeface="Times New Roman"/>
                      </a:endParaRPr>
                    </a:p>
                  </a:txBody>
                  <a:tcPr marL="72000" marR="36000"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spcAft>
                          <a:spcPts val="0"/>
                        </a:spcAft>
                      </a:pPr>
                      <a:endParaRPr lang="en-US" sz="1800" b="1" kern="100">
                        <a:solidFill>
                          <a:srgbClr val="FF0000"/>
                        </a:solidFill>
                        <a:latin typeface="ＭＳ Ｐゴシック"/>
                        <a:ea typeface="ＭＳ 明朝"/>
                        <a:cs typeface="Times New Roman"/>
                      </a:endParaRPr>
                    </a:p>
                  </a:txBody>
                  <a:tcPr marL="72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l">
                        <a:spcAft>
                          <a:spcPts val="0"/>
                        </a:spcAft>
                      </a:pPr>
                      <a:r>
                        <a:rPr lang="en-US" sz="1800" b="1" kern="100" dirty="0">
                          <a:solidFill>
                            <a:srgbClr val="FF0000"/>
                          </a:solidFill>
                          <a:latin typeface="ＭＳ Ｐゴシック"/>
                          <a:ea typeface="ＭＳ 明朝"/>
                          <a:cs typeface="Times New Roman"/>
                        </a:rPr>
                        <a:t>4/27</a:t>
                      </a:r>
                      <a:r>
                        <a:rPr lang="ja-JP" sz="1800" b="1" kern="100" dirty="0">
                          <a:solidFill>
                            <a:srgbClr val="FF0000"/>
                          </a:solidFill>
                          <a:latin typeface="Century"/>
                          <a:ea typeface="ＭＳ Ｐゴシック"/>
                          <a:cs typeface="Times New Roman"/>
                        </a:rPr>
                        <a:t>購入</a:t>
                      </a:r>
                      <a:endParaRPr lang="ja-JP" sz="1800" b="1" kern="100" dirty="0">
                        <a:latin typeface="Century"/>
                        <a:ea typeface="ＭＳ 明朝"/>
                        <a:cs typeface="Times New Roman"/>
                      </a:endParaRPr>
                    </a:p>
                  </a:txBody>
                  <a:tcPr marL="72000" marR="36000"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3"/>
                  </a:ext>
                </a:extLst>
              </a:tr>
              <a:tr h="528656">
                <a:tc vMerge="1">
                  <a:txBody>
                    <a:bodyPr/>
                    <a:lstStyle/>
                    <a:p>
                      <a:endParaRPr kumimoji="1" lang="ja-JP" altLang="en-US"/>
                    </a:p>
                  </a:txBody>
                  <a:tcPr/>
                </a:tc>
                <a:tc vMerge="1">
                  <a:txBody>
                    <a:bodyPr/>
                    <a:lstStyle/>
                    <a:p>
                      <a:endParaRPr kumimoji="1" lang="ja-JP" altLang="en-US"/>
                    </a:p>
                  </a:txBody>
                  <a:tcPr/>
                </a:tc>
                <a:tc>
                  <a:txBody>
                    <a:bodyPr/>
                    <a:lstStyle/>
                    <a:p>
                      <a:pPr algn="r">
                        <a:spcAft>
                          <a:spcPts val="0"/>
                        </a:spcAft>
                      </a:pPr>
                      <a:endParaRPr lang="en-US" sz="1800" b="1" kern="100" dirty="0">
                        <a:solidFill>
                          <a:schemeClr val="accent4">
                            <a:lumMod val="75000"/>
                            <a:lumOff val="25000"/>
                          </a:schemeClr>
                        </a:solidFill>
                        <a:latin typeface="ＭＳ Ｐゴシック"/>
                        <a:ea typeface="ＭＳ 明朝"/>
                        <a:cs typeface="Times New Roman"/>
                      </a:endParaRPr>
                    </a:p>
                  </a:txBody>
                  <a:tcPr marL="72000" marR="36000"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endParaRPr lang="en-US" sz="1800" b="1" kern="100" dirty="0">
                        <a:solidFill>
                          <a:schemeClr val="accent4">
                            <a:lumMod val="75000"/>
                            <a:lumOff val="25000"/>
                          </a:schemeClr>
                        </a:solidFill>
                        <a:latin typeface="ＭＳ Ｐゴシック"/>
                        <a:ea typeface="ＭＳ 明朝"/>
                        <a:cs typeface="Times New Roman"/>
                      </a:endParaRPr>
                    </a:p>
                  </a:txBody>
                  <a:tcPr marL="72000" marR="36000"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endParaRPr lang="en-US" sz="1800" b="1" kern="100" dirty="0">
                        <a:solidFill>
                          <a:schemeClr val="accent4">
                            <a:lumMod val="75000"/>
                            <a:lumOff val="25000"/>
                          </a:schemeClr>
                        </a:solidFill>
                        <a:latin typeface="ＭＳ Ｐゴシック"/>
                        <a:ea typeface="ＭＳ 明朝"/>
                        <a:cs typeface="Times New Roman"/>
                      </a:endParaRPr>
                    </a:p>
                  </a:txBody>
                  <a:tcPr marL="72000" marR="36000"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800" b="1" kern="100" dirty="0">
                        <a:solidFill>
                          <a:srgbClr val="FF0000"/>
                        </a:solidFill>
                        <a:latin typeface="ＭＳ Ｐゴシック"/>
                        <a:ea typeface="ＭＳ 明朝"/>
                        <a:cs typeface="Times New Roman"/>
                      </a:endParaRPr>
                    </a:p>
                  </a:txBody>
                  <a:tcPr marL="72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endParaRPr lang="en-US" sz="1800" b="1" kern="100">
                        <a:solidFill>
                          <a:srgbClr val="FF0000"/>
                        </a:solidFill>
                        <a:latin typeface="ＭＳ Ｐゴシック"/>
                        <a:ea typeface="ＭＳ 明朝"/>
                        <a:cs typeface="Times New Roman"/>
                      </a:endParaRPr>
                    </a:p>
                  </a:txBody>
                  <a:tcPr marL="72000" marR="36000"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846246">
                <a:tc rowSpan="3">
                  <a:txBody>
                    <a:bodyPr/>
                    <a:lstStyle/>
                    <a:p>
                      <a:pPr algn="just">
                        <a:spcAft>
                          <a:spcPts val="0"/>
                        </a:spcAft>
                      </a:pPr>
                      <a:endParaRPr lang="en-US" sz="1800" b="1" kern="100">
                        <a:latin typeface="ＭＳ Ｐゴシック"/>
                        <a:ea typeface="ＭＳ 明朝"/>
                        <a:cs typeface="Times New Roman"/>
                      </a:endParaRPr>
                    </a:p>
                    <a:p>
                      <a:pPr algn="just">
                        <a:spcAft>
                          <a:spcPts val="0"/>
                        </a:spcAft>
                      </a:pPr>
                      <a:r>
                        <a:rPr lang="ja-JP" sz="1800" b="1" kern="100">
                          <a:latin typeface="Century"/>
                          <a:ea typeface="ＭＳ Ｐゴシック"/>
                          <a:cs typeface="Times New Roman"/>
                        </a:rPr>
                        <a:t>室内の移動や寝起きが楽にできる</a:t>
                      </a:r>
                      <a:endParaRPr lang="ja-JP" sz="1800" b="1" kern="100">
                        <a:latin typeface="Century"/>
                        <a:ea typeface="ＭＳ 明朝"/>
                        <a:cs typeface="Times New Roman"/>
                      </a:endParaRPr>
                    </a:p>
                  </a:txBody>
                  <a:tcPr marL="72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just">
                        <a:spcAft>
                          <a:spcPts val="0"/>
                        </a:spcAft>
                      </a:pPr>
                      <a:r>
                        <a:rPr lang="en-US" sz="1200" b="1" kern="100" dirty="0">
                          <a:latin typeface="ＭＳ Ｐゴシック"/>
                          <a:ea typeface="ＭＳ 明朝"/>
                          <a:cs typeface="Times New Roman"/>
                        </a:rPr>
                        <a:t>H</a:t>
                      </a:r>
                      <a:r>
                        <a:rPr lang="en-US" altLang="ja-JP" sz="1200" b="1" kern="100" dirty="0">
                          <a:latin typeface="ＭＳ Ｐゴシック"/>
                          <a:ea typeface="ＭＳ 明朝"/>
                          <a:cs typeface="Times New Roman"/>
                        </a:rPr>
                        <a:t>30</a:t>
                      </a:r>
                      <a:r>
                        <a:rPr lang="ja-JP" sz="1200" b="1" kern="100" dirty="0">
                          <a:latin typeface="Century"/>
                          <a:ea typeface="ＭＳ Ｐゴシック"/>
                          <a:cs typeface="Times New Roman"/>
                        </a:rPr>
                        <a:t>年</a:t>
                      </a:r>
                      <a:endParaRPr lang="ja-JP" sz="1200" b="1" kern="100" dirty="0">
                        <a:latin typeface="Century"/>
                        <a:ea typeface="ＭＳ 明朝"/>
                        <a:cs typeface="Times New Roman"/>
                      </a:endParaRPr>
                    </a:p>
                    <a:p>
                      <a:pPr algn="just">
                        <a:spcAft>
                          <a:spcPts val="0"/>
                        </a:spcAft>
                      </a:pPr>
                      <a:r>
                        <a:rPr lang="en-US" sz="1200" b="1" kern="100" dirty="0">
                          <a:latin typeface="ＭＳ Ｐゴシック"/>
                          <a:ea typeface="ＭＳ 明朝"/>
                          <a:cs typeface="Times New Roman"/>
                        </a:rPr>
                        <a:t>4</a:t>
                      </a:r>
                      <a:r>
                        <a:rPr lang="ja-JP" sz="1200" b="1" kern="100" dirty="0">
                          <a:latin typeface="Century"/>
                          <a:ea typeface="ＭＳ Ｐゴシック"/>
                          <a:cs typeface="Times New Roman"/>
                        </a:rPr>
                        <a:t>月</a:t>
                      </a:r>
                      <a:r>
                        <a:rPr lang="en-US" sz="1200" b="1" kern="100" dirty="0">
                          <a:latin typeface="Century"/>
                          <a:ea typeface="ＭＳ Ｐゴシック"/>
                          <a:cs typeface="Times New Roman"/>
                        </a:rPr>
                        <a:t>14</a:t>
                      </a:r>
                      <a:r>
                        <a:rPr lang="ja-JP" sz="1200" b="1" kern="100" dirty="0">
                          <a:latin typeface="Century"/>
                          <a:ea typeface="ＭＳ Ｐゴシック"/>
                          <a:cs typeface="Times New Roman"/>
                        </a:rPr>
                        <a:t>日</a:t>
                      </a:r>
                      <a:endParaRPr lang="ja-JP" sz="1200" b="1" kern="100" dirty="0">
                        <a:latin typeface="Century"/>
                        <a:ea typeface="ＭＳ 明朝"/>
                        <a:cs typeface="Times New Roman"/>
                      </a:endParaRPr>
                    </a:p>
                    <a:p>
                      <a:pPr algn="just">
                        <a:spcAft>
                          <a:spcPts val="0"/>
                        </a:spcAft>
                      </a:pPr>
                      <a:r>
                        <a:rPr lang="ja-JP" sz="1200" b="1" kern="100" dirty="0">
                          <a:latin typeface="Century"/>
                          <a:ea typeface="ＭＳ Ｐゴシック"/>
                          <a:cs typeface="Times New Roman"/>
                        </a:rPr>
                        <a:t>～</a:t>
                      </a:r>
                      <a:endParaRPr lang="ja-JP" sz="1200" b="1" kern="100" dirty="0">
                        <a:latin typeface="Century"/>
                        <a:ea typeface="ＭＳ 明朝"/>
                        <a:cs typeface="Times New Roman"/>
                      </a:endParaRPr>
                    </a:p>
                    <a:p>
                      <a:pPr algn="just">
                        <a:spcAft>
                          <a:spcPts val="0"/>
                        </a:spcAft>
                      </a:pPr>
                      <a:r>
                        <a:rPr lang="ja-JP" altLang="en-US" sz="1200" b="1" kern="100" dirty="0">
                          <a:latin typeface="Century"/>
                          <a:ea typeface="ＭＳ Ｐゴシック"/>
                          <a:cs typeface="Times New Roman"/>
                        </a:rPr>
                        <a:t>Ｈ</a:t>
                      </a:r>
                      <a:r>
                        <a:rPr lang="en-US" altLang="ja-JP" sz="1200" b="1" kern="100" dirty="0">
                          <a:latin typeface="Century"/>
                          <a:ea typeface="ＭＳ Ｐゴシック"/>
                          <a:cs typeface="Times New Roman"/>
                        </a:rPr>
                        <a:t>30</a:t>
                      </a:r>
                      <a:r>
                        <a:rPr lang="ja-JP" sz="1200" b="1" kern="100" dirty="0">
                          <a:latin typeface="Century"/>
                          <a:ea typeface="ＭＳ Ｐゴシック"/>
                          <a:cs typeface="Times New Roman"/>
                        </a:rPr>
                        <a:t>年</a:t>
                      </a:r>
                      <a:endParaRPr lang="en-US" altLang="ja-JP" sz="1200" b="1" kern="100" dirty="0">
                        <a:latin typeface="Century"/>
                        <a:ea typeface="ＭＳ Ｐゴシック"/>
                        <a:cs typeface="Times New Roman"/>
                      </a:endParaRPr>
                    </a:p>
                    <a:p>
                      <a:pPr algn="just">
                        <a:spcAft>
                          <a:spcPts val="0"/>
                        </a:spcAft>
                      </a:pPr>
                      <a:r>
                        <a:rPr lang="en-US" sz="1200" b="1" kern="100" dirty="0">
                          <a:latin typeface="Century"/>
                          <a:ea typeface="ＭＳ Ｐゴシック"/>
                          <a:cs typeface="Times New Roman"/>
                        </a:rPr>
                        <a:t>7</a:t>
                      </a:r>
                      <a:r>
                        <a:rPr lang="ja-JP" sz="1200" b="1" kern="100" dirty="0">
                          <a:latin typeface="Century"/>
                          <a:ea typeface="ＭＳ Ｐゴシック"/>
                          <a:cs typeface="Times New Roman"/>
                        </a:rPr>
                        <a:t>月</a:t>
                      </a:r>
                      <a:r>
                        <a:rPr lang="en-US" sz="1200" b="1" kern="100" dirty="0">
                          <a:latin typeface="Century"/>
                          <a:ea typeface="ＭＳ Ｐゴシック"/>
                          <a:cs typeface="Times New Roman"/>
                        </a:rPr>
                        <a:t>31</a:t>
                      </a:r>
                      <a:r>
                        <a:rPr lang="ja-JP" sz="1200" b="1" kern="100" dirty="0">
                          <a:latin typeface="Century"/>
                          <a:ea typeface="ＭＳ Ｐゴシック"/>
                          <a:cs typeface="Times New Roman"/>
                        </a:rPr>
                        <a:t>日</a:t>
                      </a:r>
                      <a:endParaRPr lang="ja-JP" sz="1200" b="1" kern="100" dirty="0">
                        <a:latin typeface="Century"/>
                        <a:ea typeface="ＭＳ 明朝"/>
                        <a:cs typeface="Times New Roman"/>
                      </a:endParaRPr>
                    </a:p>
                  </a:txBody>
                  <a:tcPr marL="72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sz="1800" b="1" kern="100" dirty="0">
                          <a:solidFill>
                            <a:schemeClr val="accent4">
                              <a:lumMod val="75000"/>
                              <a:lumOff val="25000"/>
                            </a:schemeClr>
                          </a:solidFill>
                          <a:latin typeface="Century"/>
                          <a:ea typeface="ＭＳ Ｐゴシック"/>
                          <a:cs typeface="Times New Roman"/>
                        </a:rPr>
                        <a:t>住宅の段差解消や手すりの設置</a:t>
                      </a:r>
                      <a:endParaRPr lang="ja-JP" sz="1800" b="1" kern="100" dirty="0">
                        <a:solidFill>
                          <a:schemeClr val="accent4">
                            <a:lumMod val="75000"/>
                            <a:lumOff val="25000"/>
                          </a:schemeClr>
                        </a:solidFill>
                        <a:latin typeface="Century"/>
                        <a:ea typeface="ＭＳ 明朝"/>
                        <a:cs typeface="Times New Roman"/>
                      </a:endParaRPr>
                    </a:p>
                  </a:txBody>
                  <a:tcPr marL="72000" marR="36000"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l">
                        <a:spcAft>
                          <a:spcPts val="0"/>
                        </a:spcAft>
                      </a:pPr>
                      <a:r>
                        <a:rPr lang="ja-JP" sz="1800" b="1" kern="100" dirty="0">
                          <a:solidFill>
                            <a:schemeClr val="accent4">
                              <a:lumMod val="75000"/>
                              <a:lumOff val="25000"/>
                            </a:schemeClr>
                          </a:solidFill>
                          <a:latin typeface="Century"/>
                          <a:ea typeface="ＭＳ Ｐゴシック"/>
                          <a:cs typeface="Times New Roman"/>
                        </a:rPr>
                        <a:t>住宅改修</a:t>
                      </a:r>
                      <a:endParaRPr lang="ja-JP" sz="1800" b="1" kern="100" dirty="0">
                        <a:solidFill>
                          <a:schemeClr val="accent4">
                            <a:lumMod val="75000"/>
                            <a:lumOff val="25000"/>
                          </a:schemeClr>
                        </a:solidFill>
                        <a:latin typeface="Century"/>
                        <a:ea typeface="ＭＳ 明朝"/>
                        <a:cs typeface="Times New Roman"/>
                      </a:endParaRPr>
                    </a:p>
                  </a:txBody>
                  <a:tcPr marL="72000" marR="36000"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l">
                        <a:spcAft>
                          <a:spcPts val="0"/>
                        </a:spcAft>
                      </a:pPr>
                      <a:r>
                        <a:rPr lang="ja-JP" sz="1800" b="1" kern="100" dirty="0">
                          <a:solidFill>
                            <a:schemeClr val="accent4">
                              <a:lumMod val="75000"/>
                              <a:lumOff val="25000"/>
                            </a:schemeClr>
                          </a:solidFill>
                          <a:latin typeface="Century"/>
                          <a:ea typeface="ＭＳ Ｐゴシック"/>
                          <a:cs typeface="Times New Roman"/>
                        </a:rPr>
                        <a:t>神谷工務店</a:t>
                      </a:r>
                      <a:endParaRPr lang="ja-JP" sz="1800" b="1" kern="100" dirty="0">
                        <a:solidFill>
                          <a:schemeClr val="accent4">
                            <a:lumMod val="75000"/>
                            <a:lumOff val="25000"/>
                          </a:schemeClr>
                        </a:solidFill>
                        <a:latin typeface="Century"/>
                        <a:ea typeface="ＭＳ 明朝"/>
                        <a:cs typeface="Times New Roman"/>
                      </a:endParaRPr>
                    </a:p>
                  </a:txBody>
                  <a:tcPr marL="72000" marR="36000"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spcAft>
                          <a:spcPts val="0"/>
                        </a:spcAft>
                      </a:pPr>
                      <a:r>
                        <a:rPr lang="ja-JP" sz="1800" b="1" kern="100">
                          <a:solidFill>
                            <a:srgbClr val="FF0000"/>
                          </a:solidFill>
                          <a:latin typeface="Century"/>
                          <a:ea typeface="ＭＳ Ｐゴシック"/>
                          <a:cs typeface="Times New Roman"/>
                        </a:rPr>
                        <a:t>○</a:t>
                      </a:r>
                      <a:endParaRPr lang="ja-JP" sz="1800" b="1" kern="100">
                        <a:latin typeface="Century"/>
                        <a:ea typeface="ＭＳ 明朝"/>
                        <a:cs typeface="Times New Roman"/>
                      </a:endParaRPr>
                    </a:p>
                  </a:txBody>
                  <a:tcPr marL="72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l">
                        <a:spcAft>
                          <a:spcPts val="0"/>
                        </a:spcAft>
                      </a:pPr>
                      <a:r>
                        <a:rPr lang="en-US" sz="1800" b="1" kern="100">
                          <a:solidFill>
                            <a:srgbClr val="FF0000"/>
                          </a:solidFill>
                          <a:latin typeface="ＭＳ Ｐゴシック"/>
                          <a:ea typeface="ＭＳ 明朝"/>
                          <a:cs typeface="Times New Roman"/>
                        </a:rPr>
                        <a:t>4/26</a:t>
                      </a:r>
                      <a:r>
                        <a:rPr lang="ja-JP" sz="1800" b="1" kern="100">
                          <a:solidFill>
                            <a:srgbClr val="FF0000"/>
                          </a:solidFill>
                          <a:latin typeface="Century"/>
                          <a:ea typeface="ＭＳ Ｐゴシック"/>
                          <a:cs typeface="Times New Roman"/>
                        </a:rPr>
                        <a:t>改修工事終了</a:t>
                      </a:r>
                      <a:endParaRPr lang="ja-JP" sz="1800" b="1" kern="100">
                        <a:latin typeface="Century"/>
                        <a:ea typeface="ＭＳ 明朝"/>
                        <a:cs typeface="Times New Roman"/>
                      </a:endParaRPr>
                    </a:p>
                  </a:txBody>
                  <a:tcPr marL="72000" marR="36000"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5"/>
                  </a:ext>
                </a:extLst>
              </a:tr>
              <a:tr h="846246">
                <a:tc vMerge="1">
                  <a:txBody>
                    <a:bodyPr/>
                    <a:lstStyle/>
                    <a:p>
                      <a:endParaRPr kumimoji="1" lang="ja-JP" altLang="en-US"/>
                    </a:p>
                  </a:txBody>
                  <a:tcPr/>
                </a:tc>
                <a:tc vMerge="1">
                  <a:txBody>
                    <a:bodyPr/>
                    <a:lstStyle/>
                    <a:p>
                      <a:endParaRPr kumimoji="1" lang="ja-JP" altLang="en-US"/>
                    </a:p>
                  </a:txBody>
                  <a:tcPr/>
                </a:tc>
                <a:tc>
                  <a:txBody>
                    <a:bodyPr/>
                    <a:lstStyle/>
                    <a:p>
                      <a:pPr algn="l">
                        <a:spcAft>
                          <a:spcPts val="0"/>
                        </a:spcAft>
                      </a:pPr>
                      <a:r>
                        <a:rPr lang="ja-JP" sz="1800" b="1" kern="100" dirty="0">
                          <a:solidFill>
                            <a:schemeClr val="accent4">
                              <a:lumMod val="75000"/>
                              <a:lumOff val="25000"/>
                            </a:schemeClr>
                          </a:solidFill>
                          <a:latin typeface="Century"/>
                          <a:ea typeface="ＭＳ Ｐゴシック"/>
                          <a:cs typeface="Times New Roman"/>
                        </a:rPr>
                        <a:t>移動・調理動作の評価</a:t>
                      </a:r>
                      <a:endParaRPr lang="ja-JP" sz="1800" b="1" kern="100" dirty="0">
                        <a:solidFill>
                          <a:schemeClr val="accent4">
                            <a:lumMod val="75000"/>
                            <a:lumOff val="25000"/>
                          </a:schemeClr>
                        </a:solidFill>
                        <a:latin typeface="Century"/>
                        <a:ea typeface="ＭＳ 明朝"/>
                        <a:cs typeface="Times New Roman"/>
                      </a:endParaRPr>
                    </a:p>
                    <a:p>
                      <a:pPr algn="l">
                        <a:spcAft>
                          <a:spcPts val="0"/>
                        </a:spcAft>
                      </a:pPr>
                      <a:r>
                        <a:rPr lang="ja-JP" sz="1800" b="1" kern="100" dirty="0">
                          <a:solidFill>
                            <a:schemeClr val="accent4">
                              <a:lumMod val="75000"/>
                              <a:lumOff val="25000"/>
                            </a:schemeClr>
                          </a:solidFill>
                          <a:latin typeface="Century"/>
                          <a:ea typeface="ＭＳ Ｐゴシック"/>
                          <a:cs typeface="Times New Roman"/>
                        </a:rPr>
                        <a:t>リハビリ</a:t>
                      </a:r>
                      <a:endParaRPr lang="ja-JP" sz="1800" b="1" kern="100" dirty="0">
                        <a:solidFill>
                          <a:schemeClr val="accent4">
                            <a:lumMod val="75000"/>
                            <a:lumOff val="25000"/>
                          </a:schemeClr>
                        </a:solidFill>
                        <a:latin typeface="Century"/>
                        <a:ea typeface="ＭＳ 明朝"/>
                        <a:cs typeface="Times New Roman"/>
                      </a:endParaRPr>
                    </a:p>
                  </a:txBody>
                  <a:tcPr marL="72000" marR="36000"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l">
                        <a:spcAft>
                          <a:spcPts val="0"/>
                        </a:spcAft>
                      </a:pPr>
                      <a:r>
                        <a:rPr lang="ja-JP" sz="1800" b="1" kern="100" dirty="0">
                          <a:solidFill>
                            <a:schemeClr val="accent4">
                              <a:lumMod val="75000"/>
                              <a:lumOff val="25000"/>
                            </a:schemeClr>
                          </a:solidFill>
                          <a:latin typeface="Century"/>
                          <a:ea typeface="ＭＳ Ｐゴシック"/>
                          <a:cs typeface="Times New Roman"/>
                        </a:rPr>
                        <a:t>通所ﾘﾊﾋﾞﾘﾃｰｼｮﾝ</a:t>
                      </a:r>
                      <a:endParaRPr lang="ja-JP" sz="1800" b="1" kern="100" dirty="0">
                        <a:solidFill>
                          <a:schemeClr val="accent4">
                            <a:lumMod val="75000"/>
                            <a:lumOff val="25000"/>
                          </a:schemeClr>
                        </a:solidFill>
                        <a:latin typeface="Century"/>
                        <a:ea typeface="ＭＳ 明朝"/>
                        <a:cs typeface="Times New Roman"/>
                      </a:endParaRPr>
                    </a:p>
                  </a:txBody>
                  <a:tcPr marL="72000" marR="36000"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l">
                        <a:spcAft>
                          <a:spcPts val="0"/>
                        </a:spcAft>
                      </a:pPr>
                      <a:r>
                        <a:rPr lang="ja-JP" sz="1800" b="1" kern="100" dirty="0">
                          <a:solidFill>
                            <a:schemeClr val="accent4">
                              <a:lumMod val="75000"/>
                              <a:lumOff val="25000"/>
                            </a:schemeClr>
                          </a:solidFill>
                          <a:latin typeface="Century"/>
                          <a:ea typeface="ＭＳ Ｐゴシック"/>
                          <a:cs typeface="Times New Roman"/>
                        </a:rPr>
                        <a:t>○○デイケアセンター</a:t>
                      </a:r>
                      <a:endParaRPr lang="ja-JP" sz="1800" b="1" kern="100" dirty="0">
                        <a:solidFill>
                          <a:schemeClr val="accent4">
                            <a:lumMod val="75000"/>
                            <a:lumOff val="25000"/>
                          </a:schemeClr>
                        </a:solidFill>
                        <a:latin typeface="Century"/>
                        <a:ea typeface="ＭＳ 明朝"/>
                        <a:cs typeface="Times New Roman"/>
                      </a:endParaRPr>
                    </a:p>
                  </a:txBody>
                  <a:tcPr marL="72000" marR="36000"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spcAft>
                          <a:spcPts val="0"/>
                        </a:spcAft>
                      </a:pPr>
                      <a:r>
                        <a:rPr lang="ja-JP" sz="1800" b="1" kern="100">
                          <a:solidFill>
                            <a:srgbClr val="FF0000"/>
                          </a:solidFill>
                          <a:latin typeface="Century"/>
                          <a:ea typeface="ＭＳ Ｐゴシック"/>
                          <a:cs typeface="Times New Roman"/>
                        </a:rPr>
                        <a:t>△</a:t>
                      </a:r>
                      <a:endParaRPr lang="ja-JP" sz="1800" b="1" kern="100">
                        <a:latin typeface="Century"/>
                        <a:ea typeface="ＭＳ 明朝"/>
                        <a:cs typeface="Times New Roman"/>
                      </a:endParaRPr>
                    </a:p>
                  </a:txBody>
                  <a:tcPr marL="72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l">
                        <a:spcAft>
                          <a:spcPts val="0"/>
                        </a:spcAft>
                      </a:pPr>
                      <a:r>
                        <a:rPr lang="ja-JP" sz="1800" b="1" kern="100" dirty="0">
                          <a:solidFill>
                            <a:srgbClr val="FF0000"/>
                          </a:solidFill>
                          <a:latin typeface="Century"/>
                          <a:ea typeface="ＭＳ Ｐゴシック"/>
                          <a:cs typeface="Times New Roman"/>
                        </a:rPr>
                        <a:t>痛みがなくデイケアでの訓練を意欲的に続けられている</a:t>
                      </a:r>
                      <a:endParaRPr lang="ja-JP" sz="1800" b="1" kern="100" dirty="0">
                        <a:latin typeface="Century"/>
                        <a:ea typeface="ＭＳ 明朝"/>
                        <a:cs typeface="Times New Roman"/>
                      </a:endParaRPr>
                    </a:p>
                  </a:txBody>
                  <a:tcPr marL="72000" marR="36000"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6"/>
                  </a:ext>
                </a:extLst>
              </a:tr>
              <a:tr h="803636">
                <a:tc vMerge="1">
                  <a:txBody>
                    <a:bodyPr/>
                    <a:lstStyle/>
                    <a:p>
                      <a:endParaRPr kumimoji="1" lang="ja-JP" altLang="en-US"/>
                    </a:p>
                  </a:txBody>
                  <a:tcPr/>
                </a:tc>
                <a:tc vMerge="1">
                  <a:txBody>
                    <a:bodyPr/>
                    <a:lstStyle/>
                    <a:p>
                      <a:endParaRPr kumimoji="1" lang="ja-JP" altLang="en-US"/>
                    </a:p>
                  </a:txBody>
                  <a:tcPr/>
                </a:tc>
                <a:tc>
                  <a:txBody>
                    <a:bodyPr/>
                    <a:lstStyle/>
                    <a:p>
                      <a:pPr algn="l">
                        <a:spcAft>
                          <a:spcPts val="0"/>
                        </a:spcAft>
                      </a:pPr>
                      <a:r>
                        <a:rPr lang="ja-JP" sz="1800" b="1" kern="100">
                          <a:solidFill>
                            <a:schemeClr val="accent4">
                              <a:lumMod val="75000"/>
                              <a:lumOff val="25000"/>
                            </a:schemeClr>
                          </a:solidFill>
                          <a:latin typeface="Century"/>
                          <a:ea typeface="ＭＳ Ｐゴシック"/>
                          <a:cs typeface="Times New Roman"/>
                        </a:rPr>
                        <a:t>介護ベッドを利用</a:t>
                      </a:r>
                      <a:endParaRPr lang="ja-JP" sz="1800" b="1" kern="100">
                        <a:solidFill>
                          <a:schemeClr val="accent4">
                            <a:lumMod val="75000"/>
                            <a:lumOff val="25000"/>
                          </a:schemeClr>
                        </a:solidFill>
                        <a:latin typeface="Century"/>
                        <a:ea typeface="ＭＳ 明朝"/>
                        <a:cs typeface="Times New Roman"/>
                      </a:endParaRPr>
                    </a:p>
                  </a:txBody>
                  <a:tcPr marL="72000" marR="36000"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sz="1800" b="1" kern="100">
                          <a:solidFill>
                            <a:schemeClr val="accent4">
                              <a:lumMod val="75000"/>
                              <a:lumOff val="25000"/>
                            </a:schemeClr>
                          </a:solidFill>
                          <a:latin typeface="Century"/>
                          <a:ea typeface="ＭＳ Ｐゴシック"/>
                          <a:cs typeface="Times New Roman"/>
                        </a:rPr>
                        <a:t>福祉用具貸与</a:t>
                      </a:r>
                      <a:endParaRPr lang="ja-JP" sz="1800" b="1" kern="100">
                        <a:solidFill>
                          <a:schemeClr val="accent4">
                            <a:lumMod val="75000"/>
                            <a:lumOff val="25000"/>
                          </a:schemeClr>
                        </a:solidFill>
                        <a:latin typeface="Century"/>
                        <a:ea typeface="ＭＳ 明朝"/>
                        <a:cs typeface="Times New Roman"/>
                      </a:endParaRPr>
                    </a:p>
                  </a:txBody>
                  <a:tcPr marL="72000" marR="36000"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sz="1800" b="1" kern="100" dirty="0">
                          <a:solidFill>
                            <a:schemeClr val="accent4">
                              <a:lumMod val="75000"/>
                              <a:lumOff val="25000"/>
                            </a:schemeClr>
                          </a:solidFill>
                          <a:latin typeface="Century"/>
                          <a:ea typeface="ＭＳ Ｐゴシック"/>
                          <a:cs typeface="Times New Roman"/>
                        </a:rPr>
                        <a:t>福祉用具事業者</a:t>
                      </a:r>
                      <a:endParaRPr lang="ja-JP" sz="1800" b="1" kern="100" dirty="0">
                        <a:solidFill>
                          <a:schemeClr val="accent4">
                            <a:lumMod val="75000"/>
                            <a:lumOff val="25000"/>
                          </a:schemeClr>
                        </a:solidFill>
                        <a:latin typeface="Century"/>
                        <a:ea typeface="ＭＳ 明朝"/>
                        <a:cs typeface="Times New Roman"/>
                      </a:endParaRPr>
                    </a:p>
                  </a:txBody>
                  <a:tcPr marL="72000" marR="36000"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800" b="1" kern="100" dirty="0">
                          <a:solidFill>
                            <a:srgbClr val="FF0000"/>
                          </a:solidFill>
                          <a:latin typeface="Century"/>
                          <a:ea typeface="ＭＳ Ｐゴシック"/>
                          <a:cs typeface="Times New Roman"/>
                        </a:rPr>
                        <a:t>○</a:t>
                      </a:r>
                      <a:endParaRPr lang="ja-JP" sz="1800" b="1" kern="100" dirty="0">
                        <a:latin typeface="Century"/>
                        <a:ea typeface="ＭＳ 明朝"/>
                        <a:cs typeface="Times New Roman"/>
                      </a:endParaRPr>
                    </a:p>
                  </a:txBody>
                  <a:tcPr marL="72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endParaRPr lang="en-US" sz="1800" b="1" kern="100" dirty="0">
                        <a:solidFill>
                          <a:srgbClr val="FF0000"/>
                        </a:solidFill>
                        <a:latin typeface="ＭＳ Ｐゴシック"/>
                        <a:ea typeface="ＭＳ 明朝"/>
                        <a:cs typeface="Times New Roman"/>
                      </a:endParaRPr>
                    </a:p>
                  </a:txBody>
                  <a:tcPr marL="72000" marR="36000"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56323" name="Rectangle 3"/>
          <p:cNvSpPr>
            <a:spLocks noChangeArrowheads="1"/>
          </p:cNvSpPr>
          <p:nvPr/>
        </p:nvSpPr>
        <p:spPr bwMode="auto">
          <a:xfrm>
            <a:off x="0" y="-61555"/>
            <a:ext cx="5751896"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400" b="1" i="0" u="none" strike="noStrike" cap="none" normalizeH="0" baseline="0" dirty="0">
                <a:ln>
                  <a:noFill/>
                </a:ln>
                <a:solidFill>
                  <a:srgbClr val="FFFFFF"/>
                </a:solidFill>
                <a:effectLst/>
                <a:latin typeface="Century" pitchFamily="18" charset="0"/>
                <a:ea typeface="HGPｺﾞｼｯｸM" pitchFamily="50" charset="-128"/>
                <a:cs typeface="Times New Roman" pitchFamily="18" charset="0"/>
              </a:rPr>
              <a:t>　　</a:t>
            </a:r>
            <a:r>
              <a:rPr kumimoji="1" lang="ja-JP" sz="1600" b="1" i="0" u="none" strike="noStrike" cap="none" normalizeH="0" baseline="0" dirty="0">
                <a:ln>
                  <a:noFill/>
                </a:ln>
                <a:solidFill>
                  <a:schemeClr val="accent2">
                    <a:lumMod val="75000"/>
                  </a:schemeClr>
                </a:solidFill>
                <a:effectLst/>
                <a:latin typeface="Century" pitchFamily="18" charset="0"/>
                <a:ea typeface="HGPｺﾞｼｯｸM" pitchFamily="50" charset="-128"/>
                <a:cs typeface="Times New Roman" pitchFamily="18" charset="0"/>
              </a:rPr>
              <a:t>評価表　</a:t>
            </a:r>
            <a:r>
              <a:rPr kumimoji="1" lang="ja-JP" sz="1600" b="0" i="0" u="none" strike="noStrike" cap="none" normalizeH="0" baseline="0" dirty="0">
                <a:ln>
                  <a:noFill/>
                </a:ln>
                <a:solidFill>
                  <a:schemeClr val="accent2">
                    <a:lumMod val="75000"/>
                  </a:schemeClr>
                </a:solidFill>
                <a:effectLst/>
                <a:latin typeface="Century" pitchFamily="18" charset="0"/>
                <a:ea typeface="HGPｺﾞｼｯｸM" pitchFamily="50" charset="-128"/>
                <a:cs typeface="Times New Roman" pitchFamily="18" charset="0"/>
              </a:rPr>
              <a:t>（Ｐ</a:t>
            </a:r>
            <a:r>
              <a:rPr kumimoji="1" lang="en-US" altLang="ja-JP" sz="1600" b="0" i="0" u="none" strike="noStrike" cap="none" normalizeH="0" baseline="0" dirty="0">
                <a:ln>
                  <a:noFill/>
                </a:ln>
                <a:solidFill>
                  <a:schemeClr val="accent2">
                    <a:lumMod val="75000"/>
                  </a:schemeClr>
                </a:solidFill>
                <a:effectLst/>
                <a:latin typeface="Century" pitchFamily="18" charset="0"/>
                <a:ea typeface="HGPｺﾞｼｯｸM" pitchFamily="50" charset="-128"/>
                <a:cs typeface="Times New Roman" pitchFamily="18" charset="0"/>
              </a:rPr>
              <a:t>545</a:t>
            </a:r>
            <a:r>
              <a:rPr kumimoji="1" lang="ja-JP" altLang="en-US" sz="1600" b="0" i="0" u="none" strike="noStrike" cap="none" normalizeH="0" baseline="0" dirty="0">
                <a:ln>
                  <a:noFill/>
                </a:ln>
                <a:solidFill>
                  <a:schemeClr val="accent2">
                    <a:lumMod val="75000"/>
                  </a:schemeClr>
                </a:solidFill>
                <a:effectLst/>
                <a:latin typeface="Century" pitchFamily="18" charset="0"/>
                <a:ea typeface="HGPｺﾞｼｯｸM" pitchFamily="50" charset="-128"/>
                <a:cs typeface="Times New Roman" pitchFamily="18" charset="0"/>
              </a:rPr>
              <a:t>）　</a:t>
            </a:r>
            <a:r>
              <a:rPr kumimoji="1" lang="ja-JP" altLang="en-US" sz="1600" b="1" i="0" u="none" strike="noStrike" cap="none" normalizeH="0" baseline="0" dirty="0">
                <a:ln>
                  <a:noFill/>
                </a:ln>
                <a:solidFill>
                  <a:schemeClr val="accent2">
                    <a:lumMod val="75000"/>
                  </a:schemeClr>
                </a:solidFill>
                <a:effectLst/>
                <a:latin typeface="Century" pitchFamily="18" charset="0"/>
                <a:ea typeface="HGPｺﾞｼｯｸM" pitchFamily="50" charset="-128"/>
                <a:cs typeface="Times New Roman" pitchFamily="18" charset="0"/>
              </a:rPr>
              <a:t>　　　　神谷花子さん　</a:t>
            </a:r>
            <a:r>
              <a:rPr kumimoji="1" lang="ja-JP" altLang="en-US" sz="1600" b="1" i="0" u="none" strike="noStrike" cap="none" normalizeH="0" baseline="0" dirty="0">
                <a:ln>
                  <a:noFill/>
                </a:ln>
                <a:solidFill>
                  <a:srgbClr val="FF3399"/>
                </a:solidFill>
                <a:effectLst/>
                <a:latin typeface="Century" pitchFamily="18" charset="0"/>
                <a:ea typeface="HGPｺﾞｼｯｸM" pitchFamily="50" charset="-128"/>
                <a:cs typeface="Times New Roman" pitchFamily="18" charset="0"/>
              </a:rPr>
              <a:t>　</a:t>
            </a:r>
            <a:r>
              <a:rPr kumimoji="1" lang="en-US" altLang="ja-JP" sz="2400" b="1" i="0" u="none" strike="noStrike" cap="none" normalizeH="0" baseline="0" dirty="0">
                <a:ln>
                  <a:noFill/>
                </a:ln>
                <a:solidFill>
                  <a:srgbClr val="FF3399"/>
                </a:solidFill>
                <a:effectLst/>
                <a:latin typeface="Century" pitchFamily="18" charset="0"/>
                <a:ea typeface="HGPｺﾞｼｯｸM" pitchFamily="50" charset="-128"/>
                <a:cs typeface="Times New Roman" pitchFamily="18" charset="0"/>
              </a:rPr>
              <a:t>【</a:t>
            </a:r>
            <a:r>
              <a:rPr kumimoji="1" lang="ja-JP" altLang="en-US" sz="2400" b="1" i="0" u="none" strike="noStrike" cap="none" normalizeH="0" baseline="0" dirty="0">
                <a:ln>
                  <a:noFill/>
                </a:ln>
                <a:solidFill>
                  <a:srgbClr val="FF3399"/>
                </a:solidFill>
                <a:effectLst/>
                <a:latin typeface="Century" pitchFamily="18" charset="0"/>
                <a:ea typeface="HGPｺﾞｼｯｸM" pitchFamily="50" charset="-128"/>
                <a:cs typeface="Times New Roman" pitchFamily="18" charset="0"/>
              </a:rPr>
              <a:t>記載例②</a:t>
            </a:r>
            <a:r>
              <a:rPr kumimoji="1" lang="en-US" altLang="ja-JP" sz="2400" b="1" i="0" u="none" strike="noStrike" cap="none" normalizeH="0" baseline="0" dirty="0">
                <a:ln>
                  <a:noFill/>
                </a:ln>
                <a:solidFill>
                  <a:srgbClr val="FF3399"/>
                </a:solidFill>
                <a:effectLst/>
                <a:latin typeface="Century" pitchFamily="18" charset="0"/>
                <a:ea typeface="HGPｺﾞｼｯｸM" pitchFamily="50" charset="-128"/>
                <a:cs typeface="Times New Roman" pitchFamily="18" charset="0"/>
              </a:rPr>
              <a:t>】</a:t>
            </a:r>
            <a:r>
              <a:rPr kumimoji="1" lang="ja-JP" altLang="en-US" sz="2400" b="1" i="0" u="none" strike="noStrike" cap="none" normalizeH="0" baseline="0" dirty="0">
                <a:ln>
                  <a:noFill/>
                </a:ln>
                <a:solidFill>
                  <a:srgbClr val="00B0F0"/>
                </a:solidFill>
                <a:effectLst/>
                <a:latin typeface="Century" pitchFamily="18" charset="0"/>
                <a:ea typeface="HGPｺﾞｼｯｸM" pitchFamily="50" charset="-128"/>
                <a:cs typeface="Times New Roman" pitchFamily="18" charset="0"/>
              </a:rPr>
              <a:t>　</a:t>
            </a:r>
            <a:endParaRPr kumimoji="1" lang="ja-JP" altLang="en-US" sz="2400" b="0" i="0" u="none" strike="noStrike" cap="none" normalizeH="0" baseline="0" dirty="0">
              <a:ln>
                <a:noFill/>
              </a:ln>
              <a:solidFill>
                <a:srgbClr val="00B0F0"/>
              </a:solidFill>
              <a:effectLst/>
              <a:latin typeface="Arial" pitchFamily="34" charset="0"/>
              <a:ea typeface="ＭＳ Ｐゴシック" pitchFamily="50" charset="-128"/>
              <a:cs typeface="ＭＳ Ｐゴシック" pitchFamily="50" charset="-128"/>
            </a:endParaRPr>
          </a:p>
        </p:txBody>
      </p:sp>
      <p:sp>
        <p:nvSpPr>
          <p:cNvPr id="6" name="フローチャート : カード 5"/>
          <p:cNvSpPr/>
          <p:nvPr/>
        </p:nvSpPr>
        <p:spPr>
          <a:xfrm>
            <a:off x="7141580" y="-1"/>
            <a:ext cx="2002420" cy="474563"/>
          </a:xfrm>
          <a:prstGeom prst="flowChartPunchedCard">
            <a:avLst/>
          </a:prstGeom>
          <a:solidFill>
            <a:srgbClr val="FFFF99"/>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rgbClr val="FF0000"/>
                </a:solidFill>
                <a:effectLst>
                  <a:outerShdw blurRad="38100" dist="38100" dir="2700000" algn="tl">
                    <a:srgbClr val="000000">
                      <a:alpha val="43137"/>
                    </a:srgbClr>
                  </a:outerShdw>
                </a:effectLst>
              </a:rPr>
              <a:t>ワークシートＰ</a:t>
            </a:r>
            <a:r>
              <a:rPr lang="en-US" altLang="ja-JP" sz="2000" b="1" dirty="0">
                <a:solidFill>
                  <a:srgbClr val="FF0000"/>
                </a:solidFill>
                <a:effectLst>
                  <a:outerShdw blurRad="38100" dist="38100" dir="2700000" algn="tl">
                    <a:srgbClr val="000000">
                      <a:alpha val="43137"/>
                    </a:srgbClr>
                  </a:outerShdw>
                </a:effectLst>
              </a:rPr>
              <a:t>3</a:t>
            </a:r>
            <a:r>
              <a:rPr kumimoji="1" lang="en-US" altLang="ja-JP" sz="2000" b="1" dirty="0">
                <a:solidFill>
                  <a:srgbClr val="FF0000"/>
                </a:solidFill>
                <a:effectLst>
                  <a:outerShdw blurRad="38100" dist="38100" dir="2700000" algn="tl">
                    <a:srgbClr val="000000">
                      <a:alpha val="43137"/>
                    </a:srgbClr>
                  </a:outerShdw>
                </a:effectLst>
              </a:rPr>
              <a:t>0</a:t>
            </a:r>
            <a:endParaRPr kumimoji="1" lang="ja-JP" altLang="en-US" sz="2000" b="1" dirty="0">
              <a:solidFill>
                <a:srgbClr val="FF0000"/>
              </a:solidFill>
              <a:effectLst>
                <a:outerShdw blurRad="38100" dist="38100" dir="2700000" algn="tl">
                  <a:srgbClr val="000000">
                    <a:alpha val="43137"/>
                  </a:srgbClr>
                </a:outerShdw>
              </a:effectLst>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1911321467"/>
              </p:ext>
            </p:extLst>
          </p:nvPr>
        </p:nvGraphicFramePr>
        <p:xfrm>
          <a:off x="207034" y="813938"/>
          <a:ext cx="8936966" cy="3934460"/>
        </p:xfrm>
        <a:graphic>
          <a:graphicData uri="http://schemas.openxmlformats.org/drawingml/2006/table">
            <a:tbl>
              <a:tblPr/>
              <a:tblGrid>
                <a:gridCol w="1313412">
                  <a:extLst>
                    <a:ext uri="{9D8B030D-6E8A-4147-A177-3AD203B41FA5}">
                      <a16:colId xmlns:a16="http://schemas.microsoft.com/office/drawing/2014/main" val="20000"/>
                    </a:ext>
                  </a:extLst>
                </a:gridCol>
                <a:gridCol w="894949">
                  <a:extLst>
                    <a:ext uri="{9D8B030D-6E8A-4147-A177-3AD203B41FA5}">
                      <a16:colId xmlns:a16="http://schemas.microsoft.com/office/drawing/2014/main" val="20001"/>
                    </a:ext>
                  </a:extLst>
                </a:gridCol>
                <a:gridCol w="1293963">
                  <a:extLst>
                    <a:ext uri="{9D8B030D-6E8A-4147-A177-3AD203B41FA5}">
                      <a16:colId xmlns:a16="http://schemas.microsoft.com/office/drawing/2014/main" val="20002"/>
                    </a:ext>
                  </a:extLst>
                </a:gridCol>
                <a:gridCol w="1224950">
                  <a:extLst>
                    <a:ext uri="{9D8B030D-6E8A-4147-A177-3AD203B41FA5}">
                      <a16:colId xmlns:a16="http://schemas.microsoft.com/office/drawing/2014/main" val="20003"/>
                    </a:ext>
                  </a:extLst>
                </a:gridCol>
                <a:gridCol w="1338377">
                  <a:extLst>
                    <a:ext uri="{9D8B030D-6E8A-4147-A177-3AD203B41FA5}">
                      <a16:colId xmlns:a16="http://schemas.microsoft.com/office/drawing/2014/main" val="20004"/>
                    </a:ext>
                  </a:extLst>
                </a:gridCol>
                <a:gridCol w="676667">
                  <a:extLst>
                    <a:ext uri="{9D8B030D-6E8A-4147-A177-3AD203B41FA5}">
                      <a16:colId xmlns:a16="http://schemas.microsoft.com/office/drawing/2014/main" val="20005"/>
                    </a:ext>
                  </a:extLst>
                </a:gridCol>
                <a:gridCol w="2194648">
                  <a:extLst>
                    <a:ext uri="{9D8B030D-6E8A-4147-A177-3AD203B41FA5}">
                      <a16:colId xmlns:a16="http://schemas.microsoft.com/office/drawing/2014/main" val="20006"/>
                    </a:ext>
                  </a:extLst>
                </a:gridCol>
              </a:tblGrid>
              <a:tr h="258795">
                <a:tc rowSpan="2">
                  <a:txBody>
                    <a:bodyPr/>
                    <a:lstStyle/>
                    <a:p>
                      <a:pPr algn="ctr">
                        <a:spcAft>
                          <a:spcPts val="0"/>
                        </a:spcAft>
                      </a:pPr>
                      <a:r>
                        <a:rPr lang="ja-JP" sz="1400" b="1" kern="100" dirty="0">
                          <a:latin typeface="Century"/>
                          <a:ea typeface="ＭＳ Ｐゴシック"/>
                          <a:cs typeface="Times New Roman"/>
                        </a:rPr>
                        <a:t>短期目標</a:t>
                      </a:r>
                      <a:endParaRPr lang="ja-JP" sz="1400" b="1" kern="100" dirty="0">
                        <a:latin typeface="Century"/>
                        <a:ea typeface="ＭＳ 明朝"/>
                        <a:cs typeface="Times New Roman"/>
                      </a:endParaRPr>
                    </a:p>
                  </a:txBody>
                  <a:tcPr marL="72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ja-JP" sz="1400" b="1" kern="100" dirty="0">
                          <a:latin typeface="Century"/>
                          <a:ea typeface="ＭＳ Ｐゴシック"/>
                          <a:cs typeface="Times New Roman"/>
                        </a:rPr>
                        <a:t>（期間）</a:t>
                      </a:r>
                      <a:endParaRPr lang="ja-JP" sz="1400" b="1" kern="100" dirty="0">
                        <a:latin typeface="Century"/>
                        <a:ea typeface="ＭＳ 明朝"/>
                        <a:cs typeface="Times New Roman"/>
                      </a:endParaRPr>
                    </a:p>
                  </a:txBody>
                  <a:tcPr marL="72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spcAft>
                          <a:spcPts val="0"/>
                        </a:spcAft>
                      </a:pPr>
                      <a:r>
                        <a:rPr lang="ja-JP" sz="1400" kern="100" dirty="0">
                          <a:latin typeface="Century"/>
                          <a:ea typeface="ＭＳ Ｐゴシック"/>
                          <a:cs typeface="Times New Roman"/>
                        </a:rPr>
                        <a:t>援助内容</a:t>
                      </a:r>
                      <a:endParaRPr lang="ja-JP" sz="1400" kern="100" dirty="0">
                        <a:latin typeface="Century"/>
                        <a:ea typeface="ＭＳ 明朝"/>
                        <a:cs typeface="Times New Roman"/>
                      </a:endParaRPr>
                    </a:p>
                  </a:txBody>
                  <a:tcPr marL="40989" marR="40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rowSpan="2">
                  <a:txBody>
                    <a:bodyPr/>
                    <a:lstStyle/>
                    <a:p>
                      <a:pPr algn="ctr">
                        <a:spcAft>
                          <a:spcPts val="0"/>
                        </a:spcAft>
                      </a:pPr>
                      <a:r>
                        <a:rPr lang="ja-JP" sz="1400" b="1" kern="100" dirty="0">
                          <a:latin typeface="Century"/>
                          <a:ea typeface="ＭＳ Ｐゴシック"/>
                          <a:cs typeface="Times New Roman"/>
                        </a:rPr>
                        <a:t>結果</a:t>
                      </a:r>
                      <a:endParaRPr lang="ja-JP" sz="1400" b="1" kern="100" dirty="0">
                        <a:latin typeface="Century"/>
                        <a:ea typeface="ＭＳ 明朝"/>
                        <a:cs typeface="Times New Roman"/>
                      </a:endParaRPr>
                    </a:p>
                    <a:p>
                      <a:pPr algn="ctr">
                        <a:spcAft>
                          <a:spcPts val="0"/>
                        </a:spcAft>
                      </a:pPr>
                      <a:r>
                        <a:rPr lang="ja-JP" sz="1400" b="1" kern="100" dirty="0">
                          <a:latin typeface="Century"/>
                          <a:ea typeface="ＭＳ Ｐゴシック"/>
                          <a:cs typeface="Times New Roman"/>
                        </a:rPr>
                        <a:t>※２</a:t>
                      </a:r>
                      <a:endParaRPr lang="ja-JP" sz="1400" b="1" kern="100" dirty="0">
                        <a:latin typeface="Century"/>
                        <a:ea typeface="ＭＳ 明朝"/>
                        <a:cs typeface="Times New Roman"/>
                      </a:endParaRPr>
                    </a:p>
                  </a:txBody>
                  <a:tcPr marL="72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ja-JP" sz="1400" b="1" kern="100" dirty="0">
                          <a:latin typeface="Century"/>
                          <a:ea typeface="ＭＳ Ｐゴシック"/>
                          <a:cs typeface="Times New Roman"/>
                        </a:rPr>
                        <a:t>コメント</a:t>
                      </a:r>
                      <a:br>
                        <a:rPr lang="en-US" sz="1400" b="1" kern="100" dirty="0">
                          <a:latin typeface="ＭＳ Ｐゴシック"/>
                          <a:ea typeface="ＭＳ 明朝"/>
                          <a:cs typeface="Times New Roman"/>
                        </a:rPr>
                      </a:br>
                      <a:r>
                        <a:rPr lang="ja-JP" sz="1400" b="1" kern="100" dirty="0">
                          <a:latin typeface="Century"/>
                          <a:ea typeface="ＭＳ Ｐゴシック"/>
                          <a:cs typeface="Times New Roman"/>
                        </a:rPr>
                        <a:t>（効果が認められたもの</a:t>
                      </a:r>
                      <a:r>
                        <a:rPr lang="en-US" sz="1400" b="1" kern="100" dirty="0">
                          <a:latin typeface="Century"/>
                          <a:ea typeface="ＭＳ Ｐゴシック"/>
                          <a:cs typeface="Times New Roman"/>
                        </a:rPr>
                        <a:t>/</a:t>
                      </a:r>
                      <a:r>
                        <a:rPr lang="ja-JP" sz="1400" b="1" kern="100" dirty="0">
                          <a:latin typeface="Century"/>
                          <a:ea typeface="ＭＳ Ｐゴシック"/>
                          <a:cs typeface="Times New Roman"/>
                        </a:rPr>
                        <a:t>見直しを要するもの）</a:t>
                      </a:r>
                      <a:endParaRPr lang="ja-JP" sz="1400" b="1" kern="100" dirty="0">
                        <a:latin typeface="Century"/>
                        <a:ea typeface="ＭＳ 明朝"/>
                        <a:cs typeface="Times New Roman"/>
                      </a:endParaRPr>
                    </a:p>
                  </a:txBody>
                  <a:tcPr marL="72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613732">
                <a:tc vMerge="1">
                  <a:txBody>
                    <a:bodyPr/>
                    <a:lstStyle/>
                    <a:p>
                      <a:endParaRPr kumimoji="1" lang="ja-JP" altLang="en-US"/>
                    </a:p>
                  </a:txBody>
                  <a:tcPr/>
                </a:tc>
                <a:tc vMerge="1">
                  <a:txBody>
                    <a:bodyPr/>
                    <a:lstStyle/>
                    <a:p>
                      <a:endParaRPr kumimoji="1" lang="ja-JP" altLang="en-US"/>
                    </a:p>
                  </a:txBody>
                  <a:tcPr/>
                </a:tc>
                <a:tc>
                  <a:txBody>
                    <a:bodyPr/>
                    <a:lstStyle/>
                    <a:p>
                      <a:pPr algn="ctr">
                        <a:spcAft>
                          <a:spcPts val="0"/>
                        </a:spcAft>
                      </a:pPr>
                      <a:r>
                        <a:rPr lang="ja-JP" sz="1400" b="1" kern="100" dirty="0">
                          <a:latin typeface="Century"/>
                          <a:ea typeface="ＭＳ Ｐゴシック"/>
                          <a:cs typeface="Times New Roman"/>
                        </a:rPr>
                        <a:t>サービス内容</a:t>
                      </a:r>
                      <a:endParaRPr lang="ja-JP" sz="1400" b="1" kern="100" dirty="0">
                        <a:latin typeface="Century"/>
                        <a:ea typeface="ＭＳ 明朝"/>
                        <a:cs typeface="Times New Roman"/>
                      </a:endParaRPr>
                    </a:p>
                  </a:txBody>
                  <a:tcPr marL="72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400" b="1" kern="100" dirty="0">
                          <a:latin typeface="Century"/>
                          <a:ea typeface="ＭＳ Ｐゴシック"/>
                          <a:cs typeface="Times New Roman"/>
                        </a:rPr>
                        <a:t>サービス種別</a:t>
                      </a:r>
                      <a:endParaRPr lang="ja-JP" sz="1400" b="1" kern="100" dirty="0">
                        <a:latin typeface="Century"/>
                        <a:ea typeface="ＭＳ 明朝"/>
                        <a:cs typeface="Times New Roman"/>
                      </a:endParaRPr>
                    </a:p>
                  </a:txBody>
                  <a:tcPr marL="72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400" b="1" kern="100" dirty="0">
                          <a:latin typeface="Century"/>
                          <a:ea typeface="ＭＳ Ｐゴシック"/>
                          <a:cs typeface="Times New Roman"/>
                        </a:rPr>
                        <a:t>※１</a:t>
                      </a:r>
                      <a:endParaRPr lang="ja-JP" sz="1400" b="1" kern="100" dirty="0">
                        <a:latin typeface="Century"/>
                        <a:ea typeface="ＭＳ 明朝"/>
                        <a:cs typeface="Times New Roman"/>
                      </a:endParaRPr>
                    </a:p>
                  </a:txBody>
                  <a:tcPr marL="72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01"/>
                  </a:ext>
                </a:extLst>
              </a:tr>
              <a:tr h="1121227">
                <a:tc rowSpan="3">
                  <a:txBody>
                    <a:bodyPr/>
                    <a:lstStyle/>
                    <a:p>
                      <a:pPr algn="just">
                        <a:spcAft>
                          <a:spcPts val="0"/>
                        </a:spcAft>
                      </a:pPr>
                      <a:r>
                        <a:rPr lang="ja-JP" sz="1800" b="1" kern="100" dirty="0">
                          <a:latin typeface="Century"/>
                          <a:ea typeface="ＭＳ Ｐゴシック"/>
                          <a:cs typeface="Times New Roman"/>
                        </a:rPr>
                        <a:t>友達や教え子に自宅で話を楽しんだり、外出の計画を立てたりお菓子づくり作りの準備をする</a:t>
                      </a:r>
                      <a:endParaRPr lang="ja-JP" sz="1800" b="1" kern="100" dirty="0">
                        <a:latin typeface="Century"/>
                        <a:ea typeface="ＭＳ 明朝"/>
                        <a:cs typeface="Times New Roman"/>
                      </a:endParaRPr>
                    </a:p>
                  </a:txBody>
                  <a:tcPr marL="72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just">
                        <a:spcAft>
                          <a:spcPts val="0"/>
                        </a:spcAft>
                      </a:pPr>
                      <a:r>
                        <a:rPr lang="en-US" sz="1200" b="1" kern="100" dirty="0">
                          <a:latin typeface="ＭＳ Ｐゴシック"/>
                          <a:ea typeface="ＭＳ 明朝"/>
                          <a:cs typeface="Times New Roman"/>
                        </a:rPr>
                        <a:t>H</a:t>
                      </a:r>
                      <a:r>
                        <a:rPr lang="en-US" altLang="ja-JP" sz="1200" b="1" kern="100" dirty="0">
                          <a:latin typeface="ＭＳ Ｐゴシック"/>
                          <a:ea typeface="ＭＳ 明朝"/>
                          <a:cs typeface="Times New Roman"/>
                        </a:rPr>
                        <a:t>30</a:t>
                      </a:r>
                      <a:r>
                        <a:rPr lang="ja-JP" sz="1200" b="1" kern="100" dirty="0">
                          <a:latin typeface="Century"/>
                          <a:ea typeface="ＭＳ Ｐゴシック"/>
                          <a:cs typeface="Times New Roman"/>
                        </a:rPr>
                        <a:t>年</a:t>
                      </a:r>
                      <a:endParaRPr lang="ja-JP" sz="1200" b="1" kern="100" dirty="0">
                        <a:latin typeface="Century"/>
                        <a:ea typeface="ＭＳ 明朝"/>
                        <a:cs typeface="Times New Roman"/>
                      </a:endParaRPr>
                    </a:p>
                    <a:p>
                      <a:pPr algn="just">
                        <a:spcAft>
                          <a:spcPts val="0"/>
                        </a:spcAft>
                      </a:pPr>
                      <a:r>
                        <a:rPr lang="en-US" sz="1200" b="1" kern="100" dirty="0">
                          <a:latin typeface="ＭＳ Ｐゴシック"/>
                          <a:ea typeface="ＭＳ 明朝"/>
                          <a:cs typeface="Times New Roman"/>
                        </a:rPr>
                        <a:t>4</a:t>
                      </a:r>
                      <a:r>
                        <a:rPr lang="ja-JP" sz="1200" b="1" kern="100" dirty="0">
                          <a:latin typeface="Century"/>
                          <a:ea typeface="ＭＳ Ｐゴシック"/>
                          <a:cs typeface="Times New Roman"/>
                        </a:rPr>
                        <a:t>月</a:t>
                      </a:r>
                      <a:r>
                        <a:rPr lang="en-US" sz="1200" b="1" kern="100" dirty="0">
                          <a:latin typeface="Century"/>
                          <a:ea typeface="ＭＳ Ｐゴシック"/>
                          <a:cs typeface="Times New Roman"/>
                        </a:rPr>
                        <a:t>14</a:t>
                      </a:r>
                      <a:r>
                        <a:rPr lang="ja-JP" sz="1200" b="1" kern="100" dirty="0">
                          <a:latin typeface="Century"/>
                          <a:ea typeface="ＭＳ Ｐゴシック"/>
                          <a:cs typeface="Times New Roman"/>
                        </a:rPr>
                        <a:t>日</a:t>
                      </a:r>
                      <a:endParaRPr lang="ja-JP" sz="1200" b="1" kern="100" dirty="0">
                        <a:latin typeface="Century"/>
                        <a:ea typeface="ＭＳ 明朝"/>
                        <a:cs typeface="Times New Roman"/>
                      </a:endParaRPr>
                    </a:p>
                    <a:p>
                      <a:pPr algn="just">
                        <a:spcAft>
                          <a:spcPts val="0"/>
                        </a:spcAft>
                      </a:pPr>
                      <a:r>
                        <a:rPr lang="ja-JP" sz="1200" b="1" kern="100" dirty="0">
                          <a:latin typeface="Century"/>
                          <a:ea typeface="ＭＳ Ｐゴシック"/>
                          <a:cs typeface="Times New Roman"/>
                        </a:rPr>
                        <a:t>～</a:t>
                      </a:r>
                      <a:endParaRPr lang="ja-JP" sz="1200" b="1" kern="100" dirty="0">
                        <a:latin typeface="Century"/>
                        <a:ea typeface="ＭＳ 明朝"/>
                        <a:cs typeface="Times New Roman"/>
                      </a:endParaRPr>
                    </a:p>
                    <a:p>
                      <a:pPr algn="just">
                        <a:spcAft>
                          <a:spcPts val="0"/>
                        </a:spcAft>
                      </a:pPr>
                      <a:r>
                        <a:rPr lang="ja-JP" altLang="en-US" sz="1200" b="1" kern="100" dirty="0">
                          <a:latin typeface="Century"/>
                          <a:ea typeface="ＭＳ Ｐゴシック"/>
                          <a:cs typeface="Times New Roman"/>
                        </a:rPr>
                        <a:t>Ｈ</a:t>
                      </a:r>
                      <a:r>
                        <a:rPr lang="en-US" altLang="ja-JP" sz="1200" b="1" kern="100" dirty="0">
                          <a:latin typeface="Century"/>
                          <a:ea typeface="ＭＳ Ｐゴシック"/>
                          <a:cs typeface="Times New Roman"/>
                        </a:rPr>
                        <a:t>30</a:t>
                      </a:r>
                      <a:r>
                        <a:rPr lang="ja-JP" sz="1200" b="1" kern="100" dirty="0">
                          <a:latin typeface="Century"/>
                          <a:ea typeface="ＭＳ Ｐゴシック"/>
                          <a:cs typeface="Times New Roman"/>
                        </a:rPr>
                        <a:t>年</a:t>
                      </a:r>
                      <a:endParaRPr lang="en-US" altLang="ja-JP" sz="1200" b="1" kern="100" dirty="0">
                        <a:latin typeface="Century"/>
                        <a:ea typeface="ＭＳ Ｐゴシック"/>
                        <a:cs typeface="Times New Roman"/>
                      </a:endParaRPr>
                    </a:p>
                    <a:p>
                      <a:pPr algn="just">
                        <a:spcAft>
                          <a:spcPts val="0"/>
                        </a:spcAft>
                      </a:pPr>
                      <a:r>
                        <a:rPr lang="en-US" sz="1200" b="1" kern="100" dirty="0">
                          <a:latin typeface="Century"/>
                          <a:ea typeface="ＭＳ Ｐゴシック"/>
                          <a:cs typeface="Times New Roman"/>
                        </a:rPr>
                        <a:t>7</a:t>
                      </a:r>
                      <a:r>
                        <a:rPr lang="ja-JP" sz="1200" b="1" kern="100" dirty="0">
                          <a:latin typeface="Century"/>
                          <a:ea typeface="ＭＳ Ｐゴシック"/>
                          <a:cs typeface="Times New Roman"/>
                        </a:rPr>
                        <a:t>月</a:t>
                      </a:r>
                      <a:r>
                        <a:rPr lang="en-US" sz="1200" b="1" kern="100" dirty="0">
                          <a:latin typeface="Century"/>
                          <a:ea typeface="ＭＳ Ｐゴシック"/>
                          <a:cs typeface="Times New Roman"/>
                        </a:rPr>
                        <a:t>31</a:t>
                      </a:r>
                      <a:r>
                        <a:rPr lang="ja-JP" sz="1200" b="1" kern="100" dirty="0">
                          <a:latin typeface="Century"/>
                          <a:ea typeface="ＭＳ Ｐゴシック"/>
                          <a:cs typeface="Times New Roman"/>
                        </a:rPr>
                        <a:t>日</a:t>
                      </a:r>
                      <a:endParaRPr lang="ja-JP" sz="1200" b="1" kern="100" dirty="0">
                        <a:latin typeface="Century"/>
                        <a:ea typeface="ＭＳ 明朝"/>
                        <a:cs typeface="Times New Roman"/>
                      </a:endParaRPr>
                    </a:p>
                  </a:txBody>
                  <a:tcPr marL="72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sz="1800" b="1" kern="100" dirty="0">
                          <a:solidFill>
                            <a:schemeClr val="accent4">
                              <a:lumMod val="75000"/>
                              <a:lumOff val="25000"/>
                            </a:schemeClr>
                          </a:solidFill>
                          <a:latin typeface="Century"/>
                          <a:ea typeface="ＭＳ Ｐゴシック"/>
                          <a:cs typeface="Times New Roman"/>
                        </a:rPr>
                        <a:t>友達、教え子に自宅にきてもらうよう連絡をとる</a:t>
                      </a:r>
                      <a:endParaRPr lang="ja-JP" sz="1800" b="1" kern="100" dirty="0">
                        <a:solidFill>
                          <a:schemeClr val="accent4">
                            <a:lumMod val="75000"/>
                            <a:lumOff val="25000"/>
                          </a:schemeClr>
                        </a:solidFill>
                        <a:latin typeface="Century"/>
                        <a:ea typeface="ＭＳ 明朝"/>
                        <a:cs typeface="Times New Roman"/>
                      </a:endParaRPr>
                    </a:p>
                  </a:txBody>
                  <a:tcPr marL="72000" marR="36000"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l">
                        <a:spcAft>
                          <a:spcPts val="0"/>
                        </a:spcAft>
                      </a:pPr>
                      <a:r>
                        <a:rPr lang="ja-JP" sz="1800" b="1" kern="100">
                          <a:solidFill>
                            <a:schemeClr val="accent4">
                              <a:lumMod val="75000"/>
                              <a:lumOff val="25000"/>
                            </a:schemeClr>
                          </a:solidFill>
                          <a:latin typeface="Century"/>
                          <a:ea typeface="ＭＳ Ｐゴシック"/>
                          <a:cs typeface="Times New Roman"/>
                        </a:rPr>
                        <a:t>本人、家族</a:t>
                      </a:r>
                      <a:endParaRPr lang="ja-JP" sz="1800" b="1" kern="100">
                        <a:solidFill>
                          <a:schemeClr val="accent4">
                            <a:lumMod val="75000"/>
                            <a:lumOff val="25000"/>
                          </a:schemeClr>
                        </a:solidFill>
                        <a:latin typeface="Century"/>
                        <a:ea typeface="ＭＳ 明朝"/>
                        <a:cs typeface="Times New Roman"/>
                      </a:endParaRPr>
                    </a:p>
                  </a:txBody>
                  <a:tcPr marL="72000" marR="36000"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l">
                        <a:spcAft>
                          <a:spcPts val="0"/>
                        </a:spcAft>
                      </a:pPr>
                      <a:r>
                        <a:rPr lang="ja-JP" sz="1800" b="1" kern="100" dirty="0">
                          <a:solidFill>
                            <a:schemeClr val="accent4">
                              <a:lumMod val="75000"/>
                              <a:lumOff val="25000"/>
                            </a:schemeClr>
                          </a:solidFill>
                          <a:latin typeface="Century"/>
                          <a:ea typeface="ＭＳ Ｐゴシック"/>
                          <a:cs typeface="Times New Roman"/>
                        </a:rPr>
                        <a:t>夫、長女</a:t>
                      </a:r>
                      <a:endParaRPr lang="ja-JP" sz="1800" b="1" kern="100" dirty="0">
                        <a:solidFill>
                          <a:schemeClr val="accent4">
                            <a:lumMod val="75000"/>
                            <a:lumOff val="25000"/>
                          </a:schemeClr>
                        </a:solidFill>
                        <a:latin typeface="Century"/>
                        <a:ea typeface="ＭＳ 明朝"/>
                        <a:cs typeface="Times New Roman"/>
                      </a:endParaRPr>
                    </a:p>
                  </a:txBody>
                  <a:tcPr marL="72000" marR="36000"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spcAft>
                          <a:spcPts val="0"/>
                        </a:spcAft>
                      </a:pPr>
                      <a:r>
                        <a:rPr lang="ja-JP" sz="1800" b="1" kern="100">
                          <a:solidFill>
                            <a:srgbClr val="FF0000"/>
                          </a:solidFill>
                          <a:latin typeface="Century"/>
                          <a:ea typeface="ＭＳ Ｐゴシック"/>
                          <a:cs typeface="Times New Roman"/>
                        </a:rPr>
                        <a:t>○</a:t>
                      </a:r>
                      <a:endParaRPr lang="ja-JP" sz="1800" b="1" kern="100">
                        <a:latin typeface="Century"/>
                        <a:ea typeface="ＭＳ 明朝"/>
                        <a:cs typeface="Times New Roman"/>
                      </a:endParaRPr>
                    </a:p>
                  </a:txBody>
                  <a:tcPr marL="72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l">
                        <a:spcAft>
                          <a:spcPts val="0"/>
                        </a:spcAft>
                      </a:pPr>
                      <a:r>
                        <a:rPr lang="ja-JP" sz="1800" b="1" kern="100" dirty="0">
                          <a:solidFill>
                            <a:srgbClr val="FF0000"/>
                          </a:solidFill>
                          <a:latin typeface="Century"/>
                          <a:ea typeface="ＭＳ Ｐゴシック"/>
                          <a:cs typeface="Times New Roman"/>
                        </a:rPr>
                        <a:t>保育士時代の教え子にお菓子作りを教える</a:t>
                      </a:r>
                      <a:endParaRPr lang="ja-JP" sz="1800" b="1" kern="100" dirty="0">
                        <a:latin typeface="Century"/>
                        <a:ea typeface="ＭＳ 明朝"/>
                        <a:cs typeface="Times New Roman"/>
                      </a:endParaRPr>
                    </a:p>
                  </a:txBody>
                  <a:tcPr marL="72000" marR="36000"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2"/>
                  </a:ext>
                </a:extLst>
              </a:tr>
              <a:tr h="1121227">
                <a:tc vMerge="1">
                  <a:txBody>
                    <a:bodyPr/>
                    <a:lstStyle/>
                    <a:p>
                      <a:endParaRPr kumimoji="1" lang="ja-JP" altLang="en-US"/>
                    </a:p>
                  </a:txBody>
                  <a:tcPr/>
                </a:tc>
                <a:tc vMerge="1">
                  <a:txBody>
                    <a:bodyPr/>
                    <a:lstStyle/>
                    <a:p>
                      <a:endParaRPr kumimoji="1" lang="ja-JP" altLang="en-US"/>
                    </a:p>
                  </a:txBody>
                  <a:tcPr/>
                </a:tc>
                <a:tc>
                  <a:txBody>
                    <a:bodyPr/>
                    <a:lstStyle/>
                    <a:p>
                      <a:pPr algn="l">
                        <a:spcAft>
                          <a:spcPts val="0"/>
                        </a:spcAft>
                      </a:pPr>
                      <a:r>
                        <a:rPr lang="ja-JP" sz="1800" b="1" kern="100" dirty="0">
                          <a:solidFill>
                            <a:schemeClr val="accent4">
                              <a:lumMod val="75000"/>
                              <a:lumOff val="25000"/>
                            </a:schemeClr>
                          </a:solidFill>
                          <a:latin typeface="Century"/>
                          <a:ea typeface="ＭＳ Ｐゴシック"/>
                          <a:cs typeface="Times New Roman"/>
                        </a:rPr>
                        <a:t>外出計画やお菓子作りの計画を話し合う。</a:t>
                      </a:r>
                      <a:endParaRPr lang="ja-JP" sz="1800" b="1" kern="100" dirty="0">
                        <a:solidFill>
                          <a:schemeClr val="accent4">
                            <a:lumMod val="75000"/>
                            <a:lumOff val="25000"/>
                          </a:schemeClr>
                        </a:solidFill>
                        <a:latin typeface="Century"/>
                        <a:ea typeface="ＭＳ 明朝"/>
                        <a:cs typeface="Times New Roman"/>
                      </a:endParaRPr>
                    </a:p>
                  </a:txBody>
                  <a:tcPr marL="72000" marR="36000"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l">
                        <a:spcAft>
                          <a:spcPts val="0"/>
                        </a:spcAft>
                      </a:pPr>
                      <a:r>
                        <a:rPr lang="ja-JP" sz="1800" b="1" kern="100" dirty="0">
                          <a:solidFill>
                            <a:schemeClr val="accent4">
                              <a:lumMod val="75000"/>
                              <a:lumOff val="25000"/>
                            </a:schemeClr>
                          </a:solidFill>
                          <a:latin typeface="Century"/>
                          <a:ea typeface="ＭＳ Ｐゴシック"/>
                          <a:cs typeface="Times New Roman"/>
                        </a:rPr>
                        <a:t>本人、家族、友人</a:t>
                      </a:r>
                      <a:endParaRPr lang="ja-JP" sz="1800" b="1" kern="100" dirty="0">
                        <a:solidFill>
                          <a:schemeClr val="accent4">
                            <a:lumMod val="75000"/>
                            <a:lumOff val="25000"/>
                          </a:schemeClr>
                        </a:solidFill>
                        <a:latin typeface="Century"/>
                        <a:ea typeface="ＭＳ 明朝"/>
                        <a:cs typeface="Times New Roman"/>
                      </a:endParaRPr>
                    </a:p>
                  </a:txBody>
                  <a:tcPr marL="72000" marR="36000"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l">
                        <a:spcAft>
                          <a:spcPts val="0"/>
                        </a:spcAft>
                      </a:pPr>
                      <a:r>
                        <a:rPr lang="ja-JP" sz="1800" b="1" kern="100" dirty="0">
                          <a:solidFill>
                            <a:schemeClr val="accent4">
                              <a:lumMod val="75000"/>
                              <a:lumOff val="25000"/>
                            </a:schemeClr>
                          </a:solidFill>
                          <a:latin typeface="Century"/>
                          <a:ea typeface="ＭＳ Ｐゴシック"/>
                          <a:cs typeface="Times New Roman"/>
                        </a:rPr>
                        <a:t>夫、長女、友人の松田さん、教え子</a:t>
                      </a:r>
                      <a:endParaRPr lang="ja-JP" sz="1800" b="1" kern="100" dirty="0">
                        <a:solidFill>
                          <a:schemeClr val="accent4">
                            <a:lumMod val="75000"/>
                            <a:lumOff val="25000"/>
                          </a:schemeClr>
                        </a:solidFill>
                        <a:latin typeface="Century"/>
                        <a:ea typeface="ＭＳ 明朝"/>
                        <a:cs typeface="Times New Roman"/>
                      </a:endParaRPr>
                    </a:p>
                  </a:txBody>
                  <a:tcPr marL="72000" marR="36000"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spcAft>
                          <a:spcPts val="0"/>
                        </a:spcAft>
                      </a:pPr>
                      <a:r>
                        <a:rPr lang="ja-JP" sz="1800" b="1" kern="100" dirty="0">
                          <a:solidFill>
                            <a:srgbClr val="FF0000"/>
                          </a:solidFill>
                          <a:latin typeface="Century"/>
                          <a:ea typeface="ＭＳ Ｐゴシック"/>
                          <a:cs typeface="Times New Roman"/>
                        </a:rPr>
                        <a:t>△</a:t>
                      </a:r>
                      <a:endParaRPr lang="ja-JP" sz="1800" b="1" kern="100" dirty="0">
                        <a:latin typeface="Century"/>
                        <a:ea typeface="ＭＳ 明朝"/>
                        <a:cs typeface="Times New Roman"/>
                      </a:endParaRPr>
                    </a:p>
                  </a:txBody>
                  <a:tcPr marL="72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l">
                        <a:spcAft>
                          <a:spcPts val="0"/>
                        </a:spcAft>
                      </a:pPr>
                      <a:endParaRPr lang="en-US" sz="1800" b="1" kern="100" dirty="0">
                        <a:solidFill>
                          <a:srgbClr val="FF0000"/>
                        </a:solidFill>
                        <a:latin typeface="ＭＳ Ｐゴシック"/>
                        <a:ea typeface="ＭＳ 明朝"/>
                        <a:cs typeface="Times New Roman"/>
                      </a:endParaRPr>
                    </a:p>
                  </a:txBody>
                  <a:tcPr marL="72000" marR="36000"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3"/>
                  </a:ext>
                </a:extLst>
              </a:tr>
              <a:tr h="253675">
                <a:tc vMerge="1">
                  <a:txBody>
                    <a:bodyPr/>
                    <a:lstStyle/>
                    <a:p>
                      <a:endParaRPr kumimoji="1" lang="ja-JP" altLang="en-US"/>
                    </a:p>
                  </a:txBody>
                  <a:tcPr/>
                </a:tc>
                <a:tc vMerge="1">
                  <a:txBody>
                    <a:bodyPr/>
                    <a:lstStyle/>
                    <a:p>
                      <a:endParaRPr kumimoji="1" lang="ja-JP" altLang="en-US"/>
                    </a:p>
                  </a:txBody>
                  <a:tcPr/>
                </a:tc>
                <a:tc>
                  <a:txBody>
                    <a:bodyPr/>
                    <a:lstStyle/>
                    <a:p>
                      <a:pPr algn="r">
                        <a:spcAft>
                          <a:spcPts val="0"/>
                        </a:spcAft>
                      </a:pPr>
                      <a:endParaRPr lang="en-US" sz="500" b="1" kern="100">
                        <a:solidFill>
                          <a:srgbClr val="FF0000"/>
                        </a:solidFill>
                        <a:latin typeface="ＭＳ Ｐゴシック"/>
                        <a:ea typeface="ＭＳ 明朝"/>
                        <a:cs typeface="Times New Roman"/>
                      </a:endParaRPr>
                    </a:p>
                  </a:txBody>
                  <a:tcPr marL="72000" marR="36000"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endParaRPr lang="en-US" sz="500" b="1" kern="100">
                        <a:solidFill>
                          <a:srgbClr val="FF0000"/>
                        </a:solidFill>
                        <a:latin typeface="ＭＳ Ｐゴシック"/>
                        <a:ea typeface="ＭＳ 明朝"/>
                        <a:cs typeface="Times New Roman"/>
                      </a:endParaRPr>
                    </a:p>
                  </a:txBody>
                  <a:tcPr marL="72000" marR="36000"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endParaRPr lang="en-US" sz="500" b="1" kern="100">
                        <a:solidFill>
                          <a:srgbClr val="FF0000"/>
                        </a:solidFill>
                        <a:latin typeface="ＭＳ Ｐゴシック"/>
                        <a:ea typeface="ＭＳ 明朝"/>
                        <a:cs typeface="Times New Roman"/>
                      </a:endParaRPr>
                    </a:p>
                  </a:txBody>
                  <a:tcPr marL="72000" marR="36000"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500" b="1" kern="100">
                        <a:solidFill>
                          <a:srgbClr val="FF0000"/>
                        </a:solidFill>
                        <a:latin typeface="ＭＳ Ｐゴシック"/>
                        <a:ea typeface="ＭＳ 明朝"/>
                        <a:cs typeface="Times New Roman"/>
                      </a:endParaRPr>
                    </a:p>
                  </a:txBody>
                  <a:tcPr marL="72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endParaRPr lang="en-US" sz="500" b="1" kern="100" dirty="0">
                        <a:solidFill>
                          <a:srgbClr val="7030A0"/>
                        </a:solidFill>
                        <a:latin typeface="ＭＳ Ｐゴシック"/>
                        <a:ea typeface="ＭＳ 明朝"/>
                        <a:cs typeface="Times New Roman"/>
                      </a:endParaRPr>
                    </a:p>
                  </a:txBody>
                  <a:tcPr marL="72000" marR="36000"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97689">
                <a:tc rowSpan="2">
                  <a:txBody>
                    <a:bodyPr/>
                    <a:lstStyle/>
                    <a:p>
                      <a:pPr algn="l">
                        <a:spcAft>
                          <a:spcPts val="0"/>
                        </a:spcAft>
                      </a:pPr>
                      <a:endParaRPr lang="en-US" sz="500" kern="100">
                        <a:latin typeface="ＭＳ Ｐゴシック"/>
                        <a:ea typeface="ＭＳ 明朝"/>
                        <a:cs typeface="Times New Roman"/>
                      </a:endParaRPr>
                    </a:p>
                  </a:txBody>
                  <a:tcPr marL="10627" marR="10627" marT="10627" marB="1062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r">
                        <a:spcAft>
                          <a:spcPts val="0"/>
                        </a:spcAft>
                      </a:pPr>
                      <a:endParaRPr lang="en-US" sz="500" kern="100" dirty="0">
                        <a:latin typeface="ＭＳ Ｐゴシック"/>
                        <a:ea typeface="ＭＳ 明朝"/>
                        <a:cs typeface="Times New Roman"/>
                      </a:endParaRPr>
                    </a:p>
                  </a:txBody>
                  <a:tcPr marL="10627" marR="10627" marT="10627" marB="1062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endParaRPr lang="en-US" sz="500" kern="100">
                        <a:solidFill>
                          <a:srgbClr val="FF0000"/>
                        </a:solidFill>
                        <a:latin typeface="ＭＳ Ｐゴシック"/>
                        <a:ea typeface="ＭＳ 明朝"/>
                        <a:cs typeface="Times New Roman"/>
                      </a:endParaRPr>
                    </a:p>
                  </a:txBody>
                  <a:tcPr marL="10627" marR="10627" marT="10627" marB="1062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rowSpan="2">
                  <a:txBody>
                    <a:bodyPr/>
                    <a:lstStyle/>
                    <a:p>
                      <a:pPr algn="l">
                        <a:spcAft>
                          <a:spcPts val="0"/>
                        </a:spcAft>
                      </a:pPr>
                      <a:endParaRPr lang="en-US" sz="500" kern="100">
                        <a:solidFill>
                          <a:srgbClr val="FF0000"/>
                        </a:solidFill>
                        <a:latin typeface="ＭＳ Ｐゴシック"/>
                        <a:ea typeface="ＭＳ 明朝"/>
                        <a:cs typeface="Times New Roman"/>
                      </a:endParaRPr>
                    </a:p>
                  </a:txBody>
                  <a:tcPr marL="10627" marR="10627" marT="10627" marB="1062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r">
                        <a:spcAft>
                          <a:spcPts val="0"/>
                        </a:spcAft>
                      </a:pPr>
                      <a:endParaRPr lang="en-US" sz="500" kern="100">
                        <a:solidFill>
                          <a:srgbClr val="FF0000"/>
                        </a:solidFill>
                        <a:latin typeface="ＭＳ Ｐゴシック"/>
                        <a:ea typeface="ＭＳ 明朝"/>
                        <a:cs typeface="Times New Roman"/>
                      </a:endParaRPr>
                    </a:p>
                  </a:txBody>
                  <a:tcPr marL="10627" marR="10627" marT="10627" marB="1062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500" kern="100">
                        <a:solidFill>
                          <a:srgbClr val="FF0000"/>
                        </a:solidFill>
                        <a:latin typeface="ＭＳ Ｐゴシック"/>
                        <a:ea typeface="ＭＳ 明朝"/>
                        <a:cs typeface="Times New Roman"/>
                      </a:endParaRPr>
                    </a:p>
                  </a:txBody>
                  <a:tcPr marL="10627" marR="10627" marT="10627" marB="1062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l">
                        <a:spcAft>
                          <a:spcPts val="0"/>
                        </a:spcAft>
                      </a:pPr>
                      <a:endParaRPr lang="en-US" sz="500" kern="100" dirty="0">
                        <a:solidFill>
                          <a:srgbClr val="7030A0"/>
                        </a:solidFill>
                        <a:latin typeface="ＭＳ Ｐゴシック"/>
                        <a:ea typeface="ＭＳ 明朝"/>
                        <a:cs typeface="Times New Roman"/>
                      </a:endParaRPr>
                    </a:p>
                  </a:txBody>
                  <a:tcPr marL="10627" marR="10627" marT="10627" marB="1062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5"/>
                  </a:ext>
                </a:extLst>
              </a:tr>
              <a:tr h="97689">
                <a:tc vMerge="1">
                  <a:txBody>
                    <a:bodyPr/>
                    <a:lstStyle/>
                    <a:p>
                      <a:endParaRPr kumimoji="1" lang="ja-JP" altLang="en-US"/>
                    </a:p>
                  </a:txBody>
                  <a:tcPr/>
                </a:tc>
                <a:tc vMerge="1">
                  <a:txBody>
                    <a:bodyPr/>
                    <a:lstStyle/>
                    <a:p>
                      <a:endParaRPr kumimoji="1" lang="ja-JP" altLang="en-US"/>
                    </a:p>
                  </a:txBody>
                  <a:tcPr/>
                </a:tc>
                <a:tc>
                  <a:txBody>
                    <a:bodyPr/>
                    <a:lstStyle/>
                    <a:p>
                      <a:pPr algn="r">
                        <a:spcAft>
                          <a:spcPts val="0"/>
                        </a:spcAft>
                      </a:pPr>
                      <a:endParaRPr lang="en-US" sz="500" kern="100">
                        <a:solidFill>
                          <a:srgbClr val="FF0000"/>
                        </a:solidFill>
                        <a:latin typeface="ＭＳ Ｐゴシック"/>
                        <a:ea typeface="ＭＳ 明朝"/>
                        <a:cs typeface="Times New Roman"/>
                      </a:endParaRPr>
                    </a:p>
                  </a:txBody>
                  <a:tcPr marL="10627" marR="10627" marT="10627" marB="1062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a:txBody>
                    <a:bodyPr/>
                    <a:lstStyle/>
                    <a:p>
                      <a:pPr algn="ctr">
                        <a:spcAft>
                          <a:spcPts val="0"/>
                        </a:spcAft>
                      </a:pPr>
                      <a:endParaRPr lang="en-US" sz="500" kern="100">
                        <a:solidFill>
                          <a:srgbClr val="FF0000"/>
                        </a:solidFill>
                        <a:latin typeface="ＭＳ Ｐゴシック"/>
                        <a:ea typeface="ＭＳ 明朝"/>
                        <a:cs typeface="Times New Roman"/>
                      </a:endParaRPr>
                    </a:p>
                  </a:txBody>
                  <a:tcPr marL="10627" marR="10627" marT="10627" marB="1062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endParaRPr lang="en-US" sz="500" kern="100" dirty="0">
                        <a:solidFill>
                          <a:srgbClr val="7030A0"/>
                        </a:solidFill>
                        <a:latin typeface="ＭＳ Ｐゴシック"/>
                        <a:ea typeface="ＭＳ 明朝"/>
                        <a:cs typeface="Times New Roman"/>
                      </a:endParaRPr>
                    </a:p>
                  </a:txBody>
                  <a:tcPr marL="10627" marR="10627" marT="10627" marB="1062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56323" name="Rectangle 3"/>
          <p:cNvSpPr>
            <a:spLocks noChangeArrowheads="1"/>
          </p:cNvSpPr>
          <p:nvPr/>
        </p:nvSpPr>
        <p:spPr bwMode="auto">
          <a:xfrm>
            <a:off x="0" y="-61555"/>
            <a:ext cx="5751896"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400" b="1" i="0" u="none" strike="noStrike" cap="none" normalizeH="0" baseline="0" dirty="0">
                <a:ln>
                  <a:noFill/>
                </a:ln>
                <a:solidFill>
                  <a:srgbClr val="FFFFFF"/>
                </a:solidFill>
                <a:effectLst/>
                <a:latin typeface="Century" pitchFamily="18" charset="0"/>
                <a:ea typeface="HGPｺﾞｼｯｸM" pitchFamily="50" charset="-128"/>
                <a:cs typeface="Times New Roman" pitchFamily="18" charset="0"/>
              </a:rPr>
              <a:t>　　</a:t>
            </a:r>
            <a:r>
              <a:rPr kumimoji="1" lang="ja-JP" sz="1600" b="1" i="0" u="none" strike="noStrike" cap="none" normalizeH="0" baseline="0" dirty="0">
                <a:ln>
                  <a:noFill/>
                </a:ln>
                <a:solidFill>
                  <a:schemeClr val="accent2">
                    <a:lumMod val="75000"/>
                  </a:schemeClr>
                </a:solidFill>
                <a:effectLst/>
                <a:latin typeface="Century" pitchFamily="18" charset="0"/>
                <a:ea typeface="HGPｺﾞｼｯｸM" pitchFamily="50" charset="-128"/>
                <a:cs typeface="Times New Roman" pitchFamily="18" charset="0"/>
              </a:rPr>
              <a:t>評価表　</a:t>
            </a:r>
            <a:r>
              <a:rPr kumimoji="1" lang="ja-JP" sz="1600" b="0" i="0" u="none" strike="noStrike" cap="none" normalizeH="0" baseline="0" dirty="0">
                <a:ln>
                  <a:noFill/>
                </a:ln>
                <a:solidFill>
                  <a:schemeClr val="accent2">
                    <a:lumMod val="75000"/>
                  </a:schemeClr>
                </a:solidFill>
                <a:effectLst/>
                <a:latin typeface="Century" pitchFamily="18" charset="0"/>
                <a:ea typeface="HGPｺﾞｼｯｸM" pitchFamily="50" charset="-128"/>
                <a:cs typeface="Times New Roman" pitchFamily="18" charset="0"/>
              </a:rPr>
              <a:t>（Ｐ</a:t>
            </a:r>
            <a:r>
              <a:rPr kumimoji="1" lang="en-US" altLang="ja-JP" sz="1600" b="0" i="0" u="none" strike="noStrike" cap="none" normalizeH="0" baseline="0" dirty="0">
                <a:ln>
                  <a:noFill/>
                </a:ln>
                <a:solidFill>
                  <a:schemeClr val="accent2">
                    <a:lumMod val="75000"/>
                  </a:schemeClr>
                </a:solidFill>
                <a:effectLst/>
                <a:latin typeface="Century" pitchFamily="18" charset="0"/>
                <a:ea typeface="HGPｺﾞｼｯｸM" pitchFamily="50" charset="-128"/>
                <a:cs typeface="Times New Roman" pitchFamily="18" charset="0"/>
              </a:rPr>
              <a:t>545</a:t>
            </a:r>
            <a:r>
              <a:rPr kumimoji="1" lang="ja-JP" altLang="en-US" sz="1600" b="0" i="0" u="none" strike="noStrike" cap="none" normalizeH="0" baseline="0" dirty="0">
                <a:ln>
                  <a:noFill/>
                </a:ln>
                <a:solidFill>
                  <a:schemeClr val="accent2">
                    <a:lumMod val="75000"/>
                  </a:schemeClr>
                </a:solidFill>
                <a:effectLst/>
                <a:latin typeface="Century" pitchFamily="18" charset="0"/>
                <a:ea typeface="HGPｺﾞｼｯｸM" pitchFamily="50" charset="-128"/>
                <a:cs typeface="Times New Roman" pitchFamily="18" charset="0"/>
              </a:rPr>
              <a:t>）　</a:t>
            </a:r>
            <a:r>
              <a:rPr kumimoji="1" lang="ja-JP" altLang="en-US" sz="1600" b="1" i="0" u="none" strike="noStrike" cap="none" normalizeH="0" baseline="0" dirty="0">
                <a:ln>
                  <a:noFill/>
                </a:ln>
                <a:solidFill>
                  <a:schemeClr val="accent2">
                    <a:lumMod val="75000"/>
                  </a:schemeClr>
                </a:solidFill>
                <a:effectLst/>
                <a:latin typeface="Century" pitchFamily="18" charset="0"/>
                <a:ea typeface="HGPｺﾞｼｯｸM" pitchFamily="50" charset="-128"/>
                <a:cs typeface="Times New Roman" pitchFamily="18" charset="0"/>
              </a:rPr>
              <a:t>　　　　神谷花子さん　　</a:t>
            </a:r>
            <a:r>
              <a:rPr kumimoji="1" lang="en-US" altLang="ja-JP" sz="2400" b="1" i="0" u="none" strike="noStrike" cap="none" normalizeH="0" baseline="0" dirty="0">
                <a:ln>
                  <a:noFill/>
                </a:ln>
                <a:solidFill>
                  <a:srgbClr val="FF3399"/>
                </a:solidFill>
                <a:effectLst/>
                <a:latin typeface="Century" pitchFamily="18" charset="0"/>
                <a:ea typeface="HGPｺﾞｼｯｸM" pitchFamily="50" charset="-128"/>
                <a:cs typeface="Times New Roman" pitchFamily="18" charset="0"/>
              </a:rPr>
              <a:t>【</a:t>
            </a:r>
            <a:r>
              <a:rPr kumimoji="1" lang="ja-JP" altLang="en-US" sz="2400" b="1" i="0" u="none" strike="noStrike" cap="none" normalizeH="0" baseline="0" dirty="0">
                <a:ln>
                  <a:noFill/>
                </a:ln>
                <a:solidFill>
                  <a:srgbClr val="FF3399"/>
                </a:solidFill>
                <a:effectLst/>
                <a:latin typeface="Century" pitchFamily="18" charset="0"/>
                <a:ea typeface="HGPｺﾞｼｯｸM" pitchFamily="50" charset="-128"/>
                <a:cs typeface="Times New Roman" pitchFamily="18" charset="0"/>
              </a:rPr>
              <a:t>記載例➂</a:t>
            </a:r>
            <a:r>
              <a:rPr kumimoji="1" lang="en-US" altLang="ja-JP" sz="2400" b="1" i="0" u="none" strike="noStrike" cap="none" normalizeH="0" baseline="0" dirty="0">
                <a:ln>
                  <a:noFill/>
                </a:ln>
                <a:solidFill>
                  <a:srgbClr val="FF3399"/>
                </a:solidFill>
                <a:effectLst/>
                <a:latin typeface="Century" pitchFamily="18" charset="0"/>
                <a:ea typeface="HGPｺﾞｼｯｸM" pitchFamily="50" charset="-128"/>
                <a:cs typeface="Times New Roman" pitchFamily="18" charset="0"/>
              </a:rPr>
              <a:t>】</a:t>
            </a:r>
            <a:r>
              <a:rPr kumimoji="1" lang="ja-JP" altLang="en-US" sz="2400" b="1" i="0" u="none" strike="noStrike" cap="none" normalizeH="0" baseline="0" dirty="0">
                <a:ln>
                  <a:noFill/>
                </a:ln>
                <a:solidFill>
                  <a:srgbClr val="FF3399"/>
                </a:solidFill>
                <a:effectLst/>
                <a:latin typeface="Century" pitchFamily="18" charset="0"/>
                <a:ea typeface="HGPｺﾞｼｯｸM" pitchFamily="50" charset="-128"/>
                <a:cs typeface="Times New Roman" pitchFamily="18" charset="0"/>
              </a:rPr>
              <a:t>　</a:t>
            </a:r>
            <a:endParaRPr kumimoji="1" lang="ja-JP" altLang="en-US" sz="2400" b="0" i="0" u="none" strike="noStrike" cap="none" normalizeH="0" baseline="0" dirty="0">
              <a:ln>
                <a:noFill/>
              </a:ln>
              <a:solidFill>
                <a:srgbClr val="FF3399"/>
              </a:solidFill>
              <a:effectLst/>
              <a:latin typeface="Arial" pitchFamily="34" charset="0"/>
              <a:ea typeface="ＭＳ Ｐゴシック" pitchFamily="50" charset="-128"/>
              <a:cs typeface="ＭＳ Ｐゴシック" pitchFamily="50" charset="-128"/>
            </a:endParaRPr>
          </a:p>
        </p:txBody>
      </p:sp>
      <p:sp>
        <p:nvSpPr>
          <p:cNvPr id="6" name="フローチャート : カード 5"/>
          <p:cNvSpPr/>
          <p:nvPr/>
        </p:nvSpPr>
        <p:spPr>
          <a:xfrm>
            <a:off x="7141580" y="-1"/>
            <a:ext cx="2002420" cy="474563"/>
          </a:xfrm>
          <a:prstGeom prst="flowChartPunchedCard">
            <a:avLst/>
          </a:prstGeom>
          <a:solidFill>
            <a:srgbClr val="FFFF99"/>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rgbClr val="FF0000"/>
                </a:solidFill>
                <a:effectLst>
                  <a:outerShdw blurRad="38100" dist="38100" dir="2700000" algn="tl">
                    <a:srgbClr val="000000">
                      <a:alpha val="43137"/>
                    </a:srgbClr>
                  </a:outerShdw>
                </a:effectLst>
              </a:rPr>
              <a:t>ワークシートＰ</a:t>
            </a:r>
            <a:r>
              <a:rPr lang="en-US" altLang="ja-JP" sz="2000" b="1" dirty="0">
                <a:solidFill>
                  <a:srgbClr val="FF0000"/>
                </a:solidFill>
                <a:effectLst>
                  <a:outerShdw blurRad="38100" dist="38100" dir="2700000" algn="tl">
                    <a:srgbClr val="000000">
                      <a:alpha val="43137"/>
                    </a:srgbClr>
                  </a:outerShdw>
                </a:effectLst>
              </a:rPr>
              <a:t>3</a:t>
            </a:r>
            <a:r>
              <a:rPr kumimoji="1" lang="en-US" altLang="ja-JP" sz="2000" b="1" dirty="0">
                <a:solidFill>
                  <a:srgbClr val="FF0000"/>
                </a:solidFill>
                <a:effectLst>
                  <a:outerShdw blurRad="38100" dist="38100" dir="2700000" algn="tl">
                    <a:srgbClr val="000000">
                      <a:alpha val="43137"/>
                    </a:srgbClr>
                  </a:outerShdw>
                </a:effectLst>
              </a:rPr>
              <a:t>0</a:t>
            </a:r>
            <a:endParaRPr kumimoji="1" lang="ja-JP" altLang="en-US" sz="2000" b="1" dirty="0">
              <a:solidFill>
                <a:srgbClr val="FF0000"/>
              </a:solidFill>
              <a:effectLst>
                <a:outerShdw blurRad="38100" dist="38100" dir="2700000" algn="tl">
                  <a:srgbClr val="000000">
                    <a:alpha val="43137"/>
                  </a:srgbClr>
                </a:outerShdw>
              </a:effectLs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14790" y="350240"/>
            <a:ext cx="8229600" cy="1143000"/>
          </a:xfrm>
          <a:solidFill>
            <a:schemeClr val="accent1"/>
          </a:solidFill>
          <a:ln>
            <a:solidFill>
              <a:schemeClr val="accent1"/>
            </a:solidFill>
          </a:ln>
        </p:spPr>
        <p:txBody>
          <a:bodyPr/>
          <a:lstStyle/>
          <a:p>
            <a:r>
              <a:rPr kumimoji="1" lang="ja-JP" altLang="en-US" dirty="0"/>
              <a:t>本科目の目的</a:t>
            </a:r>
          </a:p>
        </p:txBody>
      </p:sp>
      <p:sp>
        <p:nvSpPr>
          <p:cNvPr id="5" name="Text Box 2"/>
          <p:cNvSpPr txBox="1">
            <a:spLocks noGrp="1" noChangeArrowheads="1"/>
          </p:cNvSpPr>
          <p:nvPr>
            <p:ph idx="1"/>
          </p:nvPr>
        </p:nvSpPr>
        <p:spPr bwMode="auto">
          <a:xfrm>
            <a:off x="530943" y="1981199"/>
            <a:ext cx="8185354" cy="4375355"/>
          </a:xfrm>
          <a:prstGeom prst="rect">
            <a:avLst/>
          </a:prstGeom>
          <a:noFill/>
          <a:ln w="25400">
            <a:solidFill>
              <a:schemeClr val="tx1"/>
            </a:solidFill>
            <a:prstDash val="sysDot"/>
            <a:miter lim="800000"/>
            <a:headEnd/>
            <a:tailEnd/>
          </a:ln>
          <a:extLst>
            <a:ext uri="{909E8E84-426E-40DD-AFC4-6F175D3DCCD1}">
              <a14:hiddenFill xmlns:a14="http://schemas.microsoft.com/office/drawing/2010/main">
                <a:solidFill>
                  <a:schemeClr val="accent1"/>
                </a:solidFill>
              </a14:hiddenFill>
            </a:ext>
          </a:extLst>
        </p:spPr>
        <p:txBody>
          <a:bodyPr lIns="342000" tIns="648000" rIns="342000"/>
          <a:lstStyle/>
          <a:p>
            <a:pPr>
              <a:lnSpc>
                <a:spcPct val="110000"/>
              </a:lnSpc>
            </a:pPr>
            <a:r>
              <a:rPr lang="ja-JP" altLang="en-US" sz="3600" b="1" dirty="0">
                <a:ea typeface="ＭＳ Ｐ明朝" charset="-128"/>
              </a:rPr>
              <a:t>   </a:t>
            </a:r>
            <a:r>
              <a:rPr lang="ja-JP" altLang="en-US" sz="4000" b="1" dirty="0">
                <a:ea typeface="ＭＳ Ｐ明朝" charset="-128"/>
              </a:rPr>
              <a:t>ケアマネジメントプロセスにおけるモニタリングの意義・目的や、多職種との連携によるサービス実施の効果を検証することの重要性を理解する。</a:t>
            </a:r>
          </a:p>
        </p:txBody>
      </p:sp>
      <p:sp>
        <p:nvSpPr>
          <p:cNvPr id="6" name="テキスト ボックス 5"/>
          <p:cNvSpPr txBox="1"/>
          <p:nvPr/>
        </p:nvSpPr>
        <p:spPr>
          <a:xfrm>
            <a:off x="7066489" y="766110"/>
            <a:ext cx="1363288" cy="369332"/>
          </a:xfrm>
          <a:prstGeom prst="rect">
            <a:avLst/>
          </a:prstGeom>
          <a:noFill/>
          <a:ln>
            <a:solidFill>
              <a:schemeClr val="tx1"/>
            </a:solidFill>
          </a:ln>
        </p:spPr>
        <p:txBody>
          <a:bodyPr wrap="square" rtlCol="0">
            <a:spAutoFit/>
          </a:bodyPr>
          <a:lstStyle/>
          <a:p>
            <a:r>
              <a:rPr kumimoji="1" lang="ja-JP" altLang="en-US" dirty="0"/>
              <a:t>Ｐ．</a:t>
            </a:r>
            <a:r>
              <a:rPr kumimoji="1" lang="en-US" altLang="ja-JP" dirty="0"/>
              <a:t>553</a:t>
            </a:r>
            <a:endParaRPr kumimoji="1" lang="ja-JP" altLang="en-US" dirty="0"/>
          </a:p>
        </p:txBody>
      </p:sp>
    </p:spTree>
    <p:extLst>
      <p:ext uri="{BB962C8B-B14F-4D97-AF65-F5344CB8AC3E}">
        <p14:creationId xmlns:p14="http://schemas.microsoft.com/office/powerpoint/2010/main" val="208116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2" name="Picture 2" descr="C:\Users\hiratatomonori\Desktop\新しいフォルダー\イラスト\女子・物\コーヒーでほっと女性.jpg"/>
          <p:cNvPicPr>
            <a:picLocks noChangeAspect="1" noChangeArrowheads="1"/>
          </p:cNvPicPr>
          <p:nvPr/>
        </p:nvPicPr>
        <p:blipFill>
          <a:blip r:embed="rId2" cstate="print"/>
          <a:srcRect/>
          <a:stretch>
            <a:fillRect/>
          </a:stretch>
        </p:blipFill>
        <p:spPr bwMode="auto">
          <a:xfrm>
            <a:off x="5076056" y="3717032"/>
            <a:ext cx="1628378" cy="1628378"/>
          </a:xfrm>
          <a:prstGeom prst="rect">
            <a:avLst/>
          </a:prstGeom>
          <a:noFill/>
        </p:spPr>
      </p:pic>
      <p:sp>
        <p:nvSpPr>
          <p:cNvPr id="4" name="テキスト ボックス 3"/>
          <p:cNvSpPr txBox="1"/>
          <p:nvPr/>
        </p:nvSpPr>
        <p:spPr>
          <a:xfrm>
            <a:off x="2093505" y="2532085"/>
            <a:ext cx="4536504" cy="1015663"/>
          </a:xfrm>
          <a:prstGeom prst="rect">
            <a:avLst/>
          </a:prstGeom>
          <a:noFill/>
        </p:spPr>
        <p:txBody>
          <a:bodyPr wrap="square" rtlCol="0">
            <a:spAutoFit/>
          </a:bodyPr>
          <a:lstStyle/>
          <a:p>
            <a:r>
              <a:rPr kumimoji="1" lang="ja-JP" altLang="en-US" sz="6000" dirty="0">
                <a:solidFill>
                  <a:srgbClr val="FF0066"/>
                </a:solidFill>
                <a:latin typeface="HG創英角ﾎﾟｯﾌﾟ体" pitchFamily="49" charset="-128"/>
                <a:ea typeface="HG創英角ﾎﾟｯﾌﾟ体" pitchFamily="49" charset="-128"/>
              </a:rPr>
              <a:t>昼休憩</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 y="0"/>
            <a:ext cx="9143999" cy="1518249"/>
          </a:xfrm>
          <a:solidFill>
            <a:schemeClr val="accent5"/>
          </a:solidFill>
        </p:spPr>
        <p:txBody>
          <a:bodyPr/>
          <a:lstStyle/>
          <a:p>
            <a:r>
              <a:rPr lang="ja-JP" altLang="ja-JP" dirty="0"/>
              <a:t>＜演習＞</a:t>
            </a:r>
            <a:br>
              <a:rPr lang="en-US" altLang="ja-JP" sz="1000" dirty="0"/>
            </a:br>
            <a:br>
              <a:rPr lang="en-US" altLang="ja-JP" sz="1000" dirty="0"/>
            </a:br>
            <a:endParaRPr kumimoji="1" lang="ja-JP" altLang="en-US" dirty="0"/>
          </a:p>
        </p:txBody>
      </p:sp>
      <p:sp>
        <p:nvSpPr>
          <p:cNvPr id="3" name="サブタイトル 2"/>
          <p:cNvSpPr>
            <a:spLocks noGrp="1"/>
          </p:cNvSpPr>
          <p:nvPr>
            <p:ph type="subTitle" idx="1"/>
          </p:nvPr>
        </p:nvSpPr>
        <p:spPr>
          <a:xfrm>
            <a:off x="1" y="600891"/>
            <a:ext cx="9144000" cy="831093"/>
          </a:xfrm>
        </p:spPr>
        <p:txBody>
          <a:bodyPr/>
          <a:lstStyle/>
          <a:p>
            <a:pPr algn="l">
              <a:lnSpc>
                <a:spcPct val="150000"/>
              </a:lnSpc>
            </a:pPr>
            <a:r>
              <a:rPr lang="ja-JP" altLang="ja-JP" sz="2800" b="1" dirty="0">
                <a:solidFill>
                  <a:srgbClr val="FF0000"/>
                </a:solidFill>
              </a:rPr>
              <a:t>　</a:t>
            </a:r>
            <a:r>
              <a:rPr lang="ja-JP" altLang="en-US" sz="3600" b="1" dirty="0">
                <a:solidFill>
                  <a:schemeClr val="accent2">
                    <a:lumMod val="75000"/>
                  </a:schemeClr>
                </a:solidFill>
                <a:effectLst>
                  <a:outerShdw blurRad="38100" dist="38100" dir="2700000" algn="tl">
                    <a:srgbClr val="000000">
                      <a:alpha val="43137"/>
                    </a:srgbClr>
                  </a:outerShdw>
                </a:effectLst>
              </a:rPr>
              <a:t>➂　ケアプランの見直しに導く</a:t>
            </a:r>
            <a:r>
              <a:rPr lang="ja-JP" altLang="ja-JP" sz="3600" b="1" dirty="0">
                <a:solidFill>
                  <a:schemeClr val="accent2">
                    <a:lumMod val="75000"/>
                  </a:schemeClr>
                </a:solidFill>
                <a:effectLst>
                  <a:outerShdw blurRad="38100" dist="38100" dir="2700000" algn="tl">
                    <a:srgbClr val="000000">
                      <a:alpha val="43137"/>
                    </a:srgbClr>
                  </a:outerShdw>
                </a:effectLst>
              </a:rPr>
              <a:t>モニタリング</a:t>
            </a:r>
            <a:endParaRPr lang="ja-JP" altLang="ja-JP" dirty="0">
              <a:solidFill>
                <a:schemeClr val="accent2">
                  <a:lumMod val="75000"/>
                </a:schemeClr>
              </a:solidFill>
              <a:effectLst>
                <a:outerShdw blurRad="38100" dist="38100" dir="2700000" algn="tl">
                  <a:srgbClr val="000000">
                    <a:alpha val="43137"/>
                  </a:srgbClr>
                </a:outerShdw>
              </a:effectLst>
            </a:endParaRPr>
          </a:p>
          <a:p>
            <a:pPr algn="l"/>
            <a:endParaRPr kumimoji="1" lang="ja-JP" altLang="en-US" dirty="0">
              <a:solidFill>
                <a:srgbClr val="FF0000"/>
              </a:solidFill>
            </a:endParaRPr>
          </a:p>
        </p:txBody>
      </p:sp>
      <p:sp>
        <p:nvSpPr>
          <p:cNvPr id="66562" name="AutoShape 2"/>
          <p:cNvSpPr>
            <a:spLocks noChangeArrowheads="1"/>
          </p:cNvSpPr>
          <p:nvPr/>
        </p:nvSpPr>
        <p:spPr bwMode="auto">
          <a:xfrm>
            <a:off x="0" y="1643662"/>
            <a:ext cx="9144000" cy="5214338"/>
          </a:xfrm>
          <a:prstGeom prst="rect">
            <a:avLst/>
          </a:prstGeom>
          <a:solidFill>
            <a:schemeClr val="bg1"/>
          </a:solidFill>
          <a:ln w="9525">
            <a:solidFill>
              <a:schemeClr val="bg1"/>
            </a:solidFill>
            <a:miter lim="800000"/>
            <a:headEnd/>
            <a:tailEnd/>
          </a:ln>
        </p:spPr>
        <p:txBody>
          <a:bodyPr vert="horz" wrap="square" lIns="288000" tIns="8890" rIns="288000" bIns="889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en-US" altLang="ja-JP" sz="2400" b="1" i="0" u="none" strike="noStrike" cap="none" normalizeH="0" baseline="0" dirty="0">
                <a:ln>
                  <a:noFill/>
                </a:ln>
                <a:solidFill>
                  <a:srgbClr val="7030A0"/>
                </a:solidFill>
                <a:effectLst/>
                <a:latin typeface="ＭＳ ゴシック" pitchFamily="49" charset="-128"/>
                <a:ea typeface="ＭＳ ゴシック" pitchFamily="49" charset="-128"/>
                <a:cs typeface="ＭＳ Ｐゴシック" pitchFamily="50" charset="-128"/>
              </a:rPr>
              <a:t>【</a:t>
            </a:r>
            <a:r>
              <a:rPr kumimoji="1" lang="ja-JP" altLang="en-US" sz="2400" b="1" i="0" u="none" strike="noStrike" cap="none" normalizeH="0" baseline="0" dirty="0">
                <a:ln>
                  <a:noFill/>
                </a:ln>
                <a:solidFill>
                  <a:srgbClr val="7030A0"/>
                </a:solidFill>
                <a:effectLst/>
                <a:latin typeface="ＭＳ ゴシック" pitchFamily="49" charset="-128"/>
                <a:ea typeface="ＭＳ ゴシック" pitchFamily="49" charset="-128"/>
                <a:cs typeface="ＭＳ Ｐゴシック" pitchFamily="50" charset="-128"/>
              </a:rPr>
              <a:t>居宅介護支援の開始後３カ月の状況</a:t>
            </a:r>
            <a:r>
              <a:rPr kumimoji="1" lang="en-US" altLang="ja-JP" sz="2400" b="1" i="0" u="none" strike="noStrike" cap="none" normalizeH="0" baseline="0" dirty="0">
                <a:ln>
                  <a:noFill/>
                </a:ln>
                <a:solidFill>
                  <a:srgbClr val="7030A0"/>
                </a:solidFill>
                <a:effectLst/>
                <a:latin typeface="ＭＳ ゴシック" pitchFamily="49" charset="-128"/>
                <a:ea typeface="ＭＳ ゴシック" pitchFamily="49" charset="-128"/>
                <a:cs typeface="ＭＳ Ｐゴシック" pitchFamily="50" charset="-128"/>
              </a:rPr>
              <a:t>】</a:t>
            </a:r>
          </a:p>
          <a:p>
            <a:pPr marL="0" marR="0" lvl="0" indent="0" algn="just" defTabSz="914400" rtl="0" eaLnBrk="1" fontAlgn="base" latinLnBrk="0" hangingPunct="1">
              <a:lnSpc>
                <a:spcPct val="100000"/>
              </a:lnSpc>
              <a:spcBef>
                <a:spcPct val="0"/>
              </a:spcBef>
              <a:spcAft>
                <a:spcPct val="0"/>
              </a:spcAft>
              <a:buClrTx/>
              <a:buSzTx/>
              <a:buFontTx/>
              <a:buNone/>
              <a:tabLst/>
            </a:pPr>
            <a:endParaRPr kumimoji="1" lang="en-US" altLang="ja-JP" sz="800" b="0" i="0" u="none" strike="noStrike" cap="none" normalizeH="0" baseline="0" dirty="0">
              <a:ln>
                <a:noFill/>
              </a:ln>
              <a:solidFill>
                <a:schemeClr val="tx1"/>
              </a:solidFill>
              <a:effectLst/>
              <a:latin typeface="ＭＳ ゴシック" pitchFamily="49" charset="-128"/>
              <a:ea typeface="ＭＳ ゴシック" pitchFamily="49" charset="-128"/>
              <a:cs typeface="ＭＳ Ｐゴシック" pitchFamily="50" charset="-128"/>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dirty="0">
                <a:ln>
                  <a:noFill/>
                </a:ln>
                <a:solidFill>
                  <a:schemeClr val="tx1"/>
                </a:solidFill>
                <a:effectLst/>
                <a:latin typeface="ＭＳ ゴシック" pitchFamily="49" charset="-128"/>
                <a:ea typeface="ＭＳ ゴシック" pitchFamily="49" charset="-128"/>
                <a:cs typeface="ＭＳ Ｐゴシック" pitchFamily="50" charset="-128"/>
              </a:rPr>
              <a:t>　神谷花子さんは、サービス利用開始後より、意欲的にリハビリもされ、立ち上がり・立位・移乗動作等も徐々に安定してきました。</a:t>
            </a:r>
          </a:p>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dirty="0">
                <a:ln>
                  <a:noFill/>
                </a:ln>
                <a:solidFill>
                  <a:schemeClr val="tx1"/>
                </a:solidFill>
                <a:effectLst/>
                <a:latin typeface="ＭＳ ゴシック" pitchFamily="49" charset="-128"/>
                <a:ea typeface="ＭＳ ゴシック" pitchFamily="49" charset="-128"/>
                <a:cs typeface="ＭＳ Ｐゴシック" pitchFamily="50" charset="-128"/>
              </a:rPr>
              <a:t>　</a:t>
            </a:r>
            <a:r>
              <a:rPr kumimoji="1" lang="ja-JP" altLang="en-US" sz="2400" b="0" i="0" u="none" strike="noStrike" cap="none" normalizeH="0" baseline="0" dirty="0">
                <a:ln>
                  <a:noFill/>
                </a:ln>
                <a:solidFill>
                  <a:schemeClr val="tx1"/>
                </a:solidFill>
                <a:effectLst>
                  <a:outerShdw blurRad="38100" dist="38100" dir="2700000" algn="tl">
                    <a:srgbClr val="000000">
                      <a:alpha val="43137"/>
                    </a:srgbClr>
                  </a:outerShdw>
                </a:effectLst>
                <a:latin typeface="ＭＳ ゴシック" pitchFamily="49" charset="-128"/>
                <a:ea typeface="ＭＳ ゴシック" pitchFamily="49" charset="-128"/>
                <a:cs typeface="ＭＳ Ｐゴシック" pitchFamily="50" charset="-128"/>
              </a:rPr>
              <a:t>ところが</a:t>
            </a:r>
            <a:r>
              <a:rPr kumimoji="1" lang="ja-JP" altLang="en-US" sz="2400" b="0" i="0" u="none" strike="noStrike" cap="none" normalizeH="0" baseline="0" dirty="0">
                <a:ln>
                  <a:noFill/>
                </a:ln>
                <a:solidFill>
                  <a:srgbClr val="FF0000"/>
                </a:solidFill>
                <a:effectLst>
                  <a:outerShdw blurRad="38100" dist="38100" dir="2700000" algn="tl">
                    <a:srgbClr val="000000">
                      <a:alpha val="43137"/>
                    </a:srgbClr>
                  </a:outerShdw>
                </a:effectLst>
                <a:latin typeface="ＭＳ ゴシック" pitchFamily="49" charset="-128"/>
                <a:ea typeface="ＭＳ ゴシック" pitchFamily="49" charset="-128"/>
                <a:cs typeface="ＭＳ Ｐゴシック" pitchFamily="50" charset="-128"/>
              </a:rPr>
              <a:t>２カ月過ぎたあたりから</a:t>
            </a:r>
            <a:r>
              <a:rPr kumimoji="1" lang="ja-JP" altLang="en-US" sz="2400" b="0" i="0" u="none" strike="noStrike" cap="none" normalizeH="0" baseline="0" dirty="0">
                <a:ln>
                  <a:noFill/>
                </a:ln>
                <a:solidFill>
                  <a:schemeClr val="tx1"/>
                </a:solidFill>
                <a:effectLst>
                  <a:outerShdw blurRad="38100" dist="38100" dir="2700000" algn="tl">
                    <a:srgbClr val="000000">
                      <a:alpha val="43137"/>
                    </a:srgbClr>
                  </a:outerShdw>
                </a:effectLst>
                <a:latin typeface="ＭＳ ゴシック" pitchFamily="49" charset="-128"/>
                <a:ea typeface="ＭＳ ゴシック" pitchFamily="49" charset="-128"/>
                <a:cs typeface="ＭＳ Ｐゴシック" pitchFamily="50" charset="-128"/>
              </a:rPr>
              <a:t>、</a:t>
            </a:r>
            <a:r>
              <a:rPr kumimoji="1" lang="ja-JP" altLang="en-US" sz="2400" b="0" i="0" u="none" strike="noStrike" cap="none" normalizeH="0" baseline="0" dirty="0">
                <a:ln>
                  <a:noFill/>
                </a:ln>
                <a:solidFill>
                  <a:srgbClr val="FF0000"/>
                </a:solidFill>
                <a:effectLst>
                  <a:outerShdw blurRad="38100" dist="38100" dir="2700000" algn="tl">
                    <a:srgbClr val="000000">
                      <a:alpha val="43137"/>
                    </a:srgbClr>
                  </a:outerShdw>
                </a:effectLst>
                <a:latin typeface="ＭＳ ゴシック" pitchFamily="49" charset="-128"/>
                <a:ea typeface="ＭＳ ゴシック" pitchFamily="49" charset="-128"/>
                <a:cs typeface="ＭＳ Ｐゴシック" pitchFamily="50" charset="-128"/>
              </a:rPr>
              <a:t>通所リハビリに出かけることを拒否されるようになり、３カ月過ぎた頃より、全く出かけることがなくなりました</a:t>
            </a:r>
            <a:r>
              <a:rPr kumimoji="1" lang="ja-JP" altLang="en-US" sz="2400" b="0" i="0" u="none" strike="noStrike" cap="none" normalizeH="0" baseline="0" dirty="0">
                <a:ln>
                  <a:noFill/>
                </a:ln>
                <a:solidFill>
                  <a:schemeClr val="tx1"/>
                </a:solidFill>
                <a:effectLst>
                  <a:outerShdw blurRad="38100" dist="38100" dir="2700000" algn="tl">
                    <a:srgbClr val="000000">
                      <a:alpha val="43137"/>
                    </a:srgbClr>
                  </a:outerShdw>
                </a:effectLst>
                <a:latin typeface="ＭＳ ゴシック" pitchFamily="49" charset="-128"/>
                <a:ea typeface="ＭＳ ゴシック" pitchFamily="49" charset="-128"/>
                <a:cs typeface="ＭＳ Ｐゴシック" pitchFamily="50" charset="-128"/>
              </a:rPr>
              <a:t>。</a:t>
            </a:r>
            <a:r>
              <a:rPr kumimoji="1" lang="ja-JP" altLang="en-US" sz="2400" b="0" i="0" u="none" strike="noStrike" cap="none" normalizeH="0" baseline="0" dirty="0">
                <a:ln>
                  <a:noFill/>
                </a:ln>
                <a:solidFill>
                  <a:schemeClr val="accent6">
                    <a:lumMod val="75000"/>
                  </a:schemeClr>
                </a:solidFill>
                <a:effectLst>
                  <a:outerShdw blurRad="38100" dist="38100" dir="2700000" algn="tl">
                    <a:srgbClr val="000000">
                      <a:alpha val="43137"/>
                    </a:srgbClr>
                  </a:outerShdw>
                </a:effectLst>
                <a:latin typeface="ＭＳ ゴシック" pitchFamily="49" charset="-128"/>
                <a:ea typeface="ＭＳ ゴシック" pitchFamily="49" charset="-128"/>
                <a:cs typeface="ＭＳ Ｐゴシック" pitchFamily="50" charset="-128"/>
              </a:rPr>
              <a:t>かろうじて訪問介護は受けていますが、意欲が低下していることがうかがえ、予定していた通所リハビリはできていません。</a:t>
            </a:r>
          </a:p>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dirty="0">
                <a:ln>
                  <a:noFill/>
                </a:ln>
                <a:solidFill>
                  <a:schemeClr val="tx1"/>
                </a:solidFill>
                <a:effectLst/>
                <a:latin typeface="ＭＳ ゴシック" pitchFamily="49" charset="-128"/>
                <a:ea typeface="ＭＳ ゴシック" pitchFamily="49" charset="-128"/>
                <a:cs typeface="ＭＳ Ｐゴシック" pitchFamily="50" charset="-128"/>
              </a:rPr>
              <a:t>ケアマネジャーが自宅を訪問して、本人にその理由を聞いても、曖昧な返事しかなく、つかめません。</a:t>
            </a:r>
          </a:p>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dirty="0">
                <a:ln>
                  <a:noFill/>
                </a:ln>
                <a:solidFill>
                  <a:schemeClr val="tx1"/>
                </a:solidFill>
                <a:effectLst/>
                <a:latin typeface="ＭＳ ゴシック" pitchFamily="49" charset="-128"/>
                <a:ea typeface="ＭＳ ゴシック" pitchFamily="49" charset="-128"/>
                <a:cs typeface="ＭＳ Ｐゴシック" pitchFamily="50" charset="-128"/>
              </a:rPr>
              <a:t>ケアマネジャーは、プランの修正が必要と考え、まずは</a:t>
            </a:r>
            <a:r>
              <a:rPr kumimoji="1" lang="ja-JP" sz="2400" b="1" i="0" u="sng" strike="noStrike" cap="none" normalizeH="0" baseline="0" dirty="0">
                <a:ln>
                  <a:noFill/>
                </a:ln>
                <a:solidFill>
                  <a:srgbClr val="FF3399"/>
                </a:solidFill>
                <a:effectLst/>
                <a:latin typeface="ＭＳ ゴシック" pitchFamily="49" charset="-128"/>
                <a:ea typeface="ＭＳ ゴシック" pitchFamily="49" charset="-128"/>
                <a:cs typeface="ＭＳ Ｐゴシック" pitchFamily="50" charset="-128"/>
              </a:rPr>
              <a:t>現状の評価</a:t>
            </a:r>
            <a:r>
              <a:rPr kumimoji="1" lang="ja-JP" sz="2400" b="1" i="0" u="none" strike="noStrike" cap="none" normalizeH="0" baseline="0" dirty="0">
                <a:ln>
                  <a:noFill/>
                </a:ln>
                <a:solidFill>
                  <a:srgbClr val="FF3399"/>
                </a:solidFill>
                <a:effectLst/>
                <a:latin typeface="ＭＳ ゴシック" pitchFamily="49" charset="-128"/>
                <a:ea typeface="ＭＳ ゴシック" pitchFamily="49" charset="-128"/>
                <a:cs typeface="ＭＳ Ｐゴシック" pitchFamily="50" charset="-128"/>
              </a:rPr>
              <a:t>を行うため</a:t>
            </a:r>
            <a:r>
              <a:rPr kumimoji="1" lang="ja-JP" altLang="en-US" sz="2400" b="1" i="0" u="none" strike="noStrike" cap="none" normalizeH="0" baseline="0" dirty="0">
                <a:ln>
                  <a:noFill/>
                </a:ln>
                <a:solidFill>
                  <a:srgbClr val="FF3399"/>
                </a:solidFill>
                <a:effectLst/>
                <a:latin typeface="ＭＳ ゴシック" pitchFamily="49" charset="-128"/>
                <a:ea typeface="ＭＳ ゴシック" pitchFamily="49" charset="-128"/>
                <a:cs typeface="ＭＳ Ｐゴシック" pitchFamily="50" charset="-128"/>
              </a:rPr>
              <a:t>モニタリング・評価</a:t>
            </a:r>
            <a:r>
              <a:rPr kumimoji="1" lang="ja-JP" altLang="en-US" sz="2400" b="0" i="0" u="none" strike="noStrike" cap="none" normalizeH="0" baseline="0" dirty="0">
                <a:ln>
                  <a:noFill/>
                </a:ln>
                <a:solidFill>
                  <a:schemeClr val="tx1"/>
                </a:solidFill>
                <a:effectLst/>
                <a:latin typeface="ＭＳ ゴシック" pitchFamily="49" charset="-128"/>
                <a:ea typeface="ＭＳ ゴシック" pitchFamily="49" charset="-128"/>
                <a:cs typeface="ＭＳ Ｐゴシック" pitchFamily="50" charset="-128"/>
              </a:rPr>
              <a:t>を行うこととしました。</a:t>
            </a:r>
            <a:endParaRPr kumimoji="1" lang="ja-JP" sz="24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7" name="フローチャート : カード 5"/>
          <p:cNvSpPr/>
          <p:nvPr/>
        </p:nvSpPr>
        <p:spPr>
          <a:xfrm>
            <a:off x="7452320" y="54845"/>
            <a:ext cx="1691680" cy="720080"/>
          </a:xfrm>
          <a:prstGeom prst="flowChartPunchedCard">
            <a:avLst/>
          </a:prstGeom>
          <a:solidFill>
            <a:srgbClr val="FFFF99"/>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rgbClr val="FF0000"/>
                </a:solidFill>
                <a:effectLst>
                  <a:outerShdw blurRad="38100" dist="38100" dir="2700000" algn="tl">
                    <a:srgbClr val="000000">
                      <a:alpha val="43137"/>
                    </a:srgbClr>
                  </a:outerShdw>
                </a:effectLst>
              </a:rPr>
              <a:t>ワークシート</a:t>
            </a:r>
            <a:endParaRPr kumimoji="1" lang="en-US" altLang="ja-JP" sz="2000" b="1" dirty="0">
              <a:solidFill>
                <a:srgbClr val="FF0000"/>
              </a:solidFill>
              <a:effectLst>
                <a:outerShdw blurRad="38100" dist="38100" dir="2700000" algn="tl">
                  <a:srgbClr val="000000">
                    <a:alpha val="43137"/>
                  </a:srgbClr>
                </a:outerShdw>
              </a:effectLst>
            </a:endParaRPr>
          </a:p>
          <a:p>
            <a:pPr algn="ctr"/>
            <a:r>
              <a:rPr kumimoji="1" lang="ja-JP" altLang="en-US" sz="2000" b="1" dirty="0">
                <a:solidFill>
                  <a:srgbClr val="FF0000"/>
                </a:solidFill>
                <a:effectLst>
                  <a:outerShdw blurRad="38100" dist="38100" dir="2700000" algn="tl">
                    <a:srgbClr val="000000">
                      <a:alpha val="43137"/>
                    </a:srgbClr>
                  </a:outerShdw>
                </a:effectLst>
              </a:rPr>
              <a:t>Ｐ３１</a:t>
            </a:r>
          </a:p>
        </p:txBody>
      </p:sp>
      <p:sp>
        <p:nvSpPr>
          <p:cNvPr id="4" name="楕円 3">
            <a:extLst>
              <a:ext uri="{FF2B5EF4-FFF2-40B4-BE49-F238E27FC236}">
                <a16:creationId xmlns:a16="http://schemas.microsoft.com/office/drawing/2014/main" id="{DBF51428-F238-B5ED-9D43-EA6703E9CD67}"/>
              </a:ext>
            </a:extLst>
          </p:cNvPr>
          <p:cNvSpPr/>
          <p:nvPr/>
        </p:nvSpPr>
        <p:spPr bwMode="auto">
          <a:xfrm>
            <a:off x="7272891" y="1320971"/>
            <a:ext cx="1871108" cy="792332"/>
          </a:xfrm>
          <a:prstGeom prst="ellipse">
            <a:avLst/>
          </a:prstGeom>
          <a:solidFill>
            <a:srgbClr val="FF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dirty="0">
                <a:ln>
                  <a:noFill/>
                </a:ln>
                <a:solidFill>
                  <a:schemeClr val="tx1"/>
                </a:solidFill>
                <a:effectLst/>
                <a:latin typeface="Arial" charset="0"/>
                <a:ea typeface="ＭＳ Ｐゴシック" charset="-128"/>
              </a:rPr>
              <a:t>グループワーク</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1"/>
          <p:cNvSpPr>
            <a:spLocks noChangeArrowheads="1"/>
          </p:cNvSpPr>
          <p:nvPr/>
        </p:nvSpPr>
        <p:spPr bwMode="auto">
          <a:xfrm>
            <a:off x="0" y="0"/>
            <a:ext cx="9144000"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79400" algn="l" defTabSz="914400" rtl="0" eaLnBrk="1" fontAlgn="base" latinLnBrk="0" hangingPunct="1">
              <a:lnSpc>
                <a:spcPct val="100000"/>
              </a:lnSpc>
              <a:spcBef>
                <a:spcPct val="0"/>
              </a:spcBef>
              <a:spcAft>
                <a:spcPct val="0"/>
              </a:spcAft>
              <a:buClrTx/>
              <a:buSzTx/>
              <a:buFontTx/>
              <a:buNone/>
              <a:tabLst/>
            </a:pPr>
            <a:r>
              <a:rPr kumimoji="1" lang="ja-JP" sz="2800" b="1" i="0" u="none" strike="noStrike" cap="none" normalizeH="0" baseline="0" dirty="0">
                <a:ln>
                  <a:noFill/>
                </a:ln>
                <a:solidFill>
                  <a:srgbClr val="FF0000"/>
                </a:solidFill>
                <a:effectLst/>
                <a:latin typeface="Century" pitchFamily="18" charset="0"/>
                <a:ea typeface="HGPｺﾞｼｯｸM" pitchFamily="50" charset="-128"/>
                <a:cs typeface="Times New Roman" pitchFamily="18" charset="0"/>
              </a:rPr>
              <a:t>チームアプローチを踏まえて、モニタリングで確認すること</a:t>
            </a:r>
            <a:endParaRPr kumimoji="1" lang="en-US" altLang="ja-JP" sz="2800" b="1" i="0" u="none" strike="noStrike" cap="none" normalizeH="0" baseline="0" dirty="0">
              <a:ln>
                <a:noFill/>
              </a:ln>
              <a:solidFill>
                <a:srgbClr val="FF0000"/>
              </a:solidFill>
              <a:effectLst/>
              <a:latin typeface="Century" pitchFamily="18" charset="0"/>
              <a:ea typeface="HGPｺﾞｼｯｸM" pitchFamily="50" charset="-128"/>
              <a:cs typeface="Times New Roman" pitchFamily="18" charset="0"/>
            </a:endParaRPr>
          </a:p>
          <a:p>
            <a:pPr marL="0" marR="0" lvl="0" indent="279400" algn="l" defTabSz="914400" rtl="0" eaLnBrk="1" fontAlgn="base" latinLnBrk="0" hangingPunct="1">
              <a:lnSpc>
                <a:spcPct val="100000"/>
              </a:lnSpc>
              <a:spcBef>
                <a:spcPct val="0"/>
              </a:spcBef>
              <a:spcAft>
                <a:spcPct val="0"/>
              </a:spcAft>
              <a:buClrTx/>
              <a:buSzTx/>
              <a:buFontTx/>
              <a:buNone/>
              <a:tabLst/>
            </a:pPr>
            <a:endParaRPr kumimoji="1" lang="ja-JP" sz="2800" b="0" i="0" u="none" strike="noStrike" cap="none" normalizeH="0" baseline="0" dirty="0">
              <a:ln>
                <a:noFill/>
              </a:ln>
              <a:solidFill>
                <a:srgbClr val="FF0000"/>
              </a:solidFill>
              <a:effectLst/>
              <a:latin typeface="Arial" pitchFamily="34" charset="0"/>
              <a:ea typeface="ＭＳ Ｐゴシック" pitchFamily="50" charset="-128"/>
              <a:cs typeface="ＭＳ Ｐゴシック" pitchFamily="50" charset="-128"/>
            </a:endParaRPr>
          </a:p>
          <a:p>
            <a:pPr marL="0" marR="0" lvl="0" indent="279400" algn="l" defTabSz="914400" rtl="0" eaLnBrk="0" fontAlgn="base" latinLnBrk="0" hangingPunct="0">
              <a:lnSpc>
                <a:spcPct val="100000"/>
              </a:lnSpc>
              <a:spcBef>
                <a:spcPct val="0"/>
              </a:spcBef>
              <a:spcAft>
                <a:spcPct val="0"/>
              </a:spcAft>
              <a:buClrTx/>
              <a:buSzTx/>
              <a:buFontTx/>
              <a:buNone/>
              <a:tabLst/>
            </a:pPr>
            <a:r>
              <a:rPr kumimoji="1" lang="ja-JP" sz="2800" b="0" i="0" u="none" strike="noStrike" cap="none" normalizeH="0" baseline="0" dirty="0">
                <a:ln>
                  <a:noFill/>
                </a:ln>
                <a:solidFill>
                  <a:schemeClr val="tx1"/>
                </a:solidFill>
                <a:effectLst/>
                <a:latin typeface="ＭＳ Ｐゴシック" pitchFamily="50" charset="-128"/>
                <a:ea typeface="ＭＳ Ｐゴシック" pitchFamily="50" charset="-128"/>
                <a:cs typeface="Times New Roman" pitchFamily="18" charset="0"/>
              </a:rPr>
              <a:t>►</a:t>
            </a:r>
            <a:r>
              <a:rPr kumimoji="1" lang="ja-JP" sz="2800" b="0" i="0" u="none" strike="noStrike" cap="none" normalizeH="0" baseline="0" dirty="0">
                <a:ln>
                  <a:noFill/>
                </a:ln>
                <a:solidFill>
                  <a:schemeClr val="tx1"/>
                </a:solidFill>
                <a:effectLst/>
                <a:latin typeface="Century" pitchFamily="18" charset="0"/>
                <a:ea typeface="HGPｺﾞｼｯｸM" pitchFamily="50" charset="-128"/>
                <a:cs typeface="Times New Roman" pitchFamily="18" charset="0"/>
              </a:rPr>
              <a:t>　何故、このような状況になっているのか</a:t>
            </a:r>
            <a:endParaRPr kumimoji="1" lang="ja-JP" sz="2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a:p>
            <a:pPr marL="0" marR="0" lvl="0" indent="279400" algn="l" defTabSz="914400" rtl="0" eaLnBrk="0" fontAlgn="base" latinLnBrk="0" hangingPunct="0">
              <a:lnSpc>
                <a:spcPct val="100000"/>
              </a:lnSpc>
              <a:spcBef>
                <a:spcPct val="0"/>
              </a:spcBef>
              <a:spcAft>
                <a:spcPct val="0"/>
              </a:spcAft>
              <a:buClrTx/>
              <a:buSzTx/>
              <a:buFontTx/>
              <a:buNone/>
              <a:tabLst/>
            </a:pPr>
            <a:r>
              <a:rPr kumimoji="1" lang="ja-JP" sz="2800" b="0" i="0" u="none" strike="noStrike" cap="none" normalizeH="0" baseline="0" dirty="0">
                <a:ln>
                  <a:noFill/>
                </a:ln>
                <a:solidFill>
                  <a:schemeClr val="tx1"/>
                </a:solidFill>
                <a:effectLst/>
                <a:latin typeface="ＭＳ Ｐゴシック" pitchFamily="50" charset="-128"/>
                <a:ea typeface="ＭＳ Ｐゴシック" pitchFamily="50" charset="-128"/>
                <a:cs typeface="Times New Roman" pitchFamily="18" charset="0"/>
              </a:rPr>
              <a:t>►　</a:t>
            </a:r>
            <a:r>
              <a:rPr kumimoji="1" lang="ja-JP" sz="2800" b="0" i="0" u="none" strike="noStrike" cap="none" normalizeH="0" baseline="0" dirty="0">
                <a:ln>
                  <a:noFill/>
                </a:ln>
                <a:solidFill>
                  <a:srgbClr val="000000"/>
                </a:solidFill>
                <a:effectLst/>
                <a:latin typeface="Century" pitchFamily="18" charset="0"/>
                <a:ea typeface="HGPｺﾞｼｯｸM" pitchFamily="50" charset="-128"/>
                <a:cs typeface="Times New Roman" pitchFamily="18" charset="0"/>
              </a:rPr>
              <a:t>モニタリングの結果発見された生活ニーズと資源（サービ</a:t>
            </a:r>
            <a:endParaRPr kumimoji="1" lang="en-US" altLang="ja-JP" sz="2800" b="0" i="0" u="none" strike="noStrike" cap="none" normalizeH="0" baseline="0" dirty="0">
              <a:ln>
                <a:noFill/>
              </a:ln>
              <a:solidFill>
                <a:srgbClr val="000000"/>
              </a:solidFill>
              <a:effectLst/>
              <a:latin typeface="Century" pitchFamily="18" charset="0"/>
              <a:ea typeface="HGPｺﾞｼｯｸM" pitchFamily="50" charset="-128"/>
              <a:cs typeface="Times New Roman" pitchFamily="18" charset="0"/>
            </a:endParaRPr>
          </a:p>
          <a:p>
            <a:pPr marL="0" marR="0" lvl="0" indent="279400" algn="l" defTabSz="914400" rtl="0" eaLnBrk="0" fontAlgn="base" latinLnBrk="0" hangingPunct="0">
              <a:lnSpc>
                <a:spcPct val="100000"/>
              </a:lnSpc>
              <a:spcBef>
                <a:spcPct val="0"/>
              </a:spcBef>
              <a:spcAft>
                <a:spcPct val="0"/>
              </a:spcAft>
              <a:buClrTx/>
              <a:buSzTx/>
              <a:buFontTx/>
              <a:buNone/>
              <a:tabLst/>
            </a:pPr>
            <a:r>
              <a:rPr kumimoji="1" lang="ja-JP" altLang="en-US" sz="2800" b="0" i="0" u="none" strike="noStrike" cap="none" normalizeH="0" baseline="0" dirty="0">
                <a:ln>
                  <a:noFill/>
                </a:ln>
                <a:solidFill>
                  <a:srgbClr val="000000"/>
                </a:solidFill>
                <a:effectLst/>
                <a:latin typeface="Century" pitchFamily="18" charset="0"/>
                <a:ea typeface="HGPｺﾞｼｯｸM" pitchFamily="50" charset="-128"/>
                <a:cs typeface="Times New Roman" pitchFamily="18" charset="0"/>
              </a:rPr>
              <a:t>　</a:t>
            </a:r>
            <a:r>
              <a:rPr kumimoji="1" lang="ja-JP" sz="2800" b="0" i="0" u="none" strike="noStrike" cap="none" normalizeH="0" baseline="0" dirty="0">
                <a:ln>
                  <a:noFill/>
                </a:ln>
                <a:solidFill>
                  <a:srgbClr val="000000"/>
                </a:solidFill>
                <a:effectLst/>
                <a:latin typeface="Century" pitchFamily="18" charset="0"/>
                <a:ea typeface="HGPｺﾞｼｯｸM" pitchFamily="50" charset="-128"/>
                <a:cs typeface="Times New Roman" pitchFamily="18" charset="0"/>
              </a:rPr>
              <a:t>ス）のミスマッチ状態はどこにあるのか</a:t>
            </a:r>
            <a:endParaRPr kumimoji="1" lang="ja-JP" sz="2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grpSp>
        <p:nvGrpSpPr>
          <p:cNvPr id="18" name="グループ化 17"/>
          <p:cNvGrpSpPr/>
          <p:nvPr/>
        </p:nvGrpSpPr>
        <p:grpSpPr>
          <a:xfrm>
            <a:off x="228600" y="2518914"/>
            <a:ext cx="8807400" cy="4092902"/>
            <a:chOff x="1162050" y="5316538"/>
            <a:chExt cx="5410200" cy="1549400"/>
          </a:xfrm>
        </p:grpSpPr>
        <p:sp>
          <p:nvSpPr>
            <p:cNvPr id="67586" name="Rectangle 2"/>
            <p:cNvSpPr>
              <a:spLocks noChangeArrowheads="1"/>
            </p:cNvSpPr>
            <p:nvPr/>
          </p:nvSpPr>
          <p:spPr bwMode="auto">
            <a:xfrm>
              <a:off x="1166813" y="5316538"/>
              <a:ext cx="1776412" cy="228600"/>
            </a:xfrm>
            <a:prstGeom prst="rect">
              <a:avLst/>
            </a:prstGeom>
            <a:solidFill>
              <a:srgbClr val="008000"/>
            </a:solidFill>
            <a:ln w="12700">
              <a:solidFill>
                <a:srgbClr val="FFFFFF"/>
              </a:solidFill>
              <a:miter lim="800000"/>
              <a:headEnd/>
              <a:tailEnd/>
            </a:ln>
            <a:effectLst>
              <a:outerShdw dist="45791" dir="2021404" algn="ctr" rotWithShape="0">
                <a:srgbClr val="808080"/>
              </a:outerShdw>
            </a:effectLst>
          </p:spPr>
          <p:txBody>
            <a:bodyPr vert="horz" wrap="square" lIns="0" tIns="20520" rIns="0" bIns="241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2000" b="1" i="0" u="none" strike="noStrike" cap="none" normalizeH="0" baseline="0">
                  <a:ln>
                    <a:noFill/>
                  </a:ln>
                  <a:solidFill>
                    <a:srgbClr val="FFFFFF"/>
                  </a:solidFill>
                  <a:effectLst/>
                  <a:latin typeface="HGPｺﾞｼｯｸM" pitchFamily="50" charset="-128"/>
                  <a:ea typeface="HGPｺﾞｼｯｸM" pitchFamily="50" charset="-128"/>
                  <a:cs typeface="ＭＳ Ｐゴシック" pitchFamily="50" charset="-128"/>
                </a:rPr>
                <a:t>ケアプランの問題</a:t>
              </a:r>
              <a:endParaRPr kumimoji="1" lang="ja-JP" sz="20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7587" name="Rectangle 3"/>
            <p:cNvSpPr>
              <a:spLocks noChangeArrowheads="1"/>
            </p:cNvSpPr>
            <p:nvPr/>
          </p:nvSpPr>
          <p:spPr bwMode="auto">
            <a:xfrm>
              <a:off x="1166813" y="5859463"/>
              <a:ext cx="1776412" cy="228600"/>
            </a:xfrm>
            <a:prstGeom prst="rect">
              <a:avLst/>
            </a:prstGeom>
            <a:solidFill>
              <a:srgbClr val="008000"/>
            </a:solidFill>
            <a:ln w="12700">
              <a:solidFill>
                <a:srgbClr val="FFFFFF"/>
              </a:solidFill>
              <a:miter lim="800000"/>
              <a:headEnd/>
              <a:tailEnd/>
            </a:ln>
            <a:effectLst>
              <a:outerShdw dist="45791" dir="2021404" algn="ctr" rotWithShape="0">
                <a:srgbClr val="808080"/>
              </a:outerShdw>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2000" b="1" i="0" u="none" strike="noStrike" cap="none" normalizeH="0" baseline="0" dirty="0">
                  <a:ln>
                    <a:noFill/>
                  </a:ln>
                  <a:solidFill>
                    <a:srgbClr val="FFFFFF"/>
                  </a:solidFill>
                  <a:effectLst/>
                  <a:latin typeface="HGPｺﾞｼｯｸM" pitchFamily="50" charset="-128"/>
                  <a:ea typeface="HGPｺﾞｼｯｸM" pitchFamily="50" charset="-128"/>
                  <a:cs typeface="ＭＳ Ｐゴシック" pitchFamily="50" charset="-128"/>
                </a:rPr>
                <a:t>サービス提供事業者の</a:t>
              </a:r>
              <a:endParaRPr kumimoji="1" lang="en-US" altLang="ja-JP" sz="2000" b="1" i="0" u="none" strike="noStrike" cap="none" normalizeH="0" baseline="0" dirty="0">
                <a:ln>
                  <a:noFill/>
                </a:ln>
                <a:solidFill>
                  <a:srgbClr val="FFFFFF"/>
                </a:solidFill>
                <a:effectLst/>
                <a:latin typeface="HGPｺﾞｼｯｸM" pitchFamily="50" charset="-128"/>
                <a:ea typeface="HGPｺﾞｼｯｸM" pitchFamily="50" charset="-128"/>
                <a:cs typeface="ＭＳ Ｐゴシック"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2000" b="1" i="0" u="none" strike="noStrike" cap="none" normalizeH="0" baseline="0" dirty="0">
                  <a:ln>
                    <a:noFill/>
                  </a:ln>
                  <a:solidFill>
                    <a:srgbClr val="FFFFFF"/>
                  </a:solidFill>
                  <a:effectLst/>
                  <a:latin typeface="HGPｺﾞｼｯｸM" pitchFamily="50" charset="-128"/>
                  <a:ea typeface="HGPｺﾞｼｯｸM" pitchFamily="50" charset="-128"/>
                  <a:cs typeface="ＭＳ Ｐゴシック" pitchFamily="50" charset="-128"/>
                </a:rPr>
                <a:t>問題</a:t>
              </a:r>
              <a:endParaRPr kumimoji="1" lang="ja-JP" sz="20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7588" name="Rectangle 4"/>
            <p:cNvSpPr>
              <a:spLocks noChangeArrowheads="1"/>
            </p:cNvSpPr>
            <p:nvPr/>
          </p:nvSpPr>
          <p:spPr bwMode="auto">
            <a:xfrm>
              <a:off x="3471863" y="5337175"/>
              <a:ext cx="1443037" cy="447675"/>
            </a:xfrm>
            <a:prstGeom prst="rect">
              <a:avLst/>
            </a:prstGeom>
            <a:solidFill>
              <a:srgbClr val="CCFF99"/>
            </a:solidFill>
            <a:ln w="9525">
              <a:solidFill>
                <a:srgbClr val="FFFFFF"/>
              </a:solidFill>
              <a:miter lim="800000"/>
              <a:headEnd/>
              <a:tailEnd/>
            </a:ln>
            <a:effectLst>
              <a:outerShdw dist="25400" algn="ctr" rotWithShape="0">
                <a:srgbClr val="808080"/>
              </a:outerShdw>
            </a:effectLst>
          </p:spPr>
          <p:txBody>
            <a:bodyPr vert="horz" wrap="square" lIns="0" tIns="34920" rIns="0" bIns="24120" numCol="1" anchor="ctr"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dirty="0">
                  <a:ln>
                    <a:noFill/>
                  </a:ln>
                  <a:solidFill>
                    <a:schemeClr val="tx1"/>
                  </a:solidFill>
                  <a:effectLst/>
                  <a:latin typeface="HGPｺﾞｼｯｸM" pitchFamily="50" charset="-128"/>
                  <a:ea typeface="HGPｺﾞｼｯｸM" pitchFamily="50" charset="-128"/>
                  <a:cs typeface="ＭＳ Ｐゴシック" pitchFamily="50" charset="-128"/>
                </a:rPr>
                <a:t>目標に対してサービス</a:t>
              </a:r>
            </a:p>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dirty="0">
                  <a:ln>
                    <a:noFill/>
                  </a:ln>
                  <a:solidFill>
                    <a:schemeClr val="tx1"/>
                  </a:solidFill>
                  <a:effectLst/>
                  <a:latin typeface="HGPｺﾞｼｯｸM" pitchFamily="50" charset="-128"/>
                  <a:ea typeface="HGPｺﾞｼｯｸM" pitchFamily="50" charset="-128"/>
                  <a:cs typeface="ＭＳ Ｐゴシック" pitchFamily="50" charset="-128"/>
                </a:rPr>
                <a:t>内容が不適切</a:t>
              </a:r>
              <a:endParaRPr kumimoji="1" lang="ja-JP" sz="20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7589" name="Rectangle 5"/>
            <p:cNvSpPr>
              <a:spLocks noChangeArrowheads="1"/>
            </p:cNvSpPr>
            <p:nvPr/>
          </p:nvSpPr>
          <p:spPr bwMode="auto">
            <a:xfrm>
              <a:off x="5167313" y="5337175"/>
              <a:ext cx="1404937" cy="447675"/>
            </a:xfrm>
            <a:prstGeom prst="rect">
              <a:avLst/>
            </a:prstGeom>
            <a:solidFill>
              <a:srgbClr val="CCFF99"/>
            </a:solidFill>
            <a:ln w="9525">
              <a:solidFill>
                <a:srgbClr val="FFFFFF"/>
              </a:solidFill>
              <a:miter lim="800000"/>
              <a:headEnd/>
              <a:tailEnd/>
            </a:ln>
            <a:effectLst>
              <a:outerShdw dist="35921" dir="2700000" algn="ctr" rotWithShape="0">
                <a:srgbClr val="808080"/>
              </a:outerShdw>
            </a:effectLst>
          </p:spPr>
          <p:txBody>
            <a:bodyPr vert="horz" wrap="square" lIns="0" tIns="34920" rIns="0" bIns="241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dirty="0">
                  <a:ln>
                    <a:noFill/>
                  </a:ln>
                  <a:solidFill>
                    <a:schemeClr val="tx1"/>
                  </a:solidFill>
                  <a:effectLst/>
                  <a:latin typeface="HGPｺﾞｼｯｸM" pitchFamily="50" charset="-128"/>
                  <a:ea typeface="HGPｺﾞｼｯｸM" pitchFamily="50" charset="-128"/>
                  <a:cs typeface="ＭＳ Ｐゴシック" pitchFamily="50" charset="-128"/>
                </a:rPr>
                <a:t>目標に対してサービス</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dirty="0">
                  <a:ln>
                    <a:noFill/>
                  </a:ln>
                  <a:solidFill>
                    <a:schemeClr val="tx1"/>
                  </a:solidFill>
                  <a:effectLst/>
                  <a:latin typeface="HGPｺﾞｼｯｸM" pitchFamily="50" charset="-128"/>
                  <a:ea typeface="HGPｺﾞｼｯｸM" pitchFamily="50" charset="-128"/>
                  <a:cs typeface="ＭＳ Ｐゴシック" pitchFamily="50" charset="-128"/>
                </a:rPr>
                <a:t>必要量が見込み違い</a:t>
              </a:r>
              <a:endParaRPr kumimoji="1" lang="ja-JP" sz="20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7590" name="Rectangle 6"/>
            <p:cNvSpPr>
              <a:spLocks noChangeArrowheads="1"/>
            </p:cNvSpPr>
            <p:nvPr/>
          </p:nvSpPr>
          <p:spPr bwMode="auto">
            <a:xfrm>
              <a:off x="5167313" y="5862638"/>
              <a:ext cx="1404937" cy="447675"/>
            </a:xfrm>
            <a:prstGeom prst="rect">
              <a:avLst/>
            </a:prstGeom>
            <a:solidFill>
              <a:srgbClr val="CCFF99"/>
            </a:solidFill>
            <a:ln w="9525">
              <a:solidFill>
                <a:srgbClr val="FFFFFF"/>
              </a:solidFill>
              <a:miter lim="800000"/>
              <a:headEnd/>
              <a:tailEnd/>
            </a:ln>
            <a:effectLst>
              <a:outerShdw dist="35921" dir="2700000" algn="ctr" rotWithShape="0">
                <a:srgbClr val="808080"/>
              </a:outerShdw>
            </a:effectLst>
          </p:spPr>
          <p:txBody>
            <a:bodyPr vert="horz" wrap="square" lIns="0" tIns="38100" rIns="0" bIns="24120" numCol="1" anchor="ctr"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dirty="0">
                  <a:ln>
                    <a:noFill/>
                  </a:ln>
                  <a:solidFill>
                    <a:schemeClr val="tx1"/>
                  </a:solidFill>
                  <a:effectLst/>
                  <a:latin typeface="HGPｺﾞｼｯｸM" pitchFamily="50" charset="-128"/>
                  <a:ea typeface="HGPｺﾞｼｯｸM" pitchFamily="50" charset="-128"/>
                  <a:cs typeface="ＭＳ Ｐゴシック" pitchFamily="50" charset="-128"/>
                </a:rPr>
                <a:t>適切・必要なサービスが提供されていない</a:t>
              </a:r>
              <a:endParaRPr kumimoji="1" lang="ja-JP" sz="20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7591" name="Rectangle 7"/>
            <p:cNvSpPr>
              <a:spLocks noChangeArrowheads="1"/>
            </p:cNvSpPr>
            <p:nvPr/>
          </p:nvSpPr>
          <p:spPr bwMode="auto">
            <a:xfrm>
              <a:off x="3471863" y="5862638"/>
              <a:ext cx="1443037" cy="447675"/>
            </a:xfrm>
            <a:prstGeom prst="rect">
              <a:avLst/>
            </a:prstGeom>
            <a:solidFill>
              <a:srgbClr val="CCFF99"/>
            </a:solidFill>
            <a:ln w="9525">
              <a:solidFill>
                <a:srgbClr val="FFFFFF"/>
              </a:solidFill>
              <a:miter lim="800000"/>
              <a:headEnd/>
              <a:tailEnd/>
            </a:ln>
            <a:effectLst>
              <a:outerShdw dist="35921" dir="2700000" algn="ctr" rotWithShape="0">
                <a:srgbClr val="808080"/>
              </a:outerShdw>
            </a:effectLst>
          </p:spPr>
          <p:txBody>
            <a:bodyPr vert="horz" wrap="square" lIns="0" tIns="146520" rIns="0" bIns="241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a:ln>
                    <a:noFill/>
                  </a:ln>
                  <a:solidFill>
                    <a:schemeClr val="tx1"/>
                  </a:solidFill>
                  <a:effectLst/>
                  <a:latin typeface="HGPｺﾞｼｯｸM" pitchFamily="50" charset="-128"/>
                  <a:ea typeface="HGPｺﾞｼｯｸM" pitchFamily="50" charset="-128"/>
                  <a:cs typeface="ＭＳ Ｐゴシック" pitchFamily="50" charset="-128"/>
                </a:rPr>
                <a:t>計画を無視している</a:t>
              </a:r>
              <a:endParaRPr kumimoji="1" lang="ja-JP" sz="20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7592" name="Rectangle 8"/>
            <p:cNvSpPr>
              <a:spLocks noChangeArrowheads="1"/>
            </p:cNvSpPr>
            <p:nvPr/>
          </p:nvSpPr>
          <p:spPr bwMode="auto">
            <a:xfrm>
              <a:off x="1162050" y="6402388"/>
              <a:ext cx="1781175" cy="228600"/>
            </a:xfrm>
            <a:prstGeom prst="rect">
              <a:avLst/>
            </a:prstGeom>
            <a:solidFill>
              <a:srgbClr val="008000"/>
            </a:solidFill>
            <a:ln w="12700">
              <a:solidFill>
                <a:srgbClr val="FFFFFF"/>
              </a:solidFill>
              <a:miter lim="800000"/>
              <a:headEnd/>
              <a:tailEnd/>
            </a:ln>
            <a:effectLst>
              <a:outerShdw dist="45791" dir="2021404" algn="ctr" rotWithShape="0">
                <a:srgbClr val="808080"/>
              </a:outerShdw>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2000" b="1" i="0" u="none" strike="noStrike" cap="none" normalizeH="0" baseline="0">
                  <a:ln>
                    <a:noFill/>
                  </a:ln>
                  <a:solidFill>
                    <a:srgbClr val="FFFFFF"/>
                  </a:solidFill>
                  <a:effectLst/>
                  <a:latin typeface="HGPｺﾞｼｯｸM" pitchFamily="50" charset="-128"/>
                  <a:ea typeface="HGPｺﾞｼｯｸM" pitchFamily="50" charset="-128"/>
                  <a:cs typeface="ＭＳ Ｐゴシック" pitchFamily="50" charset="-128"/>
                </a:rPr>
                <a:t>利用者・家族の問題</a:t>
              </a:r>
              <a:endParaRPr kumimoji="1" lang="ja-JP" sz="20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7593" name="Rectangle 9"/>
            <p:cNvSpPr>
              <a:spLocks noChangeArrowheads="1"/>
            </p:cNvSpPr>
            <p:nvPr/>
          </p:nvSpPr>
          <p:spPr bwMode="auto">
            <a:xfrm>
              <a:off x="3471863" y="6418263"/>
              <a:ext cx="1443037" cy="447675"/>
            </a:xfrm>
            <a:prstGeom prst="rect">
              <a:avLst/>
            </a:prstGeom>
            <a:solidFill>
              <a:srgbClr val="CCFF99"/>
            </a:solidFill>
            <a:ln w="9525">
              <a:solidFill>
                <a:srgbClr val="FFFFFF"/>
              </a:solidFill>
              <a:miter lim="800000"/>
              <a:headEnd/>
              <a:tailEnd/>
            </a:ln>
            <a:effectLst>
              <a:outerShdw dist="35921" dir="2700000" algn="ctr" rotWithShape="0">
                <a:srgbClr val="808080"/>
              </a:outerShdw>
            </a:effectLst>
          </p:spPr>
          <p:txBody>
            <a:bodyPr vert="horz" wrap="square" lIns="108000" tIns="38100" rIns="108000" bIns="241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dirty="0">
                  <a:ln>
                    <a:noFill/>
                  </a:ln>
                  <a:solidFill>
                    <a:schemeClr val="tx1"/>
                  </a:solidFill>
                  <a:effectLst/>
                  <a:latin typeface="HGPｺﾞｼｯｸM" pitchFamily="50" charset="-128"/>
                  <a:ea typeface="HGPｺﾞｼｯｸM" pitchFamily="50" charset="-128"/>
                  <a:cs typeface="ＭＳ Ｐゴシック" pitchFamily="50" charset="-128"/>
                </a:rPr>
                <a:t> </a:t>
              </a:r>
              <a:r>
                <a:rPr kumimoji="1" lang="ja-JP" altLang="en-US" sz="2000" b="0" i="0" u="none" strike="noStrike" cap="none" normalizeH="0" baseline="0" dirty="0">
                  <a:ln>
                    <a:noFill/>
                  </a:ln>
                  <a:solidFill>
                    <a:schemeClr val="tx1"/>
                  </a:solidFill>
                  <a:effectLst/>
                  <a:latin typeface="HGPｺﾞｼｯｸM" pitchFamily="50" charset="-128"/>
                  <a:ea typeface="HGPｺﾞｼｯｸM" pitchFamily="50" charset="-128"/>
                  <a:cs typeface="ＭＳ Ｐゴシック" pitchFamily="50" charset="-128"/>
                </a:rPr>
                <a:t>要望・状況（心身状況・環境など）が変わった</a:t>
              </a:r>
              <a:endParaRPr kumimoji="1" lang="ja-JP" sz="20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cxnSp>
          <p:nvCxnSpPr>
            <p:cNvPr id="67594" name="AutoShape 10"/>
            <p:cNvCxnSpPr>
              <a:cxnSpLocks noChangeShapeType="1"/>
            </p:cNvCxnSpPr>
            <p:nvPr/>
          </p:nvCxnSpPr>
          <p:spPr bwMode="auto">
            <a:xfrm flipV="1">
              <a:off x="3100388" y="5430838"/>
              <a:ext cx="200025" cy="9525"/>
            </a:xfrm>
            <a:prstGeom prst="straightConnector1">
              <a:avLst/>
            </a:prstGeom>
            <a:noFill/>
            <a:ln w="38100">
              <a:solidFill>
                <a:srgbClr val="000000"/>
              </a:solidFill>
              <a:round/>
              <a:headEnd/>
              <a:tailEnd type="triangle" w="med" len="med"/>
            </a:ln>
          </p:spPr>
        </p:cxnSp>
        <p:cxnSp>
          <p:nvCxnSpPr>
            <p:cNvPr id="67595" name="AutoShape 11"/>
            <p:cNvCxnSpPr>
              <a:cxnSpLocks noChangeShapeType="1"/>
            </p:cNvCxnSpPr>
            <p:nvPr/>
          </p:nvCxnSpPr>
          <p:spPr bwMode="auto">
            <a:xfrm flipV="1">
              <a:off x="3100388" y="5949950"/>
              <a:ext cx="200025" cy="9525"/>
            </a:xfrm>
            <a:prstGeom prst="straightConnector1">
              <a:avLst/>
            </a:prstGeom>
            <a:noFill/>
            <a:ln w="38100">
              <a:solidFill>
                <a:srgbClr val="000000"/>
              </a:solidFill>
              <a:round/>
              <a:headEnd/>
              <a:tailEnd type="triangle" w="med" len="med"/>
            </a:ln>
          </p:spPr>
        </p:cxnSp>
        <p:cxnSp>
          <p:nvCxnSpPr>
            <p:cNvPr id="67596" name="AutoShape 12"/>
            <p:cNvCxnSpPr>
              <a:cxnSpLocks noChangeShapeType="1"/>
            </p:cNvCxnSpPr>
            <p:nvPr/>
          </p:nvCxnSpPr>
          <p:spPr bwMode="auto">
            <a:xfrm flipV="1">
              <a:off x="3100388" y="6492875"/>
              <a:ext cx="200025" cy="9525"/>
            </a:xfrm>
            <a:prstGeom prst="straightConnector1">
              <a:avLst/>
            </a:prstGeom>
            <a:noFill/>
            <a:ln w="38100">
              <a:solidFill>
                <a:srgbClr val="000000"/>
              </a:solidFill>
              <a:round/>
              <a:headEnd/>
              <a:tailEnd type="triangle" w="med" len="med"/>
            </a:ln>
          </p:spPr>
        </p:cxnSp>
        <p:sp>
          <p:nvSpPr>
            <p:cNvPr id="67597" name="Rectangle 13"/>
            <p:cNvSpPr>
              <a:spLocks noChangeArrowheads="1"/>
            </p:cNvSpPr>
            <p:nvPr/>
          </p:nvSpPr>
          <p:spPr bwMode="auto">
            <a:xfrm>
              <a:off x="5167313" y="6418263"/>
              <a:ext cx="1404937" cy="447675"/>
            </a:xfrm>
            <a:prstGeom prst="rect">
              <a:avLst/>
            </a:prstGeom>
            <a:solidFill>
              <a:srgbClr val="CCFF99"/>
            </a:solidFill>
            <a:ln w="9525">
              <a:solidFill>
                <a:srgbClr val="FFFFFF"/>
              </a:solidFill>
              <a:miter lim="800000"/>
              <a:headEnd/>
              <a:tailEnd/>
            </a:ln>
            <a:effectLst>
              <a:outerShdw dist="35921" dir="2700000" algn="ctr" rotWithShape="0">
                <a:srgbClr val="808080"/>
              </a:outerShdw>
            </a:effectLst>
          </p:spPr>
          <p:txBody>
            <a:bodyPr vert="horz" wrap="square" lIns="0" tIns="38100" rIns="0" bIns="241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dirty="0">
                  <a:ln>
                    <a:noFill/>
                  </a:ln>
                  <a:solidFill>
                    <a:schemeClr val="tx1"/>
                  </a:solidFill>
                  <a:effectLst/>
                  <a:latin typeface="HGPｺﾞｼｯｸM" pitchFamily="50" charset="-128"/>
                  <a:ea typeface="HGPｺﾞｼｯｸM" pitchFamily="50" charset="-128"/>
                  <a:cs typeface="ＭＳ Ｐゴシック" pitchFamily="50" charset="-128"/>
                </a:rPr>
                <a:t>プラン（目標）を理解</a:t>
              </a:r>
              <a:endParaRPr kumimoji="1" lang="en-US" altLang="ja-JP" sz="2000" b="0" i="0" u="none" strike="noStrike" cap="none" normalizeH="0" baseline="0" dirty="0">
                <a:ln>
                  <a:noFill/>
                </a:ln>
                <a:solidFill>
                  <a:schemeClr val="tx1"/>
                </a:solidFill>
                <a:effectLst/>
                <a:latin typeface="HGPｺﾞｼｯｸM" pitchFamily="50" charset="-128"/>
                <a:ea typeface="HGPｺﾞｼｯｸM" pitchFamily="50" charset="-128"/>
                <a:cs typeface="ＭＳ Ｐゴシック"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dirty="0">
                  <a:ln>
                    <a:noFill/>
                  </a:ln>
                  <a:solidFill>
                    <a:schemeClr val="tx1"/>
                  </a:solidFill>
                  <a:effectLst/>
                  <a:latin typeface="HGPｺﾞｼｯｸM" pitchFamily="50" charset="-128"/>
                  <a:ea typeface="HGPｺﾞｼｯｸM" pitchFamily="50" charset="-128"/>
                  <a:cs typeface="ＭＳ Ｐゴシック" pitchFamily="50" charset="-128"/>
                </a:rPr>
                <a:t>していない</a:t>
              </a:r>
              <a:endParaRPr kumimoji="1" lang="ja-JP" sz="20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grpSp>
      <p:sp>
        <p:nvSpPr>
          <p:cNvPr id="16" name="フローチャート : カード 5"/>
          <p:cNvSpPr/>
          <p:nvPr/>
        </p:nvSpPr>
        <p:spPr>
          <a:xfrm>
            <a:off x="7452320" y="544703"/>
            <a:ext cx="1691680" cy="720080"/>
          </a:xfrm>
          <a:prstGeom prst="flowChartPunchedCard">
            <a:avLst/>
          </a:prstGeom>
          <a:solidFill>
            <a:srgbClr val="FFFF99"/>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rgbClr val="FF0000"/>
                </a:solidFill>
                <a:effectLst>
                  <a:outerShdw blurRad="38100" dist="38100" dir="2700000" algn="tl">
                    <a:srgbClr val="000000">
                      <a:alpha val="43137"/>
                    </a:srgbClr>
                  </a:outerShdw>
                </a:effectLst>
              </a:rPr>
              <a:t>ワークシート</a:t>
            </a:r>
            <a:endParaRPr kumimoji="1" lang="en-US" altLang="ja-JP" sz="2000" b="1" dirty="0">
              <a:solidFill>
                <a:srgbClr val="FF0000"/>
              </a:solidFill>
              <a:effectLst>
                <a:outerShdw blurRad="38100" dist="38100" dir="2700000" algn="tl">
                  <a:srgbClr val="000000">
                    <a:alpha val="43137"/>
                  </a:srgbClr>
                </a:outerShdw>
              </a:effectLst>
            </a:endParaRPr>
          </a:p>
          <a:p>
            <a:pPr algn="ctr"/>
            <a:r>
              <a:rPr kumimoji="1" lang="ja-JP" altLang="en-US" sz="2000" b="1" dirty="0">
                <a:solidFill>
                  <a:srgbClr val="FF0000"/>
                </a:solidFill>
                <a:effectLst>
                  <a:outerShdw blurRad="38100" dist="38100" dir="2700000" algn="tl">
                    <a:srgbClr val="000000">
                      <a:alpha val="43137"/>
                    </a:srgbClr>
                  </a:outerShdw>
                </a:effectLst>
              </a:rPr>
              <a:t>Ｐ３１</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p:txBody>
          <a:bodyPr/>
          <a:lstStyle/>
          <a:p>
            <a:fld id="{CC8522C2-B629-4FBD-BF1D-50E3E8BFD87B}" type="slidenum">
              <a:rPr lang="en-US" altLang="ja-JP" smtClean="0"/>
              <a:pPr/>
              <a:t>43</a:t>
            </a:fld>
            <a:r>
              <a:rPr lang="en-US" altLang="ja-JP"/>
              <a:t>      </a:t>
            </a:r>
            <a:endParaRPr lang="en-US" altLang="ja-JP" sz="1400"/>
          </a:p>
        </p:txBody>
      </p:sp>
      <p:graphicFrame>
        <p:nvGraphicFramePr>
          <p:cNvPr id="13" name="表 12"/>
          <p:cNvGraphicFramePr>
            <a:graphicFrameLocks noGrp="1"/>
          </p:cNvGraphicFramePr>
          <p:nvPr/>
        </p:nvGraphicFramePr>
        <p:xfrm>
          <a:off x="293914" y="252137"/>
          <a:ext cx="8784000" cy="6520946"/>
        </p:xfrm>
        <a:graphic>
          <a:graphicData uri="http://schemas.openxmlformats.org/drawingml/2006/table">
            <a:tbl>
              <a:tblPr/>
              <a:tblGrid>
                <a:gridCol w="1542570">
                  <a:extLst>
                    <a:ext uri="{9D8B030D-6E8A-4147-A177-3AD203B41FA5}">
                      <a16:colId xmlns:a16="http://schemas.microsoft.com/office/drawing/2014/main" val="20000"/>
                    </a:ext>
                  </a:extLst>
                </a:gridCol>
                <a:gridCol w="3771836">
                  <a:extLst>
                    <a:ext uri="{9D8B030D-6E8A-4147-A177-3AD203B41FA5}">
                      <a16:colId xmlns:a16="http://schemas.microsoft.com/office/drawing/2014/main" val="20001"/>
                    </a:ext>
                  </a:extLst>
                </a:gridCol>
                <a:gridCol w="3469594">
                  <a:extLst>
                    <a:ext uri="{9D8B030D-6E8A-4147-A177-3AD203B41FA5}">
                      <a16:colId xmlns:a16="http://schemas.microsoft.com/office/drawing/2014/main" val="20002"/>
                    </a:ext>
                  </a:extLst>
                </a:gridCol>
              </a:tblGrid>
              <a:tr h="883495">
                <a:tc>
                  <a:txBody>
                    <a:bodyPr/>
                    <a:lstStyle/>
                    <a:p>
                      <a:pPr algn="just">
                        <a:lnSpc>
                          <a:spcPct val="115000"/>
                        </a:lnSpc>
                        <a:spcAft>
                          <a:spcPts val="0"/>
                        </a:spcAft>
                      </a:pPr>
                      <a:endParaRPr lang="en-US" sz="2000" b="1" kern="100" dirty="0">
                        <a:latin typeface="HGPｺﾞｼｯｸM"/>
                        <a:ea typeface="ＭＳ 明朝"/>
                        <a:cs typeface="Times New Roman"/>
                      </a:endParaRPr>
                    </a:p>
                  </a:txBody>
                  <a:tcPr marL="43629" marR="43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ja-JP" sz="2000" b="1" kern="100" dirty="0">
                          <a:solidFill>
                            <a:srgbClr val="FFFFFF"/>
                          </a:solidFill>
                          <a:latin typeface="Century"/>
                          <a:ea typeface="HGPｺﾞｼｯｸM"/>
                          <a:cs typeface="Times New Roman"/>
                        </a:rPr>
                        <a:t>何故、このような状況になっているのか</a:t>
                      </a:r>
                      <a:endParaRPr lang="ja-JP" sz="2000" b="1" kern="100" dirty="0">
                        <a:latin typeface="Century"/>
                        <a:ea typeface="ＭＳ 明朝"/>
                        <a:cs typeface="Times New Roman"/>
                      </a:endParaRPr>
                    </a:p>
                  </a:txBody>
                  <a:tcPr marL="43629" marR="436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50000"/>
                      </a:schemeClr>
                    </a:solidFill>
                  </a:tcPr>
                </a:tc>
                <a:tc>
                  <a:txBody>
                    <a:bodyPr/>
                    <a:lstStyle/>
                    <a:p>
                      <a:pPr algn="just">
                        <a:spcAft>
                          <a:spcPts val="0"/>
                        </a:spcAft>
                      </a:pPr>
                      <a:r>
                        <a:rPr lang="ja-JP" sz="2000" b="1" kern="100" dirty="0">
                          <a:solidFill>
                            <a:srgbClr val="FFFFFF"/>
                          </a:solidFill>
                          <a:latin typeface="Century"/>
                          <a:ea typeface="HGPｺﾞｼｯｸM"/>
                          <a:cs typeface="Times New Roman"/>
                        </a:rPr>
                        <a:t>ニーズと資源（サービス）のミスマッチ状態はどこにあるのか</a:t>
                      </a:r>
                      <a:endParaRPr lang="ja-JP" sz="2000" b="1" kern="100" dirty="0">
                        <a:latin typeface="Century"/>
                        <a:ea typeface="ＭＳ 明朝"/>
                        <a:cs typeface="Times New Roman"/>
                      </a:endParaRPr>
                    </a:p>
                  </a:txBody>
                  <a:tcPr marL="43629" marR="436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50000"/>
                      </a:schemeClr>
                    </a:solidFill>
                  </a:tcPr>
                </a:tc>
                <a:extLst>
                  <a:ext uri="{0D108BD9-81ED-4DB2-BD59-A6C34878D82A}">
                    <a16:rowId xmlns:a16="http://schemas.microsoft.com/office/drawing/2014/main" val="10000"/>
                  </a:ext>
                </a:extLst>
              </a:tr>
              <a:tr h="1677906">
                <a:tc>
                  <a:txBody>
                    <a:bodyPr/>
                    <a:lstStyle/>
                    <a:p>
                      <a:pPr algn="just">
                        <a:lnSpc>
                          <a:spcPct val="115000"/>
                        </a:lnSpc>
                        <a:spcAft>
                          <a:spcPts val="0"/>
                        </a:spcAft>
                      </a:pPr>
                      <a:r>
                        <a:rPr lang="ja-JP" sz="2000" b="1" kern="100" dirty="0">
                          <a:latin typeface="Century"/>
                          <a:ea typeface="HGPｺﾞｼｯｸM"/>
                          <a:cs typeface="Times New Roman"/>
                        </a:rPr>
                        <a:t>ケアプランの</a:t>
                      </a:r>
                      <a:endParaRPr lang="ja-JP" sz="2000" b="1" kern="100" dirty="0">
                        <a:latin typeface="Century"/>
                        <a:ea typeface="ＭＳ 明朝"/>
                        <a:cs typeface="Times New Roman"/>
                      </a:endParaRPr>
                    </a:p>
                    <a:p>
                      <a:r>
                        <a:rPr lang="ja-JP" sz="2000" b="1" kern="100" dirty="0">
                          <a:latin typeface="Century"/>
                          <a:ea typeface="HGPｺﾞｼｯｸM"/>
                        </a:rPr>
                        <a:t>問題</a:t>
                      </a:r>
                      <a:r>
                        <a:rPr lang="ja-JP" sz="2000" b="1" kern="100" dirty="0">
                          <a:latin typeface="Century"/>
                        </a:rPr>
                        <a:t> </a:t>
                      </a:r>
                    </a:p>
                  </a:txBody>
                  <a:tcPr marL="43629" marR="436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2000" b="1" kern="100" dirty="0">
                          <a:solidFill>
                            <a:srgbClr val="FF0000"/>
                          </a:solidFill>
                          <a:latin typeface="Century"/>
                          <a:ea typeface="HGPｺﾞｼｯｸM"/>
                          <a:cs typeface="Times New Roman"/>
                        </a:rPr>
                        <a:t>（例）「歩けるようになる」という目標に対して、リハビリがプランになかった。</a:t>
                      </a:r>
                      <a:endParaRPr lang="ja-JP" sz="2000" b="1" kern="100" dirty="0">
                        <a:latin typeface="Century"/>
                        <a:ea typeface="ＭＳ 明朝"/>
                        <a:cs typeface="Times New Roman"/>
                      </a:endParaRPr>
                    </a:p>
                  </a:txBody>
                  <a:tcPr marL="43629" marR="43629" marT="1131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2000" b="1" kern="100" dirty="0">
                          <a:solidFill>
                            <a:srgbClr val="FF0000"/>
                          </a:solidFill>
                          <a:latin typeface="Century"/>
                          <a:ea typeface="HGPｺﾞｼｯｸM"/>
                          <a:cs typeface="Times New Roman"/>
                        </a:rPr>
                        <a:t>（例）片マヒのため、歩行器の操作は困難であった</a:t>
                      </a:r>
                      <a:endParaRPr lang="ja-JP" sz="2000" b="1" kern="100" dirty="0">
                        <a:latin typeface="Century"/>
                        <a:ea typeface="ＭＳ 明朝"/>
                        <a:cs typeface="Times New Roman"/>
                      </a:endParaRPr>
                    </a:p>
                  </a:txBody>
                  <a:tcPr marL="43629" marR="43629" marT="1131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679498">
                <a:tc>
                  <a:txBody>
                    <a:bodyPr/>
                    <a:lstStyle/>
                    <a:p>
                      <a:pPr algn="just">
                        <a:spcAft>
                          <a:spcPts val="0"/>
                        </a:spcAft>
                      </a:pPr>
                      <a:endParaRPr lang="en-US" sz="2000" b="1" kern="100" dirty="0">
                        <a:latin typeface="HGPｺﾞｼｯｸM"/>
                        <a:ea typeface="ＭＳ 明朝"/>
                        <a:cs typeface="Times New Roman"/>
                      </a:endParaRPr>
                    </a:p>
                    <a:p>
                      <a:r>
                        <a:rPr lang="ja-JP" sz="2000" b="1" kern="100" dirty="0">
                          <a:latin typeface="Century"/>
                          <a:ea typeface="HGPｺﾞｼｯｸM"/>
                        </a:rPr>
                        <a:t>サービス提供事業者の問題</a:t>
                      </a:r>
                      <a:r>
                        <a:rPr lang="ja-JP" sz="2000" b="1" kern="100" dirty="0">
                          <a:latin typeface="Century"/>
                        </a:rPr>
                        <a:t> </a:t>
                      </a:r>
                    </a:p>
                  </a:txBody>
                  <a:tcPr marL="43629" marR="436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2000" b="1" kern="100" dirty="0">
                          <a:solidFill>
                            <a:srgbClr val="FF0000"/>
                          </a:solidFill>
                          <a:latin typeface="Century"/>
                          <a:ea typeface="HGPｺﾞｼｯｸM"/>
                          <a:cs typeface="Times New Roman"/>
                        </a:rPr>
                        <a:t>（例）ホームヘルパーは、調理を本人が行えるよう声かけすることをしていなかった</a:t>
                      </a:r>
                      <a:endParaRPr lang="ja-JP" sz="2000" b="1" kern="100" dirty="0">
                        <a:latin typeface="Century"/>
                        <a:ea typeface="ＭＳ 明朝"/>
                        <a:cs typeface="Times New Roman"/>
                      </a:endParaRPr>
                    </a:p>
                  </a:txBody>
                  <a:tcPr marL="43629" marR="43629" marT="1131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2000" b="1" kern="100" dirty="0">
                          <a:solidFill>
                            <a:srgbClr val="FF0000"/>
                          </a:solidFill>
                          <a:latin typeface="Century"/>
                          <a:ea typeface="HGPｺﾞｼｯｸM"/>
                          <a:cs typeface="Times New Roman"/>
                        </a:rPr>
                        <a:t>（例）本人のニーズにあったリハビリができる体制でなかった</a:t>
                      </a:r>
                      <a:endParaRPr lang="ja-JP" sz="2000" b="1" kern="100" dirty="0">
                        <a:latin typeface="Century"/>
                        <a:ea typeface="ＭＳ 明朝"/>
                        <a:cs typeface="Times New Roman"/>
                      </a:endParaRPr>
                    </a:p>
                  </a:txBody>
                  <a:tcPr marL="43629" marR="43629" marT="1131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964452">
                <a:tc>
                  <a:txBody>
                    <a:bodyPr/>
                    <a:lstStyle/>
                    <a:p>
                      <a:pPr algn="just">
                        <a:spcAft>
                          <a:spcPts val="0"/>
                        </a:spcAft>
                      </a:pPr>
                      <a:endParaRPr lang="en-US" sz="2000" b="1" kern="100" dirty="0">
                        <a:latin typeface="HGPｺﾞｼｯｸM"/>
                        <a:ea typeface="ＭＳ 明朝"/>
                        <a:cs typeface="Times New Roman"/>
                      </a:endParaRPr>
                    </a:p>
                    <a:p>
                      <a:r>
                        <a:rPr lang="ja-JP" sz="2000" b="1" kern="100" dirty="0">
                          <a:latin typeface="Century"/>
                          <a:ea typeface="HGPｺﾞｼｯｸM"/>
                        </a:rPr>
                        <a:t>利用者・家族の問題</a:t>
                      </a:r>
                      <a:r>
                        <a:rPr lang="ja-JP" sz="2000" b="1" kern="100" dirty="0">
                          <a:latin typeface="Century"/>
                        </a:rPr>
                        <a:t> </a:t>
                      </a:r>
                    </a:p>
                  </a:txBody>
                  <a:tcPr marL="43629" marR="436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2000" b="1" kern="100" dirty="0">
                          <a:solidFill>
                            <a:srgbClr val="FF0000"/>
                          </a:solidFill>
                          <a:latin typeface="Century"/>
                          <a:ea typeface="HGPｺﾞｼｯｸM"/>
                          <a:cs typeface="Times New Roman"/>
                        </a:rPr>
                        <a:t>（例）家族は本人の意向を無視して、サービス利用を押しつけていた。</a:t>
                      </a:r>
                      <a:endParaRPr lang="ja-JP" sz="2000" b="1" kern="100" dirty="0">
                        <a:latin typeface="Century"/>
                        <a:ea typeface="ＭＳ 明朝"/>
                        <a:cs typeface="Times New Roman"/>
                      </a:endParaRPr>
                    </a:p>
                  </a:txBody>
                  <a:tcPr marL="43629" marR="43629" marT="1131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2000" b="1" kern="100" dirty="0">
                          <a:solidFill>
                            <a:srgbClr val="FF0000"/>
                          </a:solidFill>
                          <a:latin typeface="Century"/>
                          <a:ea typeface="HGPｺﾞｼｯｸM"/>
                          <a:cs typeface="Times New Roman"/>
                        </a:rPr>
                        <a:t>（例）もともと人との関わりが苦手だったのに、大規模なデイでの利用を実施した</a:t>
                      </a:r>
                      <a:endParaRPr lang="ja-JP" sz="2000" b="1" kern="100" dirty="0">
                        <a:latin typeface="Century"/>
                        <a:ea typeface="ＭＳ 明朝"/>
                        <a:cs typeface="Times New Roman"/>
                      </a:endParaRPr>
                    </a:p>
                  </a:txBody>
                  <a:tcPr marL="43629" marR="43629" marT="1131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75847">
                <a:tc>
                  <a:txBody>
                    <a:bodyPr/>
                    <a:lstStyle/>
                    <a:p>
                      <a:pPr algn="just">
                        <a:lnSpc>
                          <a:spcPct val="115000"/>
                        </a:lnSpc>
                        <a:spcAft>
                          <a:spcPts val="0"/>
                        </a:spcAft>
                      </a:pPr>
                      <a:r>
                        <a:rPr lang="ja-JP" sz="2000" b="1" kern="100" dirty="0">
                          <a:latin typeface="Century"/>
                          <a:ea typeface="HGPｺﾞｼｯｸM"/>
                          <a:cs typeface="Times New Roman"/>
                        </a:rPr>
                        <a:t>その他</a:t>
                      </a:r>
                      <a:endParaRPr lang="ja-JP" sz="2000" b="1" kern="100" dirty="0">
                        <a:latin typeface="Century"/>
                        <a:ea typeface="ＭＳ 明朝"/>
                        <a:cs typeface="Times New Roman"/>
                      </a:endParaRPr>
                    </a:p>
                  </a:txBody>
                  <a:tcPr marL="43629" marR="436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2000" b="1" kern="100" dirty="0">
                        <a:latin typeface="HGPｺﾞｼｯｸM"/>
                        <a:ea typeface="ＭＳ 明朝"/>
                        <a:cs typeface="Times New Roman"/>
                      </a:endParaRPr>
                    </a:p>
                  </a:txBody>
                  <a:tcPr marL="43629" marR="43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2000" b="1" kern="100" dirty="0">
                        <a:latin typeface="HGPｺﾞｼｯｸM"/>
                        <a:ea typeface="ＭＳ 明朝"/>
                        <a:cs typeface="Times New Roman"/>
                      </a:endParaRPr>
                    </a:p>
                  </a:txBody>
                  <a:tcPr marL="43629" marR="43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22" name="Rectangle 4"/>
          <p:cNvSpPr>
            <a:spLocks noChangeArrowheads="1"/>
          </p:cNvSpPr>
          <p:nvPr/>
        </p:nvSpPr>
        <p:spPr bwMode="auto">
          <a:xfrm>
            <a:off x="6222568" y="1939893"/>
            <a:ext cx="2438936" cy="819636"/>
          </a:xfrm>
          <a:prstGeom prst="rect">
            <a:avLst/>
          </a:prstGeom>
          <a:solidFill>
            <a:srgbClr val="CCFF99"/>
          </a:solidFill>
          <a:ln w="9525">
            <a:solidFill>
              <a:srgbClr val="FFFFFF"/>
            </a:solidFill>
            <a:miter lim="800000"/>
            <a:headEnd/>
            <a:tailEnd/>
          </a:ln>
          <a:effectLst>
            <a:outerShdw dist="25400" algn="ctr" rotWithShape="0">
              <a:srgbClr val="808080"/>
            </a:outerShdw>
          </a:effectLst>
        </p:spPr>
        <p:txBody>
          <a:bodyPr vert="horz" wrap="square" lIns="0" tIns="34920" rIns="0" bIns="241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dirty="0">
                <a:ln>
                  <a:noFill/>
                </a:ln>
                <a:solidFill>
                  <a:schemeClr val="tx1"/>
                </a:solidFill>
                <a:effectLst/>
                <a:latin typeface="HGPｺﾞｼｯｸM" pitchFamily="50" charset="-128"/>
                <a:ea typeface="HGPｺﾞｼｯｸM" pitchFamily="50" charset="-128"/>
                <a:cs typeface="ＭＳ Ｐゴシック" pitchFamily="50" charset="-128"/>
              </a:rPr>
              <a:t>目標に対してサービス</a:t>
            </a:r>
          </a:p>
          <a:p>
            <a:pPr marL="0" marR="0" lvl="0" indent="0"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dirty="0">
                <a:ln>
                  <a:noFill/>
                </a:ln>
                <a:solidFill>
                  <a:schemeClr val="tx1"/>
                </a:solidFill>
                <a:effectLst/>
                <a:latin typeface="HGPｺﾞｼｯｸM" pitchFamily="50" charset="-128"/>
                <a:ea typeface="HGPｺﾞｼｯｸM" pitchFamily="50" charset="-128"/>
                <a:cs typeface="ＭＳ Ｐゴシック" pitchFamily="50" charset="-128"/>
              </a:rPr>
              <a:t>内容が不適切</a:t>
            </a:r>
            <a:endParaRPr kumimoji="1" lang="ja-JP" sz="20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3" name="Rectangle 5"/>
          <p:cNvSpPr>
            <a:spLocks noChangeArrowheads="1"/>
          </p:cNvSpPr>
          <p:nvPr/>
        </p:nvSpPr>
        <p:spPr bwMode="auto">
          <a:xfrm>
            <a:off x="2687317" y="1956222"/>
            <a:ext cx="2374541" cy="770650"/>
          </a:xfrm>
          <a:prstGeom prst="rect">
            <a:avLst/>
          </a:prstGeom>
          <a:solidFill>
            <a:srgbClr val="CCFF99"/>
          </a:solidFill>
          <a:ln w="9525">
            <a:solidFill>
              <a:srgbClr val="FFFFFF"/>
            </a:solidFill>
            <a:miter lim="800000"/>
            <a:headEnd/>
            <a:tailEnd/>
          </a:ln>
          <a:effectLst>
            <a:outerShdw dist="35921" dir="2700000" algn="ctr" rotWithShape="0">
              <a:srgbClr val="808080"/>
            </a:outerShdw>
          </a:effectLst>
        </p:spPr>
        <p:txBody>
          <a:bodyPr vert="horz" wrap="square" lIns="0" tIns="34920" rIns="0" bIns="241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dirty="0">
                <a:ln>
                  <a:noFill/>
                </a:ln>
                <a:solidFill>
                  <a:schemeClr val="tx1"/>
                </a:solidFill>
                <a:effectLst/>
                <a:latin typeface="HGPｺﾞｼｯｸM" pitchFamily="50" charset="-128"/>
                <a:ea typeface="HGPｺﾞｼｯｸM" pitchFamily="50" charset="-128"/>
                <a:cs typeface="ＭＳ Ｐゴシック" pitchFamily="50" charset="-128"/>
              </a:rPr>
              <a:t>目標に対してサービス</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dirty="0">
                <a:ln>
                  <a:noFill/>
                </a:ln>
                <a:solidFill>
                  <a:schemeClr val="tx1"/>
                </a:solidFill>
                <a:effectLst/>
                <a:latin typeface="HGPｺﾞｼｯｸM" pitchFamily="50" charset="-128"/>
                <a:ea typeface="HGPｺﾞｼｯｸM" pitchFamily="50" charset="-128"/>
                <a:cs typeface="ＭＳ Ｐゴシック" pitchFamily="50" charset="-128"/>
              </a:rPr>
              <a:t>必要量が見込み違い</a:t>
            </a:r>
            <a:endParaRPr kumimoji="1" lang="ja-JP" sz="20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4" name="Rectangle 7"/>
          <p:cNvSpPr>
            <a:spLocks noChangeArrowheads="1"/>
          </p:cNvSpPr>
          <p:nvPr/>
        </p:nvSpPr>
        <p:spPr bwMode="auto">
          <a:xfrm>
            <a:off x="2679267" y="3754349"/>
            <a:ext cx="2438936" cy="638037"/>
          </a:xfrm>
          <a:prstGeom prst="rect">
            <a:avLst/>
          </a:prstGeom>
          <a:solidFill>
            <a:srgbClr val="CCFF99"/>
          </a:solidFill>
          <a:ln w="9525">
            <a:solidFill>
              <a:srgbClr val="FFFFFF"/>
            </a:solidFill>
            <a:miter lim="800000"/>
            <a:headEnd/>
            <a:tailEnd/>
          </a:ln>
          <a:effectLst>
            <a:outerShdw dist="35921" dir="2700000" algn="ctr" rotWithShape="0">
              <a:srgbClr val="808080"/>
            </a:outerShdw>
          </a:effectLst>
        </p:spPr>
        <p:txBody>
          <a:bodyPr vert="horz" wrap="square" lIns="0" tIns="146520" rIns="0" bIns="241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a:ln>
                  <a:noFill/>
                </a:ln>
                <a:solidFill>
                  <a:schemeClr val="tx1"/>
                </a:solidFill>
                <a:effectLst/>
                <a:latin typeface="HGPｺﾞｼｯｸM" pitchFamily="50" charset="-128"/>
                <a:ea typeface="HGPｺﾞｼｯｸM" pitchFamily="50" charset="-128"/>
                <a:cs typeface="ＭＳ Ｐゴシック" pitchFamily="50" charset="-128"/>
              </a:rPr>
              <a:t>計画を無視している</a:t>
            </a:r>
            <a:endParaRPr kumimoji="1" lang="ja-JP" sz="20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5" name="Rectangle 6"/>
          <p:cNvSpPr>
            <a:spLocks noChangeArrowheads="1"/>
          </p:cNvSpPr>
          <p:nvPr/>
        </p:nvSpPr>
        <p:spPr bwMode="auto">
          <a:xfrm>
            <a:off x="6312259" y="3623721"/>
            <a:ext cx="2374541" cy="768666"/>
          </a:xfrm>
          <a:prstGeom prst="rect">
            <a:avLst/>
          </a:prstGeom>
          <a:solidFill>
            <a:srgbClr val="CCFF99"/>
          </a:solidFill>
          <a:ln w="9525">
            <a:solidFill>
              <a:srgbClr val="FFFFFF"/>
            </a:solidFill>
            <a:miter lim="800000"/>
            <a:headEnd/>
            <a:tailEnd/>
          </a:ln>
          <a:effectLst>
            <a:outerShdw dist="35921" dir="2700000" algn="ctr" rotWithShape="0">
              <a:srgbClr val="808080"/>
            </a:outerShdw>
          </a:effectLst>
        </p:spPr>
        <p:txBody>
          <a:bodyPr vert="horz" wrap="square" lIns="0" tIns="38100" rIns="0" bIns="241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dirty="0">
                <a:ln>
                  <a:noFill/>
                </a:ln>
                <a:solidFill>
                  <a:schemeClr val="tx1"/>
                </a:solidFill>
                <a:effectLst/>
                <a:latin typeface="HGPｺﾞｼｯｸM" pitchFamily="50" charset="-128"/>
                <a:ea typeface="HGPｺﾞｼｯｸM" pitchFamily="50" charset="-128"/>
                <a:cs typeface="ＭＳ Ｐゴシック" pitchFamily="50" charset="-128"/>
              </a:rPr>
              <a:t>適切・必要なサービスが提供されていない</a:t>
            </a:r>
            <a:endParaRPr kumimoji="1" lang="ja-JP" sz="20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6" name="Rectangle 9"/>
          <p:cNvSpPr>
            <a:spLocks noChangeArrowheads="1"/>
          </p:cNvSpPr>
          <p:nvPr/>
        </p:nvSpPr>
        <p:spPr bwMode="auto">
          <a:xfrm>
            <a:off x="2690572" y="5408523"/>
            <a:ext cx="2438936" cy="864000"/>
          </a:xfrm>
          <a:prstGeom prst="rect">
            <a:avLst/>
          </a:prstGeom>
          <a:solidFill>
            <a:srgbClr val="CCFF99"/>
          </a:solidFill>
          <a:ln w="9525">
            <a:solidFill>
              <a:srgbClr val="FFFFFF"/>
            </a:solidFill>
            <a:miter lim="800000"/>
            <a:headEnd/>
            <a:tailEnd/>
          </a:ln>
          <a:effectLst>
            <a:outerShdw dist="35921" dir="2700000" algn="ctr" rotWithShape="0">
              <a:srgbClr val="808080"/>
            </a:outerShdw>
          </a:effectLst>
        </p:spPr>
        <p:txBody>
          <a:bodyPr vert="horz" wrap="square" lIns="108000" tIns="38100" rIns="108000" bIns="241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dirty="0">
                <a:ln>
                  <a:noFill/>
                </a:ln>
                <a:solidFill>
                  <a:schemeClr val="tx1"/>
                </a:solidFill>
                <a:effectLst/>
                <a:latin typeface="HGPｺﾞｼｯｸM" pitchFamily="50" charset="-128"/>
                <a:ea typeface="HGPｺﾞｼｯｸM" pitchFamily="50" charset="-128"/>
                <a:cs typeface="ＭＳ Ｐゴシック" pitchFamily="50" charset="-128"/>
              </a:rPr>
              <a:t> </a:t>
            </a:r>
            <a:r>
              <a:rPr kumimoji="1" lang="ja-JP" altLang="en-US" sz="2000" b="0" i="0" u="none" strike="noStrike" cap="none" normalizeH="0" baseline="0" dirty="0">
                <a:ln>
                  <a:noFill/>
                </a:ln>
                <a:solidFill>
                  <a:schemeClr val="tx1"/>
                </a:solidFill>
                <a:effectLst/>
                <a:latin typeface="HGPｺﾞｼｯｸM" pitchFamily="50" charset="-128"/>
                <a:ea typeface="HGPｺﾞｼｯｸM" pitchFamily="50" charset="-128"/>
                <a:cs typeface="ＭＳ Ｐゴシック" pitchFamily="50" charset="-128"/>
              </a:rPr>
              <a:t>要望・状況</a:t>
            </a:r>
            <a:endParaRPr kumimoji="1" lang="en-US" altLang="ja-JP" sz="2000" b="0" i="0" u="none" strike="noStrike" cap="none" normalizeH="0" baseline="0" dirty="0">
              <a:ln>
                <a:noFill/>
              </a:ln>
              <a:solidFill>
                <a:schemeClr val="tx1"/>
              </a:solidFill>
              <a:effectLst/>
              <a:latin typeface="HGPｺﾞｼｯｸM" pitchFamily="50" charset="-128"/>
              <a:ea typeface="HGPｺﾞｼｯｸM" pitchFamily="50" charset="-128"/>
              <a:cs typeface="ＭＳ Ｐゴシック" pitchFamily="50" charset="-128"/>
            </a:endParaRPr>
          </a:p>
          <a:p>
            <a:pPr marL="0" marR="0" lvl="0" indent="0"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dirty="0">
                <a:ln>
                  <a:noFill/>
                </a:ln>
                <a:solidFill>
                  <a:schemeClr val="tx1"/>
                </a:solidFill>
                <a:effectLst/>
                <a:latin typeface="HGPｺﾞｼｯｸM" pitchFamily="50" charset="-128"/>
                <a:ea typeface="HGPｺﾞｼｯｸM" pitchFamily="50" charset="-128"/>
                <a:cs typeface="ＭＳ Ｐゴシック" pitchFamily="50" charset="-128"/>
              </a:rPr>
              <a:t>（心身状況・環境など）が変わった</a:t>
            </a:r>
            <a:endParaRPr kumimoji="1" lang="ja-JP" sz="20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7" name="Rectangle 13"/>
          <p:cNvSpPr>
            <a:spLocks noChangeArrowheads="1"/>
          </p:cNvSpPr>
          <p:nvPr/>
        </p:nvSpPr>
        <p:spPr bwMode="auto">
          <a:xfrm>
            <a:off x="6347428" y="5481195"/>
            <a:ext cx="2374541" cy="756000"/>
          </a:xfrm>
          <a:prstGeom prst="rect">
            <a:avLst/>
          </a:prstGeom>
          <a:solidFill>
            <a:srgbClr val="CCFF99"/>
          </a:solidFill>
          <a:ln w="9525">
            <a:solidFill>
              <a:srgbClr val="FFFFFF"/>
            </a:solidFill>
            <a:miter lim="800000"/>
            <a:headEnd/>
            <a:tailEnd/>
          </a:ln>
          <a:effectLst>
            <a:outerShdw dist="35921" dir="2700000" algn="ctr" rotWithShape="0">
              <a:srgbClr val="808080"/>
            </a:outerShdw>
          </a:effectLst>
        </p:spPr>
        <p:txBody>
          <a:bodyPr vert="horz" wrap="square" lIns="0" tIns="38100" rIns="0" bIns="241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dirty="0">
                <a:ln>
                  <a:noFill/>
                </a:ln>
                <a:solidFill>
                  <a:schemeClr val="tx1"/>
                </a:solidFill>
                <a:effectLst/>
                <a:latin typeface="HGPｺﾞｼｯｸM" pitchFamily="50" charset="-128"/>
                <a:ea typeface="HGPｺﾞｼｯｸM" pitchFamily="50" charset="-128"/>
                <a:cs typeface="ＭＳ Ｐゴシック" pitchFamily="50" charset="-128"/>
              </a:rPr>
              <a:t>プラン（目標）を理解</a:t>
            </a:r>
            <a:endParaRPr kumimoji="1" lang="en-US" altLang="ja-JP" sz="2000" b="0" i="0" u="none" strike="noStrike" cap="none" normalizeH="0" baseline="0" dirty="0">
              <a:ln>
                <a:noFill/>
              </a:ln>
              <a:solidFill>
                <a:schemeClr val="tx1"/>
              </a:solidFill>
              <a:effectLst/>
              <a:latin typeface="HGPｺﾞｼｯｸM" pitchFamily="50" charset="-128"/>
              <a:ea typeface="HGPｺﾞｼｯｸM" pitchFamily="50" charset="-128"/>
              <a:cs typeface="ＭＳ Ｐゴシック"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dirty="0">
                <a:ln>
                  <a:noFill/>
                </a:ln>
                <a:solidFill>
                  <a:schemeClr val="tx1"/>
                </a:solidFill>
                <a:effectLst/>
                <a:latin typeface="HGPｺﾞｼｯｸM" pitchFamily="50" charset="-128"/>
                <a:ea typeface="HGPｺﾞｼｯｸM" pitchFamily="50" charset="-128"/>
                <a:cs typeface="ＭＳ Ｐゴシック" pitchFamily="50" charset="-128"/>
              </a:rPr>
              <a:t>していない</a:t>
            </a:r>
            <a:endParaRPr kumimoji="1" lang="ja-JP" sz="20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8" name="フローチャート : カード 5"/>
          <p:cNvSpPr/>
          <p:nvPr/>
        </p:nvSpPr>
        <p:spPr>
          <a:xfrm>
            <a:off x="211015" y="0"/>
            <a:ext cx="1584000" cy="720080"/>
          </a:xfrm>
          <a:prstGeom prst="flowChartPunchedCard">
            <a:avLst/>
          </a:prstGeom>
          <a:solidFill>
            <a:srgbClr val="FFFF99"/>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rgbClr val="FF0000"/>
                </a:solidFill>
              </a:rPr>
              <a:t>ワークシート</a:t>
            </a:r>
            <a:endParaRPr kumimoji="1" lang="en-US" altLang="ja-JP" sz="2000" b="1" dirty="0">
              <a:solidFill>
                <a:srgbClr val="FF0000"/>
              </a:solidFill>
            </a:endParaRPr>
          </a:p>
          <a:p>
            <a:pPr algn="ctr"/>
            <a:r>
              <a:rPr kumimoji="1" lang="ja-JP" altLang="en-US" sz="2000" b="1" dirty="0">
                <a:solidFill>
                  <a:srgbClr val="FF0000"/>
                </a:solidFill>
              </a:rPr>
              <a:t>Ｐ３２</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 y="0"/>
            <a:ext cx="9143999" cy="1518249"/>
          </a:xfrm>
          <a:solidFill>
            <a:schemeClr val="accent5"/>
          </a:solidFill>
        </p:spPr>
        <p:txBody>
          <a:bodyPr/>
          <a:lstStyle/>
          <a:p>
            <a:r>
              <a:rPr lang="ja-JP" altLang="ja-JP" dirty="0"/>
              <a:t>＜演習＞</a:t>
            </a:r>
            <a:br>
              <a:rPr lang="en-US" altLang="ja-JP" sz="1000" dirty="0"/>
            </a:br>
            <a:br>
              <a:rPr lang="en-US" altLang="ja-JP" sz="1000" dirty="0"/>
            </a:br>
            <a:endParaRPr kumimoji="1" lang="ja-JP" altLang="en-US" dirty="0"/>
          </a:p>
        </p:txBody>
      </p:sp>
      <p:sp>
        <p:nvSpPr>
          <p:cNvPr id="3" name="サブタイトル 2"/>
          <p:cNvSpPr>
            <a:spLocks noGrp="1"/>
          </p:cNvSpPr>
          <p:nvPr>
            <p:ph type="subTitle" idx="1"/>
          </p:nvPr>
        </p:nvSpPr>
        <p:spPr>
          <a:xfrm>
            <a:off x="1018903" y="498360"/>
            <a:ext cx="8125097" cy="847114"/>
          </a:xfrm>
        </p:spPr>
        <p:txBody>
          <a:bodyPr/>
          <a:lstStyle/>
          <a:p>
            <a:pPr algn="l">
              <a:lnSpc>
                <a:spcPct val="150000"/>
              </a:lnSpc>
            </a:pPr>
            <a:r>
              <a:rPr lang="ja-JP" altLang="ja-JP" sz="2800" b="1" dirty="0">
                <a:solidFill>
                  <a:srgbClr val="FF0000"/>
                </a:solidFill>
              </a:rPr>
              <a:t>　</a:t>
            </a:r>
            <a:r>
              <a:rPr lang="ja-JP" altLang="en-US" sz="4000" b="1" dirty="0">
                <a:solidFill>
                  <a:srgbClr val="7030A0"/>
                </a:solidFill>
              </a:rPr>
              <a:t>④　</a:t>
            </a:r>
            <a:r>
              <a:rPr lang="ja-JP" altLang="ja-JP" sz="4000" b="1" dirty="0">
                <a:solidFill>
                  <a:srgbClr val="7030A0"/>
                </a:solidFill>
              </a:rPr>
              <a:t>ケアプラン</a:t>
            </a:r>
            <a:r>
              <a:rPr lang="ja-JP" altLang="en-US" sz="4000" b="1" dirty="0">
                <a:solidFill>
                  <a:srgbClr val="7030A0"/>
                </a:solidFill>
              </a:rPr>
              <a:t>第２表</a:t>
            </a:r>
            <a:r>
              <a:rPr lang="ja-JP" altLang="ja-JP" sz="4000" b="1" dirty="0">
                <a:solidFill>
                  <a:srgbClr val="7030A0"/>
                </a:solidFill>
              </a:rPr>
              <a:t>の見直し　</a:t>
            </a:r>
            <a:endParaRPr lang="ja-JP" altLang="ja-JP" sz="4000" dirty="0">
              <a:solidFill>
                <a:srgbClr val="7030A0"/>
              </a:solidFill>
            </a:endParaRPr>
          </a:p>
          <a:p>
            <a:pPr algn="l"/>
            <a:endParaRPr kumimoji="1" lang="ja-JP" altLang="en-US" dirty="0">
              <a:solidFill>
                <a:srgbClr val="FF0000"/>
              </a:solidFill>
            </a:endParaRPr>
          </a:p>
        </p:txBody>
      </p:sp>
      <p:sp>
        <p:nvSpPr>
          <p:cNvPr id="5" name="正方形/長方形 4"/>
          <p:cNvSpPr/>
          <p:nvPr/>
        </p:nvSpPr>
        <p:spPr>
          <a:xfrm>
            <a:off x="1" y="1638955"/>
            <a:ext cx="9144000" cy="3354765"/>
          </a:xfrm>
          <a:prstGeom prst="rect">
            <a:avLst/>
          </a:prstGeom>
        </p:spPr>
        <p:txBody>
          <a:bodyPr wrap="square">
            <a:spAutoFit/>
          </a:bodyPr>
          <a:lstStyle/>
          <a:p>
            <a:pPr algn="l"/>
            <a:r>
              <a:rPr lang="ja-JP" altLang="ja-JP" dirty="0"/>
              <a:t>　</a:t>
            </a:r>
            <a:r>
              <a:rPr lang="ja-JP" altLang="ja-JP" sz="3200" dirty="0"/>
              <a:t>演習➂</a:t>
            </a:r>
            <a:r>
              <a:rPr lang="ja-JP" altLang="ja-JP" sz="3200" dirty="0">
                <a:solidFill>
                  <a:srgbClr val="FF3399"/>
                </a:solidFill>
              </a:rPr>
              <a:t>「</a:t>
            </a:r>
            <a:r>
              <a:rPr lang="ja-JP" altLang="en-US" sz="3200" dirty="0">
                <a:solidFill>
                  <a:srgbClr val="FF3399"/>
                </a:solidFill>
              </a:rPr>
              <a:t>ケアプランの見直しに導く</a:t>
            </a:r>
            <a:r>
              <a:rPr lang="ja-JP" altLang="ja-JP" sz="3200" dirty="0">
                <a:solidFill>
                  <a:srgbClr val="FF3399"/>
                </a:solidFill>
              </a:rPr>
              <a:t>モニタリング」</a:t>
            </a:r>
            <a:r>
              <a:rPr lang="ja-JP" altLang="en-US" sz="3200" dirty="0">
                <a:solidFill>
                  <a:srgbClr val="FF3399"/>
                </a:solidFill>
              </a:rPr>
              <a:t>　</a:t>
            </a:r>
            <a:endParaRPr lang="en-US" altLang="ja-JP" sz="3200" dirty="0">
              <a:solidFill>
                <a:srgbClr val="FF3399"/>
              </a:solidFill>
            </a:endParaRPr>
          </a:p>
          <a:p>
            <a:pPr algn="l"/>
            <a:r>
              <a:rPr lang="ja-JP" altLang="en-US" sz="3200" dirty="0">
                <a:solidFill>
                  <a:srgbClr val="FF3399"/>
                </a:solidFill>
              </a:rPr>
              <a:t>　</a:t>
            </a:r>
            <a:r>
              <a:rPr lang="ja-JP" altLang="ja-JP" sz="3200" dirty="0"/>
              <a:t>により、</a:t>
            </a:r>
            <a:r>
              <a:rPr lang="ja-JP" altLang="en-US" sz="3600" dirty="0">
                <a:solidFill>
                  <a:schemeClr val="accent2">
                    <a:lumMod val="75000"/>
                  </a:schemeClr>
                </a:solidFill>
                <a:effectLst>
                  <a:outerShdw blurRad="38100" dist="38100" dir="2700000" algn="tl">
                    <a:srgbClr val="000000">
                      <a:alpha val="43137"/>
                    </a:srgbClr>
                  </a:outerShdw>
                </a:effectLst>
              </a:rPr>
              <a:t>・</a:t>
            </a:r>
            <a:r>
              <a:rPr lang="ja-JP" altLang="ja-JP" sz="3600" dirty="0">
                <a:solidFill>
                  <a:schemeClr val="accent2">
                    <a:lumMod val="75000"/>
                  </a:schemeClr>
                </a:solidFill>
                <a:effectLst>
                  <a:outerShdw blurRad="38100" dist="38100" dir="2700000" algn="tl">
                    <a:srgbClr val="000000">
                      <a:alpha val="43137"/>
                    </a:srgbClr>
                  </a:outerShdw>
                </a:effectLst>
              </a:rPr>
              <a:t>ニーズの変化、</a:t>
            </a:r>
            <a:endParaRPr lang="en-US" altLang="ja-JP" sz="3600" dirty="0">
              <a:solidFill>
                <a:schemeClr val="accent2">
                  <a:lumMod val="75000"/>
                </a:schemeClr>
              </a:solidFill>
              <a:effectLst>
                <a:outerShdw blurRad="38100" dist="38100" dir="2700000" algn="tl">
                  <a:srgbClr val="000000">
                    <a:alpha val="43137"/>
                  </a:srgbClr>
                </a:outerShdw>
              </a:effectLst>
            </a:endParaRPr>
          </a:p>
          <a:p>
            <a:pPr algn="l"/>
            <a:r>
              <a:rPr lang="ja-JP" altLang="en-US" sz="3600" dirty="0">
                <a:solidFill>
                  <a:schemeClr val="accent2">
                    <a:lumMod val="75000"/>
                  </a:schemeClr>
                </a:solidFill>
                <a:effectLst>
                  <a:outerShdw blurRad="38100" dist="38100" dir="2700000" algn="tl">
                    <a:srgbClr val="000000">
                      <a:alpha val="43137"/>
                    </a:srgbClr>
                  </a:outerShdw>
                </a:effectLst>
              </a:rPr>
              <a:t>　　　　　・</a:t>
            </a:r>
            <a:r>
              <a:rPr lang="ja-JP" altLang="ja-JP" sz="3600" dirty="0">
                <a:solidFill>
                  <a:schemeClr val="accent2">
                    <a:lumMod val="75000"/>
                  </a:schemeClr>
                </a:solidFill>
                <a:effectLst>
                  <a:outerShdw blurRad="38100" dist="38100" dir="2700000" algn="tl">
                    <a:srgbClr val="000000">
                      <a:alpha val="43137"/>
                    </a:srgbClr>
                  </a:outerShdw>
                </a:effectLst>
              </a:rPr>
              <a:t>利用者・家族の満足度</a:t>
            </a:r>
            <a:endParaRPr lang="en-US" altLang="ja-JP" sz="3600" dirty="0">
              <a:solidFill>
                <a:schemeClr val="accent2">
                  <a:lumMod val="75000"/>
                </a:schemeClr>
              </a:solidFill>
              <a:effectLst>
                <a:outerShdw blurRad="38100" dist="38100" dir="2700000" algn="tl">
                  <a:srgbClr val="000000">
                    <a:alpha val="43137"/>
                  </a:srgbClr>
                </a:outerShdw>
              </a:effectLst>
            </a:endParaRPr>
          </a:p>
          <a:p>
            <a:pPr algn="l"/>
            <a:r>
              <a:rPr lang="ja-JP" altLang="en-US" sz="3600" dirty="0">
                <a:solidFill>
                  <a:schemeClr val="accent2">
                    <a:lumMod val="75000"/>
                  </a:schemeClr>
                </a:solidFill>
                <a:effectLst>
                  <a:outerShdw blurRad="38100" dist="38100" dir="2700000" algn="tl">
                    <a:srgbClr val="000000">
                      <a:alpha val="43137"/>
                    </a:srgbClr>
                  </a:outerShdw>
                </a:effectLst>
              </a:rPr>
              <a:t>　　　　　・</a:t>
            </a:r>
            <a:r>
              <a:rPr lang="ja-JP" altLang="ja-JP" sz="3600" dirty="0">
                <a:solidFill>
                  <a:schemeClr val="accent2">
                    <a:lumMod val="75000"/>
                  </a:schemeClr>
                </a:solidFill>
                <a:effectLst>
                  <a:outerShdw blurRad="38100" dist="38100" dir="2700000" algn="tl">
                    <a:srgbClr val="000000">
                      <a:alpha val="43137"/>
                    </a:srgbClr>
                  </a:outerShdw>
                </a:effectLst>
              </a:rPr>
              <a:t>サービス提供側の課題</a:t>
            </a:r>
            <a:endParaRPr lang="en-US" altLang="ja-JP" sz="3600" dirty="0">
              <a:solidFill>
                <a:schemeClr val="accent2">
                  <a:lumMod val="75000"/>
                </a:schemeClr>
              </a:solidFill>
              <a:effectLst>
                <a:outerShdw blurRad="38100" dist="38100" dir="2700000" algn="tl">
                  <a:srgbClr val="000000">
                    <a:alpha val="43137"/>
                  </a:srgbClr>
                </a:outerShdw>
              </a:effectLst>
            </a:endParaRPr>
          </a:p>
          <a:p>
            <a:pPr algn="l"/>
            <a:r>
              <a:rPr lang="ja-JP" altLang="en-US" sz="3600" dirty="0">
                <a:solidFill>
                  <a:schemeClr val="accent2">
                    <a:lumMod val="75000"/>
                  </a:schemeClr>
                </a:solidFill>
                <a:effectLst>
                  <a:outerShdw blurRad="38100" dist="38100" dir="2700000" algn="tl">
                    <a:srgbClr val="000000">
                      <a:alpha val="43137"/>
                    </a:srgbClr>
                  </a:outerShdw>
                </a:effectLst>
              </a:rPr>
              <a:t>　　　　　・</a:t>
            </a:r>
            <a:r>
              <a:rPr lang="ja-JP" altLang="ja-JP" sz="3600" dirty="0">
                <a:solidFill>
                  <a:schemeClr val="accent2">
                    <a:lumMod val="75000"/>
                  </a:schemeClr>
                </a:solidFill>
                <a:effectLst>
                  <a:outerShdw blurRad="38100" dist="38100" dir="2700000" algn="tl">
                    <a:srgbClr val="000000">
                      <a:alpha val="43137"/>
                    </a:srgbClr>
                  </a:outerShdw>
                </a:effectLst>
              </a:rPr>
              <a:t>新たなニーズの発生</a:t>
            </a:r>
            <a:r>
              <a:rPr lang="ja-JP" altLang="en-US" sz="3600" dirty="0">
                <a:solidFill>
                  <a:schemeClr val="accent2">
                    <a:lumMod val="75000"/>
                  </a:schemeClr>
                </a:solidFill>
              </a:rPr>
              <a:t>　</a:t>
            </a:r>
            <a:r>
              <a:rPr lang="ja-JP" altLang="ja-JP" sz="3600" dirty="0">
                <a:solidFill>
                  <a:schemeClr val="accent2">
                    <a:lumMod val="75000"/>
                  </a:schemeClr>
                </a:solidFill>
              </a:rPr>
              <a:t>など</a:t>
            </a:r>
            <a:endParaRPr lang="en-US" altLang="ja-JP" sz="3600" dirty="0">
              <a:solidFill>
                <a:schemeClr val="accent2">
                  <a:lumMod val="75000"/>
                </a:schemeClr>
              </a:solidFill>
            </a:endParaRPr>
          </a:p>
          <a:p>
            <a:pPr algn="l"/>
            <a:r>
              <a:rPr lang="ja-JP" altLang="en-US" sz="3600" dirty="0">
                <a:solidFill>
                  <a:schemeClr val="accent2">
                    <a:lumMod val="75000"/>
                  </a:schemeClr>
                </a:solidFill>
              </a:rPr>
              <a:t>　　　　　</a:t>
            </a:r>
            <a:r>
              <a:rPr lang="ja-JP" altLang="ja-JP" sz="3200" dirty="0"/>
              <a:t>を踏まえて、</a:t>
            </a:r>
            <a:r>
              <a:rPr lang="ja-JP" altLang="ja-JP" sz="3200" dirty="0">
                <a:solidFill>
                  <a:srgbClr val="FF0000"/>
                </a:solidFill>
              </a:rPr>
              <a:t>初回プランを見直します</a:t>
            </a:r>
            <a:endParaRPr lang="ja-JP" altLang="en-US" sz="3200" dirty="0">
              <a:solidFill>
                <a:srgbClr val="FF0000"/>
              </a:solidFill>
            </a:endParaRPr>
          </a:p>
        </p:txBody>
      </p:sp>
      <p:sp>
        <p:nvSpPr>
          <p:cNvPr id="6" name="正方形/長方形 5"/>
          <p:cNvSpPr/>
          <p:nvPr/>
        </p:nvSpPr>
        <p:spPr>
          <a:xfrm>
            <a:off x="517966" y="5154825"/>
            <a:ext cx="8286602" cy="1384995"/>
          </a:xfrm>
          <a:prstGeom prst="rect">
            <a:avLst/>
          </a:prstGeom>
          <a:solidFill>
            <a:schemeClr val="bg1">
              <a:lumMod val="85000"/>
            </a:schemeClr>
          </a:solidFill>
        </p:spPr>
        <p:txBody>
          <a:bodyPr wrap="square">
            <a:spAutoFit/>
          </a:bodyPr>
          <a:lstStyle/>
          <a:p>
            <a:pPr marL="800100" indent="-800100" algn="just">
              <a:spcAft>
                <a:spcPts val="0"/>
              </a:spcAft>
            </a:pPr>
            <a:r>
              <a:rPr lang="ja-JP" altLang="ja-JP" sz="2800" b="1" kern="0" dirty="0">
                <a:solidFill>
                  <a:srgbClr val="808080"/>
                </a:solidFill>
                <a:latin typeface="Century" panose="02040604050505020304" pitchFamily="18" charset="0"/>
                <a:ea typeface="ＭＳ ゴシック" panose="020B0609070205080204" pitchFamily="49" charset="-128"/>
                <a:cs typeface="MS-Mincho"/>
              </a:rPr>
              <a:t>【修得目標】</a:t>
            </a:r>
            <a:endParaRPr lang="en-US" altLang="ja-JP" sz="2800" b="1" kern="0" dirty="0">
              <a:solidFill>
                <a:srgbClr val="808080"/>
              </a:solidFill>
              <a:latin typeface="Century" panose="02040604050505020304" pitchFamily="18" charset="0"/>
              <a:ea typeface="ＭＳ ゴシック" panose="020B0609070205080204" pitchFamily="49" charset="-128"/>
              <a:cs typeface="MS-Mincho"/>
            </a:endParaRPr>
          </a:p>
          <a:p>
            <a:pPr marL="800100" indent="-800100" algn="just">
              <a:spcAft>
                <a:spcPts val="0"/>
              </a:spcAft>
            </a:pPr>
            <a:r>
              <a:rPr lang="ja-JP" altLang="en-US" sz="2800" b="1" dirty="0">
                <a:solidFill>
                  <a:srgbClr val="FF3399"/>
                </a:solidFill>
              </a:rPr>
              <a:t>　　⑤居宅サービス計画の再作成を行う方法と技術に</a:t>
            </a:r>
            <a:endParaRPr lang="en-US" altLang="ja-JP" sz="2800" b="1" dirty="0">
              <a:solidFill>
                <a:srgbClr val="FF3399"/>
              </a:solidFill>
            </a:endParaRPr>
          </a:p>
          <a:p>
            <a:pPr marL="800100" indent="-800100" algn="just">
              <a:spcAft>
                <a:spcPts val="0"/>
              </a:spcAft>
            </a:pPr>
            <a:r>
              <a:rPr lang="ja-JP" altLang="en-US" sz="2800" b="1" dirty="0">
                <a:solidFill>
                  <a:srgbClr val="FF3399"/>
                </a:solidFill>
              </a:rPr>
              <a:t>　　　ついて説明できる。</a:t>
            </a:r>
          </a:p>
        </p:txBody>
      </p:sp>
      <p:sp>
        <p:nvSpPr>
          <p:cNvPr id="7" name="楕円 6">
            <a:extLst>
              <a:ext uri="{FF2B5EF4-FFF2-40B4-BE49-F238E27FC236}">
                <a16:creationId xmlns:a16="http://schemas.microsoft.com/office/drawing/2014/main" id="{9FC264FE-179B-1FBB-5698-9AAB7CA0E08B}"/>
              </a:ext>
            </a:extLst>
          </p:cNvPr>
          <p:cNvSpPr/>
          <p:nvPr/>
        </p:nvSpPr>
        <p:spPr bwMode="auto">
          <a:xfrm>
            <a:off x="7039992" y="2377265"/>
            <a:ext cx="1871108" cy="792332"/>
          </a:xfrm>
          <a:prstGeom prst="ellipse">
            <a:avLst/>
          </a:prstGeom>
          <a:solidFill>
            <a:srgbClr val="FFFF66"/>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dirty="0">
                <a:ln>
                  <a:noFill/>
                </a:ln>
                <a:solidFill>
                  <a:schemeClr val="tx1"/>
                </a:solidFill>
                <a:effectLst/>
                <a:latin typeface="Arial" charset="0"/>
                <a:ea typeface="ＭＳ Ｐゴシック" charset="-128"/>
              </a:rPr>
              <a:t>グループワーク</a:t>
            </a:r>
          </a:p>
        </p:txBody>
      </p:sp>
      <p:sp>
        <p:nvSpPr>
          <p:cNvPr id="8" name="楕円 7">
            <a:extLst>
              <a:ext uri="{FF2B5EF4-FFF2-40B4-BE49-F238E27FC236}">
                <a16:creationId xmlns:a16="http://schemas.microsoft.com/office/drawing/2014/main" id="{9A4708A0-3E96-75F3-18DD-4E1952ECD6E6}"/>
              </a:ext>
            </a:extLst>
          </p:cNvPr>
          <p:cNvSpPr/>
          <p:nvPr/>
        </p:nvSpPr>
        <p:spPr bwMode="auto">
          <a:xfrm>
            <a:off x="7039992" y="3316337"/>
            <a:ext cx="1988598" cy="792332"/>
          </a:xfrm>
          <a:prstGeom prst="ellipse">
            <a:avLst/>
          </a:prstGeom>
          <a:solidFill>
            <a:srgbClr val="FFFF66"/>
          </a:solidFill>
          <a:ln w="9525" cap="flat" cmpd="sng" algn="ctr">
            <a:solidFill>
              <a:schemeClr val="bg1"/>
            </a:solidFill>
            <a:prstDash val="solid"/>
            <a:round/>
            <a:headEnd type="none" w="med" len="med"/>
            <a:tailEnd type="none" w="med" len="med"/>
          </a:ln>
          <a:effectLst/>
        </p:spPr>
        <p:txBody>
          <a:bodyPr vert="horz" wrap="square" lIns="0" tIns="45720" rIns="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dirty="0">
                <a:ln>
                  <a:noFill/>
                </a:ln>
                <a:solidFill>
                  <a:schemeClr val="tx1"/>
                </a:solidFill>
                <a:effectLst/>
                <a:latin typeface="Arial" charset="0"/>
                <a:ea typeface="ＭＳ Ｐゴシック" charset="-128"/>
              </a:rPr>
              <a:t>見直した</a:t>
            </a:r>
            <a:endParaRPr kumimoji="1" lang="en-US" altLang="ja-JP" sz="1800" b="0" i="0" u="none" strike="noStrike" cap="none" normalizeH="0" baseline="0" dirty="0">
              <a:ln>
                <a:noFill/>
              </a:ln>
              <a:solidFill>
                <a:schemeClr val="tx1"/>
              </a:solidFill>
              <a:effectLst/>
              <a:latin typeface="Arial" charset="0"/>
              <a:ea typeface="ＭＳ Ｐゴシック" charset="-128"/>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dirty="0">
                <a:ln>
                  <a:noFill/>
                </a:ln>
                <a:solidFill>
                  <a:schemeClr val="tx1"/>
                </a:solidFill>
                <a:effectLst/>
                <a:latin typeface="Arial" charset="0"/>
                <a:ea typeface="ＭＳ Ｐゴシック" charset="-128"/>
              </a:rPr>
              <a:t>プランを発表</a:t>
            </a:r>
            <a:endParaRPr kumimoji="1" lang="en-US" altLang="ja-JP" sz="1800" b="0" i="0" u="none" strike="noStrike" cap="none" normalizeH="0" baseline="0" dirty="0">
              <a:ln>
                <a:noFill/>
              </a:ln>
              <a:solidFill>
                <a:schemeClr val="tx1"/>
              </a:solidFill>
              <a:effectLst/>
              <a:latin typeface="Arial" charset="0"/>
              <a:ea typeface="ＭＳ Ｐゴシック" charset="-128"/>
            </a:endParaRPr>
          </a:p>
        </p:txBody>
      </p:sp>
      <p:sp>
        <p:nvSpPr>
          <p:cNvPr id="9" name="矢印: 下 8">
            <a:extLst>
              <a:ext uri="{FF2B5EF4-FFF2-40B4-BE49-F238E27FC236}">
                <a16:creationId xmlns:a16="http://schemas.microsoft.com/office/drawing/2014/main" id="{5CEB1EE5-839F-062D-3BC5-6518B93B10C4}"/>
              </a:ext>
            </a:extLst>
          </p:cNvPr>
          <p:cNvSpPr/>
          <p:nvPr/>
        </p:nvSpPr>
        <p:spPr bwMode="auto">
          <a:xfrm>
            <a:off x="7892248" y="3209996"/>
            <a:ext cx="284085" cy="120706"/>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charset="0"/>
              <a:ea typeface="ＭＳ Ｐゴシック" charset="-128"/>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897" name="Rectangle 26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a:p>
        </p:txBody>
      </p:sp>
      <p:grpSp>
        <p:nvGrpSpPr>
          <p:cNvPr id="69634" name="Group 2"/>
          <p:cNvGrpSpPr>
            <a:grpSpLocks noChangeAspect="1"/>
          </p:cNvGrpSpPr>
          <p:nvPr/>
        </p:nvGrpSpPr>
        <p:grpSpPr bwMode="auto">
          <a:xfrm>
            <a:off x="0" y="1"/>
            <a:ext cx="9144000" cy="6857999"/>
            <a:chOff x="0" y="0"/>
            <a:chExt cx="9674" cy="7401"/>
          </a:xfrm>
        </p:grpSpPr>
        <p:sp>
          <p:nvSpPr>
            <p:cNvPr id="69896" name="AutoShape 264"/>
            <p:cNvSpPr>
              <a:spLocks noChangeAspect="1" noChangeArrowheads="1" noTextEdit="1"/>
            </p:cNvSpPr>
            <p:nvPr/>
          </p:nvSpPr>
          <p:spPr bwMode="auto">
            <a:xfrm>
              <a:off x="0" y="0"/>
              <a:ext cx="9674" cy="7401"/>
            </a:xfrm>
            <a:prstGeom prst="rect">
              <a:avLst/>
            </a:prstGeom>
            <a:noFill/>
            <a:ln w="9525">
              <a:solidFill>
                <a:srgbClr val="5B9BD5"/>
              </a:solid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grpSp>
          <p:nvGrpSpPr>
            <p:cNvPr id="69695" name="Group 63"/>
            <p:cNvGrpSpPr>
              <a:grpSpLocks/>
            </p:cNvGrpSpPr>
            <p:nvPr/>
          </p:nvGrpSpPr>
          <p:grpSpPr bwMode="auto">
            <a:xfrm>
              <a:off x="28" y="39"/>
              <a:ext cx="9645" cy="6897"/>
              <a:chOff x="28" y="39"/>
              <a:chExt cx="9645" cy="6897"/>
            </a:xfrm>
          </p:grpSpPr>
          <p:sp>
            <p:nvSpPr>
              <p:cNvPr id="69895" name="Rectangle 263"/>
              <p:cNvSpPr>
                <a:spLocks noChangeArrowheads="1"/>
              </p:cNvSpPr>
              <p:nvPr/>
            </p:nvSpPr>
            <p:spPr bwMode="auto">
              <a:xfrm>
                <a:off x="3150" y="39"/>
                <a:ext cx="3570" cy="25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000" b="0" i="0" u="none" strike="noStrike" cap="none" normalizeH="0" baseline="0">
                    <a:ln>
                      <a:noFill/>
                    </a:ln>
                    <a:solidFill>
                      <a:srgbClr val="000000"/>
                    </a:solidFill>
                    <a:effectLst/>
                    <a:latin typeface="Century" pitchFamily="18" charset="0"/>
                    <a:ea typeface="ＭＳ 明朝" pitchFamily="17" charset="-128"/>
                    <a:cs typeface="ＭＳ ゴシック" pitchFamily="49" charset="-128"/>
                  </a:rPr>
                  <a:t>居宅サービス計画書</a:t>
                </a:r>
                <a:r>
                  <a:rPr kumimoji="1" lang="en-US" altLang="ja-JP" sz="1000" b="0" i="0" u="none" strike="noStrike" cap="none" normalizeH="0" baseline="0">
                    <a:ln>
                      <a:noFill/>
                    </a:ln>
                    <a:solidFill>
                      <a:srgbClr val="000000"/>
                    </a:solidFill>
                    <a:effectLst/>
                    <a:latin typeface="Century" pitchFamily="18" charset="0"/>
                    <a:ea typeface="ＭＳ 明朝" pitchFamily="17" charset="-128"/>
                    <a:cs typeface="ＭＳ ゴシック" pitchFamily="49" charset="-128"/>
                  </a:rPr>
                  <a:t>(</a:t>
                </a:r>
                <a:r>
                  <a:rPr kumimoji="1" lang="ja-JP" altLang="en-US" sz="1000" b="0" i="0" u="none" strike="noStrike" cap="none" normalizeH="0" baseline="0">
                    <a:ln>
                      <a:noFill/>
                    </a:ln>
                    <a:solidFill>
                      <a:srgbClr val="000000"/>
                    </a:solidFill>
                    <a:effectLst/>
                    <a:latin typeface="Century" pitchFamily="18" charset="0"/>
                    <a:ea typeface="ＭＳ 明朝" pitchFamily="17" charset="-128"/>
                    <a:cs typeface="ＭＳ ゴシック" pitchFamily="49" charset="-128"/>
                  </a:rPr>
                  <a:t>２</a:t>
                </a:r>
                <a:r>
                  <a:rPr kumimoji="1" lang="en-US" altLang="ja-JP" sz="1000" b="0" i="0" u="none" strike="noStrike" cap="none" normalizeH="0" baseline="0">
                    <a:ln>
                      <a:noFill/>
                    </a:ln>
                    <a:solidFill>
                      <a:srgbClr val="000000"/>
                    </a:solidFill>
                    <a:effectLst/>
                    <a:latin typeface="Century" pitchFamily="18" charset="0"/>
                    <a:ea typeface="ＭＳ 明朝" pitchFamily="17" charset="-128"/>
                    <a:cs typeface="ＭＳ ゴシック" pitchFamily="49" charset="-128"/>
                  </a:rPr>
                  <a:t>)  </a:t>
                </a:r>
                <a:r>
                  <a:rPr kumimoji="1" lang="ja-JP" altLang="en-US" sz="1000" b="0" i="0" u="none" strike="noStrike" cap="none" normalizeH="0" baseline="0">
                    <a:ln>
                      <a:noFill/>
                    </a:ln>
                    <a:solidFill>
                      <a:srgbClr val="000000"/>
                    </a:solidFill>
                    <a:effectLst/>
                    <a:latin typeface="Century" pitchFamily="18" charset="0"/>
                    <a:ea typeface="ＭＳ 明朝" pitchFamily="17" charset="-128"/>
                    <a:cs typeface="ＭＳ ゴシック" pitchFamily="49" charset="-128"/>
                  </a:rPr>
                  <a:t>（その１）</a:t>
                </a:r>
                <a:endParaRPr kumimoji="1" lang="ja-JP" altLang="en-US"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894" name="Rectangle 262"/>
              <p:cNvSpPr>
                <a:spLocks noChangeArrowheads="1"/>
              </p:cNvSpPr>
              <p:nvPr/>
            </p:nvSpPr>
            <p:spPr bwMode="auto">
              <a:xfrm>
                <a:off x="6991" y="438"/>
                <a:ext cx="2400" cy="18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7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作成年月日　</a:t>
                </a:r>
                <a:r>
                  <a:rPr kumimoji="1" lang="en-US" altLang="ja-JP" sz="7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28</a:t>
                </a:r>
                <a:r>
                  <a:rPr kumimoji="1" lang="ja-JP" altLang="en-US" sz="7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　年　４月　</a:t>
                </a:r>
                <a:r>
                  <a:rPr kumimoji="1" lang="en-US" altLang="ja-JP" sz="7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14</a:t>
                </a:r>
                <a:r>
                  <a:rPr kumimoji="1" lang="ja-JP" altLang="en-US" sz="7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　日</a:t>
                </a:r>
                <a:endParaRPr kumimoji="1" lang="ja-JP" altLang="en-US"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891" name="Rectangle 259"/>
              <p:cNvSpPr>
                <a:spLocks noChangeArrowheads="1"/>
              </p:cNvSpPr>
              <p:nvPr/>
            </p:nvSpPr>
            <p:spPr bwMode="auto">
              <a:xfrm>
                <a:off x="2841" y="2777"/>
                <a:ext cx="96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バランスのとれた</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890" name="Rectangle 258"/>
              <p:cNvSpPr>
                <a:spLocks noChangeArrowheads="1"/>
              </p:cNvSpPr>
              <p:nvPr/>
            </p:nvSpPr>
            <p:spPr bwMode="auto">
              <a:xfrm>
                <a:off x="2841" y="2923"/>
                <a:ext cx="96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食事をとることが</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889" name="Rectangle 257"/>
              <p:cNvSpPr>
                <a:spLocks noChangeArrowheads="1"/>
              </p:cNvSpPr>
              <p:nvPr/>
            </p:nvSpPr>
            <p:spPr bwMode="auto">
              <a:xfrm>
                <a:off x="2841" y="3069"/>
                <a:ext cx="36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できる</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888" name="Rectangle 256"/>
              <p:cNvSpPr>
                <a:spLocks noChangeArrowheads="1"/>
              </p:cNvSpPr>
              <p:nvPr/>
            </p:nvSpPr>
            <p:spPr bwMode="auto">
              <a:xfrm>
                <a:off x="4523" y="3848"/>
                <a:ext cx="144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調理動作の評価・訓練・助</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887" name="Rectangle 255"/>
              <p:cNvSpPr>
                <a:spLocks noChangeArrowheads="1"/>
              </p:cNvSpPr>
              <p:nvPr/>
            </p:nvSpPr>
            <p:spPr bwMode="auto">
              <a:xfrm>
                <a:off x="4523" y="3994"/>
                <a:ext cx="120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言。栄養評価・指導。</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886" name="Rectangle 254"/>
              <p:cNvSpPr>
                <a:spLocks noChangeArrowheads="1"/>
              </p:cNvSpPr>
              <p:nvPr/>
            </p:nvSpPr>
            <p:spPr bwMode="auto">
              <a:xfrm>
                <a:off x="4523" y="4140"/>
                <a:ext cx="156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訪問して、住宅改修を踏まえ</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885" name="Rectangle 253"/>
              <p:cNvSpPr>
                <a:spLocks noChangeArrowheads="1"/>
              </p:cNvSpPr>
              <p:nvPr/>
            </p:nvSpPr>
            <p:spPr bwMode="auto">
              <a:xfrm>
                <a:off x="4523" y="4287"/>
                <a:ext cx="156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た歩行の評価を行う。調理環</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884" name="Rectangle 252"/>
              <p:cNvSpPr>
                <a:spLocks noChangeArrowheads="1"/>
              </p:cNvSpPr>
              <p:nvPr/>
            </p:nvSpPr>
            <p:spPr bwMode="auto">
              <a:xfrm>
                <a:off x="4523" y="4433"/>
                <a:ext cx="96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境の評価も行う。</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883" name="Rectangle 251"/>
              <p:cNvSpPr>
                <a:spLocks noChangeArrowheads="1"/>
              </p:cNvSpPr>
              <p:nvPr/>
            </p:nvSpPr>
            <p:spPr bwMode="auto">
              <a:xfrm>
                <a:off x="2841" y="5387"/>
                <a:ext cx="96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入浴が定期的にで</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882" name="Rectangle 250"/>
              <p:cNvSpPr>
                <a:spLocks noChangeArrowheads="1"/>
              </p:cNvSpPr>
              <p:nvPr/>
            </p:nvSpPr>
            <p:spPr bwMode="auto">
              <a:xfrm>
                <a:off x="2841" y="5534"/>
                <a:ext cx="24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きる</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881" name="Rectangle 249"/>
              <p:cNvSpPr>
                <a:spLocks noChangeArrowheads="1"/>
              </p:cNvSpPr>
              <p:nvPr/>
            </p:nvSpPr>
            <p:spPr bwMode="auto">
              <a:xfrm>
                <a:off x="2841" y="3848"/>
                <a:ext cx="108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調理動作が</a:t>
                </a:r>
                <a:r>
                  <a:rPr kumimoji="1" lang="en-US" alt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1</a:t>
                </a:r>
                <a:r>
                  <a:rPr kumimoji="1" lang="ja-JP" altLang="en-US"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人でで</a:t>
                </a:r>
                <a:endParaRPr kumimoji="1" lang="ja-JP" altLang="en-US"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880" name="Rectangle 248"/>
              <p:cNvSpPr>
                <a:spLocks noChangeArrowheads="1"/>
              </p:cNvSpPr>
              <p:nvPr/>
            </p:nvSpPr>
            <p:spPr bwMode="auto">
              <a:xfrm>
                <a:off x="2841" y="3994"/>
                <a:ext cx="72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きるよになる</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879" name="Rectangle 247"/>
              <p:cNvSpPr>
                <a:spLocks noChangeArrowheads="1"/>
              </p:cNvSpPr>
              <p:nvPr/>
            </p:nvSpPr>
            <p:spPr bwMode="auto">
              <a:xfrm>
                <a:off x="4523" y="4618"/>
                <a:ext cx="156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夫に家事や介護の方法を伝え</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878" name="Rectangle 246"/>
              <p:cNvSpPr>
                <a:spLocks noChangeArrowheads="1"/>
              </p:cNvSpPr>
              <p:nvPr/>
            </p:nvSpPr>
            <p:spPr bwMode="auto">
              <a:xfrm>
                <a:off x="4523" y="4764"/>
                <a:ext cx="144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る。無理をしないようにサ</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877" name="Rectangle 245"/>
              <p:cNvSpPr>
                <a:spLocks noChangeArrowheads="1"/>
              </p:cNvSpPr>
              <p:nvPr/>
            </p:nvSpPr>
            <p:spPr bwMode="auto">
              <a:xfrm>
                <a:off x="4523" y="4910"/>
                <a:ext cx="72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ポートする。</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876" name="Rectangle 244"/>
              <p:cNvSpPr>
                <a:spLocks noChangeArrowheads="1"/>
              </p:cNvSpPr>
              <p:nvPr/>
            </p:nvSpPr>
            <p:spPr bwMode="auto">
              <a:xfrm>
                <a:off x="2841" y="4618"/>
                <a:ext cx="96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夫が家事や介護方</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875" name="Rectangle 243"/>
              <p:cNvSpPr>
                <a:spLocks noChangeArrowheads="1"/>
              </p:cNvSpPr>
              <p:nvPr/>
            </p:nvSpPr>
            <p:spPr bwMode="auto">
              <a:xfrm>
                <a:off x="2841" y="4764"/>
                <a:ext cx="96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法を学び、妻が健</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874" name="Rectangle 242"/>
              <p:cNvSpPr>
                <a:spLocks noChangeArrowheads="1"/>
              </p:cNvSpPr>
              <p:nvPr/>
            </p:nvSpPr>
            <p:spPr bwMode="auto">
              <a:xfrm>
                <a:off x="2841" y="4910"/>
                <a:ext cx="96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康で過ごせるよう</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873" name="Rectangle 241"/>
              <p:cNvSpPr>
                <a:spLocks noChangeArrowheads="1"/>
              </p:cNvSpPr>
              <p:nvPr/>
            </p:nvSpPr>
            <p:spPr bwMode="auto">
              <a:xfrm>
                <a:off x="2841" y="5056"/>
                <a:ext cx="72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に支援する。</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872" name="Rectangle 240"/>
              <p:cNvSpPr>
                <a:spLocks noChangeArrowheads="1"/>
              </p:cNvSpPr>
              <p:nvPr/>
            </p:nvSpPr>
            <p:spPr bwMode="auto">
              <a:xfrm>
                <a:off x="4523" y="2874"/>
                <a:ext cx="156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食事作り、準備を介助しなが</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871" name="Rectangle 239"/>
              <p:cNvSpPr>
                <a:spLocks noChangeArrowheads="1"/>
              </p:cNvSpPr>
              <p:nvPr/>
            </p:nvSpPr>
            <p:spPr bwMode="auto">
              <a:xfrm>
                <a:off x="4523" y="3020"/>
                <a:ext cx="156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ら一緒に作る。服薬、水分の</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870" name="Rectangle 238"/>
              <p:cNvSpPr>
                <a:spLocks noChangeArrowheads="1"/>
              </p:cNvSpPr>
              <p:nvPr/>
            </p:nvSpPr>
            <p:spPr bwMode="auto">
              <a:xfrm>
                <a:off x="4523" y="3166"/>
                <a:ext cx="84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声掛け、確認。</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869" name="Rectangle 237"/>
              <p:cNvSpPr>
                <a:spLocks noChangeArrowheads="1"/>
              </p:cNvSpPr>
              <p:nvPr/>
            </p:nvSpPr>
            <p:spPr bwMode="auto">
              <a:xfrm>
                <a:off x="4523" y="5553"/>
                <a:ext cx="156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入浴動作の評価、個別浴槽の</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868" name="Rectangle 236"/>
              <p:cNvSpPr>
                <a:spLocks noChangeArrowheads="1"/>
              </p:cNvSpPr>
              <p:nvPr/>
            </p:nvSpPr>
            <p:spPr bwMode="auto">
              <a:xfrm>
                <a:off x="4523" y="5699"/>
                <a:ext cx="156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またぎ訓練・助言及び入浴介</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867" name="Rectangle 235"/>
              <p:cNvSpPr>
                <a:spLocks noChangeArrowheads="1"/>
              </p:cNvSpPr>
              <p:nvPr/>
            </p:nvSpPr>
            <p:spPr bwMode="auto">
              <a:xfrm>
                <a:off x="4523" y="5845"/>
                <a:ext cx="12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助</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866" name="Rectangle 234"/>
              <p:cNvSpPr>
                <a:spLocks noChangeArrowheads="1"/>
              </p:cNvSpPr>
              <p:nvPr/>
            </p:nvSpPr>
            <p:spPr bwMode="auto">
              <a:xfrm>
                <a:off x="3888" y="2777"/>
                <a:ext cx="72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H28</a:t>
                </a:r>
                <a:r>
                  <a:rPr kumimoji="1" lang="ja-JP" altLang="en-US"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年</a:t>
                </a:r>
                <a:r>
                  <a:rPr kumimoji="1" lang="en-US" alt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4</a:t>
                </a:r>
                <a:r>
                  <a:rPr kumimoji="1" lang="ja-JP" altLang="en-US"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月</a:t>
                </a:r>
                <a:r>
                  <a:rPr kumimoji="1" lang="en-US" alt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14</a:t>
                </a:r>
                <a:endParaRPr kumimoji="1" lang="en-US" alt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865" name="Rectangle 233"/>
              <p:cNvSpPr>
                <a:spLocks noChangeArrowheads="1"/>
              </p:cNvSpPr>
              <p:nvPr/>
            </p:nvSpPr>
            <p:spPr bwMode="auto">
              <a:xfrm>
                <a:off x="3888" y="2923"/>
                <a:ext cx="63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日～平成</a:t>
                </a:r>
                <a:r>
                  <a:rPr kumimoji="1" lang="en-US" alt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28</a:t>
                </a:r>
                <a:endParaRPr kumimoji="1" lang="en-US" alt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864" name="Rectangle 232"/>
              <p:cNvSpPr>
                <a:spLocks noChangeArrowheads="1"/>
              </p:cNvSpPr>
              <p:nvPr/>
            </p:nvSpPr>
            <p:spPr bwMode="auto">
              <a:xfrm>
                <a:off x="3888" y="3069"/>
                <a:ext cx="66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年</a:t>
                </a:r>
                <a:r>
                  <a:rPr kumimoji="1" lang="en-US" alt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7</a:t>
                </a:r>
                <a:r>
                  <a:rPr kumimoji="1" lang="ja-JP" altLang="en-US"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月</a:t>
                </a:r>
                <a:r>
                  <a:rPr kumimoji="1" lang="en-US" alt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31</a:t>
                </a:r>
                <a:r>
                  <a:rPr kumimoji="1" lang="ja-JP" altLang="en-US"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日</a:t>
                </a:r>
                <a:endParaRPr kumimoji="1" lang="ja-JP" altLang="en-US"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863" name="Rectangle 231"/>
              <p:cNvSpPr>
                <a:spLocks noChangeArrowheads="1"/>
              </p:cNvSpPr>
              <p:nvPr/>
            </p:nvSpPr>
            <p:spPr bwMode="auto">
              <a:xfrm>
                <a:off x="28" y="2777"/>
                <a:ext cx="108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食事作りができるよ</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862" name="Rectangle 230"/>
              <p:cNvSpPr>
                <a:spLocks noChangeArrowheads="1"/>
              </p:cNvSpPr>
              <p:nvPr/>
            </p:nvSpPr>
            <p:spPr bwMode="auto">
              <a:xfrm>
                <a:off x="28" y="2923"/>
                <a:ext cx="60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うにしたい</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861" name="Rectangle 229"/>
              <p:cNvSpPr>
                <a:spLocks noChangeArrowheads="1"/>
              </p:cNvSpPr>
              <p:nvPr/>
            </p:nvSpPr>
            <p:spPr bwMode="auto">
              <a:xfrm>
                <a:off x="1196" y="2777"/>
                <a:ext cx="96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バランスのとれた</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860" name="Rectangle 228"/>
              <p:cNvSpPr>
                <a:spLocks noChangeArrowheads="1"/>
              </p:cNvSpPr>
              <p:nvPr/>
            </p:nvSpPr>
            <p:spPr bwMode="auto">
              <a:xfrm>
                <a:off x="1196" y="2923"/>
                <a:ext cx="96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食事をとり、栄養</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859" name="Rectangle 227"/>
              <p:cNvSpPr>
                <a:spLocks noChangeArrowheads="1"/>
              </p:cNvSpPr>
              <p:nvPr/>
            </p:nvSpPr>
            <p:spPr bwMode="auto">
              <a:xfrm>
                <a:off x="1196" y="3069"/>
                <a:ext cx="96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状態の改善や水分</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858" name="Rectangle 226"/>
              <p:cNvSpPr>
                <a:spLocks noChangeArrowheads="1"/>
              </p:cNvSpPr>
              <p:nvPr/>
            </p:nvSpPr>
            <p:spPr bwMode="auto">
              <a:xfrm>
                <a:off x="1196" y="3215"/>
                <a:ext cx="96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摂取・脱水防止が</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857" name="Rectangle 225"/>
              <p:cNvSpPr>
                <a:spLocks noChangeArrowheads="1"/>
              </p:cNvSpPr>
              <p:nvPr/>
            </p:nvSpPr>
            <p:spPr bwMode="auto">
              <a:xfrm>
                <a:off x="1477" y="3361"/>
                <a:ext cx="36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できる</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856" name="Rectangle 224"/>
              <p:cNvSpPr>
                <a:spLocks noChangeArrowheads="1"/>
              </p:cNvSpPr>
              <p:nvPr/>
            </p:nvSpPr>
            <p:spPr bwMode="auto">
              <a:xfrm>
                <a:off x="2196" y="2777"/>
                <a:ext cx="72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H28</a:t>
                </a:r>
                <a:r>
                  <a:rPr kumimoji="1" lang="ja-JP" altLang="en-US"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年</a:t>
                </a:r>
                <a:r>
                  <a:rPr kumimoji="1" lang="en-US" alt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4</a:t>
                </a:r>
                <a:r>
                  <a:rPr kumimoji="1" lang="ja-JP" altLang="en-US"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月</a:t>
                </a:r>
                <a:r>
                  <a:rPr kumimoji="1" lang="en-US" alt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14</a:t>
                </a:r>
                <a:endParaRPr kumimoji="1" lang="en-US" alt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855" name="Rectangle 223"/>
              <p:cNvSpPr>
                <a:spLocks noChangeArrowheads="1"/>
              </p:cNvSpPr>
              <p:nvPr/>
            </p:nvSpPr>
            <p:spPr bwMode="auto">
              <a:xfrm>
                <a:off x="2196" y="2923"/>
                <a:ext cx="63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日～平成</a:t>
                </a:r>
                <a:r>
                  <a:rPr kumimoji="1" lang="en-US" alt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29</a:t>
                </a:r>
                <a:endParaRPr kumimoji="1" lang="en-US" alt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854" name="Rectangle 222"/>
              <p:cNvSpPr>
                <a:spLocks noChangeArrowheads="1"/>
              </p:cNvSpPr>
              <p:nvPr/>
            </p:nvSpPr>
            <p:spPr bwMode="auto">
              <a:xfrm>
                <a:off x="2196" y="3069"/>
                <a:ext cx="66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年</a:t>
                </a:r>
                <a:r>
                  <a:rPr kumimoji="1" lang="en-US" alt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3</a:t>
                </a:r>
                <a:r>
                  <a:rPr kumimoji="1" lang="ja-JP" altLang="en-US"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月</a:t>
                </a:r>
                <a:r>
                  <a:rPr kumimoji="1" lang="en-US" alt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31</a:t>
                </a:r>
                <a:r>
                  <a:rPr kumimoji="1" lang="ja-JP" altLang="en-US"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日</a:t>
                </a:r>
                <a:endParaRPr kumimoji="1" lang="ja-JP" altLang="en-US"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853" name="Rectangle 221"/>
              <p:cNvSpPr>
                <a:spLocks noChangeArrowheads="1"/>
              </p:cNvSpPr>
              <p:nvPr/>
            </p:nvSpPr>
            <p:spPr bwMode="auto">
              <a:xfrm>
                <a:off x="8953" y="6021"/>
                <a:ext cx="72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H28</a:t>
                </a:r>
                <a:r>
                  <a:rPr kumimoji="1" lang="ja-JP" altLang="en-US"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年</a:t>
                </a:r>
                <a:r>
                  <a:rPr kumimoji="1" lang="en-US" alt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4</a:t>
                </a:r>
                <a:r>
                  <a:rPr kumimoji="1" lang="ja-JP" altLang="en-US"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月</a:t>
                </a:r>
                <a:r>
                  <a:rPr kumimoji="1" lang="en-US" alt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14</a:t>
                </a:r>
                <a:endParaRPr kumimoji="1" lang="en-US" alt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852" name="Rectangle 220"/>
              <p:cNvSpPr>
                <a:spLocks noChangeArrowheads="1"/>
              </p:cNvSpPr>
              <p:nvPr/>
            </p:nvSpPr>
            <p:spPr bwMode="auto">
              <a:xfrm>
                <a:off x="8953" y="6167"/>
                <a:ext cx="63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日～平成</a:t>
                </a:r>
                <a:r>
                  <a:rPr kumimoji="1" lang="en-US" alt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29</a:t>
                </a:r>
                <a:endParaRPr kumimoji="1" lang="en-US" alt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851" name="Rectangle 219"/>
              <p:cNvSpPr>
                <a:spLocks noChangeArrowheads="1"/>
              </p:cNvSpPr>
              <p:nvPr/>
            </p:nvSpPr>
            <p:spPr bwMode="auto">
              <a:xfrm>
                <a:off x="8953" y="6313"/>
                <a:ext cx="66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年</a:t>
                </a:r>
                <a:r>
                  <a:rPr kumimoji="1" lang="en-US" alt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3</a:t>
                </a:r>
                <a:r>
                  <a:rPr kumimoji="1" lang="ja-JP" altLang="en-US"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月</a:t>
                </a:r>
                <a:r>
                  <a:rPr kumimoji="1" lang="en-US" alt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31</a:t>
                </a:r>
                <a:r>
                  <a:rPr kumimoji="1" lang="ja-JP" altLang="en-US"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日</a:t>
                </a:r>
                <a:endParaRPr kumimoji="1" lang="ja-JP" altLang="en-US"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850" name="Rectangle 218"/>
              <p:cNvSpPr>
                <a:spLocks noChangeArrowheads="1"/>
              </p:cNvSpPr>
              <p:nvPr/>
            </p:nvSpPr>
            <p:spPr bwMode="auto">
              <a:xfrm>
                <a:off x="6168" y="6362"/>
                <a:ext cx="12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〇</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849" name="Rectangle 217"/>
              <p:cNvSpPr>
                <a:spLocks noChangeArrowheads="1"/>
              </p:cNvSpPr>
              <p:nvPr/>
            </p:nvSpPr>
            <p:spPr bwMode="auto">
              <a:xfrm>
                <a:off x="6393" y="6362"/>
                <a:ext cx="96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通所リハビリテー</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848" name="Rectangle 216"/>
              <p:cNvSpPr>
                <a:spLocks noChangeArrowheads="1"/>
              </p:cNvSpPr>
              <p:nvPr/>
            </p:nvSpPr>
            <p:spPr bwMode="auto">
              <a:xfrm>
                <a:off x="6393" y="6508"/>
                <a:ext cx="36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ション</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847" name="Rectangle 215"/>
              <p:cNvSpPr>
                <a:spLocks noChangeArrowheads="1"/>
              </p:cNvSpPr>
              <p:nvPr/>
            </p:nvSpPr>
            <p:spPr bwMode="auto">
              <a:xfrm>
                <a:off x="7439" y="6362"/>
                <a:ext cx="72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〇〇デイケア</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846" name="Rectangle 214"/>
              <p:cNvSpPr>
                <a:spLocks noChangeArrowheads="1"/>
              </p:cNvSpPr>
              <p:nvPr/>
            </p:nvSpPr>
            <p:spPr bwMode="auto">
              <a:xfrm>
                <a:off x="1150" y="5387"/>
                <a:ext cx="96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浴槽のまたぎもで</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845" name="Rectangle 213"/>
              <p:cNvSpPr>
                <a:spLocks noChangeArrowheads="1"/>
              </p:cNvSpPr>
              <p:nvPr/>
            </p:nvSpPr>
            <p:spPr bwMode="auto">
              <a:xfrm>
                <a:off x="1150" y="5534"/>
                <a:ext cx="96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き、入浴も自立で</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844" name="Rectangle 212"/>
              <p:cNvSpPr>
                <a:spLocks noChangeArrowheads="1"/>
              </p:cNvSpPr>
              <p:nvPr/>
            </p:nvSpPr>
            <p:spPr bwMode="auto">
              <a:xfrm>
                <a:off x="1150" y="5680"/>
                <a:ext cx="24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きる</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843" name="Rectangle 211"/>
              <p:cNvSpPr>
                <a:spLocks noChangeArrowheads="1"/>
              </p:cNvSpPr>
              <p:nvPr/>
            </p:nvSpPr>
            <p:spPr bwMode="auto">
              <a:xfrm>
                <a:off x="2196" y="5387"/>
                <a:ext cx="72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H28</a:t>
                </a:r>
                <a:r>
                  <a:rPr kumimoji="1" lang="ja-JP" altLang="en-US"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年</a:t>
                </a:r>
                <a:r>
                  <a:rPr kumimoji="1" lang="en-US" alt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4</a:t>
                </a:r>
                <a:r>
                  <a:rPr kumimoji="1" lang="ja-JP" altLang="en-US"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月</a:t>
                </a:r>
                <a:r>
                  <a:rPr kumimoji="1" lang="en-US" alt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14</a:t>
                </a:r>
                <a:endParaRPr kumimoji="1" lang="en-US" alt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842" name="Rectangle 210"/>
              <p:cNvSpPr>
                <a:spLocks noChangeArrowheads="1"/>
              </p:cNvSpPr>
              <p:nvPr/>
            </p:nvSpPr>
            <p:spPr bwMode="auto">
              <a:xfrm>
                <a:off x="2196" y="5534"/>
                <a:ext cx="63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日～平成</a:t>
                </a:r>
                <a:r>
                  <a:rPr kumimoji="1" lang="en-US" alt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29</a:t>
                </a:r>
                <a:endParaRPr kumimoji="1" lang="en-US" alt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841" name="Rectangle 209"/>
              <p:cNvSpPr>
                <a:spLocks noChangeArrowheads="1"/>
              </p:cNvSpPr>
              <p:nvPr/>
            </p:nvSpPr>
            <p:spPr bwMode="auto">
              <a:xfrm>
                <a:off x="2196" y="5680"/>
                <a:ext cx="66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年</a:t>
                </a:r>
                <a:r>
                  <a:rPr kumimoji="1" lang="en-US" alt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3</a:t>
                </a:r>
                <a:r>
                  <a:rPr kumimoji="1" lang="ja-JP" altLang="en-US"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月</a:t>
                </a:r>
                <a:r>
                  <a:rPr kumimoji="1" lang="en-US" alt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31</a:t>
                </a:r>
                <a:r>
                  <a:rPr kumimoji="1" lang="ja-JP" altLang="en-US"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日</a:t>
                </a:r>
                <a:endParaRPr kumimoji="1" lang="ja-JP" altLang="en-US"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840" name="Rectangle 208"/>
              <p:cNvSpPr>
                <a:spLocks noChangeArrowheads="1"/>
              </p:cNvSpPr>
              <p:nvPr/>
            </p:nvSpPr>
            <p:spPr bwMode="auto">
              <a:xfrm>
                <a:off x="28" y="5387"/>
                <a:ext cx="108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自宅で好きなお風呂</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839" name="Rectangle 207"/>
              <p:cNvSpPr>
                <a:spLocks noChangeArrowheads="1"/>
              </p:cNvSpPr>
              <p:nvPr/>
            </p:nvSpPr>
            <p:spPr bwMode="auto">
              <a:xfrm>
                <a:off x="28" y="5534"/>
                <a:ext cx="60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に入りたい</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838" name="Rectangle 206"/>
              <p:cNvSpPr>
                <a:spLocks noChangeArrowheads="1"/>
              </p:cNvSpPr>
              <p:nvPr/>
            </p:nvSpPr>
            <p:spPr bwMode="auto">
              <a:xfrm>
                <a:off x="6393" y="3848"/>
                <a:ext cx="96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通所リハビリテー</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837" name="Rectangle 205"/>
              <p:cNvSpPr>
                <a:spLocks noChangeArrowheads="1"/>
              </p:cNvSpPr>
              <p:nvPr/>
            </p:nvSpPr>
            <p:spPr bwMode="auto">
              <a:xfrm>
                <a:off x="6393" y="3994"/>
                <a:ext cx="36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ション</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836" name="Rectangle 204"/>
              <p:cNvSpPr>
                <a:spLocks noChangeArrowheads="1"/>
              </p:cNvSpPr>
              <p:nvPr/>
            </p:nvSpPr>
            <p:spPr bwMode="auto">
              <a:xfrm>
                <a:off x="6159" y="3848"/>
                <a:ext cx="12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　</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835" name="Rectangle 203"/>
              <p:cNvSpPr>
                <a:spLocks noChangeArrowheads="1"/>
              </p:cNvSpPr>
              <p:nvPr/>
            </p:nvSpPr>
            <p:spPr bwMode="auto">
              <a:xfrm>
                <a:off x="6159" y="3994"/>
                <a:ext cx="12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a:t>
                </a:r>
                <a:endParaRPr kumimoji="1" lang="ja-JP" alt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834" name="Rectangle 202"/>
              <p:cNvSpPr>
                <a:spLocks noChangeArrowheads="1"/>
              </p:cNvSpPr>
              <p:nvPr/>
            </p:nvSpPr>
            <p:spPr bwMode="auto">
              <a:xfrm>
                <a:off x="7439" y="3848"/>
                <a:ext cx="72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〇〇デイケア</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833" name="Rectangle 201"/>
              <p:cNvSpPr>
                <a:spLocks noChangeArrowheads="1"/>
              </p:cNvSpPr>
              <p:nvPr/>
            </p:nvSpPr>
            <p:spPr bwMode="auto">
              <a:xfrm>
                <a:off x="6393" y="4618"/>
                <a:ext cx="48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訪問介護</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832" name="Rectangle 200"/>
              <p:cNvSpPr>
                <a:spLocks noChangeArrowheads="1"/>
              </p:cNvSpPr>
              <p:nvPr/>
            </p:nvSpPr>
            <p:spPr bwMode="auto">
              <a:xfrm>
                <a:off x="6393" y="4764"/>
                <a:ext cx="12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a:t>
                </a:r>
                <a:endParaRPr kumimoji="1" lang="ja-JP" alt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831" name="Rectangle 199"/>
              <p:cNvSpPr>
                <a:spLocks noChangeArrowheads="1"/>
              </p:cNvSpPr>
              <p:nvPr/>
            </p:nvSpPr>
            <p:spPr bwMode="auto">
              <a:xfrm>
                <a:off x="6393" y="4910"/>
                <a:ext cx="96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通所リハビリテー</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830" name="Rectangle 198"/>
              <p:cNvSpPr>
                <a:spLocks noChangeArrowheads="1"/>
              </p:cNvSpPr>
              <p:nvPr/>
            </p:nvSpPr>
            <p:spPr bwMode="auto">
              <a:xfrm>
                <a:off x="6393" y="5056"/>
                <a:ext cx="36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ション</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829" name="Rectangle 197"/>
              <p:cNvSpPr>
                <a:spLocks noChangeArrowheads="1"/>
              </p:cNvSpPr>
              <p:nvPr/>
            </p:nvSpPr>
            <p:spPr bwMode="auto">
              <a:xfrm>
                <a:off x="6393" y="5202"/>
                <a:ext cx="24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家族</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828" name="Rectangle 196"/>
              <p:cNvSpPr>
                <a:spLocks noChangeArrowheads="1"/>
              </p:cNvSpPr>
              <p:nvPr/>
            </p:nvSpPr>
            <p:spPr bwMode="auto">
              <a:xfrm>
                <a:off x="6159" y="4618"/>
                <a:ext cx="12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a:t>
                </a:r>
                <a:endParaRPr kumimoji="1" lang="ja-JP" alt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827" name="Rectangle 195"/>
              <p:cNvSpPr>
                <a:spLocks noChangeArrowheads="1"/>
              </p:cNvSpPr>
              <p:nvPr/>
            </p:nvSpPr>
            <p:spPr bwMode="auto">
              <a:xfrm>
                <a:off x="6159" y="4764"/>
                <a:ext cx="12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a:t>
                </a:r>
                <a:endParaRPr kumimoji="1" lang="ja-JP" alt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826" name="Rectangle 194"/>
              <p:cNvSpPr>
                <a:spLocks noChangeArrowheads="1"/>
              </p:cNvSpPr>
              <p:nvPr/>
            </p:nvSpPr>
            <p:spPr bwMode="auto">
              <a:xfrm>
                <a:off x="6159" y="4910"/>
                <a:ext cx="12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a:t>
                </a:r>
                <a:endParaRPr kumimoji="1" lang="ja-JP" alt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825" name="Rectangle 193"/>
              <p:cNvSpPr>
                <a:spLocks noChangeArrowheads="1"/>
              </p:cNvSpPr>
              <p:nvPr/>
            </p:nvSpPr>
            <p:spPr bwMode="auto">
              <a:xfrm>
                <a:off x="7439" y="4618"/>
                <a:ext cx="72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訪問介護事業</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824" name="Rectangle 192"/>
              <p:cNvSpPr>
                <a:spLocks noChangeArrowheads="1"/>
              </p:cNvSpPr>
              <p:nvPr/>
            </p:nvSpPr>
            <p:spPr bwMode="auto">
              <a:xfrm>
                <a:off x="7439" y="4764"/>
                <a:ext cx="12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所</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823" name="Rectangle 191"/>
              <p:cNvSpPr>
                <a:spLocks noChangeArrowheads="1"/>
              </p:cNvSpPr>
              <p:nvPr/>
            </p:nvSpPr>
            <p:spPr bwMode="auto">
              <a:xfrm>
                <a:off x="7439" y="4910"/>
                <a:ext cx="72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〇〇デイケア</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822" name="Rectangle 190"/>
              <p:cNvSpPr>
                <a:spLocks noChangeArrowheads="1"/>
              </p:cNvSpPr>
              <p:nvPr/>
            </p:nvSpPr>
            <p:spPr bwMode="auto">
              <a:xfrm>
                <a:off x="7439" y="5056"/>
                <a:ext cx="24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長女</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821" name="Rectangle 189"/>
              <p:cNvSpPr>
                <a:spLocks noChangeArrowheads="1"/>
              </p:cNvSpPr>
              <p:nvPr/>
            </p:nvSpPr>
            <p:spPr bwMode="auto">
              <a:xfrm>
                <a:off x="6393" y="6771"/>
                <a:ext cx="24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家族</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820" name="Rectangle 188"/>
              <p:cNvSpPr>
                <a:spLocks noChangeArrowheads="1"/>
              </p:cNvSpPr>
              <p:nvPr/>
            </p:nvSpPr>
            <p:spPr bwMode="auto">
              <a:xfrm>
                <a:off x="7439" y="6771"/>
                <a:ext cx="48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夫、長女</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819" name="Rectangle 187"/>
              <p:cNvSpPr>
                <a:spLocks noChangeArrowheads="1"/>
              </p:cNvSpPr>
              <p:nvPr/>
            </p:nvSpPr>
            <p:spPr bwMode="auto">
              <a:xfrm>
                <a:off x="4523" y="6021"/>
                <a:ext cx="144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入浴動作が安全に行えるよ</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818" name="Rectangle 186"/>
              <p:cNvSpPr>
                <a:spLocks noChangeArrowheads="1"/>
              </p:cNvSpPr>
              <p:nvPr/>
            </p:nvSpPr>
            <p:spPr bwMode="auto">
              <a:xfrm>
                <a:off x="4523" y="6167"/>
                <a:ext cx="156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う、シャワーチェアー、手す</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817" name="Rectangle 185"/>
              <p:cNvSpPr>
                <a:spLocks noChangeArrowheads="1"/>
              </p:cNvSpPr>
              <p:nvPr/>
            </p:nvSpPr>
            <p:spPr bwMode="auto">
              <a:xfrm>
                <a:off x="4523" y="6313"/>
                <a:ext cx="156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りなどを購入する。リハビリ</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816" name="Rectangle 184"/>
              <p:cNvSpPr>
                <a:spLocks noChangeArrowheads="1"/>
              </p:cNvSpPr>
              <p:nvPr/>
            </p:nvSpPr>
            <p:spPr bwMode="auto">
              <a:xfrm>
                <a:off x="4523" y="6459"/>
                <a:ext cx="108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専門職が助言する。</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815" name="Rectangle 183"/>
              <p:cNvSpPr>
                <a:spLocks noChangeArrowheads="1"/>
              </p:cNvSpPr>
              <p:nvPr/>
            </p:nvSpPr>
            <p:spPr bwMode="auto">
              <a:xfrm>
                <a:off x="6168" y="6021"/>
                <a:ext cx="12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〇</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814" name="Rectangle 182"/>
              <p:cNvSpPr>
                <a:spLocks noChangeArrowheads="1"/>
              </p:cNvSpPr>
              <p:nvPr/>
            </p:nvSpPr>
            <p:spPr bwMode="auto">
              <a:xfrm>
                <a:off x="6393" y="6021"/>
                <a:ext cx="72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福祉用具購入</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813" name="Rectangle 181"/>
              <p:cNvSpPr>
                <a:spLocks noChangeArrowheads="1"/>
              </p:cNvSpPr>
              <p:nvPr/>
            </p:nvSpPr>
            <p:spPr bwMode="auto">
              <a:xfrm>
                <a:off x="7439" y="6021"/>
                <a:ext cx="72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福祉用具事業</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812" name="Rectangle 180"/>
              <p:cNvSpPr>
                <a:spLocks noChangeArrowheads="1"/>
              </p:cNvSpPr>
              <p:nvPr/>
            </p:nvSpPr>
            <p:spPr bwMode="auto">
              <a:xfrm>
                <a:off x="7439" y="6167"/>
                <a:ext cx="12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者</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811" name="Rectangle 179"/>
              <p:cNvSpPr>
                <a:spLocks noChangeArrowheads="1"/>
              </p:cNvSpPr>
              <p:nvPr/>
            </p:nvSpPr>
            <p:spPr bwMode="auto">
              <a:xfrm>
                <a:off x="6168" y="2874"/>
                <a:ext cx="12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〇</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810" name="Rectangle 178"/>
              <p:cNvSpPr>
                <a:spLocks noChangeArrowheads="1"/>
              </p:cNvSpPr>
              <p:nvPr/>
            </p:nvSpPr>
            <p:spPr bwMode="auto">
              <a:xfrm>
                <a:off x="6393" y="2874"/>
                <a:ext cx="48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訪問介護</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809" name="Rectangle 177"/>
              <p:cNvSpPr>
                <a:spLocks noChangeArrowheads="1"/>
              </p:cNvSpPr>
              <p:nvPr/>
            </p:nvSpPr>
            <p:spPr bwMode="auto">
              <a:xfrm>
                <a:off x="8206" y="2114"/>
                <a:ext cx="36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調剤時</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808" name="Rectangle 176"/>
              <p:cNvSpPr>
                <a:spLocks noChangeArrowheads="1"/>
              </p:cNvSpPr>
              <p:nvPr/>
            </p:nvSpPr>
            <p:spPr bwMode="auto">
              <a:xfrm>
                <a:off x="7439" y="2280"/>
                <a:ext cx="72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長谷川内科ク</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807" name="Rectangle 175"/>
              <p:cNvSpPr>
                <a:spLocks noChangeArrowheads="1"/>
              </p:cNvSpPr>
              <p:nvPr/>
            </p:nvSpPr>
            <p:spPr bwMode="auto">
              <a:xfrm>
                <a:off x="7439" y="2426"/>
                <a:ext cx="48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リニック</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806" name="Rectangle 174"/>
              <p:cNvSpPr>
                <a:spLocks noChangeArrowheads="1"/>
              </p:cNvSpPr>
              <p:nvPr/>
            </p:nvSpPr>
            <p:spPr bwMode="auto">
              <a:xfrm>
                <a:off x="8953" y="2114"/>
                <a:ext cx="72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H28</a:t>
                </a:r>
                <a:r>
                  <a:rPr kumimoji="1" lang="ja-JP" altLang="en-US"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年</a:t>
                </a:r>
                <a:r>
                  <a:rPr kumimoji="1" lang="en-US" alt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4</a:t>
                </a:r>
                <a:r>
                  <a:rPr kumimoji="1" lang="ja-JP" altLang="en-US"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月</a:t>
                </a:r>
                <a:r>
                  <a:rPr kumimoji="1" lang="en-US" alt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14</a:t>
                </a:r>
                <a:endParaRPr kumimoji="1" lang="en-US" alt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805" name="Rectangle 173"/>
              <p:cNvSpPr>
                <a:spLocks noChangeArrowheads="1"/>
              </p:cNvSpPr>
              <p:nvPr/>
            </p:nvSpPr>
            <p:spPr bwMode="auto">
              <a:xfrm>
                <a:off x="8953" y="2260"/>
                <a:ext cx="63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日～平成</a:t>
                </a:r>
                <a:r>
                  <a:rPr kumimoji="1" lang="en-US" alt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29</a:t>
                </a:r>
                <a:endParaRPr kumimoji="1" lang="en-US" alt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804" name="Rectangle 172"/>
              <p:cNvSpPr>
                <a:spLocks noChangeArrowheads="1"/>
              </p:cNvSpPr>
              <p:nvPr/>
            </p:nvSpPr>
            <p:spPr bwMode="auto">
              <a:xfrm>
                <a:off x="8953" y="2406"/>
                <a:ext cx="66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年</a:t>
                </a:r>
                <a:r>
                  <a:rPr kumimoji="1" lang="en-US" alt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3</a:t>
                </a:r>
                <a:r>
                  <a:rPr kumimoji="1" lang="ja-JP" altLang="en-US"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月</a:t>
                </a:r>
                <a:r>
                  <a:rPr kumimoji="1" lang="en-US" alt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31</a:t>
                </a:r>
                <a:r>
                  <a:rPr kumimoji="1" lang="ja-JP" altLang="en-US"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日</a:t>
                </a:r>
                <a:endParaRPr kumimoji="1" lang="ja-JP" altLang="en-US"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803" name="Rectangle 171"/>
              <p:cNvSpPr>
                <a:spLocks noChangeArrowheads="1"/>
              </p:cNvSpPr>
              <p:nvPr/>
            </p:nvSpPr>
            <p:spPr bwMode="auto">
              <a:xfrm>
                <a:off x="8206" y="2280"/>
                <a:ext cx="36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受診時</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802" name="Rectangle 170"/>
              <p:cNvSpPr>
                <a:spLocks noChangeArrowheads="1"/>
              </p:cNvSpPr>
              <p:nvPr/>
            </p:nvSpPr>
            <p:spPr bwMode="auto">
              <a:xfrm>
                <a:off x="6393" y="2465"/>
                <a:ext cx="181" cy="25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801" name="Rectangle 169"/>
              <p:cNvSpPr>
                <a:spLocks noChangeArrowheads="1"/>
              </p:cNvSpPr>
              <p:nvPr/>
            </p:nvSpPr>
            <p:spPr bwMode="auto">
              <a:xfrm>
                <a:off x="6393" y="2280"/>
                <a:ext cx="72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かかりつけ医</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800" name="Rectangle 168"/>
              <p:cNvSpPr>
                <a:spLocks noChangeArrowheads="1"/>
              </p:cNvSpPr>
              <p:nvPr/>
            </p:nvSpPr>
            <p:spPr bwMode="auto">
              <a:xfrm>
                <a:off x="6393" y="2114"/>
                <a:ext cx="84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かかりつけ薬局</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799" name="Rectangle 167"/>
              <p:cNvSpPr>
                <a:spLocks noChangeArrowheads="1"/>
              </p:cNvSpPr>
              <p:nvPr/>
            </p:nvSpPr>
            <p:spPr bwMode="auto">
              <a:xfrm>
                <a:off x="7439" y="2114"/>
                <a:ext cx="24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薬局</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798" name="Rectangle 166"/>
              <p:cNvSpPr>
                <a:spLocks noChangeArrowheads="1"/>
              </p:cNvSpPr>
              <p:nvPr/>
            </p:nvSpPr>
            <p:spPr bwMode="auto">
              <a:xfrm>
                <a:off x="8953" y="2874"/>
                <a:ext cx="72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H28</a:t>
                </a:r>
                <a:r>
                  <a:rPr kumimoji="1" lang="ja-JP" altLang="en-US"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年</a:t>
                </a:r>
                <a:r>
                  <a:rPr kumimoji="1" lang="en-US" alt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4</a:t>
                </a:r>
                <a:r>
                  <a:rPr kumimoji="1" lang="ja-JP" altLang="en-US"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月</a:t>
                </a:r>
                <a:r>
                  <a:rPr kumimoji="1" lang="en-US" alt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14</a:t>
                </a:r>
                <a:endParaRPr kumimoji="1" lang="en-US" alt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797" name="Rectangle 165"/>
              <p:cNvSpPr>
                <a:spLocks noChangeArrowheads="1"/>
              </p:cNvSpPr>
              <p:nvPr/>
            </p:nvSpPr>
            <p:spPr bwMode="auto">
              <a:xfrm>
                <a:off x="8953" y="3020"/>
                <a:ext cx="63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日～平成</a:t>
                </a:r>
                <a:r>
                  <a:rPr kumimoji="1" lang="en-US" alt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29</a:t>
                </a:r>
                <a:endParaRPr kumimoji="1" lang="en-US" alt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796" name="Rectangle 164"/>
              <p:cNvSpPr>
                <a:spLocks noChangeArrowheads="1"/>
              </p:cNvSpPr>
              <p:nvPr/>
            </p:nvSpPr>
            <p:spPr bwMode="auto">
              <a:xfrm>
                <a:off x="8953" y="3166"/>
                <a:ext cx="66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年</a:t>
                </a:r>
                <a:r>
                  <a:rPr kumimoji="1" lang="en-US" alt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3</a:t>
                </a:r>
                <a:r>
                  <a:rPr kumimoji="1" lang="ja-JP" altLang="en-US"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月</a:t>
                </a:r>
                <a:r>
                  <a:rPr kumimoji="1" lang="en-US" alt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31</a:t>
                </a:r>
                <a:r>
                  <a:rPr kumimoji="1" lang="ja-JP" altLang="en-US"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日</a:t>
                </a:r>
                <a:endParaRPr kumimoji="1" lang="ja-JP" altLang="en-US"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795" name="Rectangle 163"/>
              <p:cNvSpPr>
                <a:spLocks noChangeArrowheads="1"/>
              </p:cNvSpPr>
              <p:nvPr/>
            </p:nvSpPr>
            <p:spPr bwMode="auto">
              <a:xfrm>
                <a:off x="6393" y="3205"/>
                <a:ext cx="24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家族</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794" name="Rectangle 162"/>
              <p:cNvSpPr>
                <a:spLocks noChangeArrowheads="1"/>
              </p:cNvSpPr>
              <p:nvPr/>
            </p:nvSpPr>
            <p:spPr bwMode="auto">
              <a:xfrm>
                <a:off x="7439" y="3205"/>
                <a:ext cx="72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夫、長女、長</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793" name="Rectangle 161"/>
              <p:cNvSpPr>
                <a:spLocks noChangeArrowheads="1"/>
              </p:cNvSpPr>
              <p:nvPr/>
            </p:nvSpPr>
            <p:spPr bwMode="auto">
              <a:xfrm>
                <a:off x="7439" y="3351"/>
                <a:ext cx="36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男家族</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792" name="Rectangle 160"/>
              <p:cNvSpPr>
                <a:spLocks noChangeArrowheads="1"/>
              </p:cNvSpPr>
              <p:nvPr/>
            </p:nvSpPr>
            <p:spPr bwMode="auto">
              <a:xfrm>
                <a:off x="8206" y="3205"/>
                <a:ext cx="60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土曜、日曜</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791" name="Rectangle 159"/>
              <p:cNvSpPr>
                <a:spLocks noChangeArrowheads="1"/>
              </p:cNvSpPr>
              <p:nvPr/>
            </p:nvSpPr>
            <p:spPr bwMode="auto">
              <a:xfrm>
                <a:off x="7439" y="2874"/>
                <a:ext cx="72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訪問介護事業</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790" name="Rectangle 158"/>
              <p:cNvSpPr>
                <a:spLocks noChangeArrowheads="1"/>
              </p:cNvSpPr>
              <p:nvPr/>
            </p:nvSpPr>
            <p:spPr bwMode="auto">
              <a:xfrm>
                <a:off x="7439" y="3020"/>
                <a:ext cx="12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所</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789" name="Rectangle 157"/>
              <p:cNvSpPr>
                <a:spLocks noChangeArrowheads="1"/>
              </p:cNvSpPr>
              <p:nvPr/>
            </p:nvSpPr>
            <p:spPr bwMode="auto">
              <a:xfrm>
                <a:off x="8206" y="2874"/>
                <a:ext cx="36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週３回</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788" name="Rectangle 156"/>
              <p:cNvSpPr>
                <a:spLocks noChangeArrowheads="1"/>
              </p:cNvSpPr>
              <p:nvPr/>
            </p:nvSpPr>
            <p:spPr bwMode="auto">
              <a:xfrm>
                <a:off x="9159" y="994"/>
                <a:ext cx="300" cy="18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7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期間</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787" name="Rectangle 155"/>
              <p:cNvSpPr>
                <a:spLocks noChangeArrowheads="1"/>
              </p:cNvSpPr>
              <p:nvPr/>
            </p:nvSpPr>
            <p:spPr bwMode="auto">
              <a:xfrm>
                <a:off x="131" y="58"/>
                <a:ext cx="750" cy="18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700" b="0" i="0" u="none" strike="noStrike" cap="none" normalizeH="0" baseline="0">
                    <a:ln>
                      <a:noFill/>
                    </a:ln>
                    <a:solidFill>
                      <a:srgbClr val="000000"/>
                    </a:solidFill>
                    <a:effectLst/>
                    <a:latin typeface="Century" pitchFamily="18" charset="0"/>
                    <a:ea typeface="ＭＳ 明朝" pitchFamily="17" charset="-128"/>
                    <a:cs typeface="ＭＳ ゴシック" pitchFamily="49" charset="-128"/>
                  </a:rPr>
                  <a:t>第　２　表</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786" name="Rectangle 154"/>
              <p:cNvSpPr>
                <a:spLocks noChangeArrowheads="1"/>
              </p:cNvSpPr>
              <p:nvPr/>
            </p:nvSpPr>
            <p:spPr bwMode="auto">
              <a:xfrm>
                <a:off x="252" y="429"/>
                <a:ext cx="1800" cy="18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7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利用者名　　神谷花子　様</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785" name="Rectangle 153"/>
              <p:cNvSpPr>
                <a:spLocks noChangeArrowheads="1"/>
              </p:cNvSpPr>
              <p:nvPr/>
            </p:nvSpPr>
            <p:spPr bwMode="auto">
              <a:xfrm>
                <a:off x="252" y="555"/>
                <a:ext cx="1570" cy="1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9784" name="Rectangle 152"/>
              <p:cNvSpPr>
                <a:spLocks noChangeArrowheads="1"/>
              </p:cNvSpPr>
              <p:nvPr/>
            </p:nvSpPr>
            <p:spPr bwMode="auto">
              <a:xfrm>
                <a:off x="37" y="779"/>
                <a:ext cx="1200" cy="18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7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生活全般の解決す</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783" name="Rectangle 151"/>
              <p:cNvSpPr>
                <a:spLocks noChangeArrowheads="1"/>
              </p:cNvSpPr>
              <p:nvPr/>
            </p:nvSpPr>
            <p:spPr bwMode="auto">
              <a:xfrm>
                <a:off x="37" y="945"/>
                <a:ext cx="1200" cy="18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7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べき課題</a:t>
                </a:r>
                <a:r>
                  <a:rPr kumimoji="1" lang="en-US" altLang="ja-JP" sz="7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a:t>
                </a:r>
                <a:r>
                  <a:rPr kumimoji="1" lang="ja-JP" altLang="en-US" sz="7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ニーズ</a:t>
                </a:r>
                <a:r>
                  <a:rPr kumimoji="1" lang="en-US" altLang="ja-JP" sz="7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a:t>
                </a:r>
                <a:endParaRPr kumimoji="1" lang="en-US" alt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782" name="Rectangle 150"/>
              <p:cNvSpPr>
                <a:spLocks noChangeArrowheads="1"/>
              </p:cNvSpPr>
              <p:nvPr/>
            </p:nvSpPr>
            <p:spPr bwMode="auto">
              <a:xfrm>
                <a:off x="2421" y="740"/>
                <a:ext cx="900" cy="18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7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目　　　　標</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781" name="Rectangle 149"/>
              <p:cNvSpPr>
                <a:spLocks noChangeArrowheads="1"/>
              </p:cNvSpPr>
              <p:nvPr/>
            </p:nvSpPr>
            <p:spPr bwMode="auto">
              <a:xfrm>
                <a:off x="6617" y="740"/>
                <a:ext cx="1050" cy="18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7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援　助　内　容</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780" name="Rectangle 148"/>
              <p:cNvSpPr>
                <a:spLocks noChangeArrowheads="1"/>
              </p:cNvSpPr>
              <p:nvPr/>
            </p:nvSpPr>
            <p:spPr bwMode="auto">
              <a:xfrm>
                <a:off x="1393" y="994"/>
                <a:ext cx="600" cy="18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7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長期目標</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779" name="Rectangle 147"/>
              <p:cNvSpPr>
                <a:spLocks noChangeArrowheads="1"/>
              </p:cNvSpPr>
              <p:nvPr/>
            </p:nvSpPr>
            <p:spPr bwMode="auto">
              <a:xfrm>
                <a:off x="2299" y="994"/>
                <a:ext cx="450" cy="18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7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a:t>
                </a:r>
                <a:r>
                  <a:rPr kumimoji="1" lang="ja-JP" altLang="en-US" sz="7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期間</a:t>
                </a:r>
                <a:r>
                  <a:rPr kumimoji="1" lang="en-US" altLang="ja-JP" sz="7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a:t>
                </a:r>
                <a:endParaRPr kumimoji="1" lang="en-US" alt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778" name="Rectangle 146"/>
              <p:cNvSpPr>
                <a:spLocks noChangeArrowheads="1"/>
              </p:cNvSpPr>
              <p:nvPr/>
            </p:nvSpPr>
            <p:spPr bwMode="auto">
              <a:xfrm>
                <a:off x="3084" y="994"/>
                <a:ext cx="600" cy="18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7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短期目標</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777" name="Rectangle 145"/>
              <p:cNvSpPr>
                <a:spLocks noChangeArrowheads="1"/>
              </p:cNvSpPr>
              <p:nvPr/>
            </p:nvSpPr>
            <p:spPr bwMode="auto">
              <a:xfrm>
                <a:off x="3991" y="994"/>
                <a:ext cx="450" cy="18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7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a:t>
                </a:r>
                <a:r>
                  <a:rPr kumimoji="1" lang="ja-JP" altLang="en-US" sz="7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期間</a:t>
                </a:r>
                <a:r>
                  <a:rPr kumimoji="1" lang="en-US" altLang="ja-JP" sz="7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a:t>
                </a:r>
                <a:endParaRPr kumimoji="1" lang="en-US" alt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776" name="Rectangle 144"/>
              <p:cNvSpPr>
                <a:spLocks noChangeArrowheads="1"/>
              </p:cNvSpPr>
              <p:nvPr/>
            </p:nvSpPr>
            <p:spPr bwMode="auto">
              <a:xfrm>
                <a:off x="4897" y="994"/>
                <a:ext cx="900" cy="18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7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サービス内容</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775" name="Rectangle 143"/>
              <p:cNvSpPr>
                <a:spLocks noChangeArrowheads="1"/>
              </p:cNvSpPr>
              <p:nvPr/>
            </p:nvSpPr>
            <p:spPr bwMode="auto">
              <a:xfrm>
                <a:off x="6122" y="994"/>
                <a:ext cx="225" cy="18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7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a:t>
                </a:r>
                <a:r>
                  <a:rPr kumimoji="1" lang="en-US" altLang="ja-JP" sz="7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1</a:t>
                </a:r>
                <a:endParaRPr kumimoji="1" lang="en-US" alt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774" name="Rectangle 142"/>
              <p:cNvSpPr>
                <a:spLocks noChangeArrowheads="1"/>
              </p:cNvSpPr>
              <p:nvPr/>
            </p:nvSpPr>
            <p:spPr bwMode="auto">
              <a:xfrm>
                <a:off x="6505" y="994"/>
                <a:ext cx="900" cy="18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7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サービス種別</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773" name="Rectangle 141"/>
              <p:cNvSpPr>
                <a:spLocks noChangeArrowheads="1"/>
              </p:cNvSpPr>
              <p:nvPr/>
            </p:nvSpPr>
            <p:spPr bwMode="auto">
              <a:xfrm>
                <a:off x="7701" y="994"/>
                <a:ext cx="225" cy="18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7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a:t>
                </a:r>
                <a:r>
                  <a:rPr kumimoji="1" lang="en-US" altLang="ja-JP" sz="7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2</a:t>
                </a:r>
                <a:endParaRPr kumimoji="1" lang="en-US" alt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772" name="Rectangle 140"/>
              <p:cNvSpPr>
                <a:spLocks noChangeArrowheads="1"/>
              </p:cNvSpPr>
              <p:nvPr/>
            </p:nvSpPr>
            <p:spPr bwMode="auto">
              <a:xfrm>
                <a:off x="8430" y="994"/>
                <a:ext cx="300" cy="18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7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頻度</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771" name="Rectangle 139"/>
              <p:cNvSpPr>
                <a:spLocks noChangeArrowheads="1"/>
              </p:cNvSpPr>
              <p:nvPr/>
            </p:nvSpPr>
            <p:spPr bwMode="auto">
              <a:xfrm>
                <a:off x="7439" y="1208"/>
                <a:ext cx="72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長谷川内科ク</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770" name="Rectangle 138"/>
              <p:cNvSpPr>
                <a:spLocks noChangeArrowheads="1"/>
              </p:cNvSpPr>
              <p:nvPr/>
            </p:nvSpPr>
            <p:spPr bwMode="auto">
              <a:xfrm>
                <a:off x="7439" y="1354"/>
                <a:ext cx="48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リニック</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769" name="Rectangle 137"/>
              <p:cNvSpPr>
                <a:spLocks noChangeArrowheads="1"/>
              </p:cNvSpPr>
              <p:nvPr/>
            </p:nvSpPr>
            <p:spPr bwMode="auto">
              <a:xfrm>
                <a:off x="8206" y="1208"/>
                <a:ext cx="36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月２回</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768" name="Rectangle 136"/>
              <p:cNvSpPr>
                <a:spLocks noChangeArrowheads="1"/>
              </p:cNvSpPr>
              <p:nvPr/>
            </p:nvSpPr>
            <p:spPr bwMode="auto">
              <a:xfrm>
                <a:off x="8953" y="1208"/>
                <a:ext cx="72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H28</a:t>
                </a:r>
                <a:r>
                  <a:rPr kumimoji="1" lang="ja-JP" altLang="en-US"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年</a:t>
                </a:r>
                <a:r>
                  <a:rPr kumimoji="1" lang="en-US" alt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4</a:t>
                </a:r>
                <a:r>
                  <a:rPr kumimoji="1" lang="ja-JP" altLang="en-US"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月</a:t>
                </a:r>
                <a:r>
                  <a:rPr kumimoji="1" lang="en-US" alt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14</a:t>
                </a:r>
                <a:endParaRPr kumimoji="1" lang="en-US" alt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767" name="Rectangle 135"/>
              <p:cNvSpPr>
                <a:spLocks noChangeArrowheads="1"/>
              </p:cNvSpPr>
              <p:nvPr/>
            </p:nvSpPr>
            <p:spPr bwMode="auto">
              <a:xfrm>
                <a:off x="8953" y="1354"/>
                <a:ext cx="63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日～平成</a:t>
                </a:r>
                <a:r>
                  <a:rPr kumimoji="1" lang="en-US" alt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29</a:t>
                </a:r>
                <a:endParaRPr kumimoji="1" lang="en-US" alt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766" name="Rectangle 134"/>
              <p:cNvSpPr>
                <a:spLocks noChangeArrowheads="1"/>
              </p:cNvSpPr>
              <p:nvPr/>
            </p:nvSpPr>
            <p:spPr bwMode="auto">
              <a:xfrm>
                <a:off x="8953" y="1500"/>
                <a:ext cx="66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年</a:t>
                </a:r>
                <a:r>
                  <a:rPr kumimoji="1" lang="en-US" alt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3</a:t>
                </a:r>
                <a:r>
                  <a:rPr kumimoji="1" lang="ja-JP" altLang="en-US"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月</a:t>
                </a:r>
                <a:r>
                  <a:rPr kumimoji="1" lang="en-US" alt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31</a:t>
                </a:r>
                <a:r>
                  <a:rPr kumimoji="1" lang="ja-JP" altLang="en-US"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日</a:t>
                </a:r>
                <a:endParaRPr kumimoji="1" lang="ja-JP" altLang="en-US"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765" name="Rectangle 133"/>
              <p:cNvSpPr>
                <a:spLocks noChangeArrowheads="1"/>
              </p:cNvSpPr>
              <p:nvPr/>
            </p:nvSpPr>
            <p:spPr bwMode="auto">
              <a:xfrm>
                <a:off x="6393" y="1374"/>
                <a:ext cx="66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a:t>
                </a:r>
                <a:r>
                  <a:rPr kumimoji="1" lang="ja-JP" altLang="en-US"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訪問診療）</a:t>
                </a:r>
                <a:endParaRPr kumimoji="1" lang="ja-JP" altLang="en-US"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764" name="Rectangle 132"/>
              <p:cNvSpPr>
                <a:spLocks noChangeArrowheads="1"/>
              </p:cNvSpPr>
              <p:nvPr/>
            </p:nvSpPr>
            <p:spPr bwMode="auto">
              <a:xfrm>
                <a:off x="6393" y="1559"/>
                <a:ext cx="181" cy="25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763" name="Rectangle 131"/>
              <p:cNvSpPr>
                <a:spLocks noChangeArrowheads="1"/>
              </p:cNvSpPr>
              <p:nvPr/>
            </p:nvSpPr>
            <p:spPr bwMode="auto">
              <a:xfrm>
                <a:off x="7439" y="1539"/>
                <a:ext cx="48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整形外科</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762" name="Rectangle 130"/>
              <p:cNvSpPr>
                <a:spLocks noChangeArrowheads="1"/>
              </p:cNvSpPr>
              <p:nvPr/>
            </p:nvSpPr>
            <p:spPr bwMode="auto">
              <a:xfrm>
                <a:off x="8206" y="1539"/>
                <a:ext cx="36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月１回</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761" name="Rectangle 129"/>
              <p:cNvSpPr>
                <a:spLocks noChangeArrowheads="1"/>
              </p:cNvSpPr>
              <p:nvPr/>
            </p:nvSpPr>
            <p:spPr bwMode="auto">
              <a:xfrm>
                <a:off x="6393" y="1705"/>
                <a:ext cx="24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家族</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760" name="Rectangle 128"/>
              <p:cNvSpPr>
                <a:spLocks noChangeArrowheads="1"/>
              </p:cNvSpPr>
              <p:nvPr/>
            </p:nvSpPr>
            <p:spPr bwMode="auto">
              <a:xfrm>
                <a:off x="7439" y="1705"/>
                <a:ext cx="36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夫、孫</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759" name="Rectangle 127"/>
              <p:cNvSpPr>
                <a:spLocks noChangeArrowheads="1"/>
              </p:cNvSpPr>
              <p:nvPr/>
            </p:nvSpPr>
            <p:spPr bwMode="auto">
              <a:xfrm>
                <a:off x="6393" y="5553"/>
                <a:ext cx="96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通所リハビリテー</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758" name="Rectangle 126"/>
              <p:cNvSpPr>
                <a:spLocks noChangeArrowheads="1"/>
              </p:cNvSpPr>
              <p:nvPr/>
            </p:nvSpPr>
            <p:spPr bwMode="auto">
              <a:xfrm>
                <a:off x="6393" y="5699"/>
                <a:ext cx="36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ション</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757" name="Rectangle 125"/>
              <p:cNvSpPr>
                <a:spLocks noChangeArrowheads="1"/>
              </p:cNvSpPr>
              <p:nvPr/>
            </p:nvSpPr>
            <p:spPr bwMode="auto">
              <a:xfrm>
                <a:off x="7439" y="5553"/>
                <a:ext cx="72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〇〇デイケア</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756" name="Rectangle 124"/>
              <p:cNvSpPr>
                <a:spLocks noChangeArrowheads="1"/>
              </p:cNvSpPr>
              <p:nvPr/>
            </p:nvSpPr>
            <p:spPr bwMode="auto">
              <a:xfrm>
                <a:off x="8206" y="5553"/>
                <a:ext cx="36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週２回</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755" name="Rectangle 123"/>
              <p:cNvSpPr>
                <a:spLocks noChangeArrowheads="1"/>
              </p:cNvSpPr>
              <p:nvPr/>
            </p:nvSpPr>
            <p:spPr bwMode="auto">
              <a:xfrm>
                <a:off x="28" y="2134"/>
                <a:ext cx="181" cy="25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754" name="Rectangle 122"/>
              <p:cNvSpPr>
                <a:spLocks noChangeArrowheads="1"/>
              </p:cNvSpPr>
              <p:nvPr/>
            </p:nvSpPr>
            <p:spPr bwMode="auto">
              <a:xfrm>
                <a:off x="2841" y="2114"/>
                <a:ext cx="96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痛み止めを効果的</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753" name="Rectangle 121"/>
              <p:cNvSpPr>
                <a:spLocks noChangeArrowheads="1"/>
              </p:cNvSpPr>
              <p:nvPr/>
            </p:nvSpPr>
            <p:spPr bwMode="auto">
              <a:xfrm>
                <a:off x="2841" y="2260"/>
                <a:ext cx="96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に使用でき、痛み</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752" name="Rectangle 120"/>
              <p:cNvSpPr>
                <a:spLocks noChangeArrowheads="1"/>
              </p:cNvSpPr>
              <p:nvPr/>
            </p:nvSpPr>
            <p:spPr bwMode="auto">
              <a:xfrm>
                <a:off x="2841" y="2406"/>
                <a:ext cx="84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の軽減を図る。</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751" name="Rectangle 119"/>
              <p:cNvSpPr>
                <a:spLocks noChangeArrowheads="1"/>
              </p:cNvSpPr>
              <p:nvPr/>
            </p:nvSpPr>
            <p:spPr bwMode="auto">
              <a:xfrm>
                <a:off x="3888" y="2114"/>
                <a:ext cx="72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H28</a:t>
                </a:r>
                <a:r>
                  <a:rPr kumimoji="1" lang="ja-JP" altLang="en-US"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年</a:t>
                </a:r>
                <a:r>
                  <a:rPr kumimoji="1" lang="en-US" alt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4</a:t>
                </a:r>
                <a:r>
                  <a:rPr kumimoji="1" lang="ja-JP" altLang="en-US"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月</a:t>
                </a:r>
                <a:r>
                  <a:rPr kumimoji="1" lang="en-US" alt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14</a:t>
                </a:r>
                <a:endParaRPr kumimoji="1" lang="en-US" alt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750" name="Rectangle 118"/>
              <p:cNvSpPr>
                <a:spLocks noChangeArrowheads="1"/>
              </p:cNvSpPr>
              <p:nvPr/>
            </p:nvSpPr>
            <p:spPr bwMode="auto">
              <a:xfrm>
                <a:off x="3888" y="2260"/>
                <a:ext cx="63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日～平成</a:t>
                </a:r>
                <a:r>
                  <a:rPr kumimoji="1" lang="en-US" alt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28</a:t>
                </a:r>
                <a:endParaRPr kumimoji="1" lang="en-US" alt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749" name="Rectangle 117"/>
              <p:cNvSpPr>
                <a:spLocks noChangeArrowheads="1"/>
              </p:cNvSpPr>
              <p:nvPr/>
            </p:nvSpPr>
            <p:spPr bwMode="auto">
              <a:xfrm>
                <a:off x="3888" y="2406"/>
                <a:ext cx="66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年</a:t>
                </a:r>
                <a:r>
                  <a:rPr kumimoji="1" lang="en-US" alt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7</a:t>
                </a:r>
                <a:r>
                  <a:rPr kumimoji="1" lang="ja-JP" altLang="en-US"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月</a:t>
                </a:r>
                <a:r>
                  <a:rPr kumimoji="1" lang="en-US" alt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31</a:t>
                </a:r>
                <a:r>
                  <a:rPr kumimoji="1" lang="ja-JP" altLang="en-US"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日</a:t>
                </a:r>
                <a:endParaRPr kumimoji="1" lang="ja-JP" altLang="en-US"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748" name="Rectangle 116"/>
              <p:cNvSpPr>
                <a:spLocks noChangeArrowheads="1"/>
              </p:cNvSpPr>
              <p:nvPr/>
            </p:nvSpPr>
            <p:spPr bwMode="auto">
              <a:xfrm>
                <a:off x="4523" y="2114"/>
                <a:ext cx="144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痛み止めの使い方の指導管</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747" name="Rectangle 115"/>
              <p:cNvSpPr>
                <a:spLocks noChangeArrowheads="1"/>
              </p:cNvSpPr>
              <p:nvPr/>
            </p:nvSpPr>
            <p:spPr bwMode="auto">
              <a:xfrm>
                <a:off x="4523" y="2260"/>
                <a:ext cx="24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理。</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746" name="Rectangle 114"/>
              <p:cNvSpPr>
                <a:spLocks noChangeArrowheads="1"/>
              </p:cNvSpPr>
              <p:nvPr/>
            </p:nvSpPr>
            <p:spPr bwMode="auto">
              <a:xfrm>
                <a:off x="6094" y="2134"/>
                <a:ext cx="181" cy="25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745" name="Rectangle 113"/>
              <p:cNvSpPr>
                <a:spLocks noChangeArrowheads="1"/>
              </p:cNvSpPr>
              <p:nvPr/>
            </p:nvSpPr>
            <p:spPr bwMode="auto">
              <a:xfrm>
                <a:off x="1150" y="1208"/>
                <a:ext cx="96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脊柱管狭窄症など</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744" name="Rectangle 112"/>
              <p:cNvSpPr>
                <a:spLocks noChangeArrowheads="1"/>
              </p:cNvSpPr>
              <p:nvPr/>
            </p:nvSpPr>
            <p:spPr bwMode="auto">
              <a:xfrm>
                <a:off x="1150" y="1354"/>
                <a:ext cx="84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による痛みの緩</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743" name="Rectangle 111"/>
              <p:cNvSpPr>
                <a:spLocks noChangeArrowheads="1"/>
              </p:cNvSpPr>
              <p:nvPr/>
            </p:nvSpPr>
            <p:spPr bwMode="auto">
              <a:xfrm>
                <a:off x="1150" y="1500"/>
                <a:ext cx="96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和、糖尿病や高血</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742" name="Rectangle 110"/>
              <p:cNvSpPr>
                <a:spLocks noChangeArrowheads="1"/>
              </p:cNvSpPr>
              <p:nvPr/>
            </p:nvSpPr>
            <p:spPr bwMode="auto">
              <a:xfrm>
                <a:off x="1150" y="1646"/>
                <a:ext cx="96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圧、脳梗塞の再発</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741" name="Rectangle 109"/>
              <p:cNvSpPr>
                <a:spLocks noChangeArrowheads="1"/>
              </p:cNvSpPr>
              <p:nvPr/>
            </p:nvSpPr>
            <p:spPr bwMode="auto">
              <a:xfrm>
                <a:off x="1150" y="1793"/>
                <a:ext cx="96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防止をなど病状の</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740" name="Rectangle 108"/>
              <p:cNvSpPr>
                <a:spLocks noChangeArrowheads="1"/>
              </p:cNvSpPr>
              <p:nvPr/>
            </p:nvSpPr>
            <p:spPr bwMode="auto">
              <a:xfrm>
                <a:off x="1150" y="1939"/>
                <a:ext cx="72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悪化を防ぐ。</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739" name="Rectangle 107"/>
              <p:cNvSpPr>
                <a:spLocks noChangeArrowheads="1"/>
              </p:cNvSpPr>
              <p:nvPr/>
            </p:nvSpPr>
            <p:spPr bwMode="auto">
              <a:xfrm>
                <a:off x="4523" y="1208"/>
                <a:ext cx="60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受診の継続</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738" name="Rectangle 106"/>
              <p:cNvSpPr>
                <a:spLocks noChangeArrowheads="1"/>
              </p:cNvSpPr>
              <p:nvPr/>
            </p:nvSpPr>
            <p:spPr bwMode="auto">
              <a:xfrm>
                <a:off x="4523" y="1354"/>
                <a:ext cx="156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（通院が難しいときは、訪問</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737" name="Rectangle 105"/>
              <p:cNvSpPr>
                <a:spLocks noChangeArrowheads="1"/>
              </p:cNvSpPr>
              <p:nvPr/>
            </p:nvSpPr>
            <p:spPr bwMode="auto">
              <a:xfrm>
                <a:off x="4523" y="1500"/>
                <a:ext cx="96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診療を依頼する）</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736" name="Rectangle 104"/>
              <p:cNvSpPr>
                <a:spLocks noChangeArrowheads="1"/>
              </p:cNvSpPr>
              <p:nvPr/>
            </p:nvSpPr>
            <p:spPr bwMode="auto">
              <a:xfrm>
                <a:off x="4523" y="1646"/>
                <a:ext cx="181" cy="25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735" name="Rectangle 103"/>
              <p:cNvSpPr>
                <a:spLocks noChangeArrowheads="1"/>
              </p:cNvSpPr>
              <p:nvPr/>
            </p:nvSpPr>
            <p:spPr bwMode="auto">
              <a:xfrm>
                <a:off x="4523" y="1705"/>
                <a:ext cx="84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通院の付き添い</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734" name="Rectangle 102"/>
              <p:cNvSpPr>
                <a:spLocks noChangeArrowheads="1"/>
              </p:cNvSpPr>
              <p:nvPr/>
            </p:nvSpPr>
            <p:spPr bwMode="auto">
              <a:xfrm>
                <a:off x="28" y="1208"/>
                <a:ext cx="108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病状が安定し、健康</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733" name="Rectangle 101"/>
              <p:cNvSpPr>
                <a:spLocks noChangeArrowheads="1"/>
              </p:cNvSpPr>
              <p:nvPr/>
            </p:nvSpPr>
            <p:spPr bwMode="auto">
              <a:xfrm>
                <a:off x="28" y="1354"/>
                <a:ext cx="96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に生活ができる。</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732" name="Rectangle 100"/>
              <p:cNvSpPr>
                <a:spLocks noChangeArrowheads="1"/>
              </p:cNvSpPr>
              <p:nvPr/>
            </p:nvSpPr>
            <p:spPr bwMode="auto">
              <a:xfrm>
                <a:off x="2196" y="1208"/>
                <a:ext cx="72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H28</a:t>
                </a:r>
                <a:r>
                  <a:rPr kumimoji="1" lang="ja-JP" altLang="en-US"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年</a:t>
                </a:r>
                <a:r>
                  <a:rPr kumimoji="1" lang="en-US" alt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4</a:t>
                </a:r>
                <a:r>
                  <a:rPr kumimoji="1" lang="ja-JP" altLang="en-US"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月</a:t>
                </a:r>
                <a:r>
                  <a:rPr kumimoji="1" lang="en-US" alt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14</a:t>
                </a:r>
                <a:endParaRPr kumimoji="1" lang="en-US" alt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731" name="Rectangle 99"/>
              <p:cNvSpPr>
                <a:spLocks noChangeArrowheads="1"/>
              </p:cNvSpPr>
              <p:nvPr/>
            </p:nvSpPr>
            <p:spPr bwMode="auto">
              <a:xfrm>
                <a:off x="2196" y="1354"/>
                <a:ext cx="63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日～平成</a:t>
                </a:r>
                <a:r>
                  <a:rPr kumimoji="1" lang="en-US" alt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29</a:t>
                </a:r>
                <a:endParaRPr kumimoji="1" lang="en-US" alt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730" name="Rectangle 98"/>
              <p:cNvSpPr>
                <a:spLocks noChangeArrowheads="1"/>
              </p:cNvSpPr>
              <p:nvPr/>
            </p:nvSpPr>
            <p:spPr bwMode="auto">
              <a:xfrm>
                <a:off x="2196" y="1500"/>
                <a:ext cx="66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年</a:t>
                </a:r>
                <a:r>
                  <a:rPr kumimoji="1" lang="en-US" alt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3</a:t>
                </a:r>
                <a:r>
                  <a:rPr kumimoji="1" lang="ja-JP" altLang="en-US"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月</a:t>
                </a:r>
                <a:r>
                  <a:rPr kumimoji="1" lang="en-US" alt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31</a:t>
                </a:r>
                <a:r>
                  <a:rPr kumimoji="1" lang="ja-JP" altLang="en-US"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日</a:t>
                </a:r>
                <a:endParaRPr kumimoji="1" lang="ja-JP" altLang="en-US"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729" name="Rectangle 97"/>
              <p:cNvSpPr>
                <a:spLocks noChangeArrowheads="1"/>
              </p:cNvSpPr>
              <p:nvPr/>
            </p:nvSpPr>
            <p:spPr bwMode="auto">
              <a:xfrm>
                <a:off x="2841" y="1208"/>
                <a:ext cx="96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定期的な受診によ</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728" name="Rectangle 96"/>
              <p:cNvSpPr>
                <a:spLocks noChangeArrowheads="1"/>
              </p:cNvSpPr>
              <p:nvPr/>
            </p:nvSpPr>
            <p:spPr bwMode="auto">
              <a:xfrm>
                <a:off x="2841" y="1354"/>
                <a:ext cx="96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り、継続的な治療</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727" name="Rectangle 95"/>
              <p:cNvSpPr>
                <a:spLocks noChangeArrowheads="1"/>
              </p:cNvSpPr>
              <p:nvPr/>
            </p:nvSpPr>
            <p:spPr bwMode="auto">
              <a:xfrm>
                <a:off x="2841" y="1500"/>
                <a:ext cx="60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を受ける。</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726" name="Rectangle 94"/>
              <p:cNvSpPr>
                <a:spLocks noChangeArrowheads="1"/>
              </p:cNvSpPr>
              <p:nvPr/>
            </p:nvSpPr>
            <p:spPr bwMode="auto">
              <a:xfrm>
                <a:off x="3888" y="1208"/>
                <a:ext cx="72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H28</a:t>
                </a:r>
                <a:r>
                  <a:rPr kumimoji="1" lang="ja-JP" altLang="en-US"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年</a:t>
                </a:r>
                <a:r>
                  <a:rPr kumimoji="1" lang="en-US" alt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4</a:t>
                </a:r>
                <a:r>
                  <a:rPr kumimoji="1" lang="ja-JP" altLang="en-US"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月</a:t>
                </a:r>
                <a:r>
                  <a:rPr kumimoji="1" lang="en-US" alt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14</a:t>
                </a:r>
                <a:endParaRPr kumimoji="1" lang="en-US" alt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725" name="Rectangle 93"/>
              <p:cNvSpPr>
                <a:spLocks noChangeArrowheads="1"/>
              </p:cNvSpPr>
              <p:nvPr/>
            </p:nvSpPr>
            <p:spPr bwMode="auto">
              <a:xfrm>
                <a:off x="3888" y="1354"/>
                <a:ext cx="63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日～平成</a:t>
                </a:r>
                <a:r>
                  <a:rPr kumimoji="1" lang="en-US" alt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28</a:t>
                </a:r>
                <a:endParaRPr kumimoji="1" lang="en-US" alt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724" name="Rectangle 92"/>
              <p:cNvSpPr>
                <a:spLocks noChangeArrowheads="1"/>
              </p:cNvSpPr>
              <p:nvPr/>
            </p:nvSpPr>
            <p:spPr bwMode="auto">
              <a:xfrm>
                <a:off x="3888" y="1500"/>
                <a:ext cx="66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年</a:t>
                </a:r>
                <a:r>
                  <a:rPr kumimoji="1" lang="en-US" alt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7</a:t>
                </a:r>
                <a:r>
                  <a:rPr kumimoji="1" lang="ja-JP" altLang="en-US"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月</a:t>
                </a:r>
                <a:r>
                  <a:rPr kumimoji="1" lang="en-US" alt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31</a:t>
                </a:r>
                <a:r>
                  <a:rPr kumimoji="1" lang="ja-JP" altLang="en-US"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日</a:t>
                </a:r>
                <a:endParaRPr kumimoji="1" lang="ja-JP" altLang="en-US"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723" name="Rectangle 91"/>
              <p:cNvSpPr>
                <a:spLocks noChangeArrowheads="1"/>
              </p:cNvSpPr>
              <p:nvPr/>
            </p:nvSpPr>
            <p:spPr bwMode="auto">
              <a:xfrm>
                <a:off x="6393" y="1208"/>
                <a:ext cx="48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医療保険</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722" name="Rectangle 90"/>
              <p:cNvSpPr>
                <a:spLocks noChangeArrowheads="1"/>
              </p:cNvSpPr>
              <p:nvPr/>
            </p:nvSpPr>
            <p:spPr bwMode="auto">
              <a:xfrm>
                <a:off x="3888" y="6021"/>
                <a:ext cx="72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H28</a:t>
                </a:r>
                <a:r>
                  <a:rPr kumimoji="1" lang="ja-JP" altLang="en-US"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年</a:t>
                </a:r>
                <a:r>
                  <a:rPr kumimoji="1" lang="en-US" alt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4</a:t>
                </a:r>
                <a:r>
                  <a:rPr kumimoji="1" lang="ja-JP" altLang="en-US"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月</a:t>
                </a:r>
                <a:r>
                  <a:rPr kumimoji="1" lang="en-US" alt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14</a:t>
                </a:r>
                <a:endParaRPr kumimoji="1" lang="en-US" alt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721" name="Rectangle 89"/>
              <p:cNvSpPr>
                <a:spLocks noChangeArrowheads="1"/>
              </p:cNvSpPr>
              <p:nvPr/>
            </p:nvSpPr>
            <p:spPr bwMode="auto">
              <a:xfrm>
                <a:off x="3888" y="6167"/>
                <a:ext cx="63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日～平成</a:t>
                </a:r>
                <a:r>
                  <a:rPr kumimoji="1" lang="en-US" alt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28</a:t>
                </a:r>
                <a:endParaRPr kumimoji="1" lang="en-US" alt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720" name="Rectangle 88"/>
              <p:cNvSpPr>
                <a:spLocks noChangeArrowheads="1"/>
              </p:cNvSpPr>
              <p:nvPr/>
            </p:nvSpPr>
            <p:spPr bwMode="auto">
              <a:xfrm>
                <a:off x="3888" y="6313"/>
                <a:ext cx="66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年</a:t>
                </a:r>
                <a:r>
                  <a:rPr kumimoji="1" lang="en-US" alt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7</a:t>
                </a:r>
                <a:r>
                  <a:rPr kumimoji="1" lang="ja-JP" altLang="en-US"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月</a:t>
                </a:r>
                <a:r>
                  <a:rPr kumimoji="1" lang="en-US" alt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31</a:t>
                </a:r>
                <a:r>
                  <a:rPr kumimoji="1" lang="ja-JP" altLang="en-US"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日</a:t>
                </a:r>
                <a:endParaRPr kumimoji="1" lang="ja-JP" altLang="en-US"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719" name="Rectangle 87"/>
              <p:cNvSpPr>
                <a:spLocks noChangeArrowheads="1"/>
              </p:cNvSpPr>
              <p:nvPr/>
            </p:nvSpPr>
            <p:spPr bwMode="auto">
              <a:xfrm>
                <a:off x="3897" y="5387"/>
                <a:ext cx="72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H28</a:t>
                </a:r>
                <a:r>
                  <a:rPr kumimoji="1" lang="ja-JP" altLang="en-US"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年</a:t>
                </a:r>
                <a:r>
                  <a:rPr kumimoji="1" lang="en-US" alt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4</a:t>
                </a:r>
                <a:r>
                  <a:rPr kumimoji="1" lang="ja-JP" altLang="en-US"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月</a:t>
                </a:r>
                <a:r>
                  <a:rPr kumimoji="1" lang="en-US" alt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14</a:t>
                </a:r>
                <a:endParaRPr kumimoji="1" lang="en-US" alt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718" name="Rectangle 86"/>
              <p:cNvSpPr>
                <a:spLocks noChangeArrowheads="1"/>
              </p:cNvSpPr>
              <p:nvPr/>
            </p:nvSpPr>
            <p:spPr bwMode="auto">
              <a:xfrm>
                <a:off x="3897" y="5534"/>
                <a:ext cx="63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日～平成</a:t>
                </a:r>
                <a:r>
                  <a:rPr kumimoji="1" lang="en-US" alt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28</a:t>
                </a:r>
                <a:endParaRPr kumimoji="1" lang="en-US" alt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717" name="Rectangle 85"/>
              <p:cNvSpPr>
                <a:spLocks noChangeArrowheads="1"/>
              </p:cNvSpPr>
              <p:nvPr/>
            </p:nvSpPr>
            <p:spPr bwMode="auto">
              <a:xfrm>
                <a:off x="3925" y="5680"/>
                <a:ext cx="66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年</a:t>
                </a:r>
                <a:r>
                  <a:rPr kumimoji="1" lang="en-US" alt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7</a:t>
                </a:r>
                <a:r>
                  <a:rPr kumimoji="1" lang="ja-JP" altLang="en-US"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月</a:t>
                </a:r>
                <a:r>
                  <a:rPr kumimoji="1" lang="en-US" alt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31</a:t>
                </a:r>
                <a:r>
                  <a:rPr kumimoji="1" lang="ja-JP" altLang="en-US"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日</a:t>
                </a:r>
                <a:endParaRPr kumimoji="1" lang="ja-JP" altLang="en-US"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716" name="Rectangle 84"/>
              <p:cNvSpPr>
                <a:spLocks noChangeArrowheads="1"/>
              </p:cNvSpPr>
              <p:nvPr/>
            </p:nvSpPr>
            <p:spPr bwMode="auto">
              <a:xfrm>
                <a:off x="3888" y="4618"/>
                <a:ext cx="72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H28</a:t>
                </a:r>
                <a:r>
                  <a:rPr kumimoji="1" lang="ja-JP" altLang="en-US"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年</a:t>
                </a:r>
                <a:r>
                  <a:rPr kumimoji="1" lang="en-US" alt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4</a:t>
                </a:r>
                <a:r>
                  <a:rPr kumimoji="1" lang="ja-JP" altLang="en-US"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月</a:t>
                </a:r>
                <a:r>
                  <a:rPr kumimoji="1" lang="en-US" alt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14</a:t>
                </a:r>
                <a:endParaRPr kumimoji="1" lang="en-US" alt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715" name="Rectangle 83"/>
              <p:cNvSpPr>
                <a:spLocks noChangeArrowheads="1"/>
              </p:cNvSpPr>
              <p:nvPr/>
            </p:nvSpPr>
            <p:spPr bwMode="auto">
              <a:xfrm>
                <a:off x="3888" y="4764"/>
                <a:ext cx="63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日～平成</a:t>
                </a:r>
                <a:r>
                  <a:rPr kumimoji="1" lang="en-US" alt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28</a:t>
                </a:r>
                <a:endParaRPr kumimoji="1" lang="en-US" alt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714" name="Rectangle 82"/>
              <p:cNvSpPr>
                <a:spLocks noChangeArrowheads="1"/>
              </p:cNvSpPr>
              <p:nvPr/>
            </p:nvSpPr>
            <p:spPr bwMode="auto">
              <a:xfrm>
                <a:off x="3888" y="4910"/>
                <a:ext cx="66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年</a:t>
                </a:r>
                <a:r>
                  <a:rPr kumimoji="1" lang="en-US" alt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7</a:t>
                </a:r>
                <a:r>
                  <a:rPr kumimoji="1" lang="ja-JP" altLang="en-US"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月</a:t>
                </a:r>
                <a:r>
                  <a:rPr kumimoji="1" lang="en-US" alt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31</a:t>
                </a:r>
                <a:r>
                  <a:rPr kumimoji="1" lang="ja-JP" altLang="en-US"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日</a:t>
                </a:r>
                <a:endParaRPr kumimoji="1" lang="ja-JP" altLang="en-US"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713" name="Rectangle 81"/>
              <p:cNvSpPr>
                <a:spLocks noChangeArrowheads="1"/>
              </p:cNvSpPr>
              <p:nvPr/>
            </p:nvSpPr>
            <p:spPr bwMode="auto">
              <a:xfrm>
                <a:off x="3888" y="3848"/>
                <a:ext cx="72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H28</a:t>
                </a:r>
                <a:r>
                  <a:rPr kumimoji="1" lang="ja-JP" altLang="en-US"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年</a:t>
                </a:r>
                <a:r>
                  <a:rPr kumimoji="1" lang="en-US" alt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4</a:t>
                </a:r>
                <a:r>
                  <a:rPr kumimoji="1" lang="ja-JP" altLang="en-US"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月</a:t>
                </a:r>
                <a:r>
                  <a:rPr kumimoji="1" lang="en-US" alt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14</a:t>
                </a:r>
                <a:endParaRPr kumimoji="1" lang="en-US" alt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712" name="Rectangle 80"/>
              <p:cNvSpPr>
                <a:spLocks noChangeArrowheads="1"/>
              </p:cNvSpPr>
              <p:nvPr/>
            </p:nvSpPr>
            <p:spPr bwMode="auto">
              <a:xfrm>
                <a:off x="3888" y="3994"/>
                <a:ext cx="63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日～平成</a:t>
                </a:r>
                <a:r>
                  <a:rPr kumimoji="1" lang="en-US" alt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28</a:t>
                </a:r>
                <a:endParaRPr kumimoji="1" lang="en-US" alt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711" name="Rectangle 79"/>
              <p:cNvSpPr>
                <a:spLocks noChangeArrowheads="1"/>
              </p:cNvSpPr>
              <p:nvPr/>
            </p:nvSpPr>
            <p:spPr bwMode="auto">
              <a:xfrm>
                <a:off x="3888" y="4140"/>
                <a:ext cx="66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年</a:t>
                </a:r>
                <a:r>
                  <a:rPr kumimoji="1" lang="en-US" alt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7</a:t>
                </a:r>
                <a:r>
                  <a:rPr kumimoji="1" lang="ja-JP" altLang="en-US"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月</a:t>
                </a:r>
                <a:r>
                  <a:rPr kumimoji="1" lang="en-US" alt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31</a:t>
                </a:r>
                <a:r>
                  <a:rPr kumimoji="1" lang="ja-JP" altLang="en-US"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日</a:t>
                </a:r>
                <a:endParaRPr kumimoji="1" lang="ja-JP" altLang="en-US"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710" name="Rectangle 78"/>
              <p:cNvSpPr>
                <a:spLocks noChangeArrowheads="1"/>
              </p:cNvSpPr>
              <p:nvPr/>
            </p:nvSpPr>
            <p:spPr bwMode="auto">
              <a:xfrm>
                <a:off x="6168" y="5553"/>
                <a:ext cx="12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〇</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709" name="Rectangle 77"/>
              <p:cNvSpPr>
                <a:spLocks noChangeArrowheads="1"/>
              </p:cNvSpPr>
              <p:nvPr/>
            </p:nvSpPr>
            <p:spPr bwMode="auto">
              <a:xfrm>
                <a:off x="8953" y="3848"/>
                <a:ext cx="72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H28</a:t>
                </a:r>
                <a:r>
                  <a:rPr kumimoji="1" lang="ja-JP" altLang="en-US"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年</a:t>
                </a:r>
                <a:r>
                  <a:rPr kumimoji="1" lang="en-US" alt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4</a:t>
                </a:r>
                <a:r>
                  <a:rPr kumimoji="1" lang="ja-JP" altLang="en-US"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月</a:t>
                </a:r>
                <a:r>
                  <a:rPr kumimoji="1" lang="en-US" alt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14</a:t>
                </a:r>
                <a:endParaRPr kumimoji="1" lang="en-US" alt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708" name="Rectangle 76"/>
              <p:cNvSpPr>
                <a:spLocks noChangeArrowheads="1"/>
              </p:cNvSpPr>
              <p:nvPr/>
            </p:nvSpPr>
            <p:spPr bwMode="auto">
              <a:xfrm>
                <a:off x="8953" y="3994"/>
                <a:ext cx="63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日～平成</a:t>
                </a:r>
                <a:r>
                  <a:rPr kumimoji="1" lang="en-US" alt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29</a:t>
                </a:r>
                <a:endParaRPr kumimoji="1" lang="en-US" alt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707" name="Rectangle 75"/>
              <p:cNvSpPr>
                <a:spLocks noChangeArrowheads="1"/>
              </p:cNvSpPr>
              <p:nvPr/>
            </p:nvSpPr>
            <p:spPr bwMode="auto">
              <a:xfrm>
                <a:off x="8953" y="4140"/>
                <a:ext cx="66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年</a:t>
                </a:r>
                <a:r>
                  <a:rPr kumimoji="1" lang="en-US" alt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3</a:t>
                </a:r>
                <a:r>
                  <a:rPr kumimoji="1" lang="ja-JP" altLang="en-US"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月</a:t>
                </a:r>
                <a:r>
                  <a:rPr kumimoji="1" lang="en-US" alt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31</a:t>
                </a:r>
                <a:r>
                  <a:rPr kumimoji="1" lang="ja-JP" altLang="en-US"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日</a:t>
                </a:r>
                <a:endParaRPr kumimoji="1" lang="ja-JP" altLang="en-US"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706" name="Rectangle 74"/>
              <p:cNvSpPr>
                <a:spLocks noChangeArrowheads="1"/>
              </p:cNvSpPr>
              <p:nvPr/>
            </p:nvSpPr>
            <p:spPr bwMode="auto">
              <a:xfrm>
                <a:off x="8953" y="4618"/>
                <a:ext cx="72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H28</a:t>
                </a:r>
                <a:r>
                  <a:rPr kumimoji="1" lang="ja-JP" altLang="en-US"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年</a:t>
                </a:r>
                <a:r>
                  <a:rPr kumimoji="1" lang="en-US" alt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4</a:t>
                </a:r>
                <a:r>
                  <a:rPr kumimoji="1" lang="ja-JP" altLang="en-US"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月</a:t>
                </a:r>
                <a:r>
                  <a:rPr kumimoji="1" lang="en-US" alt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14</a:t>
                </a:r>
                <a:endParaRPr kumimoji="1" lang="en-US" alt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705" name="Rectangle 73"/>
              <p:cNvSpPr>
                <a:spLocks noChangeArrowheads="1"/>
              </p:cNvSpPr>
              <p:nvPr/>
            </p:nvSpPr>
            <p:spPr bwMode="auto">
              <a:xfrm>
                <a:off x="8953" y="4764"/>
                <a:ext cx="63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日～平成</a:t>
                </a:r>
                <a:r>
                  <a:rPr kumimoji="1" lang="en-US" alt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29</a:t>
                </a:r>
                <a:endParaRPr kumimoji="1" lang="en-US" alt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704" name="Rectangle 72"/>
              <p:cNvSpPr>
                <a:spLocks noChangeArrowheads="1"/>
              </p:cNvSpPr>
              <p:nvPr/>
            </p:nvSpPr>
            <p:spPr bwMode="auto">
              <a:xfrm>
                <a:off x="8953" y="4910"/>
                <a:ext cx="66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年</a:t>
                </a:r>
                <a:r>
                  <a:rPr kumimoji="1" lang="en-US" alt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3</a:t>
                </a:r>
                <a:r>
                  <a:rPr kumimoji="1" lang="ja-JP" altLang="en-US"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月</a:t>
                </a:r>
                <a:r>
                  <a:rPr kumimoji="1" lang="en-US" alt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31</a:t>
                </a:r>
                <a:r>
                  <a:rPr kumimoji="1" lang="ja-JP" altLang="en-US"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日</a:t>
                </a:r>
                <a:endParaRPr kumimoji="1" lang="ja-JP" altLang="en-US"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703" name="Rectangle 71"/>
              <p:cNvSpPr>
                <a:spLocks noChangeArrowheads="1"/>
              </p:cNvSpPr>
              <p:nvPr/>
            </p:nvSpPr>
            <p:spPr bwMode="auto">
              <a:xfrm>
                <a:off x="8953" y="5387"/>
                <a:ext cx="72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H28</a:t>
                </a:r>
                <a:r>
                  <a:rPr kumimoji="1" lang="ja-JP" altLang="en-US"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年</a:t>
                </a:r>
                <a:r>
                  <a:rPr kumimoji="1" lang="en-US" alt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4</a:t>
                </a:r>
                <a:r>
                  <a:rPr kumimoji="1" lang="ja-JP" altLang="en-US"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月</a:t>
                </a:r>
                <a:r>
                  <a:rPr kumimoji="1" lang="en-US" alt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14</a:t>
                </a:r>
                <a:endParaRPr kumimoji="1" lang="en-US" alt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702" name="Rectangle 70"/>
              <p:cNvSpPr>
                <a:spLocks noChangeArrowheads="1"/>
              </p:cNvSpPr>
              <p:nvPr/>
            </p:nvSpPr>
            <p:spPr bwMode="auto">
              <a:xfrm>
                <a:off x="8953" y="5534"/>
                <a:ext cx="63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日～平成</a:t>
                </a:r>
                <a:r>
                  <a:rPr kumimoji="1" lang="en-US" alt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29</a:t>
                </a:r>
                <a:endParaRPr kumimoji="1" lang="en-US" alt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701" name="Rectangle 69"/>
              <p:cNvSpPr>
                <a:spLocks noChangeArrowheads="1"/>
              </p:cNvSpPr>
              <p:nvPr/>
            </p:nvSpPr>
            <p:spPr bwMode="auto">
              <a:xfrm>
                <a:off x="8953" y="5680"/>
                <a:ext cx="66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年</a:t>
                </a:r>
                <a:r>
                  <a:rPr kumimoji="1" lang="en-US" alt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3</a:t>
                </a:r>
                <a:r>
                  <a:rPr kumimoji="1" lang="ja-JP" altLang="en-US"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月</a:t>
                </a:r>
                <a:r>
                  <a:rPr kumimoji="1" lang="en-US" alt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31</a:t>
                </a:r>
                <a:r>
                  <a:rPr kumimoji="1" lang="ja-JP" altLang="en-US"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日</a:t>
                </a:r>
                <a:endParaRPr kumimoji="1" lang="ja-JP" altLang="en-US"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700" name="Rectangle 68"/>
              <p:cNvSpPr>
                <a:spLocks noChangeArrowheads="1"/>
              </p:cNvSpPr>
              <p:nvPr/>
            </p:nvSpPr>
            <p:spPr bwMode="auto">
              <a:xfrm>
                <a:off x="8206" y="3848"/>
                <a:ext cx="36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週２回</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699" name="Rectangle 67"/>
              <p:cNvSpPr>
                <a:spLocks noChangeArrowheads="1"/>
              </p:cNvSpPr>
              <p:nvPr/>
            </p:nvSpPr>
            <p:spPr bwMode="auto">
              <a:xfrm>
                <a:off x="8206" y="3994"/>
                <a:ext cx="12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a:t>
                </a:r>
                <a:endParaRPr kumimoji="1" lang="ja-JP" alt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698" name="Rectangle 66"/>
              <p:cNvSpPr>
                <a:spLocks noChangeArrowheads="1"/>
              </p:cNvSpPr>
              <p:nvPr/>
            </p:nvSpPr>
            <p:spPr bwMode="auto">
              <a:xfrm>
                <a:off x="8206" y="4140"/>
                <a:ext cx="60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住宅改修後</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697" name="Rectangle 65"/>
              <p:cNvSpPr>
                <a:spLocks noChangeArrowheads="1"/>
              </p:cNvSpPr>
              <p:nvPr/>
            </p:nvSpPr>
            <p:spPr bwMode="auto">
              <a:xfrm>
                <a:off x="8206" y="4618"/>
                <a:ext cx="36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週１回</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696" name="Rectangle 64"/>
              <p:cNvSpPr>
                <a:spLocks noChangeArrowheads="1"/>
              </p:cNvSpPr>
              <p:nvPr/>
            </p:nvSpPr>
            <p:spPr bwMode="auto">
              <a:xfrm>
                <a:off x="8206" y="4764"/>
                <a:ext cx="12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a:t>
                </a:r>
                <a:endParaRPr kumimoji="1" lang="ja-JP" alt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grpSp>
        <p:sp>
          <p:nvSpPr>
            <p:cNvPr id="69694" name="Rectangle 62"/>
            <p:cNvSpPr>
              <a:spLocks noChangeArrowheads="1"/>
            </p:cNvSpPr>
            <p:nvPr/>
          </p:nvSpPr>
          <p:spPr bwMode="auto">
            <a:xfrm>
              <a:off x="8206" y="4910"/>
              <a:ext cx="60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必要時訪問</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693" name="Rectangle 61"/>
            <p:cNvSpPr>
              <a:spLocks noChangeArrowheads="1"/>
            </p:cNvSpPr>
            <p:nvPr/>
          </p:nvSpPr>
          <p:spPr bwMode="auto">
            <a:xfrm>
              <a:off x="8206" y="5056"/>
              <a:ext cx="12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a:t>
              </a:r>
              <a:endParaRPr kumimoji="1" lang="ja-JP" alt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692" name="Rectangle 60"/>
            <p:cNvSpPr>
              <a:spLocks noChangeArrowheads="1"/>
            </p:cNvSpPr>
            <p:nvPr/>
          </p:nvSpPr>
          <p:spPr bwMode="auto">
            <a:xfrm>
              <a:off x="8206" y="5202"/>
              <a:ext cx="24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600" b="0" i="0" u="none" strike="noStrike" cap="none" normalizeH="0" baseline="0">
                  <a:ln>
                    <a:noFill/>
                  </a:ln>
                  <a:solidFill>
                    <a:srgbClr val="000000"/>
                  </a:solidFill>
                  <a:effectLst/>
                  <a:latin typeface="Century" pitchFamily="18" charset="0"/>
                  <a:ea typeface="ＭＳ 明朝" pitchFamily="17" charset="-128"/>
                  <a:cs typeface="ＭＳ 明朝" pitchFamily="17" charset="-128"/>
                </a:rPr>
                <a:t>適時</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691" name="Line 59"/>
            <p:cNvSpPr>
              <a:spLocks noChangeShapeType="1"/>
            </p:cNvSpPr>
            <p:nvPr/>
          </p:nvSpPr>
          <p:spPr bwMode="auto">
            <a:xfrm>
              <a:off x="0" y="0"/>
              <a:ext cx="1" cy="253"/>
            </a:xfrm>
            <a:prstGeom prst="line">
              <a:avLst/>
            </a:pr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9690" name="Rectangle 58"/>
            <p:cNvSpPr>
              <a:spLocks noChangeArrowheads="1"/>
            </p:cNvSpPr>
            <p:nvPr/>
          </p:nvSpPr>
          <p:spPr bwMode="auto">
            <a:xfrm>
              <a:off x="0" y="0"/>
              <a:ext cx="9" cy="25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9689" name="Line 57"/>
            <p:cNvSpPr>
              <a:spLocks noChangeShapeType="1"/>
            </p:cNvSpPr>
            <p:nvPr/>
          </p:nvSpPr>
          <p:spPr bwMode="auto">
            <a:xfrm>
              <a:off x="0" y="672"/>
              <a:ext cx="1" cy="2085"/>
            </a:xfrm>
            <a:prstGeom prst="line">
              <a:avLst/>
            </a:pr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9688" name="Rectangle 56"/>
            <p:cNvSpPr>
              <a:spLocks noChangeArrowheads="1"/>
            </p:cNvSpPr>
            <p:nvPr/>
          </p:nvSpPr>
          <p:spPr bwMode="auto">
            <a:xfrm>
              <a:off x="0" y="672"/>
              <a:ext cx="9" cy="208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9687" name="Line 55"/>
            <p:cNvSpPr>
              <a:spLocks noChangeShapeType="1"/>
            </p:cNvSpPr>
            <p:nvPr/>
          </p:nvSpPr>
          <p:spPr bwMode="auto">
            <a:xfrm>
              <a:off x="897" y="10"/>
              <a:ext cx="1" cy="243"/>
            </a:xfrm>
            <a:prstGeom prst="line">
              <a:avLst/>
            </a:pr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9686" name="Rectangle 54"/>
            <p:cNvSpPr>
              <a:spLocks noChangeArrowheads="1"/>
            </p:cNvSpPr>
            <p:nvPr/>
          </p:nvSpPr>
          <p:spPr bwMode="auto">
            <a:xfrm>
              <a:off x="897" y="10"/>
              <a:ext cx="10" cy="24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9685" name="Line 53"/>
            <p:cNvSpPr>
              <a:spLocks noChangeShapeType="1"/>
            </p:cNvSpPr>
            <p:nvPr/>
          </p:nvSpPr>
          <p:spPr bwMode="auto">
            <a:xfrm>
              <a:off x="1122" y="682"/>
              <a:ext cx="1" cy="6323"/>
            </a:xfrm>
            <a:prstGeom prst="line">
              <a:avLst/>
            </a:pr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9684" name="Rectangle 52"/>
            <p:cNvSpPr>
              <a:spLocks noChangeArrowheads="1"/>
            </p:cNvSpPr>
            <p:nvPr/>
          </p:nvSpPr>
          <p:spPr bwMode="auto">
            <a:xfrm>
              <a:off x="1122" y="682"/>
              <a:ext cx="9" cy="632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9683" name="Line 51"/>
            <p:cNvSpPr>
              <a:spLocks noChangeShapeType="1"/>
            </p:cNvSpPr>
            <p:nvPr/>
          </p:nvSpPr>
          <p:spPr bwMode="auto">
            <a:xfrm>
              <a:off x="4495" y="682"/>
              <a:ext cx="1" cy="6323"/>
            </a:xfrm>
            <a:prstGeom prst="line">
              <a:avLst/>
            </a:pr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9682" name="Rectangle 50"/>
            <p:cNvSpPr>
              <a:spLocks noChangeArrowheads="1"/>
            </p:cNvSpPr>
            <p:nvPr/>
          </p:nvSpPr>
          <p:spPr bwMode="auto">
            <a:xfrm>
              <a:off x="4495" y="682"/>
              <a:ext cx="10" cy="632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9681" name="Line 49"/>
            <p:cNvSpPr>
              <a:spLocks noChangeShapeType="1"/>
            </p:cNvSpPr>
            <p:nvPr/>
          </p:nvSpPr>
          <p:spPr bwMode="auto">
            <a:xfrm>
              <a:off x="9636" y="682"/>
              <a:ext cx="1" cy="6323"/>
            </a:xfrm>
            <a:prstGeom prst="line">
              <a:avLst/>
            </a:pr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9680" name="Rectangle 48"/>
            <p:cNvSpPr>
              <a:spLocks noChangeArrowheads="1"/>
            </p:cNvSpPr>
            <p:nvPr/>
          </p:nvSpPr>
          <p:spPr bwMode="auto">
            <a:xfrm>
              <a:off x="9636" y="682"/>
              <a:ext cx="9" cy="632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9679" name="Line 47"/>
            <p:cNvSpPr>
              <a:spLocks noChangeShapeType="1"/>
            </p:cNvSpPr>
            <p:nvPr/>
          </p:nvSpPr>
          <p:spPr bwMode="auto">
            <a:xfrm>
              <a:off x="2168" y="935"/>
              <a:ext cx="1" cy="6070"/>
            </a:xfrm>
            <a:prstGeom prst="line">
              <a:avLst/>
            </a:pr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9678" name="Rectangle 46"/>
            <p:cNvSpPr>
              <a:spLocks noChangeArrowheads="1"/>
            </p:cNvSpPr>
            <p:nvPr/>
          </p:nvSpPr>
          <p:spPr bwMode="auto">
            <a:xfrm>
              <a:off x="2168" y="935"/>
              <a:ext cx="10" cy="607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9677" name="Line 45"/>
            <p:cNvSpPr>
              <a:spLocks noChangeShapeType="1"/>
            </p:cNvSpPr>
            <p:nvPr/>
          </p:nvSpPr>
          <p:spPr bwMode="auto">
            <a:xfrm>
              <a:off x="2813" y="935"/>
              <a:ext cx="1" cy="6070"/>
            </a:xfrm>
            <a:prstGeom prst="line">
              <a:avLst/>
            </a:pr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9676" name="Rectangle 44"/>
            <p:cNvSpPr>
              <a:spLocks noChangeArrowheads="1"/>
            </p:cNvSpPr>
            <p:nvPr/>
          </p:nvSpPr>
          <p:spPr bwMode="auto">
            <a:xfrm>
              <a:off x="2813" y="935"/>
              <a:ext cx="9" cy="607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9675" name="Line 43"/>
            <p:cNvSpPr>
              <a:spLocks noChangeShapeType="1"/>
            </p:cNvSpPr>
            <p:nvPr/>
          </p:nvSpPr>
          <p:spPr bwMode="auto">
            <a:xfrm>
              <a:off x="3860" y="935"/>
              <a:ext cx="1" cy="6070"/>
            </a:xfrm>
            <a:prstGeom prst="line">
              <a:avLst/>
            </a:pr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9674" name="Rectangle 42"/>
            <p:cNvSpPr>
              <a:spLocks noChangeArrowheads="1"/>
            </p:cNvSpPr>
            <p:nvPr/>
          </p:nvSpPr>
          <p:spPr bwMode="auto">
            <a:xfrm>
              <a:off x="3860" y="935"/>
              <a:ext cx="9" cy="607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9673" name="Line 41"/>
            <p:cNvSpPr>
              <a:spLocks noChangeShapeType="1"/>
            </p:cNvSpPr>
            <p:nvPr/>
          </p:nvSpPr>
          <p:spPr bwMode="auto">
            <a:xfrm>
              <a:off x="6066" y="935"/>
              <a:ext cx="1" cy="6070"/>
            </a:xfrm>
            <a:prstGeom prst="line">
              <a:avLst/>
            </a:pr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9672" name="Rectangle 40"/>
            <p:cNvSpPr>
              <a:spLocks noChangeArrowheads="1"/>
            </p:cNvSpPr>
            <p:nvPr/>
          </p:nvSpPr>
          <p:spPr bwMode="auto">
            <a:xfrm>
              <a:off x="6066" y="935"/>
              <a:ext cx="9" cy="607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9671" name="Line 39"/>
            <p:cNvSpPr>
              <a:spLocks noChangeShapeType="1"/>
            </p:cNvSpPr>
            <p:nvPr/>
          </p:nvSpPr>
          <p:spPr bwMode="auto">
            <a:xfrm>
              <a:off x="6365" y="935"/>
              <a:ext cx="1" cy="6070"/>
            </a:xfrm>
            <a:prstGeom prst="line">
              <a:avLst/>
            </a:pr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9670" name="Rectangle 38"/>
            <p:cNvSpPr>
              <a:spLocks noChangeArrowheads="1"/>
            </p:cNvSpPr>
            <p:nvPr/>
          </p:nvSpPr>
          <p:spPr bwMode="auto">
            <a:xfrm>
              <a:off x="6365" y="935"/>
              <a:ext cx="9" cy="607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9669" name="Line 37"/>
            <p:cNvSpPr>
              <a:spLocks noChangeShapeType="1"/>
            </p:cNvSpPr>
            <p:nvPr/>
          </p:nvSpPr>
          <p:spPr bwMode="auto">
            <a:xfrm>
              <a:off x="7411" y="935"/>
              <a:ext cx="1" cy="6070"/>
            </a:xfrm>
            <a:prstGeom prst="line">
              <a:avLst/>
            </a:pr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9668" name="Rectangle 36"/>
            <p:cNvSpPr>
              <a:spLocks noChangeArrowheads="1"/>
            </p:cNvSpPr>
            <p:nvPr/>
          </p:nvSpPr>
          <p:spPr bwMode="auto">
            <a:xfrm>
              <a:off x="7411" y="935"/>
              <a:ext cx="10" cy="607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9667" name="Line 35"/>
            <p:cNvSpPr>
              <a:spLocks noChangeShapeType="1"/>
            </p:cNvSpPr>
            <p:nvPr/>
          </p:nvSpPr>
          <p:spPr bwMode="auto">
            <a:xfrm>
              <a:off x="8178" y="935"/>
              <a:ext cx="1" cy="6070"/>
            </a:xfrm>
            <a:prstGeom prst="line">
              <a:avLst/>
            </a:pr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9666" name="Rectangle 34"/>
            <p:cNvSpPr>
              <a:spLocks noChangeArrowheads="1"/>
            </p:cNvSpPr>
            <p:nvPr/>
          </p:nvSpPr>
          <p:spPr bwMode="auto">
            <a:xfrm>
              <a:off x="8178" y="935"/>
              <a:ext cx="9" cy="607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9665" name="Line 33"/>
            <p:cNvSpPr>
              <a:spLocks noChangeShapeType="1"/>
            </p:cNvSpPr>
            <p:nvPr/>
          </p:nvSpPr>
          <p:spPr bwMode="auto">
            <a:xfrm>
              <a:off x="8925" y="935"/>
              <a:ext cx="1" cy="6070"/>
            </a:xfrm>
            <a:prstGeom prst="line">
              <a:avLst/>
            </a:pr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9664" name="Rectangle 32"/>
            <p:cNvSpPr>
              <a:spLocks noChangeArrowheads="1"/>
            </p:cNvSpPr>
            <p:nvPr/>
          </p:nvSpPr>
          <p:spPr bwMode="auto">
            <a:xfrm>
              <a:off x="8925" y="935"/>
              <a:ext cx="10" cy="607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9663" name="Line 31"/>
            <p:cNvSpPr>
              <a:spLocks noChangeShapeType="1"/>
            </p:cNvSpPr>
            <p:nvPr/>
          </p:nvSpPr>
          <p:spPr bwMode="auto">
            <a:xfrm>
              <a:off x="9" y="0"/>
              <a:ext cx="898" cy="1"/>
            </a:xfrm>
            <a:prstGeom prst="line">
              <a:avLst/>
            </a:pr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9662" name="Rectangle 30"/>
            <p:cNvSpPr>
              <a:spLocks noChangeArrowheads="1"/>
            </p:cNvSpPr>
            <p:nvPr/>
          </p:nvSpPr>
          <p:spPr bwMode="auto">
            <a:xfrm>
              <a:off x="9" y="0"/>
              <a:ext cx="898" cy="1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9661" name="Line 29"/>
            <p:cNvSpPr>
              <a:spLocks noChangeShapeType="1"/>
            </p:cNvSpPr>
            <p:nvPr/>
          </p:nvSpPr>
          <p:spPr bwMode="auto">
            <a:xfrm>
              <a:off x="9" y="244"/>
              <a:ext cx="898" cy="1"/>
            </a:xfrm>
            <a:prstGeom prst="line">
              <a:avLst/>
            </a:pr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9660" name="Rectangle 28"/>
            <p:cNvSpPr>
              <a:spLocks noChangeArrowheads="1"/>
            </p:cNvSpPr>
            <p:nvPr/>
          </p:nvSpPr>
          <p:spPr bwMode="auto">
            <a:xfrm>
              <a:off x="9" y="244"/>
              <a:ext cx="898" cy="9"/>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9659" name="Line 27"/>
            <p:cNvSpPr>
              <a:spLocks noChangeShapeType="1"/>
            </p:cNvSpPr>
            <p:nvPr/>
          </p:nvSpPr>
          <p:spPr bwMode="auto">
            <a:xfrm>
              <a:off x="9" y="672"/>
              <a:ext cx="9636" cy="1"/>
            </a:xfrm>
            <a:prstGeom prst="line">
              <a:avLst/>
            </a:pr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9658" name="Rectangle 26"/>
            <p:cNvSpPr>
              <a:spLocks noChangeArrowheads="1"/>
            </p:cNvSpPr>
            <p:nvPr/>
          </p:nvSpPr>
          <p:spPr bwMode="auto">
            <a:xfrm>
              <a:off x="9" y="672"/>
              <a:ext cx="9636" cy="1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9657" name="Line 25"/>
            <p:cNvSpPr>
              <a:spLocks noChangeShapeType="1"/>
            </p:cNvSpPr>
            <p:nvPr/>
          </p:nvSpPr>
          <p:spPr bwMode="auto">
            <a:xfrm>
              <a:off x="1131" y="926"/>
              <a:ext cx="8514" cy="1"/>
            </a:xfrm>
            <a:prstGeom prst="line">
              <a:avLst/>
            </a:pr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9656" name="Rectangle 24"/>
            <p:cNvSpPr>
              <a:spLocks noChangeArrowheads="1"/>
            </p:cNvSpPr>
            <p:nvPr/>
          </p:nvSpPr>
          <p:spPr bwMode="auto">
            <a:xfrm>
              <a:off x="1131" y="926"/>
              <a:ext cx="8514" cy="9"/>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9655" name="Line 23"/>
            <p:cNvSpPr>
              <a:spLocks noChangeShapeType="1"/>
            </p:cNvSpPr>
            <p:nvPr/>
          </p:nvSpPr>
          <p:spPr bwMode="auto">
            <a:xfrm>
              <a:off x="9" y="1179"/>
              <a:ext cx="9636" cy="1"/>
            </a:xfrm>
            <a:prstGeom prst="line">
              <a:avLst/>
            </a:pr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9654" name="Rectangle 22"/>
            <p:cNvSpPr>
              <a:spLocks noChangeArrowheads="1"/>
            </p:cNvSpPr>
            <p:nvPr/>
          </p:nvSpPr>
          <p:spPr bwMode="auto">
            <a:xfrm>
              <a:off x="9" y="1179"/>
              <a:ext cx="9636" cy="1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9653" name="Line 21"/>
            <p:cNvSpPr>
              <a:spLocks noChangeShapeType="1"/>
            </p:cNvSpPr>
            <p:nvPr/>
          </p:nvSpPr>
          <p:spPr bwMode="auto">
            <a:xfrm>
              <a:off x="2822" y="1987"/>
              <a:ext cx="6823" cy="1"/>
            </a:xfrm>
            <a:prstGeom prst="line">
              <a:avLst/>
            </a:pr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9652" name="Rectangle 20"/>
            <p:cNvSpPr>
              <a:spLocks noChangeArrowheads="1"/>
            </p:cNvSpPr>
            <p:nvPr/>
          </p:nvSpPr>
          <p:spPr bwMode="auto">
            <a:xfrm>
              <a:off x="2822" y="1987"/>
              <a:ext cx="6823" cy="1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9651" name="Line 19"/>
            <p:cNvSpPr>
              <a:spLocks noChangeShapeType="1"/>
            </p:cNvSpPr>
            <p:nvPr/>
          </p:nvSpPr>
          <p:spPr bwMode="auto">
            <a:xfrm>
              <a:off x="9" y="2747"/>
              <a:ext cx="9636" cy="1"/>
            </a:xfrm>
            <a:prstGeom prst="line">
              <a:avLst/>
            </a:pr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9650" name="Rectangle 18"/>
            <p:cNvSpPr>
              <a:spLocks noChangeArrowheads="1"/>
            </p:cNvSpPr>
            <p:nvPr/>
          </p:nvSpPr>
          <p:spPr bwMode="auto">
            <a:xfrm>
              <a:off x="9" y="2747"/>
              <a:ext cx="9636" cy="1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9649" name="Line 17"/>
            <p:cNvSpPr>
              <a:spLocks noChangeShapeType="1"/>
            </p:cNvSpPr>
            <p:nvPr/>
          </p:nvSpPr>
          <p:spPr bwMode="auto">
            <a:xfrm>
              <a:off x="2822" y="3819"/>
              <a:ext cx="6823" cy="1"/>
            </a:xfrm>
            <a:prstGeom prst="line">
              <a:avLst/>
            </a:pr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9648" name="Rectangle 16"/>
            <p:cNvSpPr>
              <a:spLocks noChangeArrowheads="1"/>
            </p:cNvSpPr>
            <p:nvPr/>
          </p:nvSpPr>
          <p:spPr bwMode="auto">
            <a:xfrm>
              <a:off x="2822" y="3819"/>
              <a:ext cx="6823" cy="1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9647" name="Line 15"/>
            <p:cNvSpPr>
              <a:spLocks noChangeShapeType="1"/>
            </p:cNvSpPr>
            <p:nvPr/>
          </p:nvSpPr>
          <p:spPr bwMode="auto">
            <a:xfrm>
              <a:off x="2822" y="4589"/>
              <a:ext cx="6823" cy="1"/>
            </a:xfrm>
            <a:prstGeom prst="line">
              <a:avLst/>
            </a:pr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9646" name="Rectangle 14"/>
            <p:cNvSpPr>
              <a:spLocks noChangeArrowheads="1"/>
            </p:cNvSpPr>
            <p:nvPr/>
          </p:nvSpPr>
          <p:spPr bwMode="auto">
            <a:xfrm>
              <a:off x="2822" y="4589"/>
              <a:ext cx="6823" cy="9"/>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9645" name="Line 13"/>
            <p:cNvSpPr>
              <a:spLocks noChangeShapeType="1"/>
            </p:cNvSpPr>
            <p:nvPr/>
          </p:nvSpPr>
          <p:spPr bwMode="auto">
            <a:xfrm>
              <a:off x="0" y="5358"/>
              <a:ext cx="9645" cy="1"/>
            </a:xfrm>
            <a:prstGeom prst="line">
              <a:avLst/>
            </a:pr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9644" name="Rectangle 12"/>
            <p:cNvSpPr>
              <a:spLocks noChangeArrowheads="1"/>
            </p:cNvSpPr>
            <p:nvPr/>
          </p:nvSpPr>
          <p:spPr bwMode="auto">
            <a:xfrm>
              <a:off x="0" y="5358"/>
              <a:ext cx="9645" cy="1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9643" name="Line 11"/>
            <p:cNvSpPr>
              <a:spLocks noChangeShapeType="1"/>
            </p:cNvSpPr>
            <p:nvPr/>
          </p:nvSpPr>
          <p:spPr bwMode="auto">
            <a:xfrm>
              <a:off x="3869" y="5991"/>
              <a:ext cx="5776" cy="1"/>
            </a:xfrm>
            <a:prstGeom prst="line">
              <a:avLst/>
            </a:pr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9642" name="Rectangle 10"/>
            <p:cNvSpPr>
              <a:spLocks noChangeArrowheads="1"/>
            </p:cNvSpPr>
            <p:nvPr/>
          </p:nvSpPr>
          <p:spPr bwMode="auto">
            <a:xfrm>
              <a:off x="3869" y="5991"/>
              <a:ext cx="5776" cy="1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9641" name="Line 9"/>
            <p:cNvSpPr>
              <a:spLocks noChangeShapeType="1"/>
            </p:cNvSpPr>
            <p:nvPr/>
          </p:nvSpPr>
          <p:spPr bwMode="auto">
            <a:xfrm>
              <a:off x="0" y="6995"/>
              <a:ext cx="9645" cy="1"/>
            </a:xfrm>
            <a:prstGeom prst="line">
              <a:avLst/>
            </a:pr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9640" name="Rectangle 8"/>
            <p:cNvSpPr>
              <a:spLocks noChangeArrowheads="1"/>
            </p:cNvSpPr>
            <p:nvPr/>
          </p:nvSpPr>
          <p:spPr bwMode="auto">
            <a:xfrm>
              <a:off x="0" y="6995"/>
              <a:ext cx="9645" cy="1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9639" name="AutoShape 7"/>
            <p:cNvSpPr>
              <a:spLocks noChangeShapeType="1"/>
            </p:cNvSpPr>
            <p:nvPr/>
          </p:nvSpPr>
          <p:spPr bwMode="auto">
            <a:xfrm>
              <a:off x="4527" y="5617"/>
              <a:ext cx="4039" cy="19"/>
            </a:xfrm>
            <a:prstGeom prst="straightConnector1">
              <a:avLst/>
            </a:prstGeom>
            <a:noFill/>
            <a:ln w="12700">
              <a:solidFill>
                <a:srgbClr val="FF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9638" name="AutoShape 6"/>
            <p:cNvSpPr>
              <a:spLocks noChangeShapeType="1"/>
            </p:cNvSpPr>
            <p:nvPr/>
          </p:nvSpPr>
          <p:spPr bwMode="auto">
            <a:xfrm flipV="1">
              <a:off x="6225" y="4004"/>
              <a:ext cx="3411" cy="5"/>
            </a:xfrm>
            <a:prstGeom prst="straightConnector1">
              <a:avLst/>
            </a:prstGeom>
            <a:noFill/>
            <a:ln w="28575">
              <a:solidFill>
                <a:srgbClr val="FF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9637" name="AutoShape 5"/>
            <p:cNvSpPr>
              <a:spLocks noChangeShapeType="1"/>
            </p:cNvSpPr>
            <p:nvPr/>
          </p:nvSpPr>
          <p:spPr bwMode="auto">
            <a:xfrm>
              <a:off x="3971" y="5690"/>
              <a:ext cx="5613" cy="1"/>
            </a:xfrm>
            <a:prstGeom prst="straightConnector1">
              <a:avLst/>
            </a:prstGeom>
            <a:noFill/>
            <a:ln w="28575">
              <a:solidFill>
                <a:srgbClr val="FF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9636" name="AutoShape 4"/>
            <p:cNvSpPr>
              <a:spLocks noChangeArrowheads="1"/>
            </p:cNvSpPr>
            <p:nvPr/>
          </p:nvSpPr>
          <p:spPr bwMode="auto">
            <a:xfrm>
              <a:off x="1971" y="5774"/>
              <a:ext cx="7703" cy="345"/>
            </a:xfrm>
            <a:prstGeom prst="wedgeRectCallout">
              <a:avLst>
                <a:gd name="adj1" fmla="val -5574"/>
                <a:gd name="adj2" fmla="val -110069"/>
              </a:avLst>
            </a:prstGeom>
            <a:solidFill>
              <a:srgbClr val="FBE4D5"/>
            </a:solidFill>
            <a:ln w="9525">
              <a:solidFill>
                <a:srgbClr val="000000"/>
              </a:solidFill>
              <a:miter lim="800000"/>
              <a:headEnd/>
              <a:tailEnd/>
            </a:ln>
          </p:spPr>
          <p:txBody>
            <a:bodyPr vert="horz" wrap="square" lIns="74295" tIns="8890" rIns="74295" bIns="889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lang="ja-JP" altLang="en-US" b="1" dirty="0">
                  <a:solidFill>
                    <a:srgbClr val="FF0000"/>
                  </a:solidFill>
                  <a:latin typeface="ＭＳ ゴシック" pitchFamily="49" charset="-128"/>
                  <a:ea typeface="ＭＳ ゴシック" pitchFamily="49" charset="-128"/>
                  <a:cs typeface="Times New Roman" pitchFamily="18" charset="0"/>
                </a:rPr>
                <a:t>通所リハ</a:t>
              </a:r>
              <a:r>
                <a:rPr kumimoji="1" lang="ja-JP" b="1" i="0" u="none" strike="noStrike" cap="none" normalizeH="0" baseline="0" dirty="0">
                  <a:ln>
                    <a:noFill/>
                  </a:ln>
                  <a:solidFill>
                    <a:srgbClr val="FF0000"/>
                  </a:solidFill>
                  <a:effectLst/>
                  <a:latin typeface="ＭＳ ゴシック" pitchFamily="49" charset="-128"/>
                  <a:ea typeface="ＭＳ ゴシック" pitchFamily="49" charset="-128"/>
                  <a:cs typeface="Times New Roman" pitchFamily="18" charset="0"/>
                </a:rPr>
                <a:t>での入浴を中止し、訪問介護で入浴介助を週</a:t>
              </a:r>
              <a:r>
                <a:rPr kumimoji="1" lang="en-US" altLang="ja-JP" b="1" i="0" u="none" strike="noStrike" cap="none" normalizeH="0" baseline="0" dirty="0">
                  <a:ln>
                    <a:noFill/>
                  </a:ln>
                  <a:solidFill>
                    <a:srgbClr val="FF0000"/>
                  </a:solidFill>
                  <a:effectLst/>
                  <a:latin typeface="ＭＳ ゴシック" pitchFamily="49" charset="-128"/>
                  <a:ea typeface="ＭＳ ゴシック" pitchFamily="49" charset="-128"/>
                  <a:cs typeface="Times New Roman" pitchFamily="18" charset="0"/>
                </a:rPr>
                <a:t>2</a:t>
              </a:r>
              <a:r>
                <a:rPr kumimoji="1" lang="ja-JP" altLang="en-US" b="1" i="0" u="none" strike="noStrike" cap="none" normalizeH="0" baseline="0" dirty="0">
                  <a:ln>
                    <a:noFill/>
                  </a:ln>
                  <a:solidFill>
                    <a:srgbClr val="FF0000"/>
                  </a:solidFill>
                  <a:effectLst/>
                  <a:latin typeface="ＭＳ ゴシック" pitchFamily="49" charset="-128"/>
                  <a:ea typeface="ＭＳ ゴシック" pitchFamily="49" charset="-128"/>
                  <a:cs typeface="Times New Roman" pitchFamily="18" charset="0"/>
                </a:rPr>
                <a:t>回実施</a:t>
              </a:r>
              <a:endParaRPr kumimoji="1" lang="ja-JP" altLang="en-US" b="1"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9635" name="AutoShape 3"/>
            <p:cNvSpPr>
              <a:spLocks noChangeArrowheads="1"/>
            </p:cNvSpPr>
            <p:nvPr/>
          </p:nvSpPr>
          <p:spPr bwMode="auto">
            <a:xfrm>
              <a:off x="2190" y="4287"/>
              <a:ext cx="7394" cy="321"/>
            </a:xfrm>
            <a:prstGeom prst="wedgeRectCallout">
              <a:avLst>
                <a:gd name="adj1" fmla="val 3458"/>
                <a:gd name="adj2" fmla="val -147171"/>
              </a:avLst>
            </a:prstGeom>
            <a:solidFill>
              <a:srgbClr val="F7CAAC"/>
            </a:solidFill>
            <a:ln w="9525">
              <a:solidFill>
                <a:srgbClr val="000000"/>
              </a:solidFill>
              <a:miter lim="800000"/>
              <a:headEnd/>
              <a:tailEnd/>
            </a:ln>
          </p:spPr>
          <p:txBody>
            <a:bodyPr vert="horz" wrap="square" lIns="74295" tIns="8890" rIns="74295" bIns="889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b="1" i="0" u="none" strike="noStrike" cap="none" normalizeH="0" baseline="0" dirty="0">
                  <a:ln>
                    <a:noFill/>
                  </a:ln>
                  <a:solidFill>
                    <a:srgbClr val="FF0000"/>
                  </a:solidFill>
                  <a:effectLst/>
                  <a:latin typeface="ＭＳ ゴシック" pitchFamily="49" charset="-128"/>
                  <a:ea typeface="ＭＳ ゴシック" pitchFamily="49" charset="-128"/>
                  <a:cs typeface="Times New Roman" pitchFamily="18" charset="0"/>
                </a:rPr>
                <a:t>通所リハでのリハビリを中止し、訪問リハで動作訓練を週</a:t>
              </a:r>
              <a:r>
                <a:rPr kumimoji="1" lang="en-US" altLang="ja-JP" b="1" i="0" u="none" strike="noStrike" cap="none" normalizeH="0" baseline="0" dirty="0">
                  <a:ln>
                    <a:noFill/>
                  </a:ln>
                  <a:solidFill>
                    <a:srgbClr val="FF0000"/>
                  </a:solidFill>
                  <a:effectLst/>
                  <a:latin typeface="ＭＳ ゴシック" pitchFamily="49" charset="-128"/>
                  <a:ea typeface="ＭＳ ゴシック" pitchFamily="49" charset="-128"/>
                  <a:cs typeface="Times New Roman" pitchFamily="18" charset="0"/>
                </a:rPr>
                <a:t>2</a:t>
              </a:r>
              <a:r>
                <a:rPr kumimoji="1" lang="ja-JP" altLang="en-US" b="1" i="0" u="none" strike="noStrike" cap="none" normalizeH="0" baseline="0" dirty="0">
                  <a:ln>
                    <a:noFill/>
                  </a:ln>
                  <a:solidFill>
                    <a:srgbClr val="FF0000"/>
                  </a:solidFill>
                  <a:effectLst/>
                  <a:latin typeface="ＭＳ ゴシック" pitchFamily="49" charset="-128"/>
                  <a:ea typeface="ＭＳ ゴシック" pitchFamily="49" charset="-128"/>
                  <a:cs typeface="Times New Roman" pitchFamily="18" charset="0"/>
                </a:rPr>
                <a:t>回実施</a:t>
              </a:r>
              <a:endParaRPr kumimoji="1" lang="ja-JP" altLang="en-US" b="1"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grpSp>
      <p:sp>
        <p:nvSpPr>
          <p:cNvPr id="3" name="テキスト ボックス 2"/>
          <p:cNvSpPr txBox="1"/>
          <p:nvPr/>
        </p:nvSpPr>
        <p:spPr>
          <a:xfrm>
            <a:off x="0" y="0"/>
            <a:ext cx="2794958" cy="523220"/>
          </a:xfrm>
          <a:prstGeom prst="rect">
            <a:avLst/>
          </a:prstGeom>
          <a:solidFill>
            <a:schemeClr val="accent6">
              <a:lumMod val="20000"/>
              <a:lumOff val="80000"/>
            </a:schemeClr>
          </a:solidFill>
        </p:spPr>
        <p:txBody>
          <a:bodyPr wrap="square" rtlCol="0">
            <a:spAutoFit/>
          </a:bodyPr>
          <a:lstStyle/>
          <a:p>
            <a:r>
              <a:rPr kumimoji="1" lang="ja-JP" altLang="en-US" sz="2800" b="1" dirty="0">
                <a:solidFill>
                  <a:srgbClr val="FF0000"/>
                </a:solidFill>
              </a:rPr>
              <a:t>記載例</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Grp="1" noChangeArrowheads="1"/>
          </p:cNvSpPr>
          <p:nvPr>
            <p:ph type="title"/>
          </p:nvPr>
        </p:nvSpPr>
        <p:spPr bwMode="auto">
          <a:prstGeom prst="rect">
            <a:avLst/>
          </a:prstGeom>
          <a:solidFill>
            <a:schemeClr val="accent5"/>
          </a:solidFill>
          <a:ln w="6350">
            <a:noFill/>
            <a:miter lim="800000"/>
            <a:headEnd/>
            <a:tailEnd/>
          </a:ln>
          <a:extLst>
            <a:ext uri="{91240B29-F687-4F45-9708-019B960494DF}">
              <a14:hiddenLine xmlns:a14="http://schemas.microsoft.com/office/drawing/2010/main" w="9525">
                <a:solidFill>
                  <a:schemeClr val="tx1"/>
                </a:solidFill>
                <a:miter lim="800000"/>
                <a:headEnd/>
                <a:tailEnd/>
              </a14:hiddenLine>
            </a:ext>
          </a:extLst>
        </p:spPr>
        <p:txBody>
          <a:bodyPr vert="horz" wrap="square" lIns="91440" tIns="0" rIns="91440" bIns="45720" numCol="1" anchor="ctr" anchorCtr="0" compatLnSpc="1">
            <a:prstTxWarp prst="textNoShape">
              <a:avLst/>
            </a:prstTxWarp>
          </a:bodyPr>
          <a:lstStyle>
            <a:lvl1pPr algn="ctr" rtl="0" fontAlgn="base">
              <a:lnSpc>
                <a:spcPct val="80000"/>
              </a:lnSpc>
              <a:spcBef>
                <a:spcPct val="0"/>
              </a:spcBef>
              <a:spcAft>
                <a:spcPct val="0"/>
              </a:spcAft>
              <a:defRPr kumimoji="1" sz="4400">
                <a:solidFill>
                  <a:schemeClr val="tx2"/>
                </a:solidFill>
                <a:latin typeface="+mj-lt"/>
                <a:ea typeface="+mj-ea"/>
                <a:cs typeface="+mj-cs"/>
              </a:defRPr>
            </a:lvl1pPr>
            <a:lvl2pPr algn="ctr" rtl="0" fontAlgn="base">
              <a:lnSpc>
                <a:spcPct val="80000"/>
              </a:lnSpc>
              <a:spcBef>
                <a:spcPct val="0"/>
              </a:spcBef>
              <a:spcAft>
                <a:spcPct val="0"/>
              </a:spcAft>
              <a:defRPr kumimoji="1" sz="4400">
                <a:solidFill>
                  <a:schemeClr val="tx2"/>
                </a:solidFill>
                <a:latin typeface="Arial" charset="0"/>
                <a:ea typeface="ＭＳ Ｐゴシック" charset="-128"/>
              </a:defRPr>
            </a:lvl2pPr>
            <a:lvl3pPr algn="ctr" rtl="0" fontAlgn="base">
              <a:lnSpc>
                <a:spcPct val="80000"/>
              </a:lnSpc>
              <a:spcBef>
                <a:spcPct val="0"/>
              </a:spcBef>
              <a:spcAft>
                <a:spcPct val="0"/>
              </a:spcAft>
              <a:defRPr kumimoji="1" sz="4400">
                <a:solidFill>
                  <a:schemeClr val="tx2"/>
                </a:solidFill>
                <a:latin typeface="Arial" charset="0"/>
                <a:ea typeface="ＭＳ Ｐゴシック" charset="-128"/>
              </a:defRPr>
            </a:lvl3pPr>
            <a:lvl4pPr algn="ctr" rtl="0" fontAlgn="base">
              <a:lnSpc>
                <a:spcPct val="80000"/>
              </a:lnSpc>
              <a:spcBef>
                <a:spcPct val="0"/>
              </a:spcBef>
              <a:spcAft>
                <a:spcPct val="0"/>
              </a:spcAft>
              <a:defRPr kumimoji="1" sz="4400">
                <a:solidFill>
                  <a:schemeClr val="tx2"/>
                </a:solidFill>
                <a:latin typeface="Arial" charset="0"/>
                <a:ea typeface="ＭＳ Ｐゴシック" charset="-128"/>
              </a:defRPr>
            </a:lvl4pPr>
            <a:lvl5pPr algn="ctr" rtl="0" fontAlgn="base">
              <a:lnSpc>
                <a:spcPct val="80000"/>
              </a:lnSpc>
              <a:spcBef>
                <a:spcPct val="0"/>
              </a:spcBef>
              <a:spcAft>
                <a:spcPct val="0"/>
              </a:spcAft>
              <a:defRPr kumimoji="1" sz="4400">
                <a:solidFill>
                  <a:schemeClr val="tx2"/>
                </a:solidFill>
                <a:latin typeface="Arial" charset="0"/>
                <a:ea typeface="ＭＳ Ｐゴシック" charset="-128"/>
              </a:defRPr>
            </a:lvl5pPr>
            <a:lvl6pPr marL="457200" algn="ctr" rtl="0" fontAlgn="base">
              <a:lnSpc>
                <a:spcPct val="80000"/>
              </a:lnSpc>
              <a:spcBef>
                <a:spcPct val="0"/>
              </a:spcBef>
              <a:spcAft>
                <a:spcPct val="0"/>
              </a:spcAft>
              <a:defRPr kumimoji="1" sz="4400">
                <a:solidFill>
                  <a:schemeClr val="tx2"/>
                </a:solidFill>
                <a:latin typeface="Arial" charset="0"/>
                <a:ea typeface="ＭＳ Ｐゴシック" charset="-128"/>
              </a:defRPr>
            </a:lvl6pPr>
            <a:lvl7pPr marL="914400" algn="ctr" rtl="0" fontAlgn="base">
              <a:lnSpc>
                <a:spcPct val="80000"/>
              </a:lnSpc>
              <a:spcBef>
                <a:spcPct val="0"/>
              </a:spcBef>
              <a:spcAft>
                <a:spcPct val="0"/>
              </a:spcAft>
              <a:defRPr kumimoji="1" sz="4400">
                <a:solidFill>
                  <a:schemeClr val="tx2"/>
                </a:solidFill>
                <a:latin typeface="Arial" charset="0"/>
                <a:ea typeface="ＭＳ Ｐゴシック" charset="-128"/>
              </a:defRPr>
            </a:lvl7pPr>
            <a:lvl8pPr marL="1371600" algn="ctr" rtl="0" fontAlgn="base">
              <a:lnSpc>
                <a:spcPct val="80000"/>
              </a:lnSpc>
              <a:spcBef>
                <a:spcPct val="0"/>
              </a:spcBef>
              <a:spcAft>
                <a:spcPct val="0"/>
              </a:spcAft>
              <a:defRPr kumimoji="1" sz="4400">
                <a:solidFill>
                  <a:schemeClr val="tx2"/>
                </a:solidFill>
                <a:latin typeface="Arial" charset="0"/>
                <a:ea typeface="ＭＳ Ｐゴシック" charset="-128"/>
              </a:defRPr>
            </a:lvl8pPr>
            <a:lvl9pPr marL="1828800" algn="ctr" rtl="0" fontAlgn="base">
              <a:lnSpc>
                <a:spcPct val="80000"/>
              </a:lnSpc>
              <a:spcBef>
                <a:spcPct val="0"/>
              </a:spcBef>
              <a:spcAft>
                <a:spcPct val="0"/>
              </a:spcAft>
              <a:defRPr kumimoji="1" sz="4400">
                <a:solidFill>
                  <a:schemeClr val="tx2"/>
                </a:solidFill>
                <a:latin typeface="Arial" charset="0"/>
                <a:ea typeface="ＭＳ Ｐゴシック" charset="-128"/>
              </a:defRPr>
            </a:lvl9pPr>
          </a:lstStyle>
          <a:p>
            <a:pPr marL="185738">
              <a:lnSpc>
                <a:spcPts val="5000"/>
              </a:lnSpc>
            </a:pPr>
            <a:r>
              <a:rPr lang="ja-JP" altLang="en-US" sz="4000" kern="0"/>
              <a:t>振り返り</a:t>
            </a:r>
            <a:endParaRPr lang="ja-JP" altLang="en-US" sz="4000" kern="0" dirty="0"/>
          </a:p>
        </p:txBody>
      </p:sp>
    </p:spTree>
    <p:extLst>
      <p:ext uri="{BB962C8B-B14F-4D97-AF65-F5344CB8AC3E}">
        <p14:creationId xmlns:p14="http://schemas.microsoft.com/office/powerpoint/2010/main" val="12657835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68215" y="363415"/>
            <a:ext cx="7772400" cy="1143000"/>
          </a:xfrm>
          <a:solidFill>
            <a:schemeClr val="accent1"/>
          </a:solidFill>
        </p:spPr>
        <p:txBody>
          <a:bodyPr/>
          <a:lstStyle/>
          <a:p>
            <a:r>
              <a:rPr kumimoji="1" lang="ja-JP" altLang="en-US" dirty="0"/>
              <a:t>本科目の修得目標</a:t>
            </a:r>
          </a:p>
        </p:txBody>
      </p:sp>
      <p:sp>
        <p:nvSpPr>
          <p:cNvPr id="4" name="コンテンツ プレースホルダー 3"/>
          <p:cNvSpPr>
            <a:spLocks noGrp="1"/>
          </p:cNvSpPr>
          <p:nvPr>
            <p:ph idx="1"/>
          </p:nvPr>
        </p:nvSpPr>
        <p:spPr>
          <a:xfrm>
            <a:off x="595423" y="1710812"/>
            <a:ext cx="8108961" cy="4925961"/>
          </a:xfrm>
        </p:spPr>
        <p:txBody>
          <a:bodyPr>
            <a:normAutofit fontScale="92500"/>
          </a:bodyPr>
          <a:lstStyle/>
          <a:p>
            <a:pPr marL="388938" indent="-388938" algn="just">
              <a:spcBef>
                <a:spcPct val="35000"/>
              </a:spcBef>
            </a:pPr>
            <a:r>
              <a:rPr lang="en-US" altLang="ja-JP" dirty="0"/>
              <a:t>①</a:t>
            </a:r>
            <a:r>
              <a:rPr lang="ja-JP" altLang="en-US" dirty="0"/>
              <a:t>モニタリングの</a:t>
            </a:r>
            <a:r>
              <a:rPr lang="ja-JP" altLang="en-US" dirty="0">
                <a:solidFill>
                  <a:srgbClr val="FF3399"/>
                </a:solidFill>
              </a:rPr>
              <a:t>意義と目的</a:t>
            </a:r>
            <a:r>
              <a:rPr lang="ja-JP" altLang="en-US" dirty="0"/>
              <a:t>について説明できる。</a:t>
            </a:r>
          </a:p>
          <a:p>
            <a:pPr marL="388938" indent="-388938" algn="just">
              <a:spcBef>
                <a:spcPct val="35000"/>
              </a:spcBef>
            </a:pPr>
            <a:r>
              <a:rPr lang="ja-JP" altLang="en-US" dirty="0"/>
              <a:t>②目標に対する各サービスの</a:t>
            </a:r>
            <a:r>
              <a:rPr lang="ja-JP" altLang="en-US" dirty="0">
                <a:solidFill>
                  <a:srgbClr val="FF3399"/>
                </a:solidFill>
              </a:rPr>
              <a:t>達成度（効果）の検証</a:t>
            </a:r>
            <a:r>
              <a:rPr lang="ja-JP" altLang="en-US" dirty="0"/>
              <a:t>の必要性について説明できる。 </a:t>
            </a:r>
          </a:p>
          <a:p>
            <a:pPr marL="388938" indent="-388938" algn="just">
              <a:spcBef>
                <a:spcPct val="35000"/>
              </a:spcBef>
            </a:pPr>
            <a:r>
              <a:rPr lang="ja-JP" altLang="en-US" dirty="0"/>
              <a:t>③目標に対する各サービスの</a:t>
            </a:r>
            <a:r>
              <a:rPr lang="ja-JP" altLang="en-US" dirty="0">
                <a:solidFill>
                  <a:srgbClr val="FF3399"/>
                </a:solidFill>
              </a:rPr>
              <a:t>達成度（効果）</a:t>
            </a:r>
            <a:r>
              <a:rPr lang="ja-JP" altLang="en-US" dirty="0"/>
              <a:t>について</a:t>
            </a:r>
            <a:r>
              <a:rPr lang="ja-JP" altLang="en-US" dirty="0">
                <a:solidFill>
                  <a:srgbClr val="FF0000"/>
                </a:solidFill>
              </a:rPr>
              <a:t>評価できる</a:t>
            </a:r>
            <a:r>
              <a:rPr lang="ja-JP" altLang="en-US" dirty="0"/>
              <a:t>。 </a:t>
            </a:r>
          </a:p>
          <a:p>
            <a:pPr marL="388938" indent="-388938" algn="just">
              <a:spcBef>
                <a:spcPct val="35000"/>
              </a:spcBef>
            </a:pPr>
            <a:r>
              <a:rPr lang="ja-JP" altLang="en-US" dirty="0"/>
              <a:t>④モニタリング結果の</a:t>
            </a:r>
            <a:r>
              <a:rPr lang="ja-JP" altLang="en-US" dirty="0">
                <a:solidFill>
                  <a:srgbClr val="FF3399"/>
                </a:solidFill>
              </a:rPr>
              <a:t>記録作成</a:t>
            </a:r>
            <a:r>
              <a:rPr lang="ja-JP" altLang="en-US" dirty="0"/>
              <a:t>の意味と重要性について説明できる。 </a:t>
            </a:r>
          </a:p>
          <a:p>
            <a:pPr marL="388938" indent="-388938" algn="just">
              <a:spcBef>
                <a:spcPct val="35000"/>
              </a:spcBef>
            </a:pPr>
            <a:r>
              <a:rPr lang="ja-JP" altLang="en-US" dirty="0"/>
              <a:t>⑤居宅サービス計画の</a:t>
            </a:r>
            <a:r>
              <a:rPr lang="ja-JP" altLang="en-US" dirty="0">
                <a:solidFill>
                  <a:srgbClr val="FF3399"/>
                </a:solidFill>
              </a:rPr>
              <a:t>再作成</a:t>
            </a:r>
            <a:r>
              <a:rPr lang="ja-JP" altLang="en-US" dirty="0"/>
              <a:t>を行う方法と技術について説明できる。</a:t>
            </a:r>
          </a:p>
        </p:txBody>
      </p:sp>
    </p:spTree>
    <p:extLst>
      <p:ext uri="{BB962C8B-B14F-4D97-AF65-F5344CB8AC3E}">
        <p14:creationId xmlns:p14="http://schemas.microsoft.com/office/powerpoint/2010/main" val="1976786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68214" y="363415"/>
            <a:ext cx="7931775" cy="1143000"/>
          </a:xfrm>
          <a:solidFill>
            <a:schemeClr val="accent1"/>
          </a:solidFill>
        </p:spPr>
        <p:txBody>
          <a:bodyPr/>
          <a:lstStyle/>
          <a:p>
            <a:r>
              <a:rPr kumimoji="1" lang="ja-JP" altLang="en-US" dirty="0"/>
              <a:t>本科目の修得目標</a:t>
            </a:r>
          </a:p>
        </p:txBody>
      </p:sp>
      <p:sp>
        <p:nvSpPr>
          <p:cNvPr id="4" name="コンテンツ プレースホルダー 3"/>
          <p:cNvSpPr>
            <a:spLocks noGrp="1"/>
          </p:cNvSpPr>
          <p:nvPr>
            <p:ph idx="1"/>
          </p:nvPr>
        </p:nvSpPr>
        <p:spPr>
          <a:xfrm>
            <a:off x="595423" y="1710812"/>
            <a:ext cx="8108961" cy="4925961"/>
          </a:xfrm>
        </p:spPr>
        <p:txBody>
          <a:bodyPr>
            <a:normAutofit fontScale="92500"/>
          </a:bodyPr>
          <a:lstStyle/>
          <a:p>
            <a:pPr marL="388938" indent="-388938" algn="just">
              <a:spcBef>
                <a:spcPct val="35000"/>
              </a:spcBef>
            </a:pPr>
            <a:r>
              <a:rPr lang="en-US" altLang="ja-JP" dirty="0"/>
              <a:t>①</a:t>
            </a:r>
            <a:r>
              <a:rPr lang="ja-JP" altLang="en-US" dirty="0"/>
              <a:t>モニタリングの</a:t>
            </a:r>
            <a:r>
              <a:rPr lang="ja-JP" altLang="en-US" dirty="0">
                <a:solidFill>
                  <a:srgbClr val="FF3399"/>
                </a:solidFill>
              </a:rPr>
              <a:t>意義と目的</a:t>
            </a:r>
            <a:r>
              <a:rPr lang="ja-JP" altLang="en-US" dirty="0"/>
              <a:t>について説明できる。</a:t>
            </a:r>
          </a:p>
          <a:p>
            <a:pPr marL="388938" indent="-388938" algn="just">
              <a:spcBef>
                <a:spcPct val="35000"/>
              </a:spcBef>
            </a:pPr>
            <a:r>
              <a:rPr lang="ja-JP" altLang="en-US" dirty="0"/>
              <a:t>②目標に対する各サービスの</a:t>
            </a:r>
            <a:r>
              <a:rPr lang="ja-JP" altLang="en-US" dirty="0">
                <a:solidFill>
                  <a:srgbClr val="FF3399"/>
                </a:solidFill>
              </a:rPr>
              <a:t>達成度（効果）の検証</a:t>
            </a:r>
            <a:r>
              <a:rPr lang="ja-JP" altLang="en-US" dirty="0"/>
              <a:t>の必要性について説明できる。 </a:t>
            </a:r>
          </a:p>
          <a:p>
            <a:pPr marL="388938" indent="-388938" algn="just">
              <a:spcBef>
                <a:spcPct val="35000"/>
              </a:spcBef>
            </a:pPr>
            <a:r>
              <a:rPr lang="ja-JP" altLang="en-US" dirty="0"/>
              <a:t>③目標に対する各サービスの</a:t>
            </a:r>
            <a:r>
              <a:rPr lang="ja-JP" altLang="en-US" dirty="0">
                <a:solidFill>
                  <a:srgbClr val="FF3399"/>
                </a:solidFill>
              </a:rPr>
              <a:t>達成度（効果）</a:t>
            </a:r>
            <a:r>
              <a:rPr lang="ja-JP" altLang="en-US" dirty="0"/>
              <a:t>について</a:t>
            </a:r>
            <a:r>
              <a:rPr lang="ja-JP" altLang="en-US" dirty="0">
                <a:solidFill>
                  <a:srgbClr val="FF0000"/>
                </a:solidFill>
              </a:rPr>
              <a:t>評価できる</a:t>
            </a:r>
            <a:r>
              <a:rPr lang="ja-JP" altLang="en-US" dirty="0"/>
              <a:t>。 </a:t>
            </a:r>
          </a:p>
          <a:p>
            <a:pPr marL="388938" indent="-388938" algn="just">
              <a:spcBef>
                <a:spcPct val="35000"/>
              </a:spcBef>
            </a:pPr>
            <a:r>
              <a:rPr lang="ja-JP" altLang="en-US" dirty="0"/>
              <a:t>④モニタリング結果の</a:t>
            </a:r>
            <a:r>
              <a:rPr lang="ja-JP" altLang="en-US" dirty="0">
                <a:solidFill>
                  <a:srgbClr val="FF3399"/>
                </a:solidFill>
              </a:rPr>
              <a:t>記録作成</a:t>
            </a:r>
            <a:r>
              <a:rPr lang="ja-JP" altLang="en-US" dirty="0"/>
              <a:t>の意味と重要性について説明できる。 </a:t>
            </a:r>
          </a:p>
          <a:p>
            <a:pPr marL="388938" indent="-388938" algn="just">
              <a:spcBef>
                <a:spcPct val="35000"/>
              </a:spcBef>
            </a:pPr>
            <a:r>
              <a:rPr lang="ja-JP" altLang="en-US" dirty="0"/>
              <a:t>⑤居宅サービス計画の</a:t>
            </a:r>
            <a:r>
              <a:rPr lang="ja-JP" altLang="en-US" dirty="0">
                <a:solidFill>
                  <a:srgbClr val="FF3399"/>
                </a:solidFill>
              </a:rPr>
              <a:t>再作成</a:t>
            </a:r>
            <a:r>
              <a:rPr lang="ja-JP" altLang="en-US" dirty="0"/>
              <a:t>を行う方法と技術について説明できる。</a:t>
            </a:r>
          </a:p>
        </p:txBody>
      </p:sp>
      <p:sp>
        <p:nvSpPr>
          <p:cNvPr id="6" name="テキスト ボックス 5"/>
          <p:cNvSpPr txBox="1"/>
          <p:nvPr/>
        </p:nvSpPr>
        <p:spPr>
          <a:xfrm>
            <a:off x="7085150" y="746949"/>
            <a:ext cx="1363288" cy="369332"/>
          </a:xfrm>
          <a:prstGeom prst="rect">
            <a:avLst/>
          </a:prstGeom>
          <a:noFill/>
          <a:ln>
            <a:solidFill>
              <a:schemeClr val="tx1"/>
            </a:solidFill>
          </a:ln>
        </p:spPr>
        <p:txBody>
          <a:bodyPr wrap="square" rtlCol="0">
            <a:spAutoFit/>
          </a:bodyPr>
          <a:lstStyle/>
          <a:p>
            <a:r>
              <a:rPr kumimoji="1" lang="ja-JP" altLang="en-US" dirty="0"/>
              <a:t>Ｐ．</a:t>
            </a:r>
            <a:r>
              <a:rPr kumimoji="1" lang="en-US" altLang="ja-JP" dirty="0"/>
              <a:t>555</a:t>
            </a:r>
          </a:p>
        </p:txBody>
      </p:sp>
    </p:spTree>
    <p:extLst>
      <p:ext uri="{BB962C8B-B14F-4D97-AF65-F5344CB8AC3E}">
        <p14:creationId xmlns:p14="http://schemas.microsoft.com/office/powerpoint/2010/main" val="1976786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1" name="Rectangle 3"/>
          <p:cNvSpPr>
            <a:spLocks noGrp="1" noChangeArrowheads="1"/>
          </p:cNvSpPr>
          <p:nvPr>
            <p:ph type="body" idx="1"/>
          </p:nvPr>
        </p:nvSpPr>
        <p:spPr>
          <a:xfrm>
            <a:off x="573118" y="2882478"/>
            <a:ext cx="7526215" cy="3714707"/>
          </a:xfrm>
        </p:spPr>
        <p:txBody>
          <a:bodyPr>
            <a:normAutofit/>
          </a:bodyPr>
          <a:lstStyle/>
          <a:p>
            <a:pPr>
              <a:spcBef>
                <a:spcPct val="200000"/>
              </a:spcBef>
            </a:pPr>
            <a:r>
              <a:rPr lang="ja-JP" altLang="en-US" dirty="0">
                <a:solidFill>
                  <a:schemeClr val="accent5">
                    <a:lumMod val="50000"/>
                  </a:schemeClr>
                </a:solidFill>
                <a:effectLst>
                  <a:outerShdw blurRad="38100" dist="38100" dir="2700000" algn="tl">
                    <a:srgbClr val="000000">
                      <a:alpha val="43137"/>
                    </a:srgbClr>
                  </a:outerShdw>
                </a:effectLst>
              </a:rPr>
              <a:t>１．モニタリングの理解</a:t>
            </a:r>
            <a:endParaRPr lang="en-US" altLang="ja-JP" dirty="0"/>
          </a:p>
          <a:p>
            <a:pPr>
              <a:lnSpc>
                <a:spcPct val="120000"/>
              </a:lnSpc>
              <a:spcBef>
                <a:spcPts val="0"/>
              </a:spcBef>
            </a:pPr>
            <a:r>
              <a:rPr lang="ja-JP" altLang="en-US" dirty="0"/>
              <a:t>　（１）モニタリングの意義</a:t>
            </a:r>
            <a:endParaRPr lang="en-US" altLang="ja-JP" dirty="0"/>
          </a:p>
          <a:p>
            <a:pPr>
              <a:lnSpc>
                <a:spcPct val="120000"/>
              </a:lnSpc>
              <a:spcBef>
                <a:spcPts val="0"/>
              </a:spcBef>
            </a:pPr>
            <a:endParaRPr lang="en-US" altLang="ja-JP" sz="1000" dirty="0"/>
          </a:p>
          <a:p>
            <a:pPr>
              <a:lnSpc>
                <a:spcPct val="120000"/>
              </a:lnSpc>
              <a:spcBef>
                <a:spcPts val="0"/>
              </a:spcBef>
            </a:pPr>
            <a:r>
              <a:rPr lang="ja-JP" altLang="en-US" dirty="0"/>
              <a:t>　（２）モニタリングの目的</a:t>
            </a:r>
          </a:p>
          <a:p>
            <a:pPr lvl="1">
              <a:lnSpc>
                <a:spcPct val="50000"/>
              </a:lnSpc>
              <a:spcBef>
                <a:spcPct val="100000"/>
              </a:spcBef>
              <a:buFontTx/>
              <a:buNone/>
            </a:pPr>
            <a:r>
              <a:rPr lang="ja-JP" altLang="en-US" dirty="0"/>
              <a:t>１）</a:t>
            </a:r>
            <a:r>
              <a:rPr lang="ja-JP" altLang="en-US" dirty="0">
                <a:solidFill>
                  <a:srgbClr val="FF0000"/>
                </a:solidFill>
              </a:rPr>
              <a:t>各サービスの効果の評価</a:t>
            </a:r>
          </a:p>
          <a:p>
            <a:pPr lvl="1">
              <a:lnSpc>
                <a:spcPct val="50000"/>
              </a:lnSpc>
              <a:spcBef>
                <a:spcPct val="100000"/>
              </a:spcBef>
              <a:buFontTx/>
              <a:buNone/>
            </a:pPr>
            <a:r>
              <a:rPr lang="ja-JP" altLang="en-US" dirty="0"/>
              <a:t>２）</a:t>
            </a:r>
            <a:r>
              <a:rPr lang="ja-JP" altLang="en-US" dirty="0">
                <a:solidFill>
                  <a:srgbClr val="FF0000"/>
                </a:solidFill>
              </a:rPr>
              <a:t>ミスマッチの修正</a:t>
            </a:r>
          </a:p>
        </p:txBody>
      </p:sp>
      <p:sp>
        <p:nvSpPr>
          <p:cNvPr id="6" name="Rectangle 2"/>
          <p:cNvSpPr>
            <a:spLocks noGrp="1" noChangeArrowheads="1"/>
          </p:cNvSpPr>
          <p:nvPr>
            <p:ph type="title"/>
          </p:nvPr>
        </p:nvSpPr>
        <p:spPr>
          <a:xfrm>
            <a:off x="398847" y="89354"/>
            <a:ext cx="8286602" cy="1349449"/>
          </a:xfrm>
          <a:solidFill>
            <a:schemeClr val="accent5"/>
          </a:solidFill>
          <a:ln w="6350">
            <a:noFill/>
            <a:miter lim="800000"/>
            <a:headEnd/>
            <a:tailEnd/>
          </a:ln>
        </p:spPr>
        <p:txBody>
          <a:bodyPr tIns="0"/>
          <a:lstStyle/>
          <a:p>
            <a:pPr marL="185738" algn="l">
              <a:lnSpc>
                <a:spcPts val="5000"/>
              </a:lnSpc>
            </a:pPr>
            <a:r>
              <a:rPr lang="ja-JP" altLang="en-US" sz="4000" dirty="0"/>
              <a:t>第１節　モニタリングの意義と目的</a:t>
            </a:r>
          </a:p>
        </p:txBody>
      </p:sp>
      <p:sp>
        <p:nvSpPr>
          <p:cNvPr id="7" name="テキスト ボックス 6"/>
          <p:cNvSpPr txBox="1"/>
          <p:nvPr/>
        </p:nvSpPr>
        <p:spPr>
          <a:xfrm>
            <a:off x="7322161" y="1088011"/>
            <a:ext cx="1363288" cy="369332"/>
          </a:xfrm>
          <a:prstGeom prst="rect">
            <a:avLst/>
          </a:prstGeom>
          <a:noFill/>
          <a:ln>
            <a:solidFill>
              <a:schemeClr val="tx1"/>
            </a:solidFill>
          </a:ln>
        </p:spPr>
        <p:txBody>
          <a:bodyPr wrap="square" rtlCol="0">
            <a:spAutoFit/>
          </a:bodyPr>
          <a:lstStyle/>
          <a:p>
            <a:r>
              <a:rPr kumimoji="1" lang="ja-JP" altLang="en-US" dirty="0"/>
              <a:t>Ｐ．</a:t>
            </a:r>
            <a:r>
              <a:rPr kumimoji="1" lang="en-US" altLang="ja-JP" dirty="0"/>
              <a:t>556</a:t>
            </a:r>
          </a:p>
        </p:txBody>
      </p:sp>
      <p:sp>
        <p:nvSpPr>
          <p:cNvPr id="3" name="フローチャート: 代替処理 2"/>
          <p:cNvSpPr/>
          <p:nvPr/>
        </p:nvSpPr>
        <p:spPr bwMode="auto">
          <a:xfrm>
            <a:off x="5880056" y="4375230"/>
            <a:ext cx="2730544" cy="729205"/>
          </a:xfrm>
          <a:prstGeom prst="flowChartAlternateProcess">
            <a:avLst/>
          </a:prstGeom>
          <a:solidFill>
            <a:srgbClr val="FFCCFF"/>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ja-JP" altLang="en-US" dirty="0"/>
              <a:t>ニーズの解決に向かって効果を挙げているか</a:t>
            </a:r>
          </a:p>
        </p:txBody>
      </p:sp>
      <p:sp>
        <p:nvSpPr>
          <p:cNvPr id="8" name="フローチャート: 代替処理 7"/>
          <p:cNvSpPr/>
          <p:nvPr/>
        </p:nvSpPr>
        <p:spPr bwMode="auto">
          <a:xfrm>
            <a:off x="6108656" y="5104435"/>
            <a:ext cx="2730544" cy="729205"/>
          </a:xfrm>
          <a:prstGeom prst="flowChartAlternateProcess">
            <a:avLst/>
          </a:prstGeom>
          <a:solidFill>
            <a:schemeClr val="accent6">
              <a:lumMod val="20000"/>
              <a:lumOff val="80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ja-JP" altLang="en-US" dirty="0"/>
              <a:t>新たなニーズが発生</a:t>
            </a:r>
            <a:endParaRPr lang="en-US" altLang="ja-JP" dirty="0"/>
          </a:p>
          <a:p>
            <a:r>
              <a:rPr lang="ja-JP" altLang="en-US" dirty="0"/>
              <a:t>していないか</a:t>
            </a:r>
          </a:p>
        </p:txBody>
      </p:sp>
      <p:sp>
        <p:nvSpPr>
          <p:cNvPr id="4" name="円/楕円 3"/>
          <p:cNvSpPr/>
          <p:nvPr/>
        </p:nvSpPr>
        <p:spPr bwMode="auto">
          <a:xfrm>
            <a:off x="2956001" y="6065314"/>
            <a:ext cx="1956122" cy="713188"/>
          </a:xfrm>
          <a:prstGeom prst="ellipse">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b="1" i="0" u="none" strike="noStrike" cap="none" normalizeH="0" baseline="0" dirty="0">
                <a:ln>
                  <a:noFill/>
                </a:ln>
                <a:effectLst>
                  <a:outerShdw blurRad="38100" dist="38100" dir="2700000" algn="tl">
                    <a:srgbClr val="000000">
                      <a:alpha val="43137"/>
                    </a:srgbClr>
                  </a:outerShdw>
                </a:effectLst>
                <a:latin typeface="Arial" charset="0"/>
                <a:ea typeface="ＭＳ Ｐゴシック" charset="-128"/>
              </a:rPr>
              <a:t>生活ニーズ</a:t>
            </a:r>
          </a:p>
        </p:txBody>
      </p:sp>
      <p:sp>
        <p:nvSpPr>
          <p:cNvPr id="10" name="円/楕円 9"/>
          <p:cNvSpPr/>
          <p:nvPr/>
        </p:nvSpPr>
        <p:spPr bwMode="auto">
          <a:xfrm>
            <a:off x="4912123" y="6075052"/>
            <a:ext cx="1935865" cy="713188"/>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b="1" i="0" u="none" strike="noStrike" cap="none" normalizeH="0" baseline="0" dirty="0">
                <a:ln>
                  <a:noFill/>
                </a:ln>
                <a:effectLst>
                  <a:outerShdw blurRad="38100" dist="38100" dir="2700000" algn="tl">
                    <a:srgbClr val="000000">
                      <a:alpha val="43137"/>
                    </a:srgbClr>
                  </a:outerShdw>
                </a:effectLst>
                <a:latin typeface="Arial" charset="0"/>
                <a:ea typeface="ＭＳ Ｐゴシック" charset="-128"/>
              </a:rPr>
              <a:t>社会資源</a:t>
            </a:r>
          </a:p>
        </p:txBody>
      </p:sp>
      <p:sp>
        <p:nvSpPr>
          <p:cNvPr id="9" name="爆発 2 8"/>
          <p:cNvSpPr/>
          <p:nvPr/>
        </p:nvSpPr>
        <p:spPr bwMode="auto">
          <a:xfrm>
            <a:off x="4569223" y="6170831"/>
            <a:ext cx="685800" cy="667766"/>
          </a:xfrm>
          <a:prstGeom prst="irregularSeal2">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charset="0"/>
              <a:ea typeface="ＭＳ Ｐゴシック" charset="-128"/>
            </a:endParaRPr>
          </a:p>
        </p:txBody>
      </p:sp>
      <p:sp>
        <p:nvSpPr>
          <p:cNvPr id="11" name="正方形/長方形 10"/>
          <p:cNvSpPr/>
          <p:nvPr/>
        </p:nvSpPr>
        <p:spPr>
          <a:xfrm>
            <a:off x="473696" y="1729515"/>
            <a:ext cx="8136904" cy="954107"/>
          </a:xfrm>
          <a:prstGeom prst="rect">
            <a:avLst/>
          </a:prstGeom>
          <a:solidFill>
            <a:schemeClr val="bg1">
              <a:lumMod val="85000"/>
            </a:schemeClr>
          </a:solidFill>
        </p:spPr>
        <p:txBody>
          <a:bodyPr wrap="square">
            <a:spAutoFit/>
          </a:bodyPr>
          <a:lstStyle/>
          <a:p>
            <a:pPr marL="800100" indent="-800100" algn="just">
              <a:spcAft>
                <a:spcPts val="0"/>
              </a:spcAft>
            </a:pPr>
            <a:r>
              <a:rPr lang="ja-JP" altLang="ja-JP" sz="2800" b="1" kern="0" dirty="0">
                <a:solidFill>
                  <a:srgbClr val="808080"/>
                </a:solidFill>
                <a:latin typeface="Century" panose="02040604050505020304" pitchFamily="18" charset="0"/>
                <a:ea typeface="ＭＳ ゴシック" panose="020B0609070205080204" pitchFamily="49" charset="-128"/>
                <a:cs typeface="MS-Mincho"/>
              </a:rPr>
              <a:t>【修得目標】</a:t>
            </a:r>
            <a:endParaRPr lang="en-US" altLang="ja-JP" sz="2800" b="1" kern="0" dirty="0">
              <a:solidFill>
                <a:srgbClr val="808080"/>
              </a:solidFill>
              <a:latin typeface="Century" panose="02040604050505020304" pitchFamily="18" charset="0"/>
              <a:ea typeface="ＭＳ ゴシック" panose="020B0609070205080204" pitchFamily="49" charset="-128"/>
              <a:cs typeface="MS-Mincho"/>
            </a:endParaRPr>
          </a:p>
          <a:p>
            <a:pPr marL="800100" indent="-800100" algn="just">
              <a:spcAft>
                <a:spcPts val="0"/>
              </a:spcAft>
            </a:pPr>
            <a:r>
              <a:rPr lang="en-US" altLang="ja-JP" sz="2800" b="1" dirty="0">
                <a:solidFill>
                  <a:srgbClr val="FF3399"/>
                </a:solidFill>
              </a:rPr>
              <a:t>     ①</a:t>
            </a:r>
            <a:r>
              <a:rPr lang="ja-JP" altLang="en-US" sz="2800" b="1" dirty="0">
                <a:solidFill>
                  <a:srgbClr val="FF3399"/>
                </a:solidFill>
              </a:rPr>
              <a:t>モニタリングの意義と目的について説明できる</a:t>
            </a:r>
            <a:endParaRPr lang="ja-JP" altLang="ja-JP" sz="2800" b="1" kern="100" dirty="0">
              <a:solidFill>
                <a:srgbClr val="FF3399"/>
              </a:solidFill>
              <a:latin typeface="Century" panose="02040604050505020304" pitchFamily="18" charset="0"/>
              <a:ea typeface="ＭＳ 明朝" panose="02020609040205080304" pitchFamily="17" charset="-128"/>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9858" name="Picture 2" descr="img-909090342_ページ_0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4175" y="457200"/>
            <a:ext cx="8683625" cy="4470400"/>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p:cNvSpPr txBox="1"/>
          <p:nvPr/>
        </p:nvSpPr>
        <p:spPr>
          <a:xfrm>
            <a:off x="2361235" y="5440101"/>
            <a:ext cx="6249365" cy="1191816"/>
          </a:xfrm>
          <a:prstGeom prst="wedgeRoundRectCallout">
            <a:avLst>
              <a:gd name="adj1" fmla="val -1813"/>
              <a:gd name="adj2" fmla="val -149217"/>
              <a:gd name="adj3" fmla="val 16667"/>
            </a:avLst>
          </a:prstGeom>
          <a:solidFill>
            <a:schemeClr val="accent6">
              <a:lumMod val="20000"/>
              <a:lumOff val="80000"/>
            </a:schemeClr>
          </a:solidFill>
          <a:ln>
            <a:solidFill>
              <a:schemeClr val="accent6">
                <a:lumMod val="60000"/>
                <a:lumOff val="40000"/>
              </a:schemeClr>
            </a:solidFill>
          </a:ln>
        </p:spPr>
        <p:txBody>
          <a:bodyPr wrap="square" rtlCol="0">
            <a:spAutoFit/>
          </a:bodyPr>
          <a:lstStyle/>
          <a:p>
            <a:pPr algn="l"/>
            <a:r>
              <a:rPr kumimoji="1" lang="ja-JP" altLang="en-US" sz="3200" dirty="0">
                <a:ln>
                  <a:solidFill>
                    <a:sysClr val="windowText" lastClr="000000"/>
                  </a:solidFill>
                </a:ln>
                <a:solidFill>
                  <a:srgbClr val="FF0000"/>
                </a:solidFill>
              </a:rPr>
              <a:t>専門職の定期的なモニタリングがリスク管理には重要</a:t>
            </a:r>
          </a:p>
        </p:txBody>
      </p:sp>
      <p:sp>
        <p:nvSpPr>
          <p:cNvPr id="3" name="正方形/長方形 2"/>
          <p:cNvSpPr/>
          <p:nvPr/>
        </p:nvSpPr>
        <p:spPr>
          <a:xfrm>
            <a:off x="492015" y="261257"/>
            <a:ext cx="3263556" cy="338554"/>
          </a:xfrm>
          <a:prstGeom prst="rect">
            <a:avLst/>
          </a:prstGeom>
        </p:spPr>
        <p:txBody>
          <a:bodyPr wrap="square">
            <a:spAutoFit/>
          </a:bodyPr>
          <a:lstStyle/>
          <a:p>
            <a:pPr marL="742950" lvl="1" indent="-285750" algn="l">
              <a:lnSpc>
                <a:spcPct val="50000"/>
              </a:lnSpc>
              <a:spcBef>
                <a:spcPct val="100000"/>
              </a:spcBef>
            </a:pPr>
            <a:r>
              <a:rPr lang="ja-JP" altLang="en-US" sz="3200" b="1" kern="0" dirty="0">
                <a:solidFill>
                  <a:srgbClr val="000000"/>
                </a:solidFill>
                <a:latin typeface="Arial"/>
                <a:ea typeface="ＭＳ Ｐゴシック"/>
              </a:rPr>
              <a:t>３）</a:t>
            </a:r>
            <a:r>
              <a:rPr lang="ja-JP" altLang="en-US" sz="3200" b="1" kern="0" dirty="0">
                <a:solidFill>
                  <a:srgbClr val="FF0000"/>
                </a:solidFill>
                <a:latin typeface="Arial"/>
                <a:ea typeface="ＭＳ Ｐゴシック"/>
              </a:rPr>
              <a:t>リスク管理</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ChangeArrowheads="1"/>
          </p:cNvSpPr>
          <p:nvPr>
            <p:ph type="ctrTitle"/>
          </p:nvPr>
        </p:nvSpPr>
        <p:spPr>
          <a:xfrm>
            <a:off x="795522" y="1681713"/>
            <a:ext cx="7772400" cy="806450"/>
          </a:xfrm>
          <a:noFill/>
          <a:ln>
            <a:noFill/>
            <a:miter lim="800000"/>
            <a:headEnd/>
            <a:tailEnd/>
          </a:ln>
        </p:spPr>
        <p:txBody>
          <a:bodyPr/>
          <a:lstStyle/>
          <a:p>
            <a:pPr marL="185738" algn="l">
              <a:lnSpc>
                <a:spcPts val="4400"/>
              </a:lnSpc>
            </a:pPr>
            <a:r>
              <a:rPr lang="ja-JP" altLang="en-US" sz="4000" dirty="0">
                <a:solidFill>
                  <a:schemeClr val="accent5">
                    <a:lumMod val="50000"/>
                  </a:schemeClr>
                </a:solidFill>
                <a:effectLst>
                  <a:outerShdw blurRad="38100" dist="38100" dir="2700000" algn="tl">
                    <a:srgbClr val="000000">
                      <a:alpha val="43137"/>
                    </a:srgbClr>
                  </a:outerShdw>
                </a:effectLst>
              </a:rPr>
              <a:t>２．モニタリングの機会と方法</a:t>
            </a:r>
          </a:p>
        </p:txBody>
      </p:sp>
      <p:sp>
        <p:nvSpPr>
          <p:cNvPr id="233475" name="Rectangle 3"/>
          <p:cNvSpPr>
            <a:spLocks noGrp="1" noChangeArrowheads="1"/>
          </p:cNvSpPr>
          <p:nvPr>
            <p:ph type="subTitle" idx="1"/>
          </p:nvPr>
        </p:nvSpPr>
        <p:spPr>
          <a:xfrm>
            <a:off x="538421" y="2597484"/>
            <a:ext cx="6400800" cy="3895725"/>
          </a:xfrm>
        </p:spPr>
        <p:txBody>
          <a:bodyPr/>
          <a:lstStyle/>
          <a:p>
            <a:pPr algn="l">
              <a:spcBef>
                <a:spcPts val="1800"/>
              </a:spcBef>
            </a:pPr>
            <a:r>
              <a:rPr lang="ja-JP" altLang="en-US" dirty="0"/>
              <a:t>（１）定期的なモニタリング</a:t>
            </a:r>
          </a:p>
          <a:p>
            <a:pPr algn="l">
              <a:spcBef>
                <a:spcPts val="1800"/>
              </a:spcBef>
            </a:pPr>
            <a:endParaRPr lang="en-US" altLang="ja-JP" dirty="0"/>
          </a:p>
          <a:p>
            <a:pPr algn="l">
              <a:spcBef>
                <a:spcPts val="1800"/>
              </a:spcBef>
            </a:pPr>
            <a:endParaRPr lang="en-US" altLang="ja-JP" dirty="0"/>
          </a:p>
          <a:p>
            <a:pPr algn="l">
              <a:spcBef>
                <a:spcPts val="1800"/>
              </a:spcBef>
            </a:pPr>
            <a:r>
              <a:rPr lang="ja-JP" altLang="en-US" dirty="0"/>
              <a:t>（２）必要に応じたモニタリング</a:t>
            </a:r>
          </a:p>
        </p:txBody>
      </p:sp>
      <p:sp>
        <p:nvSpPr>
          <p:cNvPr id="6" name="Rectangle 2"/>
          <p:cNvSpPr txBox="1">
            <a:spLocks noChangeArrowheads="1"/>
          </p:cNvSpPr>
          <p:nvPr/>
        </p:nvSpPr>
        <p:spPr bwMode="auto">
          <a:xfrm>
            <a:off x="538421" y="260490"/>
            <a:ext cx="8286602" cy="1185537"/>
          </a:xfrm>
          <a:prstGeom prst="rect">
            <a:avLst/>
          </a:prstGeom>
          <a:solidFill>
            <a:schemeClr val="accent5"/>
          </a:solidFill>
          <a:ln w="6350">
            <a:noFill/>
            <a:miter lim="800000"/>
            <a:headEnd/>
            <a:tailEnd/>
          </a:ln>
          <a:extLst>
            <a:ext uri="{91240B29-F687-4F45-9708-019B960494DF}">
              <a14:hiddenLine xmlns:a14="http://schemas.microsoft.com/office/drawing/2010/main" w="9525">
                <a:solidFill>
                  <a:schemeClr val="tx1"/>
                </a:solidFill>
                <a:miter lim="800000"/>
                <a:headEnd/>
                <a:tailEnd/>
              </a14:hiddenLine>
            </a:ext>
          </a:extLst>
        </p:spPr>
        <p:txBody>
          <a:bodyPr vert="horz" wrap="square" lIns="91440" tIns="0" rIns="91440" bIns="45720" numCol="1" anchor="ctr" anchorCtr="0" compatLnSpc="1">
            <a:prstTxWarp prst="textNoShape">
              <a:avLst/>
            </a:prstTxWarp>
          </a:bodyPr>
          <a:lstStyle>
            <a:lvl1pPr algn="ctr" rtl="0" fontAlgn="base">
              <a:lnSpc>
                <a:spcPct val="80000"/>
              </a:lnSpc>
              <a:spcBef>
                <a:spcPct val="0"/>
              </a:spcBef>
              <a:spcAft>
                <a:spcPct val="0"/>
              </a:spcAft>
              <a:defRPr kumimoji="1" sz="4400">
                <a:solidFill>
                  <a:schemeClr val="tx2"/>
                </a:solidFill>
                <a:latin typeface="+mj-lt"/>
                <a:ea typeface="+mj-ea"/>
                <a:cs typeface="+mj-cs"/>
              </a:defRPr>
            </a:lvl1pPr>
            <a:lvl2pPr algn="ctr" rtl="0" fontAlgn="base">
              <a:lnSpc>
                <a:spcPct val="80000"/>
              </a:lnSpc>
              <a:spcBef>
                <a:spcPct val="0"/>
              </a:spcBef>
              <a:spcAft>
                <a:spcPct val="0"/>
              </a:spcAft>
              <a:defRPr kumimoji="1" sz="4400">
                <a:solidFill>
                  <a:schemeClr val="tx2"/>
                </a:solidFill>
                <a:latin typeface="Arial" charset="0"/>
                <a:ea typeface="ＭＳ Ｐゴシック" charset="-128"/>
              </a:defRPr>
            </a:lvl2pPr>
            <a:lvl3pPr algn="ctr" rtl="0" fontAlgn="base">
              <a:lnSpc>
                <a:spcPct val="80000"/>
              </a:lnSpc>
              <a:spcBef>
                <a:spcPct val="0"/>
              </a:spcBef>
              <a:spcAft>
                <a:spcPct val="0"/>
              </a:spcAft>
              <a:defRPr kumimoji="1" sz="4400">
                <a:solidFill>
                  <a:schemeClr val="tx2"/>
                </a:solidFill>
                <a:latin typeface="Arial" charset="0"/>
                <a:ea typeface="ＭＳ Ｐゴシック" charset="-128"/>
              </a:defRPr>
            </a:lvl3pPr>
            <a:lvl4pPr algn="ctr" rtl="0" fontAlgn="base">
              <a:lnSpc>
                <a:spcPct val="80000"/>
              </a:lnSpc>
              <a:spcBef>
                <a:spcPct val="0"/>
              </a:spcBef>
              <a:spcAft>
                <a:spcPct val="0"/>
              </a:spcAft>
              <a:defRPr kumimoji="1" sz="4400">
                <a:solidFill>
                  <a:schemeClr val="tx2"/>
                </a:solidFill>
                <a:latin typeface="Arial" charset="0"/>
                <a:ea typeface="ＭＳ Ｐゴシック" charset="-128"/>
              </a:defRPr>
            </a:lvl4pPr>
            <a:lvl5pPr algn="ctr" rtl="0" fontAlgn="base">
              <a:lnSpc>
                <a:spcPct val="80000"/>
              </a:lnSpc>
              <a:spcBef>
                <a:spcPct val="0"/>
              </a:spcBef>
              <a:spcAft>
                <a:spcPct val="0"/>
              </a:spcAft>
              <a:defRPr kumimoji="1" sz="4400">
                <a:solidFill>
                  <a:schemeClr val="tx2"/>
                </a:solidFill>
                <a:latin typeface="Arial" charset="0"/>
                <a:ea typeface="ＭＳ Ｐゴシック" charset="-128"/>
              </a:defRPr>
            </a:lvl5pPr>
            <a:lvl6pPr marL="457200" algn="ctr" rtl="0" fontAlgn="base">
              <a:lnSpc>
                <a:spcPct val="80000"/>
              </a:lnSpc>
              <a:spcBef>
                <a:spcPct val="0"/>
              </a:spcBef>
              <a:spcAft>
                <a:spcPct val="0"/>
              </a:spcAft>
              <a:defRPr kumimoji="1" sz="4400">
                <a:solidFill>
                  <a:schemeClr val="tx2"/>
                </a:solidFill>
                <a:latin typeface="Arial" charset="0"/>
                <a:ea typeface="ＭＳ Ｐゴシック" charset="-128"/>
              </a:defRPr>
            </a:lvl6pPr>
            <a:lvl7pPr marL="914400" algn="ctr" rtl="0" fontAlgn="base">
              <a:lnSpc>
                <a:spcPct val="80000"/>
              </a:lnSpc>
              <a:spcBef>
                <a:spcPct val="0"/>
              </a:spcBef>
              <a:spcAft>
                <a:spcPct val="0"/>
              </a:spcAft>
              <a:defRPr kumimoji="1" sz="4400">
                <a:solidFill>
                  <a:schemeClr val="tx2"/>
                </a:solidFill>
                <a:latin typeface="Arial" charset="0"/>
                <a:ea typeface="ＭＳ Ｐゴシック" charset="-128"/>
              </a:defRPr>
            </a:lvl7pPr>
            <a:lvl8pPr marL="1371600" algn="ctr" rtl="0" fontAlgn="base">
              <a:lnSpc>
                <a:spcPct val="80000"/>
              </a:lnSpc>
              <a:spcBef>
                <a:spcPct val="0"/>
              </a:spcBef>
              <a:spcAft>
                <a:spcPct val="0"/>
              </a:spcAft>
              <a:defRPr kumimoji="1" sz="4400">
                <a:solidFill>
                  <a:schemeClr val="tx2"/>
                </a:solidFill>
                <a:latin typeface="Arial" charset="0"/>
                <a:ea typeface="ＭＳ Ｐゴシック" charset="-128"/>
              </a:defRPr>
            </a:lvl8pPr>
            <a:lvl9pPr marL="1828800" algn="ctr" rtl="0" fontAlgn="base">
              <a:lnSpc>
                <a:spcPct val="80000"/>
              </a:lnSpc>
              <a:spcBef>
                <a:spcPct val="0"/>
              </a:spcBef>
              <a:spcAft>
                <a:spcPct val="0"/>
              </a:spcAft>
              <a:defRPr kumimoji="1" sz="4400">
                <a:solidFill>
                  <a:schemeClr val="tx2"/>
                </a:solidFill>
                <a:latin typeface="Arial" charset="0"/>
                <a:ea typeface="ＭＳ Ｐゴシック" charset="-128"/>
              </a:defRPr>
            </a:lvl9pPr>
          </a:lstStyle>
          <a:p>
            <a:pPr marL="185738" algn="l">
              <a:lnSpc>
                <a:spcPts val="5000"/>
              </a:lnSpc>
            </a:pPr>
            <a:r>
              <a:rPr lang="ja-JP" altLang="en-US" sz="4000" kern="0" dirty="0"/>
              <a:t>第１節　モニタリングの意義と目的</a:t>
            </a:r>
          </a:p>
        </p:txBody>
      </p:sp>
      <p:sp>
        <p:nvSpPr>
          <p:cNvPr id="7" name="テキスト ボックス 6"/>
          <p:cNvSpPr txBox="1"/>
          <p:nvPr/>
        </p:nvSpPr>
        <p:spPr>
          <a:xfrm>
            <a:off x="7461735" y="1099066"/>
            <a:ext cx="1363288" cy="369332"/>
          </a:xfrm>
          <a:prstGeom prst="rect">
            <a:avLst/>
          </a:prstGeom>
          <a:noFill/>
          <a:ln>
            <a:solidFill>
              <a:schemeClr val="tx1"/>
            </a:solidFill>
          </a:ln>
        </p:spPr>
        <p:txBody>
          <a:bodyPr wrap="square" rtlCol="0">
            <a:spAutoFit/>
          </a:bodyPr>
          <a:lstStyle/>
          <a:p>
            <a:r>
              <a:rPr kumimoji="1" lang="ja-JP" altLang="en-US" dirty="0"/>
              <a:t>Ｐ．</a:t>
            </a:r>
            <a:r>
              <a:rPr kumimoji="1" lang="en-US" altLang="ja-JP" dirty="0"/>
              <a:t>557</a:t>
            </a:r>
            <a:endParaRPr kumimoji="1" lang="ja-JP" altLang="en-US" dirty="0"/>
          </a:p>
        </p:txBody>
      </p:sp>
      <p:sp>
        <p:nvSpPr>
          <p:cNvPr id="2" name="テキスト ボックス 1"/>
          <p:cNvSpPr txBox="1"/>
          <p:nvPr/>
        </p:nvSpPr>
        <p:spPr>
          <a:xfrm>
            <a:off x="914400" y="3281082"/>
            <a:ext cx="7776000" cy="1200329"/>
          </a:xfrm>
          <a:prstGeom prst="rect">
            <a:avLst/>
          </a:prstGeom>
          <a:solidFill>
            <a:srgbClr val="FFFF66"/>
          </a:solidFill>
        </p:spPr>
        <p:txBody>
          <a:bodyPr wrap="square" rtlCol="0">
            <a:spAutoFit/>
          </a:bodyPr>
          <a:lstStyle/>
          <a:p>
            <a:pPr algn="l"/>
            <a:r>
              <a:rPr kumimoji="1" lang="ja-JP" altLang="en-US" sz="2400" b="1" dirty="0">
                <a:solidFill>
                  <a:schemeClr val="accent2">
                    <a:lumMod val="60000"/>
                    <a:lumOff val="40000"/>
                  </a:schemeClr>
                </a:solidFill>
              </a:rPr>
              <a:t>運営基準（居宅介護支援）：</a:t>
            </a:r>
            <a:endParaRPr kumimoji="1" lang="en-US" altLang="ja-JP" sz="2400" b="1" dirty="0">
              <a:solidFill>
                <a:schemeClr val="accent2">
                  <a:lumMod val="60000"/>
                  <a:lumOff val="40000"/>
                </a:schemeClr>
              </a:solidFill>
            </a:endParaRPr>
          </a:p>
          <a:p>
            <a:pPr algn="l"/>
            <a:r>
              <a:rPr kumimoji="1" lang="ja-JP" altLang="en-US" sz="2400" b="1" dirty="0">
                <a:solidFill>
                  <a:srgbClr val="FF0000"/>
                </a:solidFill>
              </a:rPr>
              <a:t>　「少なくとも</a:t>
            </a:r>
            <a:r>
              <a:rPr kumimoji="1" lang="en-US" altLang="ja-JP" sz="2400" b="1" dirty="0">
                <a:solidFill>
                  <a:srgbClr val="FF0000"/>
                </a:solidFill>
              </a:rPr>
              <a:t>1</a:t>
            </a:r>
            <a:r>
              <a:rPr lang="ja-JP" altLang="en-US" sz="2400" b="1" dirty="0">
                <a:solidFill>
                  <a:srgbClr val="FF0000"/>
                </a:solidFill>
              </a:rPr>
              <a:t>月に</a:t>
            </a:r>
            <a:r>
              <a:rPr lang="en-US" altLang="ja-JP" sz="2400" b="1" dirty="0">
                <a:solidFill>
                  <a:srgbClr val="FF0000"/>
                </a:solidFill>
              </a:rPr>
              <a:t>1</a:t>
            </a:r>
            <a:r>
              <a:rPr lang="ja-JP" altLang="en-US" sz="2400" b="1" dirty="0">
                <a:solidFill>
                  <a:srgbClr val="FF0000"/>
                </a:solidFill>
              </a:rPr>
              <a:t>回、利用者の居宅を訪問し、利用者に</a:t>
            </a:r>
            <a:endParaRPr lang="en-US" altLang="ja-JP" sz="2400" b="1" dirty="0">
              <a:solidFill>
                <a:srgbClr val="FF0000"/>
              </a:solidFill>
            </a:endParaRPr>
          </a:p>
          <a:p>
            <a:pPr algn="l"/>
            <a:r>
              <a:rPr lang="ja-JP" altLang="en-US" sz="2400" b="1" dirty="0">
                <a:solidFill>
                  <a:srgbClr val="FF0000"/>
                </a:solidFill>
              </a:rPr>
              <a:t>　面接すること」</a:t>
            </a:r>
            <a:endParaRPr kumimoji="1" lang="ja-JP" altLang="en-US" sz="2400" b="1" dirty="0">
              <a:solidFill>
                <a:srgbClr val="FF0000"/>
              </a:solidFill>
            </a:endParaRPr>
          </a:p>
        </p:txBody>
      </p:sp>
      <p:sp>
        <p:nvSpPr>
          <p:cNvPr id="8" name="円/楕円 7"/>
          <p:cNvSpPr/>
          <p:nvPr/>
        </p:nvSpPr>
        <p:spPr bwMode="auto">
          <a:xfrm>
            <a:off x="1025292" y="5632868"/>
            <a:ext cx="1956122" cy="713188"/>
          </a:xfrm>
          <a:prstGeom prst="ellipse">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b="1" i="0" u="none" strike="noStrike" cap="none" normalizeH="0" baseline="0" dirty="0">
                <a:ln>
                  <a:noFill/>
                </a:ln>
                <a:effectLst>
                  <a:outerShdw blurRad="38100" dist="38100" dir="2700000" algn="tl">
                    <a:srgbClr val="000000">
                      <a:alpha val="43137"/>
                    </a:srgbClr>
                  </a:outerShdw>
                </a:effectLst>
                <a:latin typeface="Arial" charset="0"/>
                <a:ea typeface="ＭＳ Ｐゴシック" charset="-128"/>
              </a:rPr>
              <a:t>ミスマッチの修正</a:t>
            </a:r>
          </a:p>
        </p:txBody>
      </p:sp>
      <p:sp>
        <p:nvSpPr>
          <p:cNvPr id="9" name="円/楕円 8"/>
          <p:cNvSpPr/>
          <p:nvPr/>
        </p:nvSpPr>
        <p:spPr bwMode="auto">
          <a:xfrm>
            <a:off x="3227456" y="5671489"/>
            <a:ext cx="1935865" cy="713188"/>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b="1" i="0" u="none" strike="noStrike" cap="none" normalizeH="0" baseline="0" dirty="0">
                <a:ln>
                  <a:noFill/>
                </a:ln>
                <a:effectLst>
                  <a:outerShdw blurRad="38100" dist="38100" dir="2700000" algn="tl">
                    <a:srgbClr val="000000">
                      <a:alpha val="43137"/>
                    </a:srgbClr>
                  </a:outerShdw>
                </a:effectLst>
                <a:latin typeface="Arial" charset="0"/>
                <a:ea typeface="ＭＳ Ｐゴシック" charset="-128"/>
              </a:rPr>
              <a:t>リスク管理</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ChangeArrowheads="1"/>
          </p:cNvSpPr>
          <p:nvPr>
            <p:ph type="title"/>
          </p:nvPr>
        </p:nvSpPr>
        <p:spPr>
          <a:xfrm>
            <a:off x="663264" y="1634313"/>
            <a:ext cx="7772400" cy="806450"/>
          </a:xfrm>
          <a:noFill/>
          <a:ln>
            <a:noFill/>
            <a:miter lim="800000"/>
            <a:headEnd/>
            <a:tailEnd/>
          </a:ln>
        </p:spPr>
        <p:txBody>
          <a:bodyPr/>
          <a:lstStyle/>
          <a:p>
            <a:pPr marL="185738" algn="l">
              <a:lnSpc>
                <a:spcPts val="4400"/>
              </a:lnSpc>
            </a:pPr>
            <a:r>
              <a:rPr lang="ja-JP" altLang="en-US" dirty="0">
                <a:solidFill>
                  <a:schemeClr val="accent5">
                    <a:lumMod val="50000"/>
                  </a:schemeClr>
                </a:solidFill>
              </a:rPr>
              <a:t>３．</a:t>
            </a:r>
            <a:r>
              <a:rPr lang="ja-JP" altLang="en-US" sz="4000" dirty="0">
                <a:solidFill>
                  <a:schemeClr val="accent5">
                    <a:lumMod val="50000"/>
                  </a:schemeClr>
                </a:solidFill>
                <a:effectLst>
                  <a:outerShdw blurRad="38100" dist="38100" dir="2700000" algn="tl">
                    <a:srgbClr val="000000">
                      <a:alpha val="43137"/>
                    </a:srgbClr>
                  </a:outerShdw>
                </a:effectLst>
              </a:rPr>
              <a:t>モニタリングの担い手</a:t>
            </a:r>
          </a:p>
        </p:txBody>
      </p:sp>
      <p:sp>
        <p:nvSpPr>
          <p:cNvPr id="235523" name="Rectangle 3"/>
          <p:cNvSpPr>
            <a:spLocks noGrp="1" noChangeArrowheads="1"/>
          </p:cNvSpPr>
          <p:nvPr>
            <p:ph type="body" idx="1"/>
          </p:nvPr>
        </p:nvSpPr>
        <p:spPr>
          <a:xfrm>
            <a:off x="663264" y="2735375"/>
            <a:ext cx="7772400" cy="3125500"/>
          </a:xfrm>
        </p:spPr>
        <p:txBody>
          <a:bodyPr/>
          <a:lstStyle/>
          <a:p>
            <a:pPr marL="576263" indent="-4763">
              <a:spcBef>
                <a:spcPct val="200000"/>
              </a:spcBef>
            </a:pPr>
            <a:r>
              <a:rPr lang="ja-JP" altLang="en-US" dirty="0"/>
              <a:t>（１）サービス提供事業者が担う機能</a:t>
            </a:r>
          </a:p>
          <a:p>
            <a:pPr marL="576263" indent="-4763">
              <a:spcBef>
                <a:spcPct val="200000"/>
              </a:spcBef>
            </a:pPr>
            <a:endParaRPr lang="en-US" altLang="ja-JP" dirty="0"/>
          </a:p>
          <a:p>
            <a:pPr marL="576263" indent="-4763">
              <a:spcBef>
                <a:spcPct val="200000"/>
              </a:spcBef>
            </a:pPr>
            <a:r>
              <a:rPr lang="ja-JP" altLang="en-US" dirty="0"/>
              <a:t>（２）利用者・家族が担う機能</a:t>
            </a:r>
          </a:p>
        </p:txBody>
      </p:sp>
      <p:sp>
        <p:nvSpPr>
          <p:cNvPr id="6" name="Rectangle 2"/>
          <p:cNvSpPr txBox="1">
            <a:spLocks noChangeArrowheads="1"/>
          </p:cNvSpPr>
          <p:nvPr/>
        </p:nvSpPr>
        <p:spPr bwMode="auto">
          <a:xfrm>
            <a:off x="406163" y="243305"/>
            <a:ext cx="8286602" cy="1096397"/>
          </a:xfrm>
          <a:prstGeom prst="rect">
            <a:avLst/>
          </a:prstGeom>
          <a:solidFill>
            <a:schemeClr val="accent5"/>
          </a:solidFill>
          <a:ln w="6350">
            <a:noFill/>
            <a:miter lim="800000"/>
            <a:headEnd/>
            <a:tailEnd/>
          </a:ln>
          <a:extLst>
            <a:ext uri="{91240B29-F687-4F45-9708-019B960494DF}">
              <a14:hiddenLine xmlns:a14="http://schemas.microsoft.com/office/drawing/2010/main" w="9525">
                <a:solidFill>
                  <a:schemeClr val="tx1"/>
                </a:solidFill>
                <a:miter lim="800000"/>
                <a:headEnd/>
                <a:tailEnd/>
              </a14:hiddenLine>
            </a:ext>
          </a:extLst>
        </p:spPr>
        <p:txBody>
          <a:bodyPr vert="horz" wrap="square" lIns="91440" tIns="0" rIns="91440" bIns="45720" numCol="1" anchor="ctr" anchorCtr="0" compatLnSpc="1">
            <a:prstTxWarp prst="textNoShape">
              <a:avLst/>
            </a:prstTxWarp>
          </a:bodyPr>
          <a:lstStyle>
            <a:lvl1pPr algn="ctr" rtl="0" fontAlgn="base">
              <a:lnSpc>
                <a:spcPct val="80000"/>
              </a:lnSpc>
              <a:spcBef>
                <a:spcPct val="0"/>
              </a:spcBef>
              <a:spcAft>
                <a:spcPct val="0"/>
              </a:spcAft>
              <a:defRPr kumimoji="1" sz="4400">
                <a:solidFill>
                  <a:schemeClr val="tx2"/>
                </a:solidFill>
                <a:latin typeface="+mj-lt"/>
                <a:ea typeface="+mj-ea"/>
                <a:cs typeface="+mj-cs"/>
              </a:defRPr>
            </a:lvl1pPr>
            <a:lvl2pPr algn="ctr" rtl="0" fontAlgn="base">
              <a:lnSpc>
                <a:spcPct val="80000"/>
              </a:lnSpc>
              <a:spcBef>
                <a:spcPct val="0"/>
              </a:spcBef>
              <a:spcAft>
                <a:spcPct val="0"/>
              </a:spcAft>
              <a:defRPr kumimoji="1" sz="4400">
                <a:solidFill>
                  <a:schemeClr val="tx2"/>
                </a:solidFill>
                <a:latin typeface="Arial" charset="0"/>
                <a:ea typeface="ＭＳ Ｐゴシック" charset="-128"/>
              </a:defRPr>
            </a:lvl2pPr>
            <a:lvl3pPr algn="ctr" rtl="0" fontAlgn="base">
              <a:lnSpc>
                <a:spcPct val="80000"/>
              </a:lnSpc>
              <a:spcBef>
                <a:spcPct val="0"/>
              </a:spcBef>
              <a:spcAft>
                <a:spcPct val="0"/>
              </a:spcAft>
              <a:defRPr kumimoji="1" sz="4400">
                <a:solidFill>
                  <a:schemeClr val="tx2"/>
                </a:solidFill>
                <a:latin typeface="Arial" charset="0"/>
                <a:ea typeface="ＭＳ Ｐゴシック" charset="-128"/>
              </a:defRPr>
            </a:lvl3pPr>
            <a:lvl4pPr algn="ctr" rtl="0" fontAlgn="base">
              <a:lnSpc>
                <a:spcPct val="80000"/>
              </a:lnSpc>
              <a:spcBef>
                <a:spcPct val="0"/>
              </a:spcBef>
              <a:spcAft>
                <a:spcPct val="0"/>
              </a:spcAft>
              <a:defRPr kumimoji="1" sz="4400">
                <a:solidFill>
                  <a:schemeClr val="tx2"/>
                </a:solidFill>
                <a:latin typeface="Arial" charset="0"/>
                <a:ea typeface="ＭＳ Ｐゴシック" charset="-128"/>
              </a:defRPr>
            </a:lvl4pPr>
            <a:lvl5pPr algn="ctr" rtl="0" fontAlgn="base">
              <a:lnSpc>
                <a:spcPct val="80000"/>
              </a:lnSpc>
              <a:spcBef>
                <a:spcPct val="0"/>
              </a:spcBef>
              <a:spcAft>
                <a:spcPct val="0"/>
              </a:spcAft>
              <a:defRPr kumimoji="1" sz="4400">
                <a:solidFill>
                  <a:schemeClr val="tx2"/>
                </a:solidFill>
                <a:latin typeface="Arial" charset="0"/>
                <a:ea typeface="ＭＳ Ｐゴシック" charset="-128"/>
              </a:defRPr>
            </a:lvl5pPr>
            <a:lvl6pPr marL="457200" algn="ctr" rtl="0" fontAlgn="base">
              <a:lnSpc>
                <a:spcPct val="80000"/>
              </a:lnSpc>
              <a:spcBef>
                <a:spcPct val="0"/>
              </a:spcBef>
              <a:spcAft>
                <a:spcPct val="0"/>
              </a:spcAft>
              <a:defRPr kumimoji="1" sz="4400">
                <a:solidFill>
                  <a:schemeClr val="tx2"/>
                </a:solidFill>
                <a:latin typeface="Arial" charset="0"/>
                <a:ea typeface="ＭＳ Ｐゴシック" charset="-128"/>
              </a:defRPr>
            </a:lvl6pPr>
            <a:lvl7pPr marL="914400" algn="ctr" rtl="0" fontAlgn="base">
              <a:lnSpc>
                <a:spcPct val="80000"/>
              </a:lnSpc>
              <a:spcBef>
                <a:spcPct val="0"/>
              </a:spcBef>
              <a:spcAft>
                <a:spcPct val="0"/>
              </a:spcAft>
              <a:defRPr kumimoji="1" sz="4400">
                <a:solidFill>
                  <a:schemeClr val="tx2"/>
                </a:solidFill>
                <a:latin typeface="Arial" charset="0"/>
                <a:ea typeface="ＭＳ Ｐゴシック" charset="-128"/>
              </a:defRPr>
            </a:lvl7pPr>
            <a:lvl8pPr marL="1371600" algn="ctr" rtl="0" fontAlgn="base">
              <a:lnSpc>
                <a:spcPct val="80000"/>
              </a:lnSpc>
              <a:spcBef>
                <a:spcPct val="0"/>
              </a:spcBef>
              <a:spcAft>
                <a:spcPct val="0"/>
              </a:spcAft>
              <a:defRPr kumimoji="1" sz="4400">
                <a:solidFill>
                  <a:schemeClr val="tx2"/>
                </a:solidFill>
                <a:latin typeface="Arial" charset="0"/>
                <a:ea typeface="ＭＳ Ｐゴシック" charset="-128"/>
              </a:defRPr>
            </a:lvl8pPr>
            <a:lvl9pPr marL="1828800" algn="ctr" rtl="0" fontAlgn="base">
              <a:lnSpc>
                <a:spcPct val="80000"/>
              </a:lnSpc>
              <a:spcBef>
                <a:spcPct val="0"/>
              </a:spcBef>
              <a:spcAft>
                <a:spcPct val="0"/>
              </a:spcAft>
              <a:defRPr kumimoji="1" sz="4400">
                <a:solidFill>
                  <a:schemeClr val="tx2"/>
                </a:solidFill>
                <a:latin typeface="Arial" charset="0"/>
                <a:ea typeface="ＭＳ Ｐゴシック" charset="-128"/>
              </a:defRPr>
            </a:lvl9pPr>
          </a:lstStyle>
          <a:p>
            <a:pPr marL="185738" algn="l">
              <a:lnSpc>
                <a:spcPts val="5000"/>
              </a:lnSpc>
            </a:pPr>
            <a:r>
              <a:rPr lang="ja-JP" altLang="en-US" sz="4000" kern="0" dirty="0"/>
              <a:t>第１節　モニタリングの意義と目的</a:t>
            </a:r>
          </a:p>
        </p:txBody>
      </p:sp>
      <p:sp>
        <p:nvSpPr>
          <p:cNvPr id="7" name="テキスト ボックス 6"/>
          <p:cNvSpPr txBox="1"/>
          <p:nvPr/>
        </p:nvSpPr>
        <p:spPr>
          <a:xfrm>
            <a:off x="7329477" y="1155036"/>
            <a:ext cx="1363288" cy="369332"/>
          </a:xfrm>
          <a:prstGeom prst="rect">
            <a:avLst/>
          </a:prstGeom>
          <a:noFill/>
          <a:ln>
            <a:solidFill>
              <a:schemeClr val="tx1"/>
            </a:solidFill>
          </a:ln>
        </p:spPr>
        <p:txBody>
          <a:bodyPr wrap="square" rtlCol="0">
            <a:spAutoFit/>
          </a:bodyPr>
          <a:lstStyle/>
          <a:p>
            <a:r>
              <a:rPr kumimoji="1" lang="ja-JP" altLang="en-US" dirty="0"/>
              <a:t>Ｐ．</a:t>
            </a:r>
            <a:r>
              <a:rPr kumimoji="1" lang="en-US" altLang="ja-JP" dirty="0"/>
              <a:t>558</a:t>
            </a:r>
            <a:endParaRPr kumimoji="1" lang="ja-JP" altLang="en-US" dirty="0"/>
          </a:p>
        </p:txBody>
      </p:sp>
      <p:sp>
        <p:nvSpPr>
          <p:cNvPr id="2" name="角丸四角形 1"/>
          <p:cNvSpPr/>
          <p:nvPr/>
        </p:nvSpPr>
        <p:spPr bwMode="auto">
          <a:xfrm>
            <a:off x="1842247" y="3455894"/>
            <a:ext cx="2407024" cy="591671"/>
          </a:xfrm>
          <a:prstGeom prst="roundRect">
            <a:avLst/>
          </a:prstGeom>
          <a:solidFill>
            <a:schemeClr val="accent6">
              <a:lumMod val="20000"/>
              <a:lumOff val="80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2800" b="0" i="0" u="none" strike="noStrike" cap="none" normalizeH="0" baseline="0" dirty="0">
                <a:ln>
                  <a:noFill/>
                </a:ln>
                <a:solidFill>
                  <a:srgbClr val="FF3399"/>
                </a:solidFill>
                <a:effectLst/>
                <a:latin typeface="Arial" charset="0"/>
                <a:ea typeface="ＭＳ Ｐゴシック" charset="-128"/>
              </a:rPr>
              <a:t>訪問介護員</a:t>
            </a:r>
          </a:p>
        </p:txBody>
      </p:sp>
      <p:sp>
        <p:nvSpPr>
          <p:cNvPr id="8" name="角丸四角形 7"/>
          <p:cNvSpPr/>
          <p:nvPr/>
        </p:nvSpPr>
        <p:spPr bwMode="auto">
          <a:xfrm>
            <a:off x="4370294" y="3613385"/>
            <a:ext cx="2407024" cy="591671"/>
          </a:xfrm>
          <a:prstGeom prst="roundRect">
            <a:avLst/>
          </a:prstGeom>
          <a:solidFill>
            <a:srgbClr val="FFFFCC"/>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2800" b="0" i="0" u="none" strike="noStrike" cap="none" normalizeH="0" baseline="0" dirty="0">
                <a:ln>
                  <a:noFill/>
                </a:ln>
                <a:solidFill>
                  <a:srgbClr val="FF3399"/>
                </a:solidFill>
                <a:effectLst/>
                <a:latin typeface="Arial" charset="0"/>
                <a:ea typeface="ＭＳ Ｐゴシック" charset="-128"/>
              </a:rPr>
              <a:t>訪問看護師</a:t>
            </a:r>
          </a:p>
        </p:txBody>
      </p:sp>
      <p:sp>
        <p:nvSpPr>
          <p:cNvPr id="9" name="角丸四角形 8"/>
          <p:cNvSpPr/>
          <p:nvPr/>
        </p:nvSpPr>
        <p:spPr bwMode="auto">
          <a:xfrm>
            <a:off x="1963270" y="4362548"/>
            <a:ext cx="2407024" cy="591671"/>
          </a:xfrm>
          <a:prstGeom prst="roundRect">
            <a:avLst/>
          </a:prstGeom>
          <a:solidFill>
            <a:srgbClr val="CCFF99"/>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2800" b="0" i="0" u="none" strike="noStrike" cap="none" normalizeH="0" baseline="0" dirty="0">
                <a:ln>
                  <a:noFill/>
                </a:ln>
                <a:solidFill>
                  <a:srgbClr val="FF3399"/>
                </a:solidFill>
                <a:effectLst/>
                <a:latin typeface="Arial" charset="0"/>
                <a:ea typeface="ＭＳ Ｐゴシック" charset="-128"/>
              </a:rPr>
              <a:t>通所介護</a:t>
            </a:r>
          </a:p>
        </p:txBody>
      </p:sp>
      <p:sp>
        <p:nvSpPr>
          <p:cNvPr id="10" name="角丸四角形 9"/>
          <p:cNvSpPr/>
          <p:nvPr/>
        </p:nvSpPr>
        <p:spPr bwMode="auto">
          <a:xfrm>
            <a:off x="4249271" y="4472248"/>
            <a:ext cx="2407024" cy="591671"/>
          </a:xfrm>
          <a:prstGeom prst="roundRect">
            <a:avLst/>
          </a:prstGeom>
          <a:solidFill>
            <a:schemeClr val="accent5">
              <a:lumMod val="90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2800" b="0" i="0" u="none" strike="noStrike" cap="none" normalizeH="0" baseline="0" dirty="0">
                <a:ln>
                  <a:noFill/>
                </a:ln>
                <a:solidFill>
                  <a:srgbClr val="FF3399"/>
                </a:solidFill>
                <a:effectLst/>
                <a:latin typeface="Arial" charset="0"/>
                <a:ea typeface="ＭＳ Ｐゴシック" charset="-128"/>
              </a:rPr>
              <a:t>通所リハビリ</a:t>
            </a:r>
          </a:p>
        </p:txBody>
      </p:sp>
      <p:sp>
        <p:nvSpPr>
          <p:cNvPr id="3" name="テキスト ボックス 2"/>
          <p:cNvSpPr txBox="1"/>
          <p:nvPr/>
        </p:nvSpPr>
        <p:spPr>
          <a:xfrm>
            <a:off x="1308909" y="6244310"/>
            <a:ext cx="6122770" cy="523220"/>
          </a:xfrm>
          <a:prstGeom prst="rect">
            <a:avLst/>
          </a:prstGeom>
          <a:noFill/>
        </p:spPr>
        <p:txBody>
          <a:bodyPr wrap="square" rtlCol="0">
            <a:spAutoFit/>
          </a:bodyPr>
          <a:lstStyle/>
          <a:p>
            <a:r>
              <a:rPr lang="ja-JP" altLang="en-US" sz="2800" dirty="0">
                <a:solidFill>
                  <a:srgbClr val="FF0000"/>
                </a:solidFill>
              </a:rPr>
              <a:t>→　変化に</a:t>
            </a:r>
            <a:r>
              <a:rPr kumimoji="1" lang="ja-JP" altLang="en-US" sz="2800" dirty="0">
                <a:solidFill>
                  <a:srgbClr val="FF0000"/>
                </a:solidFill>
              </a:rPr>
              <a:t>一番気づきやすい</a:t>
            </a:r>
          </a:p>
        </p:txBody>
      </p:sp>
    </p:spTree>
  </p:cSld>
  <p:clrMapOvr>
    <a:masterClrMapping/>
  </p:clrMapOvr>
</p:sld>
</file>

<file path=ppt/theme/theme1.xml><?xml version="1.0" encoding="utf-8"?>
<a:theme xmlns:a="http://schemas.openxmlformats.org/drawingml/2006/main" name="新しいプレゼンテーション">
  <a:themeElements>
    <a:clrScheme name="新しいプレゼンテーショ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新しいプレゼンテーショ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新しいプレゼンテーショ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新しいプレゼンテーショ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新しいプレゼンテーショ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新しいプレゼンテーショ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新しいプレゼンテーショ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新しいプレゼンテーショ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新しいプレゼンテーション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新しいプレゼンテーショ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新しいプレゼンテーショ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新しいプレゼンテーショ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新しいプレゼンテーショ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新しいプレゼンテーショ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2128</TotalTime>
  <Words>4606</Words>
  <Application>Microsoft Office PowerPoint</Application>
  <PresentationFormat>画面に合わせる (4:3)</PresentationFormat>
  <Paragraphs>810</Paragraphs>
  <Slides>47</Slides>
  <Notes>21</Notes>
  <HiddenSlides>0</HiddenSlides>
  <MMClips>0</MMClips>
  <ScaleCrop>false</ScaleCrop>
  <HeadingPairs>
    <vt:vector size="6" baseType="variant">
      <vt:variant>
        <vt:lpstr>使用されているフォント</vt:lpstr>
      </vt:variant>
      <vt:variant>
        <vt:i4>9</vt:i4>
      </vt:variant>
      <vt:variant>
        <vt:lpstr>テーマ</vt:lpstr>
      </vt:variant>
      <vt:variant>
        <vt:i4>2</vt:i4>
      </vt:variant>
      <vt:variant>
        <vt:lpstr>スライド タイトル</vt:lpstr>
      </vt:variant>
      <vt:variant>
        <vt:i4>47</vt:i4>
      </vt:variant>
    </vt:vector>
  </HeadingPairs>
  <TitlesOfParts>
    <vt:vector size="58" baseType="lpstr">
      <vt:lpstr>HGPｺﾞｼｯｸM</vt:lpstr>
      <vt:lpstr>HG創英角ﾎﾟｯﾌﾟ体</vt:lpstr>
      <vt:lpstr>ＭＳ Ｐゴシック</vt:lpstr>
      <vt:lpstr>ＭＳ Ｐ明朝</vt:lpstr>
      <vt:lpstr>ＭＳ ゴシック</vt:lpstr>
      <vt:lpstr>ＭＳ 明朝</vt:lpstr>
      <vt:lpstr>Arial</vt:lpstr>
      <vt:lpstr>Calibri</vt:lpstr>
      <vt:lpstr>Century</vt:lpstr>
      <vt:lpstr>新しいプレゼンテーション</vt:lpstr>
      <vt:lpstr>標準デザイン</vt:lpstr>
      <vt:lpstr>令和５年度 介護支援専門員実務研修</vt:lpstr>
      <vt:lpstr>　小規模研修２</vt:lpstr>
      <vt:lpstr>介護支援専門員実務研修</vt:lpstr>
      <vt:lpstr>本科目の目的</vt:lpstr>
      <vt:lpstr>本科目の修得目標</vt:lpstr>
      <vt:lpstr>第１節　モニタリングの意義と目的</vt:lpstr>
      <vt:lpstr>PowerPoint プレゼンテーション</vt:lpstr>
      <vt:lpstr>２．モニタリングの機会と方法</vt:lpstr>
      <vt:lpstr>３．モニタリングの担い手</vt:lpstr>
      <vt:lpstr>PowerPoint プレゼンテーション</vt:lpstr>
      <vt:lpstr>１．達成度の検証</vt:lpstr>
      <vt:lpstr>2．モニタリングによる関係づくり</vt:lpstr>
      <vt:lpstr>３．モニタリングの手法</vt:lpstr>
      <vt:lpstr>４．給付管理</vt:lpstr>
      <vt:lpstr>１．利用者・家族</vt:lpstr>
      <vt:lpstr>２．評価に必要な情報</vt:lpstr>
      <vt:lpstr>３．終結と評価</vt:lpstr>
      <vt:lpstr>４．終結時の評価</vt:lpstr>
      <vt:lpstr>ミニワーク</vt:lpstr>
      <vt:lpstr>PowerPoint プレゼンテーション</vt:lpstr>
      <vt:lpstr>PowerPoint プレゼンテーション</vt:lpstr>
      <vt:lpstr>１．モニタリング記録の必要性と重要性</vt:lpstr>
      <vt:lpstr>２．記録の留意点</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１．情報共有</vt:lpstr>
      <vt:lpstr>２．再アセスメント</vt:lpstr>
      <vt:lpstr>３．居宅サービス計画の見直し</vt:lpstr>
      <vt:lpstr>４．多職種との連携</vt:lpstr>
      <vt:lpstr>演　　　習</vt:lpstr>
      <vt:lpstr>PowerPoint プレゼンテーション</vt:lpstr>
      <vt:lpstr>＜演習＞  事例：神谷花子さんのモニタリング演習</vt:lpstr>
      <vt:lpstr>＜演習＞  事例：神谷花子さんのモニタリング演習</vt:lpstr>
      <vt:lpstr>PowerPoint プレゼンテーション</vt:lpstr>
      <vt:lpstr>PowerPoint プレゼンテーション</vt:lpstr>
      <vt:lpstr>PowerPoint プレゼンテーション</vt:lpstr>
      <vt:lpstr>PowerPoint プレゼンテーション</vt:lpstr>
      <vt:lpstr>＜演習＞  </vt:lpstr>
      <vt:lpstr>PowerPoint プレゼンテーション</vt:lpstr>
      <vt:lpstr>PowerPoint プレゼンテーション</vt:lpstr>
      <vt:lpstr>＜演習＞  </vt:lpstr>
      <vt:lpstr>PowerPoint プレゼンテーション</vt:lpstr>
      <vt:lpstr>振り返り</vt:lpstr>
      <vt:lpstr>本科目の修得目標</vt:lpstr>
    </vt:vector>
  </TitlesOfParts>
  <Company>Shi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第10章　ケアマネジメントに必要な医療との連携及び多職種協働の意義</dc:title>
  <dc:creator>Shi</dc:creator>
  <cp:lastModifiedBy>kensha039</cp:lastModifiedBy>
  <cp:revision>490</cp:revision>
  <cp:lastPrinted>2016-10-25T04:32:28Z</cp:lastPrinted>
  <dcterms:created xsi:type="dcterms:W3CDTF">2016-07-15T06:53:02Z</dcterms:created>
  <dcterms:modified xsi:type="dcterms:W3CDTF">2024-01-16T23:45:55Z</dcterms:modified>
</cp:coreProperties>
</file>