
<file path=[Content_Types].xml><?xml version="1.0" encoding="utf-8"?>
<Types xmlns="http://schemas.openxmlformats.org/package/2006/content-types">
  <Default Extension="emf" ContentType="image/x-emf"/>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50" r:id="rId2"/>
    <p:sldId id="351" r:id="rId3"/>
    <p:sldId id="383" r:id="rId4"/>
    <p:sldId id="390" r:id="rId5"/>
    <p:sldId id="384" r:id="rId6"/>
    <p:sldId id="394" r:id="rId7"/>
    <p:sldId id="385" r:id="rId8"/>
    <p:sldId id="401" r:id="rId9"/>
    <p:sldId id="397" r:id="rId10"/>
    <p:sldId id="398" r:id="rId11"/>
    <p:sldId id="399" r:id="rId12"/>
    <p:sldId id="400" r:id="rId13"/>
    <p:sldId id="386" r:id="rId14"/>
    <p:sldId id="387" r:id="rId15"/>
    <p:sldId id="388" r:id="rId16"/>
    <p:sldId id="393" r:id="rId17"/>
    <p:sldId id="389" r:id="rId18"/>
    <p:sldId id="396" r:id="rId1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66FF"/>
    <a:srgbClr val="FFFFB7"/>
    <a:srgbClr val="0033CC"/>
    <a:srgbClr val="CADCF2"/>
    <a:srgbClr val="85AFE1"/>
    <a:srgbClr val="66CCFF"/>
    <a:srgbClr val="CCCCFF"/>
    <a:srgbClr val="99CCFF"/>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78687" autoAdjust="0"/>
  </p:normalViewPr>
  <p:slideViewPr>
    <p:cSldViewPr>
      <p:cViewPr varScale="1">
        <p:scale>
          <a:sx n="86" d="100"/>
          <a:sy n="86" d="100"/>
        </p:scale>
        <p:origin x="1248" y="6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678" cy="498559"/>
          </a:xfrm>
          <a:prstGeom prst="rect">
            <a:avLst/>
          </a:prstGeom>
        </p:spPr>
        <p:txBody>
          <a:bodyPr vert="horz" lIns="62982" tIns="31491" rIns="62982" bIns="31491" rtlCol="0"/>
          <a:lstStyle>
            <a:lvl1pPr algn="l">
              <a:defRPr sz="800"/>
            </a:lvl1pPr>
          </a:lstStyle>
          <a:p>
            <a:endParaRPr kumimoji="1" lang="ja-JP" altLang="en-US"/>
          </a:p>
        </p:txBody>
      </p:sp>
      <p:sp>
        <p:nvSpPr>
          <p:cNvPr id="3" name="日付プレースホルダー 2"/>
          <p:cNvSpPr>
            <a:spLocks noGrp="1"/>
          </p:cNvSpPr>
          <p:nvPr>
            <p:ph type="dt" sz="quarter" idx="1"/>
          </p:nvPr>
        </p:nvSpPr>
        <p:spPr>
          <a:xfrm>
            <a:off x="3855348" y="0"/>
            <a:ext cx="2950765" cy="498559"/>
          </a:xfrm>
          <a:prstGeom prst="rect">
            <a:avLst/>
          </a:prstGeom>
        </p:spPr>
        <p:txBody>
          <a:bodyPr vert="horz" lIns="62982" tIns="31491" rIns="62982" bIns="31491" rtlCol="0"/>
          <a:lstStyle>
            <a:lvl1pPr algn="r">
              <a:defRPr sz="800"/>
            </a:lvl1pPr>
          </a:lstStyle>
          <a:p>
            <a:fld id="{75A31DAA-B3EC-4CF6-928A-03C1A1B68795}" type="datetimeFigureOut">
              <a:rPr kumimoji="1" lang="ja-JP" altLang="en-US" smtClean="0"/>
              <a:pPr/>
              <a:t>2024/1/2</a:t>
            </a:fld>
            <a:endParaRPr kumimoji="1" lang="ja-JP" altLang="en-US"/>
          </a:p>
        </p:txBody>
      </p:sp>
      <p:sp>
        <p:nvSpPr>
          <p:cNvPr id="4" name="フッター プレースホルダー 3"/>
          <p:cNvSpPr>
            <a:spLocks noGrp="1"/>
          </p:cNvSpPr>
          <p:nvPr>
            <p:ph type="ftr" sz="quarter" idx="2"/>
          </p:nvPr>
        </p:nvSpPr>
        <p:spPr>
          <a:xfrm>
            <a:off x="1" y="9440779"/>
            <a:ext cx="2949678" cy="498559"/>
          </a:xfrm>
          <a:prstGeom prst="rect">
            <a:avLst/>
          </a:prstGeom>
        </p:spPr>
        <p:txBody>
          <a:bodyPr vert="horz" lIns="62982" tIns="31491" rIns="62982" bIns="31491" rtlCol="0" anchor="b"/>
          <a:lstStyle>
            <a:lvl1pPr algn="l">
              <a:defRPr sz="800"/>
            </a:lvl1pPr>
          </a:lstStyle>
          <a:p>
            <a:endParaRPr kumimoji="1" lang="ja-JP" altLang="en-US"/>
          </a:p>
        </p:txBody>
      </p:sp>
      <p:sp>
        <p:nvSpPr>
          <p:cNvPr id="5" name="スライド番号プレースホルダー 4"/>
          <p:cNvSpPr>
            <a:spLocks noGrp="1"/>
          </p:cNvSpPr>
          <p:nvPr>
            <p:ph type="sldNum" sz="quarter" idx="3"/>
          </p:nvPr>
        </p:nvSpPr>
        <p:spPr>
          <a:xfrm>
            <a:off x="3855348" y="9440779"/>
            <a:ext cx="2950765" cy="498559"/>
          </a:xfrm>
          <a:prstGeom prst="rect">
            <a:avLst/>
          </a:prstGeom>
        </p:spPr>
        <p:txBody>
          <a:bodyPr vert="horz" lIns="62982" tIns="31491" rIns="62982" bIns="31491" rtlCol="0" anchor="b"/>
          <a:lstStyle>
            <a:lvl1pPr algn="r">
              <a:defRPr sz="800"/>
            </a:lvl1pPr>
          </a:lstStyle>
          <a:p>
            <a:fld id="{84954ED5-FA09-486F-B5CF-75FE60CF5271}" type="slidenum">
              <a:rPr kumimoji="1" lang="ja-JP" altLang="en-US" smtClean="0"/>
              <a:pPr/>
              <a:t>‹#›</a:t>
            </a:fld>
            <a:endParaRPr kumimoji="1" lang="ja-JP" altLang="en-US"/>
          </a:p>
        </p:txBody>
      </p:sp>
    </p:spTree>
    <p:extLst>
      <p:ext uri="{BB962C8B-B14F-4D97-AF65-F5344CB8AC3E}">
        <p14:creationId xmlns:p14="http://schemas.microsoft.com/office/powerpoint/2010/main" val="11062117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574"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1"/>
            <a:ext cx="2949574" cy="496888"/>
          </a:xfrm>
          <a:prstGeom prst="rect">
            <a:avLst/>
          </a:prstGeom>
        </p:spPr>
        <p:txBody>
          <a:bodyPr vert="horz" lIns="91412" tIns="45706" rIns="91412" bIns="45706" rtlCol="0"/>
          <a:lstStyle>
            <a:lvl1pPr algn="r">
              <a:defRPr sz="1200"/>
            </a:lvl1pPr>
          </a:lstStyle>
          <a:p>
            <a:fld id="{07F16589-CF97-43B4-B1C4-2101513B6ADE}" type="datetimeFigureOut">
              <a:rPr kumimoji="1" lang="ja-JP" altLang="en-US" smtClean="0"/>
              <a:pPr/>
              <a:t>2024/1/2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864"/>
            <a:ext cx="2949574" cy="496888"/>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4"/>
            <a:ext cx="2949574" cy="496888"/>
          </a:xfrm>
          <a:prstGeom prst="rect">
            <a:avLst/>
          </a:prstGeom>
        </p:spPr>
        <p:txBody>
          <a:bodyPr vert="horz" lIns="91412" tIns="45706" rIns="91412" bIns="45706" rtlCol="0" anchor="b"/>
          <a:lstStyle>
            <a:lvl1pPr algn="r">
              <a:defRPr sz="1200"/>
            </a:lvl1pPr>
          </a:lstStyle>
          <a:p>
            <a:fld id="{6EEB7423-0CE6-497E-9E8E-1195D60C8A77}" type="slidenum">
              <a:rPr kumimoji="1" lang="ja-JP" altLang="en-US" smtClean="0"/>
              <a:pPr/>
              <a:t>‹#›</a:t>
            </a:fld>
            <a:endParaRPr kumimoji="1" lang="ja-JP" altLang="en-US"/>
          </a:p>
        </p:txBody>
      </p:sp>
    </p:spTree>
    <p:extLst>
      <p:ext uri="{BB962C8B-B14F-4D97-AF65-F5344CB8AC3E}">
        <p14:creationId xmlns:p14="http://schemas.microsoft.com/office/powerpoint/2010/main" val="17949637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35013" y="363538"/>
            <a:ext cx="4967287" cy="3725862"/>
          </a:xfrm>
        </p:spPr>
      </p:sp>
      <p:sp>
        <p:nvSpPr>
          <p:cNvPr id="3" name="ノート プレースホルダー 2"/>
          <p:cNvSpPr>
            <a:spLocks noGrp="1"/>
          </p:cNvSpPr>
          <p:nvPr>
            <p:ph type="body" idx="1"/>
          </p:nvPr>
        </p:nvSpPr>
        <p:spPr>
          <a:xfrm>
            <a:off x="727637" y="4351975"/>
            <a:ext cx="5821088" cy="5439968"/>
          </a:xfrm>
        </p:spPr>
        <p:txBody>
          <a:bodyPr lIns="0" tIns="0" rIns="0" bIns="0"/>
          <a:lstStyle/>
          <a:p>
            <a:endParaRPr kumimoji="1" lang="ja-JP" altLang="en-US" dirty="0"/>
          </a:p>
        </p:txBody>
      </p:sp>
    </p:spTree>
    <p:extLst>
      <p:ext uri="{BB962C8B-B14F-4D97-AF65-F5344CB8AC3E}">
        <p14:creationId xmlns:p14="http://schemas.microsoft.com/office/powerpoint/2010/main" val="565620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35013" y="363538"/>
            <a:ext cx="4967287" cy="3725862"/>
          </a:xfrm>
        </p:spPr>
      </p:sp>
      <p:sp>
        <p:nvSpPr>
          <p:cNvPr id="3" name="ノート プレースホルダー 2"/>
          <p:cNvSpPr>
            <a:spLocks noGrp="1"/>
          </p:cNvSpPr>
          <p:nvPr>
            <p:ph type="body" idx="1"/>
          </p:nvPr>
        </p:nvSpPr>
        <p:spPr>
          <a:xfrm>
            <a:off x="727637" y="4351975"/>
            <a:ext cx="5821088" cy="5439968"/>
          </a:xfrm>
        </p:spPr>
        <p:txBody>
          <a:bodyPr lIns="0" tIns="0" rIns="0" bIns="0"/>
          <a:lstStyle/>
          <a:p>
            <a:endParaRPr kumimoji="1" lang="ja-JP" altLang="en-US" dirty="0"/>
          </a:p>
        </p:txBody>
      </p:sp>
    </p:spTree>
    <p:extLst>
      <p:ext uri="{BB962C8B-B14F-4D97-AF65-F5344CB8AC3E}">
        <p14:creationId xmlns:p14="http://schemas.microsoft.com/office/powerpoint/2010/main" val="861046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35013" y="363538"/>
            <a:ext cx="4967287" cy="3725862"/>
          </a:xfrm>
        </p:spPr>
      </p:sp>
      <p:sp>
        <p:nvSpPr>
          <p:cNvPr id="3" name="ノート プレースホルダー 2"/>
          <p:cNvSpPr>
            <a:spLocks noGrp="1"/>
          </p:cNvSpPr>
          <p:nvPr>
            <p:ph type="body" idx="1"/>
          </p:nvPr>
        </p:nvSpPr>
        <p:spPr>
          <a:xfrm>
            <a:off x="727637" y="4351975"/>
            <a:ext cx="5821088" cy="5439968"/>
          </a:xfrm>
        </p:spPr>
        <p:txBody>
          <a:bodyPr lIns="0" tIns="0" rIns="0" bIns="0"/>
          <a:lstStyle/>
          <a:p>
            <a:endParaRPr kumimoji="1" lang="ja-JP" altLang="en-US" dirty="0"/>
          </a:p>
        </p:txBody>
      </p:sp>
    </p:spTree>
    <p:extLst>
      <p:ext uri="{BB962C8B-B14F-4D97-AF65-F5344CB8AC3E}">
        <p14:creationId xmlns:p14="http://schemas.microsoft.com/office/powerpoint/2010/main" val="861046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EEB7423-0CE6-497E-9E8E-1195D60C8A77}" type="slidenum">
              <a:rPr kumimoji="1" lang="ja-JP" altLang="en-US" smtClean="0"/>
              <a:pPr/>
              <a:t>15</a:t>
            </a:fld>
            <a:endParaRPr kumimoji="1" lang="ja-JP" altLang="en-US"/>
          </a:p>
        </p:txBody>
      </p:sp>
    </p:spTree>
    <p:extLst>
      <p:ext uri="{BB962C8B-B14F-4D97-AF65-F5344CB8AC3E}">
        <p14:creationId xmlns:p14="http://schemas.microsoft.com/office/powerpoint/2010/main" val="1953027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EEB7423-0CE6-497E-9E8E-1195D60C8A77}" type="slidenum">
              <a:rPr kumimoji="1" lang="ja-JP" altLang="en-US" smtClean="0"/>
              <a:pPr/>
              <a:t>17</a:t>
            </a:fld>
            <a:endParaRPr kumimoji="1" lang="ja-JP" altLang="en-US"/>
          </a:p>
        </p:txBody>
      </p:sp>
    </p:spTree>
    <p:extLst>
      <p:ext uri="{BB962C8B-B14F-4D97-AF65-F5344CB8AC3E}">
        <p14:creationId xmlns:p14="http://schemas.microsoft.com/office/powerpoint/2010/main" val="3477564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56A2E3D-6DD5-4989-8E4B-A6D4DCD1E039}" type="datetime1">
              <a:rPr kumimoji="1" lang="ja-JP" altLang="en-US" smtClean="0"/>
              <a:pPr/>
              <a:t>2024/1/2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9408FC-1019-4D17-9821-FE8F6A5D8B30}" type="slidenum">
              <a:rPr kumimoji="1" lang="ja-JP" altLang="en-US" smtClean="0"/>
              <a:pPr/>
              <a:t>‹#›</a:t>
            </a:fld>
            <a:endParaRPr kumimoji="1" lang="ja-JP" altLang="en-US"/>
          </a:p>
        </p:txBody>
      </p:sp>
    </p:spTree>
    <p:extLst>
      <p:ext uri="{BB962C8B-B14F-4D97-AF65-F5344CB8AC3E}">
        <p14:creationId xmlns:p14="http://schemas.microsoft.com/office/powerpoint/2010/main" val="1656804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07A14D2-E8C0-4138-A574-06834DD24B87}" type="datetime1">
              <a:rPr kumimoji="1" lang="ja-JP" altLang="en-US" smtClean="0"/>
              <a:pPr/>
              <a:t>2024/1/2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9408FC-1019-4D17-9821-FE8F6A5D8B30}" type="slidenum">
              <a:rPr kumimoji="1" lang="ja-JP" altLang="en-US" smtClean="0"/>
              <a:pPr/>
              <a:t>‹#›</a:t>
            </a:fld>
            <a:endParaRPr kumimoji="1" lang="ja-JP" altLang="en-US"/>
          </a:p>
        </p:txBody>
      </p:sp>
    </p:spTree>
    <p:extLst>
      <p:ext uri="{BB962C8B-B14F-4D97-AF65-F5344CB8AC3E}">
        <p14:creationId xmlns:p14="http://schemas.microsoft.com/office/powerpoint/2010/main" val="4275848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8CBA9A-897E-408D-8E46-994EAD7CFB3A}" type="datetime1">
              <a:rPr kumimoji="1" lang="ja-JP" altLang="en-US" smtClean="0"/>
              <a:pPr/>
              <a:t>2024/1/2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9408FC-1019-4D17-9821-FE8F6A5D8B30}" type="slidenum">
              <a:rPr kumimoji="1" lang="ja-JP" altLang="en-US" smtClean="0"/>
              <a:pPr/>
              <a:t>‹#›</a:t>
            </a:fld>
            <a:endParaRPr kumimoji="1" lang="ja-JP" altLang="en-US"/>
          </a:p>
        </p:txBody>
      </p:sp>
    </p:spTree>
    <p:extLst>
      <p:ext uri="{BB962C8B-B14F-4D97-AF65-F5344CB8AC3E}">
        <p14:creationId xmlns:p14="http://schemas.microsoft.com/office/powerpoint/2010/main" val="57902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06AFB5-52C9-4085-8587-6E87D021CC99}" type="datetime1">
              <a:rPr kumimoji="1" lang="ja-JP" altLang="en-US" smtClean="0"/>
              <a:pPr/>
              <a:t>2024/1/2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9408FC-1019-4D17-9821-FE8F6A5D8B30}" type="slidenum">
              <a:rPr kumimoji="1" lang="ja-JP" altLang="en-US" smtClean="0"/>
              <a:pPr/>
              <a:t>‹#›</a:t>
            </a:fld>
            <a:endParaRPr kumimoji="1" lang="ja-JP" altLang="en-US"/>
          </a:p>
        </p:txBody>
      </p:sp>
    </p:spTree>
    <p:extLst>
      <p:ext uri="{BB962C8B-B14F-4D97-AF65-F5344CB8AC3E}">
        <p14:creationId xmlns:p14="http://schemas.microsoft.com/office/powerpoint/2010/main" val="787401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F68DC6D-42E8-4D93-9A4E-D4FD7C7B6690}" type="datetime1">
              <a:rPr kumimoji="1" lang="ja-JP" altLang="en-US" smtClean="0"/>
              <a:pPr/>
              <a:t>2024/1/2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9408FC-1019-4D17-9821-FE8F6A5D8B30}" type="slidenum">
              <a:rPr kumimoji="1" lang="ja-JP" altLang="en-US" smtClean="0"/>
              <a:pPr/>
              <a:t>‹#›</a:t>
            </a:fld>
            <a:endParaRPr kumimoji="1" lang="ja-JP" altLang="en-US"/>
          </a:p>
        </p:txBody>
      </p:sp>
    </p:spTree>
    <p:extLst>
      <p:ext uri="{BB962C8B-B14F-4D97-AF65-F5344CB8AC3E}">
        <p14:creationId xmlns:p14="http://schemas.microsoft.com/office/powerpoint/2010/main" val="2846224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9A94AD2-BDA7-4844-91F0-CDA3D46A1C1B}" type="datetime1">
              <a:rPr kumimoji="1" lang="ja-JP" altLang="en-US" smtClean="0"/>
              <a:pPr/>
              <a:t>2024/1/2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9408FC-1019-4D17-9821-FE8F6A5D8B30}" type="slidenum">
              <a:rPr kumimoji="1" lang="ja-JP" altLang="en-US" smtClean="0"/>
              <a:pPr/>
              <a:t>‹#›</a:t>
            </a:fld>
            <a:endParaRPr kumimoji="1" lang="ja-JP" altLang="en-US"/>
          </a:p>
        </p:txBody>
      </p:sp>
    </p:spTree>
    <p:extLst>
      <p:ext uri="{BB962C8B-B14F-4D97-AF65-F5344CB8AC3E}">
        <p14:creationId xmlns:p14="http://schemas.microsoft.com/office/powerpoint/2010/main" val="3793905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3CA6C7C-7E00-4DA2-90C3-F075CE2BB7BD}" type="datetime1">
              <a:rPr kumimoji="1" lang="ja-JP" altLang="en-US" smtClean="0"/>
              <a:pPr/>
              <a:t>2024/1/2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79408FC-1019-4D17-9821-FE8F6A5D8B30}" type="slidenum">
              <a:rPr kumimoji="1" lang="ja-JP" altLang="en-US" smtClean="0"/>
              <a:pPr/>
              <a:t>‹#›</a:t>
            </a:fld>
            <a:endParaRPr kumimoji="1" lang="ja-JP" altLang="en-US"/>
          </a:p>
        </p:txBody>
      </p:sp>
    </p:spTree>
    <p:extLst>
      <p:ext uri="{BB962C8B-B14F-4D97-AF65-F5344CB8AC3E}">
        <p14:creationId xmlns:p14="http://schemas.microsoft.com/office/powerpoint/2010/main" val="3795342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D927A36-C800-439C-8D88-4BB4CD84726E}" type="datetime1">
              <a:rPr kumimoji="1" lang="ja-JP" altLang="en-US" smtClean="0"/>
              <a:pPr/>
              <a:t>2024/1/2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79408FC-1019-4D17-9821-FE8F6A5D8B30}" type="slidenum">
              <a:rPr kumimoji="1" lang="ja-JP" altLang="en-US" smtClean="0"/>
              <a:pPr/>
              <a:t>‹#›</a:t>
            </a:fld>
            <a:endParaRPr kumimoji="1" lang="ja-JP" altLang="en-US"/>
          </a:p>
        </p:txBody>
      </p:sp>
    </p:spTree>
    <p:extLst>
      <p:ext uri="{BB962C8B-B14F-4D97-AF65-F5344CB8AC3E}">
        <p14:creationId xmlns:p14="http://schemas.microsoft.com/office/powerpoint/2010/main" val="702332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E89F976-7DAC-47E2-90DE-423ABF37A66B}" type="datetime1">
              <a:rPr kumimoji="1" lang="ja-JP" altLang="en-US" smtClean="0"/>
              <a:pPr/>
              <a:t>2024/1/2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79408FC-1019-4D17-9821-FE8F6A5D8B30}" type="slidenum">
              <a:rPr kumimoji="1" lang="ja-JP" altLang="en-US" smtClean="0"/>
              <a:pPr/>
              <a:t>‹#›</a:t>
            </a:fld>
            <a:endParaRPr kumimoji="1" lang="ja-JP" altLang="en-US"/>
          </a:p>
        </p:txBody>
      </p:sp>
    </p:spTree>
    <p:extLst>
      <p:ext uri="{BB962C8B-B14F-4D97-AF65-F5344CB8AC3E}">
        <p14:creationId xmlns:p14="http://schemas.microsoft.com/office/powerpoint/2010/main" val="383103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AF942C2-FFC8-4A1B-BCD2-27D19E66DEBB}" type="datetime1">
              <a:rPr kumimoji="1" lang="ja-JP" altLang="en-US" smtClean="0"/>
              <a:pPr/>
              <a:t>2024/1/2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9408FC-1019-4D17-9821-FE8F6A5D8B30}" type="slidenum">
              <a:rPr kumimoji="1" lang="ja-JP" altLang="en-US" smtClean="0"/>
              <a:pPr/>
              <a:t>‹#›</a:t>
            </a:fld>
            <a:endParaRPr kumimoji="1" lang="ja-JP" altLang="en-US"/>
          </a:p>
        </p:txBody>
      </p:sp>
    </p:spTree>
    <p:extLst>
      <p:ext uri="{BB962C8B-B14F-4D97-AF65-F5344CB8AC3E}">
        <p14:creationId xmlns:p14="http://schemas.microsoft.com/office/powerpoint/2010/main" val="2074226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E3B602D-1DFA-41E5-BE89-8C3889BED4EF}" type="datetime1">
              <a:rPr kumimoji="1" lang="ja-JP" altLang="en-US" smtClean="0"/>
              <a:pPr/>
              <a:t>2024/1/2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9408FC-1019-4D17-9821-FE8F6A5D8B30}" type="slidenum">
              <a:rPr kumimoji="1" lang="ja-JP" altLang="en-US" smtClean="0"/>
              <a:pPr/>
              <a:t>‹#›</a:t>
            </a:fld>
            <a:endParaRPr kumimoji="1" lang="ja-JP" altLang="en-US"/>
          </a:p>
        </p:txBody>
      </p:sp>
    </p:spTree>
    <p:extLst>
      <p:ext uri="{BB962C8B-B14F-4D97-AF65-F5344CB8AC3E}">
        <p14:creationId xmlns:p14="http://schemas.microsoft.com/office/powerpoint/2010/main" val="3459814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02FF17-2D58-4DB6-A952-7FEE352CD7AB}" type="datetime1">
              <a:rPr kumimoji="1" lang="ja-JP" altLang="en-US" smtClean="0"/>
              <a:pPr/>
              <a:t>2024/1/2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9408FC-1019-4D17-9821-FE8F6A5D8B30}" type="slidenum">
              <a:rPr kumimoji="1" lang="ja-JP" altLang="en-US" smtClean="0"/>
              <a:pPr/>
              <a:t>‹#›</a:t>
            </a:fld>
            <a:endParaRPr kumimoji="1" lang="ja-JP" altLang="en-US"/>
          </a:p>
        </p:txBody>
      </p:sp>
    </p:spTree>
    <p:extLst>
      <p:ext uri="{BB962C8B-B14F-4D97-AF65-F5344CB8AC3E}">
        <p14:creationId xmlns:p14="http://schemas.microsoft.com/office/powerpoint/2010/main" val="2313253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3068960"/>
            <a:ext cx="8677472" cy="2088232"/>
          </a:xfrm>
          <a:solidFill>
            <a:schemeClr val="bg1"/>
          </a:solidFill>
        </p:spPr>
        <p:txBody>
          <a:bodyPr>
            <a:normAutofit/>
          </a:bodyPr>
          <a:lstStyle/>
          <a:p>
            <a:r>
              <a:rPr lang="ja-JP" altLang="en-US" sz="6000" b="1" dirty="0">
                <a:solidFill>
                  <a:srgbClr val="7030A0"/>
                </a:solidFill>
                <a:effectLst>
                  <a:outerShdw blurRad="38100" dist="38100" dir="2700000" algn="tl">
                    <a:srgbClr val="000000">
                      <a:alpha val="43137"/>
                    </a:srgbClr>
                  </a:outerShdw>
                </a:effectLst>
              </a:rPr>
              <a:t>実習振り返り</a:t>
            </a:r>
            <a:endParaRPr kumimoji="1" lang="ja-JP" altLang="en-US" sz="6000" b="1" dirty="0">
              <a:solidFill>
                <a:srgbClr val="7030A0"/>
              </a:solidFill>
              <a:effectLst>
                <a:outerShdw blurRad="38100" dist="38100" dir="2700000" algn="tl">
                  <a:srgbClr val="000000">
                    <a:alpha val="43137"/>
                  </a:srgbClr>
                </a:outerShdw>
              </a:effectLst>
              <a:latin typeface="HGｺﾞｼｯｸE" panose="020B0909000000000000" pitchFamily="49" charset="-128"/>
              <a:ea typeface="HGｺﾞｼｯｸE" panose="020B0909000000000000" pitchFamily="49" charset="-128"/>
            </a:endParaRPr>
          </a:p>
        </p:txBody>
      </p:sp>
      <p:sp>
        <p:nvSpPr>
          <p:cNvPr id="4" name="テキスト ボックス 3"/>
          <p:cNvSpPr txBox="1"/>
          <p:nvPr/>
        </p:nvSpPr>
        <p:spPr>
          <a:xfrm>
            <a:off x="1763688" y="548680"/>
            <a:ext cx="5544617" cy="646331"/>
          </a:xfrm>
          <a:prstGeom prst="rect">
            <a:avLst/>
          </a:prstGeom>
          <a:noFill/>
          <a:ln w="38100">
            <a:solidFill>
              <a:schemeClr val="accent1"/>
            </a:solidFill>
          </a:ln>
        </p:spPr>
        <p:txBody>
          <a:bodyPr wrap="square" rtlCol="0">
            <a:spAutoFit/>
          </a:bodyPr>
          <a:lstStyle/>
          <a:p>
            <a:pPr algn="ctr"/>
            <a:r>
              <a:rPr kumimoji="1" lang="ja-JP" altLang="en-US" sz="3600" dirty="0"/>
              <a:t>介護支援専門員実務研修</a:t>
            </a:r>
            <a:endParaRPr kumimoji="1" lang="en-US" altLang="ja-JP" sz="3600" dirty="0"/>
          </a:p>
        </p:txBody>
      </p:sp>
      <p:sp>
        <p:nvSpPr>
          <p:cNvPr id="3" name="スライド番号プレースホルダー 2"/>
          <p:cNvSpPr>
            <a:spLocks noGrp="1"/>
          </p:cNvSpPr>
          <p:nvPr>
            <p:ph type="sldNum" sz="quarter" idx="12"/>
          </p:nvPr>
        </p:nvSpPr>
        <p:spPr/>
        <p:txBody>
          <a:bodyPr/>
          <a:lstStyle/>
          <a:p>
            <a:fld id="{D79408FC-1019-4D17-9821-FE8F6A5D8B30}" type="slidenum">
              <a:rPr kumimoji="1" lang="ja-JP" altLang="en-US" smtClean="0"/>
              <a:pPr/>
              <a:t>1</a:t>
            </a:fld>
            <a:endParaRPr kumimoji="1" lang="ja-JP" altLang="en-US"/>
          </a:p>
        </p:txBody>
      </p:sp>
      <p:sp>
        <p:nvSpPr>
          <p:cNvPr id="5" name="サブタイトル 2"/>
          <p:cNvSpPr>
            <a:spLocks noGrp="1"/>
          </p:cNvSpPr>
          <p:nvPr>
            <p:ph type="subTitle" idx="1"/>
          </p:nvPr>
        </p:nvSpPr>
        <p:spPr>
          <a:xfrm>
            <a:off x="971600" y="2132856"/>
            <a:ext cx="6840760" cy="816223"/>
          </a:xfrm>
          <a:solidFill>
            <a:schemeClr val="bg1"/>
          </a:solidFill>
        </p:spPr>
        <p:txBody>
          <a:bodyPr rtlCol="0" anchor="ctr" anchorCtr="1">
            <a:normAutofit lnSpcReduction="10000"/>
          </a:bodyPr>
          <a:lstStyle/>
          <a:p>
            <a:pPr eaLnBrk="1" fontAlgn="auto" hangingPunct="1">
              <a:spcAft>
                <a:spcPts val="0"/>
              </a:spcAft>
              <a:defRPr/>
            </a:pPr>
            <a:r>
              <a:rPr lang="ja-JP" altLang="en-US" sz="4800" b="1" dirty="0">
                <a:solidFill>
                  <a:schemeClr val="accent1">
                    <a:lumMod val="50000"/>
                  </a:schemeClr>
                </a:solidFill>
                <a:effectLst>
                  <a:outerShdw blurRad="38100" dist="38100" dir="2700000" algn="tl">
                    <a:srgbClr val="000000">
                      <a:alpha val="43137"/>
                    </a:srgbClr>
                  </a:outerShdw>
                </a:effectLst>
              </a:rPr>
              <a:t>小規模研修５</a:t>
            </a:r>
          </a:p>
        </p:txBody>
      </p:sp>
    </p:spTree>
    <p:extLst>
      <p:ext uri="{BB962C8B-B14F-4D97-AF65-F5344CB8AC3E}">
        <p14:creationId xmlns:p14="http://schemas.microsoft.com/office/powerpoint/2010/main" val="3049649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D79408FC-1019-4D17-9821-FE8F6A5D8B30}" type="slidenum">
              <a:rPr kumimoji="1" lang="ja-JP" altLang="en-US" smtClean="0"/>
              <a:pPr/>
              <a:t>10</a:t>
            </a:fld>
            <a:endParaRPr kumimoji="1" lang="ja-JP" altLang="en-US"/>
          </a:p>
        </p:txBody>
      </p:sp>
      <p:sp>
        <p:nvSpPr>
          <p:cNvPr id="1027" name="AutoShape 3"/>
          <p:cNvSpPr>
            <a:spLocks noChangeArrowheads="1"/>
          </p:cNvSpPr>
          <p:nvPr/>
        </p:nvSpPr>
        <p:spPr bwMode="auto">
          <a:xfrm>
            <a:off x="2843808" y="1700808"/>
            <a:ext cx="5976664" cy="1368152"/>
          </a:xfrm>
          <a:prstGeom prst="roundRect">
            <a:avLst>
              <a:gd name="adj" fmla="val 6759"/>
            </a:avLst>
          </a:prstGeom>
          <a:solidFill>
            <a:schemeClr val="accent6">
              <a:lumMod val="20000"/>
              <a:lumOff val="80000"/>
            </a:schemeClr>
          </a:solidFill>
          <a:ln w="9525">
            <a:solidFill>
              <a:srgbClr val="FFFFFF"/>
            </a:solidFill>
            <a:round/>
            <a:headEnd/>
            <a:tailEnd/>
          </a:ln>
        </p:spPr>
        <p:txBody>
          <a:bodyPr vert="horz" wrap="square" lIns="10800" tIns="0" rIns="0" bIns="0" numCol="1" anchor="t" anchorCtr="0" compatLnSpc="1">
            <a:prstTxWarp prst="textNoShape">
              <a:avLst/>
            </a:prstTxWarp>
          </a:bodyPr>
          <a:lstStyle/>
          <a:p>
            <a:r>
              <a:rPr kumimoji="1" lang="ja-JP" altLang="en-US" b="1" i="0" u="none" strike="noStrike" cap="none" normalizeH="0" baseline="0" dirty="0">
                <a:ln>
                  <a:noFill/>
                </a:ln>
                <a:solidFill>
                  <a:schemeClr val="tx1"/>
                </a:solidFill>
                <a:effectLst/>
                <a:latin typeface="HG明朝B" pitchFamily="17" charset="-128"/>
                <a:ea typeface="HG明朝B" pitchFamily="17" charset="-128"/>
                <a:cs typeface="ＭＳ Ｐゴシック" pitchFamily="50" charset="-128"/>
              </a:rPr>
              <a:t>　</a:t>
            </a:r>
            <a:r>
              <a:rPr kumimoji="1" lang="ja-JP" altLang="en-US" sz="2400" b="1" i="0" u="none" strike="noStrike" cap="none" normalizeH="0" baseline="0" dirty="0">
                <a:ln>
                  <a:noFill/>
                </a:ln>
                <a:solidFill>
                  <a:srgbClr val="FF0000"/>
                </a:solidFill>
                <a:effectLst/>
                <a:latin typeface="+mn-ea"/>
                <a:cs typeface="ＭＳ Ｐゴシック" pitchFamily="50" charset="-128"/>
              </a:rPr>
              <a:t>例</a:t>
            </a:r>
            <a:r>
              <a:rPr kumimoji="1" lang="ja-JP" altLang="en-US" b="1" i="0" u="none" strike="noStrike" cap="none" normalizeH="0" baseline="0" dirty="0">
                <a:ln>
                  <a:noFill/>
                </a:ln>
                <a:solidFill>
                  <a:schemeClr val="tx1"/>
                </a:solidFill>
                <a:effectLst/>
                <a:latin typeface="HG明朝B" pitchFamily="17" charset="-128"/>
                <a:ea typeface="HG明朝B" pitchFamily="17" charset="-128"/>
                <a:cs typeface="ＭＳ Ｐゴシック" pitchFamily="50" charset="-128"/>
              </a:rPr>
              <a:t>　</a:t>
            </a:r>
            <a:r>
              <a:rPr lang="ja-JP" altLang="ja-JP" b="1" dirty="0">
                <a:latin typeface="HGP明朝B" pitchFamily="18" charset="-128"/>
                <a:ea typeface="HGP明朝B" pitchFamily="18" charset="-128"/>
              </a:rPr>
              <a:t>利用者および家族の生活に対する意向は</a:t>
            </a:r>
          </a:p>
          <a:p>
            <a:r>
              <a:rPr lang="ja-JP" altLang="en-US" b="1" dirty="0">
                <a:latin typeface="HGP明朝B" pitchFamily="18" charset="-128"/>
                <a:ea typeface="HGP明朝B" pitchFamily="18" charset="-128"/>
              </a:rPr>
              <a:t>　　</a:t>
            </a:r>
            <a:r>
              <a:rPr lang="ja-JP" altLang="ja-JP" b="1" dirty="0">
                <a:latin typeface="HGP明朝B" pitchFamily="18" charset="-128"/>
                <a:ea typeface="HGP明朝B" pitchFamily="18" charset="-128"/>
              </a:rPr>
              <a:t>・ ○○と伺いました。</a:t>
            </a:r>
          </a:p>
          <a:p>
            <a:r>
              <a:rPr lang="ja-JP" altLang="en-US" b="1" dirty="0">
                <a:latin typeface="HGP明朝B" pitchFamily="18" charset="-128"/>
                <a:ea typeface="HGP明朝B" pitchFamily="18" charset="-128"/>
              </a:rPr>
              <a:t>　　</a:t>
            </a:r>
            <a:r>
              <a:rPr lang="ja-JP" altLang="ja-JP" b="1" dirty="0">
                <a:latin typeface="HGP明朝B" pitchFamily="18" charset="-128"/>
                <a:ea typeface="HGP明朝B" pitchFamily="18" charset="-128"/>
              </a:rPr>
              <a:t>・ 言葉では表明されませんでしたがアセスメントを通じて</a:t>
            </a:r>
            <a:endParaRPr lang="en-US" altLang="ja-JP" b="1" dirty="0">
              <a:latin typeface="HGP明朝B" pitchFamily="18" charset="-128"/>
              <a:ea typeface="HGP明朝B" pitchFamily="18" charset="-128"/>
            </a:endParaRPr>
          </a:p>
          <a:p>
            <a:r>
              <a:rPr lang="ja-JP" altLang="en-US" b="1" dirty="0">
                <a:latin typeface="HGP明朝B" pitchFamily="18" charset="-128"/>
                <a:ea typeface="HGP明朝B" pitchFamily="18" charset="-128"/>
              </a:rPr>
              <a:t>　　　</a:t>
            </a:r>
            <a:r>
              <a:rPr lang="ja-JP" altLang="ja-JP" b="1" dirty="0">
                <a:latin typeface="HGP明朝B" pitchFamily="18" charset="-128"/>
                <a:ea typeface="HGP明朝B" pitchFamily="18" charset="-128"/>
              </a:rPr>
              <a:t>○○であると思われました。</a:t>
            </a:r>
          </a:p>
          <a:p>
            <a:pPr marL="0" marR="0" lvl="0" indent="0" algn="just" defTabSz="914400" rtl="0" eaLnBrk="1" fontAlgn="base" latinLnBrk="0" hangingPunct="1">
              <a:lnSpc>
                <a:spcPct val="100000"/>
              </a:lnSpc>
              <a:spcBef>
                <a:spcPct val="0"/>
              </a:spcBef>
              <a:spcAft>
                <a:spcPct val="0"/>
              </a:spcAft>
              <a:buClrTx/>
              <a:buSzTx/>
              <a:buFontTx/>
              <a:buNone/>
              <a:tabLst/>
            </a:pPr>
            <a:endParaRPr kumimoji="1" lang="ja-JP" b="1" i="0" u="none" strike="noStrike" cap="none" normalizeH="0" baseline="0" dirty="0">
              <a:ln>
                <a:noFill/>
              </a:ln>
              <a:solidFill>
                <a:schemeClr val="tx1"/>
              </a:solidFill>
              <a:effectLst/>
              <a:latin typeface="HGP明朝B" pitchFamily="18" charset="-128"/>
              <a:ea typeface="HGP明朝B" pitchFamily="18" charset="-128"/>
              <a:cs typeface="ＭＳ Ｐゴシック" pitchFamily="50" charset="-128"/>
            </a:endParaRPr>
          </a:p>
        </p:txBody>
      </p:sp>
      <p:sp>
        <p:nvSpPr>
          <p:cNvPr id="8" name="メモ 7"/>
          <p:cNvSpPr/>
          <p:nvPr/>
        </p:nvSpPr>
        <p:spPr>
          <a:xfrm>
            <a:off x="251520" y="692696"/>
            <a:ext cx="2088232" cy="3744416"/>
          </a:xfrm>
          <a:prstGeom prst="foldedCorner">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gn="ctr" fontAlgn="base">
              <a:spcBef>
                <a:spcPct val="0"/>
              </a:spcBef>
              <a:spcAft>
                <a:spcPct val="0"/>
              </a:spcAft>
            </a:pPr>
            <a:endParaRPr lang="en-US" altLang="ja-JP" sz="2800" b="1" dirty="0">
              <a:solidFill>
                <a:schemeClr val="tx1"/>
              </a:solidFill>
              <a:effectLst>
                <a:outerShdw blurRad="38100" dist="38100" dir="2700000" algn="tl">
                  <a:srgbClr val="000000">
                    <a:alpha val="43137"/>
                  </a:srgbClr>
                </a:outerShdw>
              </a:effectLst>
              <a:latin typeface="+mn-ea"/>
              <a:cs typeface="ＭＳ Ｐゴシック" pitchFamily="50" charset="-128"/>
            </a:endParaRPr>
          </a:p>
          <a:p>
            <a:pPr lvl="0" algn="ctr" fontAlgn="base">
              <a:spcBef>
                <a:spcPct val="0"/>
              </a:spcBef>
              <a:spcAft>
                <a:spcPct val="0"/>
              </a:spcAft>
            </a:pPr>
            <a:r>
              <a:rPr lang="ja-JP" altLang="en-US" sz="2800" b="1" dirty="0">
                <a:solidFill>
                  <a:schemeClr val="tx1"/>
                </a:solidFill>
                <a:effectLst>
                  <a:outerShdw blurRad="38100" dist="38100" dir="2700000" algn="tl">
                    <a:srgbClr val="000000">
                      <a:alpha val="43137"/>
                    </a:srgbClr>
                  </a:outerShdw>
                </a:effectLst>
                <a:latin typeface="+mn-ea"/>
                <a:cs typeface="ＭＳ Ｐゴシック" pitchFamily="50" charset="-128"/>
              </a:rPr>
              <a:t>⑵　</a:t>
            </a:r>
            <a:r>
              <a:rPr lang="ja-JP" altLang="en-US" sz="2800" dirty="0">
                <a:solidFill>
                  <a:schemeClr val="tx1"/>
                </a:solidFill>
                <a:latin typeface="+mn-ea"/>
                <a:cs typeface="ＭＳ Ｐゴシック" pitchFamily="50" charset="-128"/>
              </a:rPr>
              <a:t>ケアプランの説明</a:t>
            </a:r>
          </a:p>
          <a:p>
            <a:pPr lvl="0" algn="just" fontAlgn="base">
              <a:spcBef>
                <a:spcPct val="0"/>
              </a:spcBef>
              <a:spcAft>
                <a:spcPct val="0"/>
              </a:spcAft>
            </a:pPr>
            <a:endParaRPr lang="ja-JP" altLang="en-US" sz="2400" dirty="0">
              <a:solidFill>
                <a:schemeClr val="tx1"/>
              </a:solidFill>
              <a:latin typeface="Times New Roman" pitchFamily="18" charset="0"/>
              <a:ea typeface="HGPｺﾞｼｯｸM" pitchFamily="50" charset="-128"/>
              <a:cs typeface="ＭＳ Ｐゴシック" pitchFamily="50" charset="-128"/>
            </a:endParaRPr>
          </a:p>
          <a:p>
            <a:pPr lvl="0" algn="ctr" fontAlgn="base">
              <a:spcBef>
                <a:spcPct val="0"/>
              </a:spcBef>
              <a:spcAft>
                <a:spcPct val="0"/>
              </a:spcAft>
            </a:pPr>
            <a:r>
              <a:rPr lang="ja-JP" altLang="en-US" sz="3200" b="1" dirty="0">
                <a:solidFill>
                  <a:srgbClr val="0000FF"/>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rPr>
              <a:t>（５分）</a:t>
            </a:r>
            <a:endParaRPr kumimoji="1" lang="ja-JP" altLang="en-US" sz="3200" b="1" dirty="0">
              <a:solidFill>
                <a:srgbClr val="0000FF"/>
              </a:solidFill>
              <a:effectLst>
                <a:outerShdw blurRad="38100" dist="38100" dir="2700000" algn="tl">
                  <a:srgbClr val="000000">
                    <a:alpha val="43137"/>
                  </a:srgbClr>
                </a:outerShdw>
              </a:effectLst>
            </a:endParaRPr>
          </a:p>
        </p:txBody>
      </p:sp>
      <p:sp>
        <p:nvSpPr>
          <p:cNvPr id="11" name="正方形/長方形 10"/>
          <p:cNvSpPr/>
          <p:nvPr/>
        </p:nvSpPr>
        <p:spPr>
          <a:xfrm>
            <a:off x="2771800" y="692696"/>
            <a:ext cx="43204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2400" b="1" dirty="0">
                <a:effectLst>
                  <a:outerShdw blurRad="38100" dist="38100" dir="2700000" algn="tl">
                    <a:srgbClr val="000000">
                      <a:alpha val="43137"/>
                    </a:srgbClr>
                  </a:outerShdw>
                </a:effectLst>
              </a:rPr>
              <a:t>①　</a:t>
            </a:r>
            <a:r>
              <a:rPr lang="ja-JP" altLang="en-US" sz="2400" b="1" dirty="0">
                <a:effectLst>
                  <a:outerShdw blurRad="38100" dist="38100" dir="2700000" algn="tl">
                    <a:srgbClr val="000000">
                      <a:alpha val="43137"/>
                    </a:srgbClr>
                  </a:outerShdw>
                </a:effectLst>
              </a:rPr>
              <a:t>居宅サービス計画書（１）</a:t>
            </a:r>
            <a:r>
              <a:rPr lang="ja-JP" altLang="ja-JP" sz="2400" b="1" dirty="0">
                <a:effectLst>
                  <a:outerShdw blurRad="38100" dist="38100" dir="2700000" algn="tl">
                    <a:srgbClr val="000000">
                      <a:alpha val="43137"/>
                    </a:srgbClr>
                  </a:outerShdw>
                </a:effectLst>
              </a:rPr>
              <a:t>の</a:t>
            </a:r>
            <a:r>
              <a:rPr lang="ja-JP" altLang="en-US" sz="2400" b="1" dirty="0">
                <a:effectLst>
                  <a:outerShdw blurRad="38100" dist="38100" dir="2700000" algn="tl">
                    <a:srgbClr val="000000">
                      <a:alpha val="43137"/>
                    </a:srgbClr>
                  </a:outerShdw>
                </a:effectLst>
              </a:rPr>
              <a:t>　</a:t>
            </a:r>
            <a:endParaRPr lang="en-US" altLang="ja-JP" sz="2400" b="1" dirty="0">
              <a:effectLst>
                <a:outerShdw blurRad="38100" dist="38100" dir="2700000" algn="tl">
                  <a:srgbClr val="000000">
                    <a:alpha val="43137"/>
                  </a:srgbClr>
                </a:outerShdw>
              </a:effectLst>
            </a:endParaRPr>
          </a:p>
          <a:p>
            <a:r>
              <a:rPr lang="ja-JP" altLang="en-US" sz="2400" b="1" dirty="0">
                <a:effectLst>
                  <a:outerShdw blurRad="38100" dist="38100" dir="2700000" algn="tl">
                    <a:srgbClr val="000000">
                      <a:alpha val="43137"/>
                    </a:srgbClr>
                  </a:outerShdw>
                </a:effectLst>
              </a:rPr>
              <a:t>　　</a:t>
            </a:r>
            <a:r>
              <a:rPr lang="ja-JP" altLang="ja-JP" sz="2400" b="1" dirty="0">
                <a:effectLst>
                  <a:outerShdw blurRad="38100" dist="38100" dir="2700000" algn="tl">
                    <a:srgbClr val="000000">
                      <a:alpha val="43137"/>
                    </a:srgbClr>
                  </a:outerShdw>
                </a:effectLst>
              </a:rPr>
              <a:t>説明</a:t>
            </a:r>
          </a:p>
        </p:txBody>
      </p:sp>
      <p:sp>
        <p:nvSpPr>
          <p:cNvPr id="12" name="下矢印 11"/>
          <p:cNvSpPr/>
          <p:nvPr/>
        </p:nvSpPr>
        <p:spPr>
          <a:xfrm>
            <a:off x="4788024" y="1268760"/>
            <a:ext cx="360040" cy="43204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ysClr val="windowText" lastClr="000000"/>
              </a:solidFill>
            </a:endParaRPr>
          </a:p>
        </p:txBody>
      </p:sp>
      <p:sp>
        <p:nvSpPr>
          <p:cNvPr id="14" name="メモ 13"/>
          <p:cNvSpPr/>
          <p:nvPr/>
        </p:nvSpPr>
        <p:spPr>
          <a:xfrm>
            <a:off x="8028384" y="0"/>
            <a:ext cx="1115616" cy="62068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000" dirty="0">
                <a:solidFill>
                  <a:srgbClr val="FF0000"/>
                </a:solidFill>
              </a:rPr>
              <a:t>ﾜｰｸｼｰﾄ</a:t>
            </a:r>
            <a:endParaRPr kumimoji="1" lang="en-US" altLang="ja-JP" sz="2000" dirty="0">
              <a:solidFill>
                <a:srgbClr val="FF0000"/>
              </a:solidFill>
            </a:endParaRPr>
          </a:p>
          <a:p>
            <a:pPr algn="ctr"/>
            <a:r>
              <a:rPr lang="ja-JP" altLang="en-US" sz="2000" dirty="0">
                <a:solidFill>
                  <a:srgbClr val="FF0000"/>
                </a:solidFill>
              </a:rPr>
              <a:t>Ｐ７６</a:t>
            </a:r>
            <a:endParaRPr lang="en-US" altLang="ja-JP" sz="2000" dirty="0">
              <a:solidFill>
                <a:srgbClr val="FF0000"/>
              </a:solidFill>
            </a:endParaRPr>
          </a:p>
        </p:txBody>
      </p:sp>
      <p:sp>
        <p:nvSpPr>
          <p:cNvPr id="16" name="正方形/長方形 15"/>
          <p:cNvSpPr/>
          <p:nvPr/>
        </p:nvSpPr>
        <p:spPr>
          <a:xfrm>
            <a:off x="1619672" y="3717032"/>
            <a:ext cx="288032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effectLst>
                  <a:outerShdw blurRad="38100" dist="38100" dir="2700000" algn="tl">
                    <a:srgbClr val="000000">
                      <a:alpha val="43137"/>
                    </a:srgbClr>
                  </a:outerShdw>
                </a:effectLst>
              </a:rPr>
              <a:t>②</a:t>
            </a:r>
            <a:r>
              <a:rPr lang="ja-JP" altLang="ja-JP" sz="2400" b="1" dirty="0">
                <a:effectLst>
                  <a:outerShdw blurRad="38100" dist="38100" dir="2700000" algn="tl">
                    <a:srgbClr val="000000">
                      <a:alpha val="43137"/>
                    </a:srgbClr>
                  </a:outerShdw>
                </a:effectLst>
              </a:rPr>
              <a:t>　</a:t>
            </a:r>
            <a:r>
              <a:rPr lang="ja-JP" altLang="en-US" sz="2400" b="1" dirty="0">
                <a:effectLst>
                  <a:outerShdw blurRad="38100" dist="38100" dir="2700000" algn="tl">
                    <a:srgbClr val="000000">
                      <a:alpha val="43137"/>
                    </a:srgbClr>
                  </a:outerShdw>
                </a:effectLst>
              </a:rPr>
              <a:t>居宅サービス計画書（２）</a:t>
            </a:r>
            <a:r>
              <a:rPr lang="ja-JP" altLang="ja-JP" sz="2400" b="1" dirty="0">
                <a:effectLst>
                  <a:outerShdw blurRad="38100" dist="38100" dir="2700000" algn="tl">
                    <a:srgbClr val="000000">
                      <a:alpha val="43137"/>
                    </a:srgbClr>
                  </a:outerShdw>
                </a:effectLst>
              </a:rPr>
              <a:t>の説明</a:t>
            </a:r>
          </a:p>
        </p:txBody>
      </p:sp>
      <p:sp>
        <p:nvSpPr>
          <p:cNvPr id="17" name="正方形/長方形 16"/>
          <p:cNvSpPr/>
          <p:nvPr/>
        </p:nvSpPr>
        <p:spPr>
          <a:xfrm>
            <a:off x="4716016" y="3717032"/>
            <a:ext cx="3744416"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effectLst>
                  <a:outerShdw blurRad="38100" dist="38100" dir="2700000" algn="tl">
                    <a:srgbClr val="000000">
                      <a:alpha val="43137"/>
                    </a:srgbClr>
                  </a:outerShdw>
                </a:effectLst>
              </a:rPr>
              <a:t>➂</a:t>
            </a:r>
            <a:r>
              <a:rPr lang="ja-JP" altLang="ja-JP" sz="2400" b="1" dirty="0">
                <a:effectLst>
                  <a:outerShdw blurRad="38100" dist="38100" dir="2700000" algn="tl">
                    <a:srgbClr val="000000">
                      <a:alpha val="43137"/>
                    </a:srgbClr>
                  </a:outerShdw>
                </a:effectLst>
              </a:rPr>
              <a:t>　</a:t>
            </a:r>
            <a:r>
              <a:rPr lang="ja-JP" altLang="en-US" sz="2400" b="1" dirty="0">
                <a:effectLst>
                  <a:outerShdw blurRad="38100" dist="38100" dir="2700000" algn="tl">
                    <a:srgbClr val="000000">
                      <a:alpha val="43137"/>
                    </a:srgbClr>
                  </a:outerShdw>
                </a:effectLst>
              </a:rPr>
              <a:t>週間サービス計画表</a:t>
            </a:r>
            <a:r>
              <a:rPr lang="ja-JP" altLang="ja-JP" sz="2400" b="1" dirty="0">
                <a:effectLst>
                  <a:outerShdw blurRad="38100" dist="38100" dir="2700000" algn="tl">
                    <a:srgbClr val="000000">
                      <a:alpha val="43137"/>
                    </a:srgbClr>
                  </a:outerShdw>
                </a:effectLst>
              </a:rPr>
              <a:t>の説明</a:t>
            </a:r>
            <a:r>
              <a:rPr lang="ja-JP" altLang="ja-JP" sz="1600" b="1" dirty="0"/>
              <a:t>（サービス利用票簡易版を含む）</a:t>
            </a:r>
            <a:endParaRPr lang="ja-JP" altLang="ja-JP" sz="1600" b="1" dirty="0">
              <a:effectLst>
                <a:outerShdw blurRad="38100" dist="38100" dir="2700000" algn="tl">
                  <a:srgbClr val="000000">
                    <a:alpha val="43137"/>
                  </a:srgbClr>
                </a:outerShdw>
              </a:effectLst>
            </a:endParaRPr>
          </a:p>
        </p:txBody>
      </p:sp>
      <p:sp>
        <p:nvSpPr>
          <p:cNvPr id="18" name="AutoShape 6"/>
          <p:cNvSpPr>
            <a:spLocks noChangeArrowheads="1"/>
          </p:cNvSpPr>
          <p:nvPr/>
        </p:nvSpPr>
        <p:spPr bwMode="auto">
          <a:xfrm>
            <a:off x="1835696" y="4941168"/>
            <a:ext cx="6624736" cy="1683568"/>
          </a:xfrm>
          <a:prstGeom prst="roundRect">
            <a:avLst>
              <a:gd name="adj" fmla="val 5273"/>
            </a:avLst>
          </a:prstGeom>
          <a:solidFill>
            <a:schemeClr val="accent6">
              <a:lumMod val="20000"/>
              <a:lumOff val="80000"/>
            </a:schemeClr>
          </a:solidFill>
          <a:ln w="9525">
            <a:solidFill>
              <a:srgbClr val="FFFFFF"/>
            </a:solidFill>
            <a:round/>
            <a:headEnd/>
            <a:tailEnd/>
          </a:ln>
        </p:spPr>
        <p:txBody>
          <a:bodyPr vert="horz" wrap="square" lIns="10800" tIns="7200" rIns="0" bIns="0" numCol="1" anchor="t" anchorCtr="0" compatLnSpc="1">
            <a:prstTxWarp prst="textNoShape">
              <a:avLst/>
            </a:prstTxWarp>
          </a:bodyPr>
          <a:lstStyle/>
          <a:p>
            <a:r>
              <a:rPr lang="ja-JP" altLang="en-US" dirty="0">
                <a:latin typeface="HG明朝B" pitchFamily="17" charset="-128"/>
                <a:ea typeface="HG明朝B" pitchFamily="17" charset="-128"/>
                <a:cs typeface="ＭＳ Ｐゴシック" pitchFamily="50" charset="-128"/>
              </a:rPr>
              <a:t>　</a:t>
            </a:r>
            <a:r>
              <a:rPr lang="ja-JP" altLang="en-US" sz="2400" b="1" dirty="0">
                <a:solidFill>
                  <a:srgbClr val="FF0000"/>
                </a:solidFill>
                <a:latin typeface="+mn-ea"/>
                <a:cs typeface="ＭＳ Ｐゴシック" pitchFamily="50" charset="-128"/>
              </a:rPr>
              <a:t>例　</a:t>
            </a:r>
            <a:r>
              <a:rPr lang="ja-JP" altLang="ja-JP" b="1" dirty="0">
                <a:latin typeface="HGS明朝E" pitchFamily="18" charset="-128"/>
                <a:ea typeface="HGS明朝E" pitchFamily="18" charset="-128"/>
              </a:rPr>
              <a:t>課題分析の結果として、</a:t>
            </a:r>
          </a:p>
          <a:p>
            <a:r>
              <a:rPr lang="ja-JP" altLang="en-US" b="1" dirty="0">
                <a:latin typeface="HGS明朝E" pitchFamily="18" charset="-128"/>
                <a:ea typeface="HGS明朝E" pitchFamily="18" charset="-128"/>
              </a:rPr>
              <a:t>　　</a:t>
            </a:r>
            <a:r>
              <a:rPr lang="ja-JP" altLang="ja-JP" b="1" dirty="0">
                <a:latin typeface="HGS明朝E" pitchFamily="18" charset="-128"/>
                <a:ea typeface="HGS明朝E" pitchFamily="18" charset="-128"/>
              </a:rPr>
              <a:t>►　生活全般の解決すべき課題（ニーズ）として○○が</a:t>
            </a:r>
            <a:endParaRPr lang="en-US" altLang="ja-JP" b="1" dirty="0">
              <a:latin typeface="HGS明朝E" pitchFamily="18" charset="-128"/>
              <a:ea typeface="HGS明朝E" pitchFamily="18" charset="-128"/>
            </a:endParaRPr>
          </a:p>
          <a:p>
            <a:r>
              <a:rPr lang="ja-JP" altLang="en-US" b="1" dirty="0">
                <a:latin typeface="HGS明朝E" pitchFamily="18" charset="-128"/>
                <a:ea typeface="HGS明朝E" pitchFamily="18" charset="-128"/>
              </a:rPr>
              <a:t>　　　</a:t>
            </a:r>
            <a:r>
              <a:rPr lang="ja-JP" altLang="ja-JP" b="1" dirty="0">
                <a:latin typeface="HGS明朝E" pitchFamily="18" charset="-128"/>
                <a:ea typeface="HGS明朝E" pitchFamily="18" charset="-128"/>
              </a:rPr>
              <a:t>あげられます。</a:t>
            </a:r>
          </a:p>
          <a:p>
            <a:r>
              <a:rPr lang="ja-JP" altLang="en-US" b="1" dirty="0">
                <a:latin typeface="HGS明朝E" pitchFamily="18" charset="-128"/>
                <a:ea typeface="HGS明朝E" pitchFamily="18" charset="-128"/>
              </a:rPr>
              <a:t>　　</a:t>
            </a:r>
            <a:r>
              <a:rPr lang="ja-JP" altLang="ja-JP" b="1" dirty="0">
                <a:latin typeface="HGS明朝E" pitchFamily="18" charset="-128"/>
                <a:ea typeface="HGS明朝E" pitchFamily="18" charset="-128"/>
              </a:rPr>
              <a:t>►　またその目標としては、○○です。</a:t>
            </a:r>
          </a:p>
          <a:p>
            <a:r>
              <a:rPr lang="ja-JP" altLang="en-US" b="1" dirty="0">
                <a:latin typeface="HGS明朝E" pitchFamily="18" charset="-128"/>
                <a:ea typeface="HGS明朝E" pitchFamily="18" charset="-128"/>
              </a:rPr>
              <a:t>　　</a:t>
            </a:r>
            <a:r>
              <a:rPr lang="ja-JP" altLang="ja-JP" b="1" dirty="0">
                <a:latin typeface="HGS明朝E" pitchFamily="18" charset="-128"/>
                <a:ea typeface="HGS明朝E" pitchFamily="18" charset="-128"/>
              </a:rPr>
              <a:t>►　その目標を実現するための援助内容は○○です。</a:t>
            </a:r>
          </a:p>
          <a:p>
            <a:pPr lvl="0" algn="just" fontAlgn="base">
              <a:spcBef>
                <a:spcPct val="0"/>
              </a:spcBef>
              <a:spcAft>
                <a:spcPct val="0"/>
              </a:spcAft>
            </a:pPr>
            <a:r>
              <a:rPr lang="ja-JP" altLang="en-US" b="1" dirty="0">
                <a:solidFill>
                  <a:srgbClr val="FF0000"/>
                </a:solidFill>
                <a:latin typeface="+mn-ea"/>
                <a:cs typeface="ＭＳ Ｐゴシック" pitchFamily="50" charset="-128"/>
              </a:rPr>
              <a:t>　</a:t>
            </a:r>
            <a:endParaRPr kumimoji="1" lang="ja-JP" b="1"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 name="下矢印 12"/>
          <p:cNvSpPr/>
          <p:nvPr/>
        </p:nvSpPr>
        <p:spPr>
          <a:xfrm>
            <a:off x="4427984" y="4653136"/>
            <a:ext cx="360040" cy="43204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ysClr val="windowText" lastClr="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D79408FC-1019-4D17-9821-FE8F6A5D8B30}" type="slidenum">
              <a:rPr kumimoji="1" lang="ja-JP" altLang="en-US" smtClean="0"/>
              <a:pPr/>
              <a:t>11</a:t>
            </a:fld>
            <a:endParaRPr kumimoji="1" lang="ja-JP" altLang="en-US"/>
          </a:p>
        </p:txBody>
      </p:sp>
      <p:sp>
        <p:nvSpPr>
          <p:cNvPr id="1027" name="AutoShape 3"/>
          <p:cNvSpPr>
            <a:spLocks noChangeArrowheads="1"/>
          </p:cNvSpPr>
          <p:nvPr/>
        </p:nvSpPr>
        <p:spPr bwMode="auto">
          <a:xfrm>
            <a:off x="3203848" y="692696"/>
            <a:ext cx="5616624" cy="1368152"/>
          </a:xfrm>
          <a:prstGeom prst="roundRect">
            <a:avLst>
              <a:gd name="adj" fmla="val 6759"/>
            </a:avLst>
          </a:prstGeom>
          <a:solidFill>
            <a:schemeClr val="accent6">
              <a:lumMod val="20000"/>
              <a:lumOff val="80000"/>
            </a:schemeClr>
          </a:solidFill>
          <a:ln w="9525">
            <a:solidFill>
              <a:srgbClr val="FFFFFF"/>
            </a:solidFill>
            <a:round/>
            <a:headEnd/>
            <a:tailEnd/>
          </a:ln>
        </p:spPr>
        <p:txBody>
          <a:bodyPr vert="horz" wrap="square" lIns="10800" tIns="0" rIns="0" bIns="0" numCol="1" anchor="ctr" anchorCtr="0" compatLnSpc="1">
            <a:prstTxWarp prst="textNoShape">
              <a:avLst/>
            </a:prstTxWarp>
          </a:bodyPr>
          <a:lstStyle/>
          <a:p>
            <a:pPr algn="ctr"/>
            <a:r>
              <a:rPr kumimoji="1" lang="ja-JP" altLang="en-US" b="1" i="0" u="none" strike="noStrike" cap="none" normalizeH="0" baseline="0" dirty="0">
                <a:ln>
                  <a:noFill/>
                </a:ln>
                <a:solidFill>
                  <a:schemeClr val="tx1"/>
                </a:solidFill>
                <a:effectLst/>
                <a:latin typeface="HG明朝B" pitchFamily="17" charset="-128"/>
                <a:ea typeface="HG明朝B" pitchFamily="17" charset="-128"/>
                <a:cs typeface="ＭＳ Ｐゴシック" pitchFamily="50" charset="-128"/>
              </a:rPr>
              <a:t>　</a:t>
            </a:r>
            <a:r>
              <a:rPr lang="ja-JP" altLang="ja-JP" dirty="0"/>
              <a:t> 　</a:t>
            </a:r>
            <a:r>
              <a:rPr lang="ja-JP" altLang="ja-JP" sz="3200" dirty="0"/>
              <a:t>参加者（メンバー）による意見</a:t>
            </a:r>
          </a:p>
          <a:p>
            <a:pPr algn="ctr"/>
            <a:r>
              <a:rPr lang="en-US" altLang="ja-JP" sz="1000" dirty="0"/>
              <a:t> </a:t>
            </a:r>
            <a:endParaRPr lang="ja-JP" altLang="ja-JP" sz="1000" dirty="0"/>
          </a:p>
          <a:p>
            <a:pPr algn="ctr"/>
            <a:r>
              <a:rPr lang="ja-JP" altLang="ja-JP" sz="3200" dirty="0"/>
              <a:t>（提案・感想）</a:t>
            </a:r>
            <a:endParaRPr kumimoji="1" lang="ja-JP" b="1" i="0" u="none" strike="noStrike" cap="none" normalizeH="0" baseline="0" dirty="0">
              <a:ln>
                <a:noFill/>
              </a:ln>
              <a:solidFill>
                <a:schemeClr val="tx1"/>
              </a:solidFill>
              <a:effectLst/>
              <a:latin typeface="HGP明朝B" pitchFamily="18" charset="-128"/>
              <a:ea typeface="HGP明朝B" pitchFamily="18" charset="-128"/>
              <a:cs typeface="ＭＳ Ｐゴシック" pitchFamily="50" charset="-128"/>
            </a:endParaRPr>
          </a:p>
        </p:txBody>
      </p:sp>
      <p:sp>
        <p:nvSpPr>
          <p:cNvPr id="8" name="メモ 7"/>
          <p:cNvSpPr/>
          <p:nvPr/>
        </p:nvSpPr>
        <p:spPr>
          <a:xfrm>
            <a:off x="251520" y="692696"/>
            <a:ext cx="2664296" cy="3744416"/>
          </a:xfrm>
          <a:prstGeom prst="foldedCorner">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Ins="0" rtlCol="0" anchor="t" anchorCtr="0"/>
          <a:lstStyle/>
          <a:p>
            <a:pPr lvl="0" algn="just" fontAlgn="base">
              <a:spcBef>
                <a:spcPct val="0"/>
              </a:spcBef>
              <a:spcAft>
                <a:spcPct val="0"/>
              </a:spcAft>
            </a:pPr>
            <a:endParaRPr lang="ja-JP" altLang="en-US" sz="2400" dirty="0">
              <a:solidFill>
                <a:schemeClr val="tx1"/>
              </a:solidFill>
              <a:latin typeface="Times New Roman" pitchFamily="18" charset="0"/>
              <a:ea typeface="HGPｺﾞｼｯｸM" pitchFamily="50" charset="-128"/>
              <a:cs typeface="ＭＳ Ｐゴシック" pitchFamily="50" charset="-128"/>
            </a:endParaRPr>
          </a:p>
          <a:p>
            <a:r>
              <a:rPr lang="ja-JP" altLang="en-US" sz="2800" dirty="0">
                <a:solidFill>
                  <a:schemeClr val="tx1"/>
                </a:solidFill>
              </a:rPr>
              <a:t>⑶　</a:t>
            </a:r>
            <a:r>
              <a:rPr lang="ja-JP" altLang="ja-JP" sz="2800" dirty="0">
                <a:solidFill>
                  <a:schemeClr val="tx1"/>
                </a:solidFill>
              </a:rPr>
              <a:t>グループメンバーの意見</a:t>
            </a:r>
            <a:endParaRPr lang="en-US" altLang="ja-JP" sz="2800" dirty="0">
              <a:solidFill>
                <a:schemeClr val="tx1"/>
              </a:solidFill>
            </a:endParaRPr>
          </a:p>
          <a:p>
            <a:endParaRPr lang="ja-JP" altLang="ja-JP" sz="2800" dirty="0">
              <a:solidFill>
                <a:schemeClr val="tx1"/>
              </a:solidFill>
            </a:endParaRPr>
          </a:p>
          <a:p>
            <a:r>
              <a:rPr lang="ja-JP" altLang="ja-JP" sz="2800" dirty="0">
                <a:solidFill>
                  <a:schemeClr val="tx1"/>
                </a:solidFill>
              </a:rPr>
              <a:t>（提案・感想</a:t>
            </a:r>
            <a:r>
              <a:rPr lang="ja-JP" altLang="en-US" sz="2800" dirty="0">
                <a:solidFill>
                  <a:schemeClr val="tx1"/>
                </a:solidFill>
              </a:rPr>
              <a:t>）</a:t>
            </a:r>
            <a:endParaRPr lang="en-US" altLang="ja-JP" sz="2800" dirty="0">
              <a:solidFill>
                <a:schemeClr val="tx1"/>
              </a:solidFill>
            </a:endParaRPr>
          </a:p>
          <a:p>
            <a:endParaRPr lang="en-US" altLang="ja-JP" sz="2800" b="1" dirty="0">
              <a:solidFill>
                <a:schemeClr val="tx1"/>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endParaRPr>
          </a:p>
          <a:p>
            <a:endParaRPr lang="en-US" altLang="ja-JP" sz="2800" b="1" dirty="0">
              <a:solidFill>
                <a:schemeClr val="tx1"/>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endParaRPr>
          </a:p>
          <a:p>
            <a:r>
              <a:rPr lang="ja-JP" altLang="en-US" sz="2800" b="1" dirty="0">
                <a:solidFill>
                  <a:schemeClr val="tx1"/>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rPr>
              <a:t>　</a:t>
            </a:r>
            <a:r>
              <a:rPr lang="ja-JP" altLang="en-US" sz="3200" b="1" dirty="0">
                <a:solidFill>
                  <a:srgbClr val="0000FF"/>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rPr>
              <a:t>（５分）</a:t>
            </a:r>
            <a:endParaRPr kumimoji="1" lang="ja-JP" altLang="en-US" sz="3200" b="1" dirty="0">
              <a:solidFill>
                <a:srgbClr val="0000FF"/>
              </a:solidFill>
              <a:effectLst>
                <a:outerShdw blurRad="38100" dist="38100" dir="2700000" algn="tl">
                  <a:srgbClr val="000000">
                    <a:alpha val="43137"/>
                  </a:srgbClr>
                </a:outerShdw>
              </a:effectLst>
            </a:endParaRPr>
          </a:p>
        </p:txBody>
      </p:sp>
      <p:sp>
        <p:nvSpPr>
          <p:cNvPr id="14" name="メモ 13"/>
          <p:cNvSpPr/>
          <p:nvPr/>
        </p:nvSpPr>
        <p:spPr>
          <a:xfrm>
            <a:off x="8028384" y="0"/>
            <a:ext cx="1115616" cy="62068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000" dirty="0">
                <a:solidFill>
                  <a:srgbClr val="FF0000"/>
                </a:solidFill>
              </a:rPr>
              <a:t>ﾜｰｸｼｰﾄ</a:t>
            </a:r>
            <a:endParaRPr kumimoji="1" lang="en-US" altLang="ja-JP" sz="2000" dirty="0">
              <a:solidFill>
                <a:srgbClr val="FF0000"/>
              </a:solidFill>
            </a:endParaRPr>
          </a:p>
          <a:p>
            <a:pPr algn="ctr"/>
            <a:r>
              <a:rPr lang="ja-JP" altLang="en-US" sz="2000" dirty="0">
                <a:solidFill>
                  <a:srgbClr val="FF0000"/>
                </a:solidFill>
              </a:rPr>
              <a:t>Ｐ７６</a:t>
            </a:r>
            <a:endParaRPr lang="en-US" altLang="ja-JP" sz="2000" dirty="0">
              <a:solidFill>
                <a:srgbClr val="FF0000"/>
              </a:solidFill>
            </a:endParaRPr>
          </a:p>
        </p:txBody>
      </p:sp>
      <p:sp>
        <p:nvSpPr>
          <p:cNvPr id="13" name="下矢印 12"/>
          <p:cNvSpPr/>
          <p:nvPr/>
        </p:nvSpPr>
        <p:spPr>
          <a:xfrm>
            <a:off x="4067944" y="2564904"/>
            <a:ext cx="360040" cy="72008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ysClr val="windowText" lastClr="000000"/>
              </a:solidFill>
            </a:endParaRPr>
          </a:p>
        </p:txBody>
      </p:sp>
      <p:sp>
        <p:nvSpPr>
          <p:cNvPr id="15" name="AutoShape 3"/>
          <p:cNvSpPr>
            <a:spLocks noChangeArrowheads="1"/>
          </p:cNvSpPr>
          <p:nvPr/>
        </p:nvSpPr>
        <p:spPr bwMode="auto">
          <a:xfrm>
            <a:off x="3203848" y="3573016"/>
            <a:ext cx="5616624" cy="1152128"/>
          </a:xfrm>
          <a:prstGeom prst="roundRect">
            <a:avLst>
              <a:gd name="adj" fmla="val 6759"/>
            </a:avLst>
          </a:prstGeom>
          <a:solidFill>
            <a:schemeClr val="accent1">
              <a:lumMod val="20000"/>
              <a:lumOff val="80000"/>
            </a:schemeClr>
          </a:solidFill>
          <a:ln w="9525">
            <a:solidFill>
              <a:srgbClr val="FFFFFF"/>
            </a:solidFill>
            <a:round/>
            <a:headEnd/>
            <a:tailEnd/>
          </a:ln>
        </p:spPr>
        <p:txBody>
          <a:bodyPr vert="horz" wrap="square" lIns="10800" tIns="0" rIns="0" bIns="0" numCol="1" anchor="ctr" anchorCtr="0" compatLnSpc="1">
            <a:prstTxWarp prst="textNoShape">
              <a:avLst/>
            </a:prstTxWarp>
          </a:bodyPr>
          <a:lstStyle/>
          <a:p>
            <a:pPr algn="ctr"/>
            <a:r>
              <a:rPr lang="ja-JP" altLang="ja-JP" sz="3200" dirty="0">
                <a:solidFill>
                  <a:srgbClr val="FF0000"/>
                </a:solidFill>
              </a:rPr>
              <a:t>事例の報告について、ケアプランへの提案や感想を伝えます</a:t>
            </a:r>
            <a:endParaRPr kumimoji="1" lang="ja-JP" sz="3200" b="1" i="0" u="none" strike="noStrike" cap="none" normalizeH="0" baseline="0" dirty="0">
              <a:ln>
                <a:noFill/>
              </a:ln>
              <a:solidFill>
                <a:srgbClr val="FF0000"/>
              </a:solidFill>
              <a:effectLst/>
              <a:latin typeface="HGP明朝B" pitchFamily="18" charset="-128"/>
              <a:ea typeface="HGP明朝B" pitchFamily="18" charset="-128"/>
              <a:cs typeface="ＭＳ Ｐゴシック" pitchFamily="50" charset="-128"/>
            </a:endParaRPr>
          </a:p>
        </p:txBody>
      </p:sp>
      <p:sp>
        <p:nvSpPr>
          <p:cNvPr id="3074" name="Rectangle 2"/>
          <p:cNvSpPr>
            <a:spLocks noChangeArrowheads="1"/>
          </p:cNvSpPr>
          <p:nvPr/>
        </p:nvSpPr>
        <p:spPr bwMode="auto">
          <a:xfrm>
            <a:off x="251520" y="4725144"/>
            <a:ext cx="864096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2000" b="1" i="0" u="none" strike="noStrike" cap="none" normalizeH="0" baseline="0" dirty="0">
                <a:ln>
                  <a:noFill/>
                </a:ln>
                <a:solidFill>
                  <a:schemeClr val="tx1"/>
                </a:solidFill>
                <a:effectLst/>
                <a:latin typeface="HGS明朝E" pitchFamily="18" charset="-128"/>
                <a:ea typeface="HGS明朝E" pitchFamily="18" charset="-128"/>
                <a:cs typeface="Times New Roman" pitchFamily="18" charset="0"/>
              </a:rPr>
              <a:t>＜留意点 ＞</a:t>
            </a:r>
            <a:endParaRPr kumimoji="1" lang="ja-JP" sz="2000" b="0" i="0" u="none" strike="noStrike" cap="none" normalizeH="0" baseline="0" dirty="0">
              <a:ln>
                <a:noFill/>
              </a:ln>
              <a:solidFill>
                <a:schemeClr val="tx1"/>
              </a:solidFill>
              <a:effectLst/>
              <a:latin typeface="HGS明朝E" pitchFamily="18" charset="-128"/>
              <a:ea typeface="HGS明朝E" pitchFamily="18"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sz="2000" b="1" i="0" u="none" strike="noStrike" cap="none" normalizeH="0" baseline="0" dirty="0">
                <a:ln>
                  <a:noFill/>
                </a:ln>
                <a:solidFill>
                  <a:schemeClr val="tx1"/>
                </a:solidFill>
                <a:effectLst/>
                <a:latin typeface="HGS明朝E" pitchFamily="18" charset="-128"/>
                <a:ea typeface="HGS明朝E" pitchFamily="18" charset="-128"/>
                <a:cs typeface="Times New Roman" pitchFamily="18" charset="0"/>
              </a:rPr>
              <a:t>　</a:t>
            </a:r>
            <a:r>
              <a:rPr kumimoji="1" lang="ja-JP" sz="2000" b="0" i="0" u="none" strike="noStrike" cap="none" normalizeH="0" baseline="0" dirty="0">
                <a:ln>
                  <a:noFill/>
                </a:ln>
                <a:solidFill>
                  <a:schemeClr val="tx1"/>
                </a:solidFill>
                <a:effectLst/>
                <a:latin typeface="HGS明朝E" pitchFamily="18" charset="-128"/>
                <a:ea typeface="HGS明朝E" pitchFamily="18" charset="-128"/>
                <a:cs typeface="Times New Roman" pitchFamily="18" charset="0"/>
              </a:rPr>
              <a:t>　〇模擬ケアプランの評価、事例検討の場ではありませんので、発表者</a:t>
            </a:r>
            <a:endParaRPr kumimoji="1" lang="en-US" altLang="ja-JP" sz="2000" b="0" i="0" u="none" strike="noStrike" cap="none" normalizeH="0" baseline="0" dirty="0">
              <a:ln>
                <a:noFill/>
              </a:ln>
              <a:solidFill>
                <a:schemeClr val="tx1"/>
              </a:solidFill>
              <a:effectLst/>
              <a:latin typeface="HGS明朝E" pitchFamily="18" charset="-128"/>
              <a:ea typeface="HGS明朝E" pitchFamily="18"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2000" dirty="0">
                <a:latin typeface="HGS明朝E" pitchFamily="18" charset="-128"/>
                <a:ea typeface="HGS明朝E" pitchFamily="18" charset="-128"/>
                <a:cs typeface="Times New Roman" pitchFamily="18" charset="0"/>
              </a:rPr>
              <a:t>　　　</a:t>
            </a:r>
            <a:r>
              <a:rPr kumimoji="1" lang="ja-JP" sz="2000" b="0" i="0" u="none" strike="noStrike" cap="none" normalizeH="0" baseline="0" dirty="0">
                <a:ln>
                  <a:noFill/>
                </a:ln>
                <a:solidFill>
                  <a:schemeClr val="tx1"/>
                </a:solidFill>
                <a:effectLst/>
                <a:latin typeface="HGS明朝E" pitchFamily="18" charset="-128"/>
                <a:ea typeface="HGS明朝E" pitchFamily="18" charset="-128"/>
                <a:cs typeface="Times New Roman" pitchFamily="18" charset="0"/>
              </a:rPr>
              <a:t>の作成した居宅サービス計画の是非を論ずるのは避けるようにしま</a:t>
            </a:r>
            <a:endParaRPr kumimoji="1" lang="en-US" altLang="ja-JP" sz="2000" b="0" i="0" u="none" strike="noStrike" cap="none" normalizeH="0" baseline="0" dirty="0">
              <a:ln>
                <a:noFill/>
              </a:ln>
              <a:solidFill>
                <a:schemeClr val="tx1"/>
              </a:solidFill>
              <a:effectLst/>
              <a:latin typeface="HGS明朝E" pitchFamily="18" charset="-128"/>
              <a:ea typeface="HGS明朝E" pitchFamily="18"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2000" dirty="0">
                <a:latin typeface="HGS明朝E" pitchFamily="18" charset="-128"/>
                <a:ea typeface="HGS明朝E" pitchFamily="18" charset="-128"/>
                <a:cs typeface="Times New Roman" pitchFamily="18" charset="0"/>
              </a:rPr>
              <a:t>　　　</a:t>
            </a:r>
            <a:r>
              <a:rPr kumimoji="1" lang="ja-JP" sz="2000" b="0" i="0" u="none" strike="noStrike" cap="none" normalizeH="0" baseline="0" dirty="0">
                <a:ln>
                  <a:noFill/>
                </a:ln>
                <a:solidFill>
                  <a:schemeClr val="tx1"/>
                </a:solidFill>
                <a:effectLst/>
                <a:latin typeface="HGS明朝E" pitchFamily="18" charset="-128"/>
                <a:ea typeface="HGS明朝E" pitchFamily="18" charset="-128"/>
                <a:cs typeface="Times New Roman" pitchFamily="18" charset="0"/>
              </a:rPr>
              <a:t>しょう。 </a:t>
            </a:r>
            <a:endParaRPr kumimoji="1" lang="ja-JP" sz="2000" b="0" i="0" u="none" strike="noStrike" cap="none" normalizeH="0" baseline="0" dirty="0">
              <a:ln>
                <a:noFill/>
              </a:ln>
              <a:solidFill>
                <a:schemeClr val="tx1"/>
              </a:solidFill>
              <a:effectLst/>
              <a:latin typeface="HGS明朝E" pitchFamily="18" charset="-128"/>
              <a:ea typeface="HGS明朝E" pitchFamily="18"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sz="2000" b="0" i="0" u="none" strike="noStrike" cap="none" normalizeH="0" baseline="0" dirty="0">
                <a:ln>
                  <a:noFill/>
                </a:ln>
                <a:solidFill>
                  <a:schemeClr val="tx1"/>
                </a:solidFill>
                <a:effectLst/>
                <a:latin typeface="HGS明朝E" pitchFamily="18" charset="-128"/>
                <a:ea typeface="HGS明朝E" pitchFamily="18" charset="-128"/>
                <a:cs typeface="Times New Roman" pitchFamily="18" charset="0"/>
              </a:rPr>
              <a:t>　　〇また、発表者が難しいと感じた点の説明に対し、非難したり、自分</a:t>
            </a:r>
            <a:endParaRPr kumimoji="1" lang="en-US" altLang="ja-JP" sz="2000" b="0" i="0" u="none" strike="noStrike" cap="none" normalizeH="0" baseline="0" dirty="0">
              <a:ln>
                <a:noFill/>
              </a:ln>
              <a:solidFill>
                <a:schemeClr val="tx1"/>
              </a:solidFill>
              <a:effectLst/>
              <a:latin typeface="HGS明朝E" pitchFamily="18" charset="-128"/>
              <a:ea typeface="HGS明朝E" pitchFamily="18"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2000" dirty="0">
                <a:latin typeface="HGS明朝E" pitchFamily="18" charset="-128"/>
                <a:ea typeface="HGS明朝E" pitchFamily="18" charset="-128"/>
                <a:cs typeface="Times New Roman" pitchFamily="18" charset="0"/>
              </a:rPr>
              <a:t>　　　</a:t>
            </a:r>
            <a:r>
              <a:rPr kumimoji="1" lang="ja-JP" sz="2000" b="0" i="0" u="none" strike="noStrike" cap="none" normalizeH="0" baseline="0" dirty="0">
                <a:ln>
                  <a:noFill/>
                </a:ln>
                <a:solidFill>
                  <a:schemeClr val="tx1"/>
                </a:solidFill>
                <a:effectLst/>
                <a:latin typeface="HGS明朝E" pitchFamily="18" charset="-128"/>
                <a:ea typeface="HGS明朝E" pitchFamily="18" charset="-128"/>
                <a:cs typeface="Times New Roman" pitchFamily="18" charset="0"/>
              </a:rPr>
              <a:t>の考えを押しつけるような発言をすることも慎みましょう。 </a:t>
            </a:r>
            <a:endParaRPr kumimoji="1" lang="ja-JP" sz="2000" b="0" i="0" u="none" strike="noStrike" cap="none" normalizeH="0" baseline="0" dirty="0">
              <a:ln>
                <a:noFill/>
              </a:ln>
              <a:solidFill>
                <a:schemeClr val="tx1"/>
              </a:solidFill>
              <a:effectLst/>
              <a:latin typeface="HGS明朝E" pitchFamily="18" charset="-128"/>
              <a:ea typeface="HGS明朝E" pitchFamily="18" charset="-128"/>
              <a:cs typeface="ＭＳ Ｐゴシック" pitchFamily="50"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D79408FC-1019-4D17-9821-FE8F6A5D8B30}" type="slidenum">
              <a:rPr kumimoji="1" lang="ja-JP" altLang="en-US" smtClean="0"/>
              <a:pPr/>
              <a:t>12</a:t>
            </a:fld>
            <a:endParaRPr kumimoji="1" lang="ja-JP" altLang="en-US"/>
          </a:p>
        </p:txBody>
      </p:sp>
      <p:sp>
        <p:nvSpPr>
          <p:cNvPr id="3" name="メモ 2"/>
          <p:cNvSpPr/>
          <p:nvPr/>
        </p:nvSpPr>
        <p:spPr>
          <a:xfrm>
            <a:off x="323528" y="836712"/>
            <a:ext cx="2664296" cy="3744416"/>
          </a:xfrm>
          <a:prstGeom prst="foldedCorner">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Ins="0" rtlCol="0" anchor="t" anchorCtr="0"/>
          <a:lstStyle/>
          <a:p>
            <a:pPr lvl="0" algn="just" fontAlgn="base">
              <a:spcBef>
                <a:spcPct val="0"/>
              </a:spcBef>
              <a:spcAft>
                <a:spcPct val="0"/>
              </a:spcAft>
            </a:pPr>
            <a:endParaRPr lang="ja-JP" altLang="en-US" sz="2400" dirty="0">
              <a:solidFill>
                <a:schemeClr val="tx1"/>
              </a:solidFill>
              <a:latin typeface="Times New Roman" pitchFamily="18" charset="0"/>
              <a:ea typeface="HGPｺﾞｼｯｸM" pitchFamily="50" charset="-128"/>
              <a:cs typeface="ＭＳ Ｐゴシック" pitchFamily="50" charset="-128"/>
            </a:endParaRPr>
          </a:p>
          <a:p>
            <a:r>
              <a:rPr lang="ja-JP" altLang="en-US" sz="2800" dirty="0">
                <a:solidFill>
                  <a:schemeClr val="tx1"/>
                </a:solidFill>
              </a:rPr>
              <a:t>⑷　</a:t>
            </a:r>
            <a:r>
              <a:rPr lang="ja-JP" altLang="ja-JP" sz="2800" dirty="0">
                <a:solidFill>
                  <a:schemeClr val="tx1"/>
                </a:solidFill>
              </a:rPr>
              <a:t>報告者の</a:t>
            </a:r>
            <a:endParaRPr lang="en-US" altLang="ja-JP" sz="2800" dirty="0">
              <a:solidFill>
                <a:schemeClr val="tx1"/>
              </a:solidFill>
            </a:endParaRPr>
          </a:p>
          <a:p>
            <a:r>
              <a:rPr lang="ja-JP" altLang="en-US" sz="2800" dirty="0">
                <a:solidFill>
                  <a:schemeClr val="tx1"/>
                </a:solidFill>
              </a:rPr>
              <a:t>　　</a:t>
            </a:r>
            <a:r>
              <a:rPr lang="ja-JP" altLang="ja-JP" sz="2800" dirty="0">
                <a:solidFill>
                  <a:schemeClr val="tx1"/>
                </a:solidFill>
              </a:rPr>
              <a:t>振り返り</a:t>
            </a:r>
            <a:endParaRPr lang="en-US" altLang="ja-JP" sz="2800" b="1" dirty="0">
              <a:solidFill>
                <a:schemeClr val="tx1"/>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endParaRPr>
          </a:p>
          <a:p>
            <a:endParaRPr lang="en-US" altLang="ja-JP" sz="2800" b="1" dirty="0">
              <a:solidFill>
                <a:schemeClr val="tx1"/>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endParaRPr>
          </a:p>
          <a:p>
            <a:r>
              <a:rPr lang="ja-JP" altLang="en-US" sz="2800" b="1" dirty="0">
                <a:solidFill>
                  <a:schemeClr val="tx1"/>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rPr>
              <a:t>　</a:t>
            </a:r>
            <a:r>
              <a:rPr lang="ja-JP" altLang="en-US" sz="3200" b="1" dirty="0">
                <a:solidFill>
                  <a:srgbClr val="0000FF"/>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rPr>
              <a:t>（２分）</a:t>
            </a:r>
            <a:endParaRPr kumimoji="1" lang="ja-JP" altLang="en-US" sz="3200" b="1" dirty="0">
              <a:solidFill>
                <a:srgbClr val="0000FF"/>
              </a:solidFill>
              <a:effectLst>
                <a:outerShdw blurRad="38100" dist="38100" dir="2700000" algn="tl">
                  <a:srgbClr val="000000">
                    <a:alpha val="43137"/>
                  </a:srgbClr>
                </a:outerShdw>
              </a:effectLst>
            </a:endParaRPr>
          </a:p>
        </p:txBody>
      </p:sp>
      <p:sp>
        <p:nvSpPr>
          <p:cNvPr id="4" name="メモ 3"/>
          <p:cNvSpPr/>
          <p:nvPr/>
        </p:nvSpPr>
        <p:spPr>
          <a:xfrm>
            <a:off x="8028384" y="0"/>
            <a:ext cx="1115616" cy="62068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000" dirty="0">
                <a:solidFill>
                  <a:srgbClr val="FF0000"/>
                </a:solidFill>
              </a:rPr>
              <a:t>ﾜｰｸｼｰﾄ</a:t>
            </a:r>
            <a:endParaRPr kumimoji="1" lang="en-US" altLang="ja-JP" sz="2000" dirty="0">
              <a:solidFill>
                <a:srgbClr val="FF0000"/>
              </a:solidFill>
            </a:endParaRPr>
          </a:p>
          <a:p>
            <a:pPr algn="ctr"/>
            <a:r>
              <a:rPr lang="ja-JP" altLang="en-US" sz="2000" dirty="0">
                <a:solidFill>
                  <a:srgbClr val="FF0000"/>
                </a:solidFill>
              </a:rPr>
              <a:t>Ｐ７６</a:t>
            </a:r>
            <a:endParaRPr lang="en-US" altLang="ja-JP" sz="2000" dirty="0">
              <a:solidFill>
                <a:srgbClr val="FF0000"/>
              </a:solidFill>
            </a:endParaRPr>
          </a:p>
        </p:txBody>
      </p:sp>
      <p:sp>
        <p:nvSpPr>
          <p:cNvPr id="39937" name="Rectangle 1"/>
          <p:cNvSpPr>
            <a:spLocks noChangeArrowheads="1"/>
          </p:cNvSpPr>
          <p:nvPr/>
        </p:nvSpPr>
        <p:spPr bwMode="auto">
          <a:xfrm>
            <a:off x="3275856" y="2348880"/>
            <a:ext cx="5471592"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3200" b="0" i="0" u="none" strike="noStrike" cap="none" normalizeH="0" baseline="0" dirty="0">
                <a:ln>
                  <a:noFill/>
                </a:ln>
                <a:solidFill>
                  <a:schemeClr val="tx1"/>
                </a:solidFill>
                <a:effectLst/>
                <a:latin typeface="HGS明朝E" pitchFamily="18" charset="-128"/>
                <a:ea typeface="HGS明朝E" pitchFamily="18" charset="-128"/>
                <a:cs typeface="Times New Roman" pitchFamily="18" charset="0"/>
              </a:rPr>
              <a:t>報告者は、グループからの質問や意見を踏まえて、作成したケアプランの気づきや</a:t>
            </a:r>
            <a:endParaRPr kumimoji="1" lang="ja-JP" sz="3200" b="0" i="0" u="none" strike="noStrike" cap="none" normalizeH="0" baseline="0" dirty="0">
              <a:ln>
                <a:noFill/>
              </a:ln>
              <a:solidFill>
                <a:schemeClr val="tx1"/>
              </a:solidFill>
              <a:effectLst/>
              <a:latin typeface="HGS明朝E" pitchFamily="18" charset="-128"/>
              <a:ea typeface="HGS明朝E" pitchFamily="18"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sz="3200" b="0" i="0" u="none" strike="noStrike" cap="none" normalizeH="0" baseline="0" dirty="0">
                <a:ln>
                  <a:noFill/>
                </a:ln>
                <a:solidFill>
                  <a:schemeClr val="tx1"/>
                </a:solidFill>
                <a:effectLst/>
                <a:latin typeface="HGS明朝E" pitchFamily="18" charset="-128"/>
                <a:ea typeface="HGS明朝E" pitchFamily="18" charset="-128"/>
                <a:cs typeface="Times New Roman" pitchFamily="18" charset="0"/>
              </a:rPr>
              <a:t>感想を述べる</a:t>
            </a:r>
            <a:endParaRPr kumimoji="1" lang="ja-JP" sz="3200" b="0" i="0" u="none" strike="noStrike" cap="none" normalizeH="0" baseline="0" dirty="0">
              <a:ln>
                <a:noFill/>
              </a:ln>
              <a:solidFill>
                <a:schemeClr val="tx1"/>
              </a:solidFill>
              <a:effectLst/>
              <a:latin typeface="HGS明朝E" pitchFamily="18" charset="-128"/>
              <a:ea typeface="HGS明朝E" pitchFamily="18" charset="-128"/>
              <a:cs typeface="ＭＳ Ｐゴシック" pitchFamily="50"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229600" cy="1143000"/>
          </a:xfrm>
        </p:spPr>
        <p:txBody>
          <a:bodyPr/>
          <a:lstStyle/>
          <a:p>
            <a:r>
              <a:rPr lang="ja-JP" altLang="ja-JP" b="1" dirty="0"/>
              <a:t>事例報告の順番と役割を決める</a:t>
            </a:r>
            <a:endParaRPr kumimoji="1" lang="ja-JP" altLang="en-US" dirty="0"/>
          </a:p>
        </p:txBody>
      </p:sp>
      <p:sp>
        <p:nvSpPr>
          <p:cNvPr id="40963" name="Oval 3"/>
          <p:cNvSpPr>
            <a:spLocks noChangeArrowheads="1"/>
          </p:cNvSpPr>
          <p:nvPr/>
        </p:nvSpPr>
        <p:spPr bwMode="auto">
          <a:xfrm>
            <a:off x="6372200" y="2492896"/>
            <a:ext cx="1683322" cy="888860"/>
          </a:xfrm>
          <a:prstGeom prst="ellipse">
            <a:avLst/>
          </a:prstGeom>
          <a:solidFill>
            <a:srgbClr val="FFCC00"/>
          </a:solidFill>
          <a:ln w="12700">
            <a:solidFill>
              <a:srgbClr val="000000"/>
            </a:solidFill>
            <a:round/>
            <a:headEnd/>
            <a:tailEnd/>
          </a:ln>
        </p:spPr>
        <p:txBody>
          <a:bodyPr vert="horz" wrap="square" lIns="5040" tIns="38520" rIns="0" bIns="313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a:ln>
                  <a:noFill/>
                </a:ln>
                <a:solidFill>
                  <a:schemeClr val="tx1"/>
                </a:solidFill>
                <a:effectLst/>
                <a:latin typeface="HGPｺﾞｼｯｸM" pitchFamily="50" charset="-128"/>
                <a:ea typeface="HGPｺﾞｼｯｸM" pitchFamily="50" charset="-128"/>
                <a:cs typeface="ＭＳ Ｐゴシック" pitchFamily="50" charset="-128"/>
              </a:rPr>
              <a:t>司　会</a:t>
            </a:r>
            <a:endParaRPr kumimoji="1" lang="ja-JP" sz="32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0964" name="Oval 4"/>
          <p:cNvSpPr>
            <a:spLocks noChangeArrowheads="1"/>
          </p:cNvSpPr>
          <p:nvPr/>
        </p:nvSpPr>
        <p:spPr bwMode="auto">
          <a:xfrm>
            <a:off x="6372200" y="3933056"/>
            <a:ext cx="1755329" cy="802212"/>
          </a:xfrm>
          <a:prstGeom prst="ellipse">
            <a:avLst/>
          </a:prstGeom>
          <a:solidFill>
            <a:srgbClr val="FFFF99"/>
          </a:solidFill>
          <a:ln w="12700">
            <a:solidFill>
              <a:srgbClr val="000000"/>
            </a:solidFill>
            <a:round/>
            <a:headEnd/>
            <a:tailEnd/>
          </a:ln>
        </p:spPr>
        <p:txBody>
          <a:bodyPr vert="horz" wrap="square" lIns="5040" tIns="38520" rIns="0" bIns="313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dirty="0">
                <a:ln>
                  <a:noFill/>
                </a:ln>
                <a:solidFill>
                  <a:schemeClr val="tx1"/>
                </a:solidFill>
                <a:effectLst/>
                <a:latin typeface="HGPｺﾞｼｯｸM" pitchFamily="50" charset="-128"/>
                <a:ea typeface="HGPｺﾞｼｯｸM" pitchFamily="50" charset="-128"/>
                <a:cs typeface="ＭＳ Ｐゴシック" pitchFamily="50" charset="-128"/>
              </a:rPr>
              <a:t>ｹｱﾏﾈ</a:t>
            </a:r>
            <a:endParaRPr kumimoji="1" lang="ja-JP" sz="32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0967" name="AutoShape 7"/>
          <p:cNvSpPr>
            <a:spLocks noChangeArrowheads="1"/>
          </p:cNvSpPr>
          <p:nvPr/>
        </p:nvSpPr>
        <p:spPr bwMode="auto">
          <a:xfrm rot="5733007">
            <a:off x="3779738" y="736767"/>
            <a:ext cx="410430" cy="2108464"/>
          </a:xfrm>
          <a:prstGeom prst="curvedRightArrow">
            <a:avLst>
              <a:gd name="adj1" fmla="val 101552"/>
              <a:gd name="adj2" fmla="val 203103"/>
              <a:gd name="adj3" fmla="val 33333"/>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sz="3200"/>
          </a:p>
        </p:txBody>
      </p:sp>
      <p:sp>
        <p:nvSpPr>
          <p:cNvPr id="40968" name="AutoShape 8"/>
          <p:cNvSpPr>
            <a:spLocks noChangeArrowheads="1"/>
          </p:cNvSpPr>
          <p:nvPr/>
        </p:nvSpPr>
        <p:spPr bwMode="auto">
          <a:xfrm>
            <a:off x="6228184" y="1196752"/>
            <a:ext cx="2483769" cy="1063940"/>
          </a:xfrm>
          <a:prstGeom prst="wedgeRoundRectCallout">
            <a:avLst>
              <a:gd name="adj1" fmla="val -72310"/>
              <a:gd name="adj2" fmla="val 32477"/>
              <a:gd name="adj3" fmla="val 16667"/>
            </a:avLst>
          </a:prstGeom>
          <a:solidFill>
            <a:schemeClr val="bg2"/>
          </a:solidFill>
          <a:ln w="9525" cap="rnd">
            <a:solidFill>
              <a:srgbClr val="000000"/>
            </a:solidFill>
            <a:prstDash val="sysDot"/>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mn-ea"/>
                <a:cs typeface="ＭＳ Ｐゴシック" pitchFamily="50" charset="-128"/>
              </a:rPr>
              <a:t>（例）右隣りに役割が移動していく</a:t>
            </a:r>
            <a:endParaRPr kumimoji="1" lang="ja-JP" sz="2400" b="0" i="0" u="none" strike="noStrike" cap="none" normalizeH="0" baseline="0" dirty="0">
              <a:ln>
                <a:noFill/>
              </a:ln>
              <a:solidFill>
                <a:schemeClr val="tx1"/>
              </a:solidFill>
              <a:effectLst/>
              <a:latin typeface="+mn-ea"/>
              <a:cs typeface="ＭＳ Ｐゴシック" pitchFamily="50" charset="-128"/>
            </a:endParaRPr>
          </a:p>
        </p:txBody>
      </p:sp>
      <p:sp>
        <p:nvSpPr>
          <p:cNvPr id="40969" name="AutoShape 9"/>
          <p:cNvSpPr>
            <a:spLocks noChangeArrowheads="1"/>
          </p:cNvSpPr>
          <p:nvPr/>
        </p:nvSpPr>
        <p:spPr bwMode="auto">
          <a:xfrm rot="16487432">
            <a:off x="4209701" y="5267352"/>
            <a:ext cx="428494" cy="2268322"/>
          </a:xfrm>
          <a:prstGeom prst="curvedRightArrow">
            <a:avLst>
              <a:gd name="adj1" fmla="val 104839"/>
              <a:gd name="adj2" fmla="val 209677"/>
              <a:gd name="adj3" fmla="val 33333"/>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sz="3200"/>
          </a:p>
        </p:txBody>
      </p:sp>
      <p:sp>
        <p:nvSpPr>
          <p:cNvPr id="40971" name="Oval 11"/>
          <p:cNvSpPr>
            <a:spLocks noChangeArrowheads="1"/>
          </p:cNvSpPr>
          <p:nvPr/>
        </p:nvSpPr>
        <p:spPr bwMode="auto">
          <a:xfrm>
            <a:off x="899592" y="2564904"/>
            <a:ext cx="1503490" cy="781964"/>
          </a:xfrm>
          <a:prstGeom prst="ellipse">
            <a:avLst/>
          </a:prstGeom>
          <a:noFill/>
          <a:ln w="9525">
            <a:solidFill>
              <a:srgbClr val="000000"/>
            </a:solidFill>
            <a:round/>
            <a:headEnd/>
            <a:tailEnd/>
          </a:ln>
        </p:spPr>
        <p:txBody>
          <a:bodyPr vert="horz" wrap="square" lIns="0" tIns="38520" rIns="0" bIns="313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dirty="0">
                <a:ln>
                  <a:noFill/>
                </a:ln>
                <a:solidFill>
                  <a:schemeClr val="tx1"/>
                </a:solidFill>
                <a:effectLst/>
                <a:latin typeface="HGPｺﾞｼｯｸM" pitchFamily="50" charset="-128"/>
                <a:ea typeface="HGPｺﾞｼｯｸM" pitchFamily="50" charset="-128"/>
                <a:cs typeface="ＭＳ Ｐゴシック" pitchFamily="50" charset="-128"/>
              </a:rPr>
              <a:t>ﾒﾝﾊﾞｰ</a:t>
            </a:r>
            <a:endParaRPr kumimoji="1" lang="ja-JP" sz="32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15" name="図 14"/>
          <p:cNvPicPr/>
          <p:nvPr/>
        </p:nvPicPr>
        <p:blipFill>
          <a:blip r:embed="rId2" cstate="print">
            <a:extLst>
              <a:ext uri="{28A0092B-C50C-407E-A947-70E740481C1C}">
                <a14:useLocalDpi xmlns:a14="http://schemas.microsoft.com/office/drawing/2010/main" val="0"/>
              </a:ext>
            </a:extLst>
          </a:blip>
          <a:srcRect t="10256" r="51562"/>
          <a:stretch>
            <a:fillRect/>
          </a:stretch>
        </p:blipFill>
        <p:spPr bwMode="auto">
          <a:xfrm>
            <a:off x="2627784" y="2420888"/>
            <a:ext cx="3600400" cy="3456384"/>
          </a:xfrm>
          <a:prstGeom prst="rect">
            <a:avLst/>
          </a:prstGeom>
          <a:noFill/>
          <a:ln>
            <a:solidFill>
              <a:schemeClr val="tx1"/>
            </a:solidFill>
          </a:ln>
        </p:spPr>
      </p:pic>
      <p:sp>
        <p:nvSpPr>
          <p:cNvPr id="16" name="Oval 11"/>
          <p:cNvSpPr>
            <a:spLocks noChangeArrowheads="1"/>
          </p:cNvSpPr>
          <p:nvPr/>
        </p:nvSpPr>
        <p:spPr bwMode="auto">
          <a:xfrm>
            <a:off x="899592" y="3933056"/>
            <a:ext cx="1503490" cy="781964"/>
          </a:xfrm>
          <a:prstGeom prst="ellipse">
            <a:avLst/>
          </a:prstGeom>
          <a:noFill/>
          <a:ln w="9525">
            <a:solidFill>
              <a:srgbClr val="000000"/>
            </a:solidFill>
            <a:round/>
            <a:headEnd/>
            <a:tailEnd/>
          </a:ln>
        </p:spPr>
        <p:txBody>
          <a:bodyPr vert="horz" wrap="square" lIns="0" tIns="38520" rIns="0" bIns="313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dirty="0">
                <a:ln>
                  <a:noFill/>
                </a:ln>
                <a:solidFill>
                  <a:schemeClr val="tx1"/>
                </a:solidFill>
                <a:effectLst/>
                <a:latin typeface="HGPｺﾞｼｯｸM" pitchFamily="50" charset="-128"/>
                <a:ea typeface="HGPｺﾞｼｯｸM" pitchFamily="50" charset="-128"/>
                <a:cs typeface="ＭＳ Ｐゴシック" pitchFamily="50" charset="-128"/>
              </a:rPr>
              <a:t>ﾒﾝﾊﾞｰ</a:t>
            </a:r>
            <a:endParaRPr kumimoji="1" lang="ja-JP" sz="32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 name="Oval 11"/>
          <p:cNvSpPr>
            <a:spLocks noChangeArrowheads="1"/>
          </p:cNvSpPr>
          <p:nvPr/>
        </p:nvSpPr>
        <p:spPr bwMode="auto">
          <a:xfrm>
            <a:off x="5724128" y="5877272"/>
            <a:ext cx="1503490" cy="781964"/>
          </a:xfrm>
          <a:prstGeom prst="ellipse">
            <a:avLst/>
          </a:prstGeom>
          <a:noFill/>
          <a:ln w="9525">
            <a:solidFill>
              <a:srgbClr val="000000"/>
            </a:solidFill>
            <a:round/>
            <a:headEnd/>
            <a:tailEnd/>
          </a:ln>
        </p:spPr>
        <p:txBody>
          <a:bodyPr vert="horz" wrap="square" lIns="0" tIns="38520" rIns="0" bIns="313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dirty="0">
                <a:ln>
                  <a:noFill/>
                </a:ln>
                <a:solidFill>
                  <a:schemeClr val="tx1"/>
                </a:solidFill>
                <a:effectLst/>
                <a:latin typeface="HGPｺﾞｼｯｸM" pitchFamily="50" charset="-128"/>
                <a:ea typeface="HGPｺﾞｼｯｸM" pitchFamily="50" charset="-128"/>
                <a:cs typeface="ＭＳ Ｐゴシック" pitchFamily="50" charset="-128"/>
              </a:rPr>
              <a:t>ﾒﾝﾊﾞｰ</a:t>
            </a:r>
            <a:endParaRPr kumimoji="1" lang="ja-JP" sz="32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 name="Oval 11"/>
          <p:cNvSpPr>
            <a:spLocks noChangeArrowheads="1"/>
          </p:cNvSpPr>
          <p:nvPr/>
        </p:nvSpPr>
        <p:spPr bwMode="auto">
          <a:xfrm>
            <a:off x="1475656" y="5877272"/>
            <a:ext cx="1503490" cy="781964"/>
          </a:xfrm>
          <a:prstGeom prst="ellipse">
            <a:avLst/>
          </a:prstGeom>
          <a:noFill/>
          <a:ln w="9525">
            <a:solidFill>
              <a:srgbClr val="000000"/>
            </a:solidFill>
            <a:round/>
            <a:headEnd/>
            <a:tailEnd/>
          </a:ln>
        </p:spPr>
        <p:txBody>
          <a:bodyPr vert="horz" wrap="square" lIns="0" tIns="38520" rIns="0" bIns="313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dirty="0">
                <a:ln>
                  <a:noFill/>
                </a:ln>
                <a:solidFill>
                  <a:schemeClr val="tx1"/>
                </a:solidFill>
                <a:effectLst/>
                <a:latin typeface="HGPｺﾞｼｯｸM" pitchFamily="50" charset="-128"/>
                <a:ea typeface="HGPｺﾞｼｯｸM" pitchFamily="50" charset="-128"/>
                <a:cs typeface="ＭＳ Ｐゴシック" pitchFamily="50" charset="-128"/>
              </a:rPr>
              <a:t>ﾒﾝﾊﾞｰ</a:t>
            </a:r>
            <a:endParaRPr kumimoji="1" lang="ja-JP" sz="32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188640"/>
            <a:ext cx="8229600" cy="1359024"/>
          </a:xfrm>
          <a:solidFill>
            <a:srgbClr val="FFFFB7"/>
          </a:solidFill>
        </p:spPr>
        <p:txBody>
          <a:bodyPr>
            <a:normAutofit fontScale="90000"/>
          </a:bodyPr>
          <a:lstStyle/>
          <a:p>
            <a:r>
              <a:rPr lang="ja-JP" altLang="ja-JP" b="1" dirty="0"/>
              <a:t>＜演習②＞</a:t>
            </a:r>
            <a:br>
              <a:rPr lang="en-US" altLang="ja-JP" b="1" dirty="0"/>
            </a:br>
            <a:r>
              <a:rPr lang="ja-JP" altLang="ja-JP" b="1" dirty="0">
                <a:solidFill>
                  <a:srgbClr val="FF0000"/>
                </a:solidFill>
                <a:effectLst>
                  <a:outerShdw blurRad="38100" dist="38100" dir="2700000" algn="tl">
                    <a:srgbClr val="000000">
                      <a:alpha val="43137"/>
                    </a:srgbClr>
                  </a:outerShdw>
                </a:effectLst>
              </a:rPr>
              <a:t>ケアマネジメント基礎技術報告</a:t>
            </a:r>
            <a:endParaRPr kumimoji="1" lang="ja-JP" altLang="en-US" dirty="0">
              <a:solidFill>
                <a:srgbClr val="FF0000"/>
              </a:solidFill>
              <a:effectLst>
                <a:outerShdw blurRad="38100" dist="38100" dir="2700000" algn="tl">
                  <a:srgbClr val="000000">
                    <a:alpha val="43137"/>
                  </a:srgbClr>
                </a:outerShdw>
              </a:effectLst>
            </a:endParaRPr>
          </a:p>
        </p:txBody>
      </p:sp>
      <p:sp>
        <p:nvSpPr>
          <p:cNvPr id="4" name="正方形/長方形 3"/>
          <p:cNvSpPr/>
          <p:nvPr/>
        </p:nvSpPr>
        <p:spPr>
          <a:xfrm>
            <a:off x="827584" y="1700808"/>
            <a:ext cx="7776864" cy="1569660"/>
          </a:xfrm>
          <a:prstGeom prst="rect">
            <a:avLst/>
          </a:prstGeom>
        </p:spPr>
        <p:txBody>
          <a:bodyPr wrap="square">
            <a:spAutoFit/>
          </a:bodyPr>
          <a:lstStyle/>
          <a:p>
            <a:r>
              <a:rPr lang="ja-JP" altLang="ja-JP" sz="3200" dirty="0"/>
              <a:t>実習報告書を用いて、見学実習での気づき、実習全体を通じて感じた</a:t>
            </a:r>
            <a:r>
              <a:rPr lang="ja-JP" altLang="en-US" sz="3200" dirty="0"/>
              <a:t>自己の課題などを</a:t>
            </a:r>
            <a:r>
              <a:rPr lang="ja-JP" altLang="ja-JP" sz="3200" dirty="0"/>
              <a:t>気づいたことを発表し、情報を共有する</a:t>
            </a:r>
            <a:endParaRPr lang="ja-JP" altLang="en-US" sz="3200" dirty="0"/>
          </a:p>
        </p:txBody>
      </p:sp>
      <p:sp>
        <p:nvSpPr>
          <p:cNvPr id="5" name="スライド番号プレースホルダー 4"/>
          <p:cNvSpPr>
            <a:spLocks noGrp="1"/>
          </p:cNvSpPr>
          <p:nvPr>
            <p:ph type="sldNum" sz="quarter" idx="12"/>
          </p:nvPr>
        </p:nvSpPr>
        <p:spPr/>
        <p:txBody>
          <a:bodyPr/>
          <a:lstStyle/>
          <a:p>
            <a:fld id="{D79408FC-1019-4D17-9821-FE8F6A5D8B30}" type="slidenum">
              <a:rPr kumimoji="1" lang="ja-JP" altLang="en-US" smtClean="0"/>
              <a:pPr/>
              <a:t>14</a:t>
            </a:fld>
            <a:endParaRPr kumimoji="1" lang="ja-JP" altLang="en-US"/>
          </a:p>
        </p:txBody>
      </p:sp>
      <p:sp>
        <p:nvSpPr>
          <p:cNvPr id="9217" name="AutoShape 1"/>
          <p:cNvSpPr>
            <a:spLocks noChangeArrowheads="1"/>
          </p:cNvSpPr>
          <p:nvPr/>
        </p:nvSpPr>
        <p:spPr bwMode="auto">
          <a:xfrm>
            <a:off x="467544" y="3356992"/>
            <a:ext cx="8280920" cy="3240000"/>
          </a:xfrm>
          <a:prstGeom prst="roundRect">
            <a:avLst>
              <a:gd name="adj" fmla="val 7356"/>
            </a:avLst>
          </a:prstGeom>
          <a:solidFill>
            <a:srgbClr val="E7E6E6"/>
          </a:solidFill>
          <a:ln w="9525">
            <a:noFill/>
            <a:round/>
            <a:headEnd/>
            <a:tailEnd/>
          </a:ln>
        </p:spPr>
        <p:txBody>
          <a:bodyPr vert="horz" wrap="square" lIns="30960" tIns="19800" rIns="30960" bIns="16200" numCol="1" anchor="t" anchorCtr="0" compatLnSpc="1">
            <a:prstTxWarp prst="textNoShape">
              <a:avLst/>
            </a:prstTxWarp>
          </a:bodyPr>
          <a:lstStyle/>
          <a:p>
            <a:pPr marL="457200" marR="0" lvl="1" indent="0" algn="just" defTabSz="914400" rtl="0" eaLnBrk="1" fontAlgn="base" latinLnBrk="0" hangingPunct="1">
              <a:lnSpc>
                <a:spcPct val="100000"/>
              </a:lnSpc>
              <a:spcBef>
                <a:spcPct val="0"/>
              </a:spcBef>
              <a:spcAft>
                <a:spcPct val="0"/>
              </a:spcAft>
              <a:buClrTx/>
              <a:buSzTx/>
              <a:buFontTx/>
              <a:buNone/>
              <a:tabLst/>
            </a:pPr>
            <a:r>
              <a:rPr kumimoji="1" lang="en-US" altLang="ja-JP" sz="3200" b="0" i="0" u="none" strike="noStrike" cap="none" normalizeH="0" baseline="0" dirty="0">
                <a:ln>
                  <a:noFill/>
                </a:ln>
                <a:solidFill>
                  <a:srgbClr val="948A54"/>
                </a:solidFill>
                <a:effectLst/>
                <a:latin typeface="ＭＳ ゴシック" pitchFamily="49" charset="-128"/>
                <a:ea typeface="ＭＳ ゴシック" pitchFamily="49" charset="-128"/>
                <a:cs typeface="ＭＳ Ｐゴシック" pitchFamily="50" charset="-128"/>
              </a:rPr>
              <a:t>【</a:t>
            </a:r>
            <a:r>
              <a:rPr kumimoji="1" lang="ja-JP" altLang="en-US" sz="3200" b="0" i="0" u="none" strike="noStrike" cap="none" normalizeH="0" baseline="0" dirty="0">
                <a:ln>
                  <a:noFill/>
                </a:ln>
                <a:solidFill>
                  <a:srgbClr val="948A54"/>
                </a:solidFill>
                <a:effectLst/>
                <a:latin typeface="ＭＳ ゴシック" pitchFamily="49" charset="-128"/>
                <a:ea typeface="ＭＳ ゴシック" pitchFamily="49" charset="-128"/>
                <a:cs typeface="ＭＳ Ｐゴシック" pitchFamily="50" charset="-128"/>
              </a:rPr>
              <a:t>修得目標</a:t>
            </a:r>
            <a:r>
              <a:rPr kumimoji="1" lang="en-US" altLang="ja-JP" sz="3200" b="0" i="0" u="none" strike="noStrike" cap="none" normalizeH="0" baseline="0" dirty="0">
                <a:ln>
                  <a:noFill/>
                </a:ln>
                <a:solidFill>
                  <a:srgbClr val="948A54"/>
                </a:solidFill>
                <a:effectLst/>
                <a:latin typeface="ＭＳ ゴシック" pitchFamily="49" charset="-128"/>
                <a:ea typeface="ＭＳ ゴシック" pitchFamily="49" charset="-128"/>
                <a:cs typeface="ＭＳ Ｐゴシック" pitchFamily="50" charset="-128"/>
              </a:rPr>
              <a:t>】</a:t>
            </a:r>
          </a:p>
          <a:p>
            <a:pPr marL="457200" marR="0" lvl="1" indent="0" algn="just" defTabSz="914400" rtl="0" eaLnBrk="1" fontAlgn="base" latinLnBrk="0" hangingPunct="1">
              <a:lnSpc>
                <a:spcPct val="100000"/>
              </a:lnSpc>
              <a:spcBef>
                <a:spcPct val="0"/>
              </a:spcBef>
              <a:spcAft>
                <a:spcPct val="0"/>
              </a:spcAft>
              <a:buClrTx/>
              <a:buSzTx/>
              <a:buFontTx/>
              <a:buNone/>
              <a:tabLst/>
            </a:pPr>
            <a:r>
              <a:rPr kumimoji="1" lang="en-US" altLang="ja-JP" sz="3200" b="0" i="0" u="none" strike="noStrike" cap="none" normalizeH="0" baseline="0" dirty="0">
                <a:ln>
                  <a:noFill/>
                </a:ln>
                <a:solidFill>
                  <a:srgbClr val="CC0099"/>
                </a:solidFill>
                <a:effectLst/>
                <a:latin typeface="ＭＳ ゴシック" pitchFamily="49" charset="-128"/>
                <a:ea typeface="ＭＳ ゴシック" pitchFamily="49" charset="-128"/>
                <a:cs typeface="ＭＳ Ｐゴシック" pitchFamily="50" charset="-128"/>
              </a:rPr>
              <a:t>①</a:t>
            </a:r>
            <a:r>
              <a:rPr kumimoji="1" lang="ja-JP" altLang="en-US" sz="3200" b="0" i="0" u="none" strike="noStrike" cap="none" normalizeH="0" baseline="0" dirty="0">
                <a:ln>
                  <a:noFill/>
                </a:ln>
                <a:solidFill>
                  <a:srgbClr val="CC0099"/>
                </a:solidFill>
                <a:effectLst/>
                <a:latin typeface="ＭＳ ゴシック" pitchFamily="49" charset="-128"/>
                <a:ea typeface="ＭＳ ゴシック" pitchFamily="49" charset="-128"/>
                <a:cs typeface="ＭＳ Ｐゴシック" pitchFamily="50" charset="-128"/>
              </a:rPr>
              <a:t>今後の学習課題について説明できる</a:t>
            </a:r>
            <a:endParaRPr kumimoji="1" lang="en-US" altLang="ja-JP" sz="3200" b="0" i="0" u="none" strike="noStrike" cap="none" normalizeH="0" baseline="0" dirty="0">
              <a:ln>
                <a:noFill/>
              </a:ln>
              <a:solidFill>
                <a:srgbClr val="CC0099"/>
              </a:solidFill>
              <a:effectLst/>
              <a:latin typeface="ＭＳ ゴシック" pitchFamily="49" charset="-128"/>
              <a:ea typeface="ＭＳ ゴシック" pitchFamily="49" charset="-128"/>
              <a:cs typeface="ＭＳ Ｐゴシック" pitchFamily="50" charset="-128"/>
            </a:endParaRPr>
          </a:p>
          <a:p>
            <a:pPr marL="457200" marR="0" lvl="1" indent="0" algn="just"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dirty="0">
              <a:ln>
                <a:noFill/>
              </a:ln>
              <a:solidFill>
                <a:srgbClr val="CC0099"/>
              </a:solidFill>
              <a:effectLst/>
              <a:latin typeface="ＭＳ ゴシック" pitchFamily="49" charset="-128"/>
              <a:ea typeface="ＭＳ ゴシック" pitchFamily="49" charset="-128"/>
              <a:cs typeface="ＭＳ Ｐゴシック" pitchFamily="50" charset="-128"/>
            </a:endParaRPr>
          </a:p>
          <a:p>
            <a:pPr marL="457200" marR="0" lvl="1" indent="0" algn="just"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dirty="0">
                <a:ln>
                  <a:noFill/>
                </a:ln>
                <a:solidFill>
                  <a:srgbClr val="CC0099"/>
                </a:solidFill>
                <a:effectLst/>
                <a:latin typeface="ＭＳ ゴシック" pitchFamily="49" charset="-128"/>
                <a:ea typeface="ＭＳ ゴシック" pitchFamily="49" charset="-128"/>
                <a:cs typeface="ＭＳ Ｐゴシック" pitchFamily="50" charset="-128"/>
              </a:rPr>
              <a:t>➂実習を通じて倫理課題について説明</a:t>
            </a:r>
            <a:endParaRPr kumimoji="1" lang="en-US" altLang="ja-JP" sz="3200" b="0" i="0" u="none" strike="noStrike" cap="none" normalizeH="0" baseline="0" dirty="0">
              <a:ln>
                <a:noFill/>
              </a:ln>
              <a:solidFill>
                <a:srgbClr val="CC0099"/>
              </a:solidFill>
              <a:effectLst/>
              <a:latin typeface="ＭＳ ゴシック" pitchFamily="49" charset="-128"/>
              <a:ea typeface="ＭＳ ゴシック" pitchFamily="49" charset="-128"/>
              <a:cs typeface="ＭＳ Ｐゴシック" pitchFamily="50" charset="-128"/>
            </a:endParaRPr>
          </a:p>
          <a:p>
            <a:pPr marL="457200" marR="0" lvl="1" indent="0" algn="just" defTabSz="914400" rtl="0" eaLnBrk="1" fontAlgn="base" latinLnBrk="0" hangingPunct="1">
              <a:lnSpc>
                <a:spcPct val="100000"/>
              </a:lnSpc>
              <a:spcBef>
                <a:spcPct val="0"/>
              </a:spcBef>
              <a:spcAft>
                <a:spcPct val="0"/>
              </a:spcAft>
              <a:buClrTx/>
              <a:buSzTx/>
              <a:buFontTx/>
              <a:buNone/>
              <a:tabLst/>
            </a:pPr>
            <a:r>
              <a:rPr lang="en-US" altLang="ja-JP" sz="3200" dirty="0">
                <a:solidFill>
                  <a:srgbClr val="CC0099"/>
                </a:solidFill>
                <a:latin typeface="ＭＳ ゴシック" pitchFamily="49" charset="-128"/>
                <a:ea typeface="ＭＳ ゴシック" pitchFamily="49" charset="-128"/>
                <a:cs typeface="ＭＳ Ｐゴシック" pitchFamily="50" charset="-128"/>
              </a:rPr>
              <a:t>  </a:t>
            </a:r>
            <a:r>
              <a:rPr kumimoji="1" lang="ja-JP" altLang="en-US" sz="3200" b="0" i="0" u="none" strike="noStrike" cap="none" normalizeH="0" baseline="0" dirty="0">
                <a:ln>
                  <a:noFill/>
                </a:ln>
                <a:solidFill>
                  <a:srgbClr val="CC0099"/>
                </a:solidFill>
                <a:effectLst/>
                <a:latin typeface="ＭＳ ゴシック" pitchFamily="49" charset="-128"/>
                <a:ea typeface="ＭＳ ゴシック" pitchFamily="49" charset="-128"/>
                <a:cs typeface="ＭＳ Ｐゴシック" pitchFamily="50" charset="-128"/>
              </a:rPr>
              <a:t>できる</a:t>
            </a:r>
          </a:p>
          <a:p>
            <a:pPr marL="457200" marR="0" lvl="1" indent="0" algn="just"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dirty="0">
                <a:ln>
                  <a:noFill/>
                </a:ln>
                <a:solidFill>
                  <a:srgbClr val="CC3399"/>
                </a:solidFill>
                <a:effectLst/>
                <a:latin typeface="ＭＳ ゴシック" pitchFamily="49" charset="-128"/>
                <a:ea typeface="ＭＳ ゴシック" pitchFamily="49" charset="-128"/>
                <a:cs typeface="ＭＳ Ｐゴシック" pitchFamily="50" charset="-128"/>
              </a:rPr>
              <a:t>④</a:t>
            </a:r>
            <a:r>
              <a:rPr kumimoji="1" lang="ja-JP" altLang="en-US" sz="3200" b="0" i="0" u="none" strike="noStrike" cap="none" normalizeH="0" baseline="0" dirty="0">
                <a:ln>
                  <a:noFill/>
                </a:ln>
                <a:solidFill>
                  <a:srgbClr val="CC0099"/>
                </a:solidFill>
                <a:effectLst/>
                <a:latin typeface="ＭＳ ゴシック" pitchFamily="49" charset="-128"/>
                <a:ea typeface="ＭＳ ゴシック" pitchFamily="49" charset="-128"/>
                <a:cs typeface="ＭＳ Ｐゴシック" pitchFamily="50" charset="-128"/>
              </a:rPr>
              <a:t>受講者間相互の話し合いにおいて、</a:t>
            </a:r>
            <a:endParaRPr kumimoji="1" lang="en-US" altLang="ja-JP" sz="3200" b="0" i="0" u="none" strike="noStrike" cap="none" normalizeH="0" baseline="0" dirty="0">
              <a:ln>
                <a:noFill/>
              </a:ln>
              <a:solidFill>
                <a:srgbClr val="CC0099"/>
              </a:solidFill>
              <a:effectLst/>
              <a:latin typeface="ＭＳ ゴシック" pitchFamily="49" charset="-128"/>
              <a:ea typeface="ＭＳ ゴシック" pitchFamily="49" charset="-128"/>
              <a:cs typeface="ＭＳ Ｐゴシック" pitchFamily="50" charset="-128"/>
            </a:endParaRPr>
          </a:p>
          <a:p>
            <a:pPr marL="457200" marR="0" lvl="1" indent="0" algn="just" defTabSz="914400" rtl="0" eaLnBrk="1" fontAlgn="base" latinLnBrk="0" hangingPunct="1">
              <a:lnSpc>
                <a:spcPct val="100000"/>
              </a:lnSpc>
              <a:spcBef>
                <a:spcPct val="0"/>
              </a:spcBef>
              <a:spcAft>
                <a:spcPct val="0"/>
              </a:spcAft>
              <a:buClrTx/>
              <a:buSzTx/>
              <a:buFontTx/>
              <a:buNone/>
              <a:tabLst/>
            </a:pPr>
            <a:r>
              <a:rPr lang="en-US" altLang="ja-JP" sz="3200" dirty="0">
                <a:solidFill>
                  <a:srgbClr val="CC0099"/>
                </a:solidFill>
                <a:latin typeface="ＭＳ ゴシック" pitchFamily="49" charset="-128"/>
                <a:ea typeface="ＭＳ ゴシック" pitchFamily="49" charset="-128"/>
                <a:cs typeface="ＭＳ Ｐゴシック" pitchFamily="50" charset="-128"/>
              </a:rPr>
              <a:t>  </a:t>
            </a:r>
            <a:r>
              <a:rPr kumimoji="1" lang="ja-JP" altLang="en-US" sz="3200" b="0" i="0" u="none" strike="noStrike" cap="none" normalizeH="0" baseline="0" dirty="0">
                <a:ln>
                  <a:noFill/>
                </a:ln>
                <a:solidFill>
                  <a:srgbClr val="CC0099"/>
                </a:solidFill>
                <a:effectLst/>
                <a:latin typeface="ＭＳ ゴシック" pitchFamily="49" charset="-128"/>
                <a:ea typeface="ＭＳ ゴシック" pitchFamily="49" charset="-128"/>
                <a:cs typeface="ＭＳ Ｐゴシック" pitchFamily="50" charset="-128"/>
              </a:rPr>
              <a:t>不足している知識について説明できる</a:t>
            </a:r>
            <a:endParaRPr kumimoji="1" lang="ja-JP" sz="32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D79408FC-1019-4D17-9821-FE8F6A5D8B30}" type="slidenum">
              <a:rPr kumimoji="1" lang="ja-JP" altLang="en-US" smtClean="0"/>
              <a:pPr/>
              <a:t>15</a:t>
            </a:fld>
            <a:endParaRPr kumimoji="1" lang="ja-JP" altLang="en-US"/>
          </a:p>
        </p:txBody>
      </p:sp>
      <p:sp>
        <p:nvSpPr>
          <p:cNvPr id="3" name="正方形/長方形 2"/>
          <p:cNvSpPr/>
          <p:nvPr/>
        </p:nvSpPr>
        <p:spPr>
          <a:xfrm>
            <a:off x="629308" y="260648"/>
            <a:ext cx="8208912" cy="1200329"/>
          </a:xfrm>
          <a:prstGeom prst="rect">
            <a:avLst/>
          </a:prstGeom>
          <a:solidFill>
            <a:schemeClr val="accent1">
              <a:lumMod val="20000"/>
              <a:lumOff val="80000"/>
            </a:schemeClr>
          </a:solidFill>
        </p:spPr>
        <p:txBody>
          <a:bodyPr wrap="square">
            <a:spAutoFit/>
          </a:bodyPr>
          <a:lstStyle/>
          <a:p>
            <a:r>
              <a:rPr lang="ja-JP" altLang="en-US" sz="3600" b="1" dirty="0"/>
              <a:t>「</a:t>
            </a:r>
            <a:r>
              <a:rPr lang="ja-JP" altLang="ja-JP" sz="3600" b="1" dirty="0"/>
              <a:t>ケアマネジメント基礎技術実習報告書</a:t>
            </a:r>
            <a:r>
              <a:rPr lang="ja-JP" altLang="en-US" sz="3600" b="1" dirty="0"/>
              <a:t>」の発表および意見交換</a:t>
            </a:r>
            <a:endParaRPr lang="ja-JP" altLang="en-US" sz="3600" dirty="0"/>
          </a:p>
        </p:txBody>
      </p:sp>
      <p:sp>
        <p:nvSpPr>
          <p:cNvPr id="4" name="正方形/長方形 3"/>
          <p:cNvSpPr/>
          <p:nvPr/>
        </p:nvSpPr>
        <p:spPr>
          <a:xfrm>
            <a:off x="323528" y="2156379"/>
            <a:ext cx="8820472" cy="4555093"/>
          </a:xfrm>
          <a:prstGeom prst="rect">
            <a:avLst/>
          </a:prstGeom>
        </p:spPr>
        <p:txBody>
          <a:bodyPr wrap="square">
            <a:spAutoFit/>
          </a:bodyPr>
          <a:lstStyle/>
          <a:p>
            <a:r>
              <a:rPr lang="ja-JP" altLang="ja-JP" sz="3600" b="1" dirty="0">
                <a:solidFill>
                  <a:srgbClr val="FF0000"/>
                </a:solidFill>
              </a:rPr>
              <a:t>１．ケアマネジメントプロセスの体験チェック</a:t>
            </a:r>
            <a:r>
              <a:rPr lang="en-US" altLang="ja-JP" sz="3600" b="1" dirty="0">
                <a:solidFill>
                  <a:srgbClr val="FF0000"/>
                </a:solidFill>
              </a:rPr>
              <a:t>  </a:t>
            </a:r>
          </a:p>
          <a:p>
            <a:r>
              <a:rPr lang="en-US" altLang="ja-JP" sz="2400" b="1" dirty="0">
                <a:solidFill>
                  <a:schemeClr val="tx1">
                    <a:lumMod val="75000"/>
                    <a:lumOff val="25000"/>
                  </a:schemeClr>
                </a:solidFill>
              </a:rPr>
              <a:t>  </a:t>
            </a:r>
            <a:endParaRPr lang="en-US" altLang="ja-JP" sz="2400" b="1" dirty="0">
              <a:solidFill>
                <a:srgbClr val="FF0000"/>
              </a:solidFill>
            </a:endParaRPr>
          </a:p>
          <a:p>
            <a:r>
              <a:rPr lang="ja-JP" altLang="ja-JP" sz="3600" dirty="0"/>
              <a:t> </a:t>
            </a:r>
            <a:r>
              <a:rPr lang="ja-JP" altLang="ja-JP" sz="3600" b="1" dirty="0">
                <a:solidFill>
                  <a:srgbClr val="FF0000"/>
                </a:solidFill>
              </a:rPr>
              <a:t>２．実習全体を通じての振り返り</a:t>
            </a:r>
            <a:endParaRPr lang="en-US" altLang="ja-JP" sz="3600" b="1" dirty="0">
              <a:solidFill>
                <a:srgbClr val="FF0000"/>
              </a:solidFill>
            </a:endParaRPr>
          </a:p>
          <a:p>
            <a:r>
              <a:rPr lang="ja-JP" altLang="en-US" sz="3600" b="1" dirty="0">
                <a:solidFill>
                  <a:srgbClr val="FF0000"/>
                </a:solidFill>
              </a:rPr>
              <a:t>　　　　　　　　　　　</a:t>
            </a:r>
            <a:r>
              <a:rPr lang="ja-JP" altLang="en-US" sz="3600" b="1" dirty="0">
                <a:solidFill>
                  <a:srgbClr val="0000FF"/>
                </a:solidFill>
              </a:rPr>
              <a:t>↓</a:t>
            </a:r>
            <a:endParaRPr lang="ja-JP" altLang="ja-JP" sz="3600" b="1" dirty="0">
              <a:solidFill>
                <a:srgbClr val="0000FF"/>
              </a:solidFill>
            </a:endParaRPr>
          </a:p>
          <a:p>
            <a:r>
              <a:rPr lang="en-US" altLang="ja-JP" sz="2800" dirty="0"/>
              <a:t> </a:t>
            </a:r>
            <a:r>
              <a:rPr lang="ja-JP" altLang="en-US" sz="2800" dirty="0"/>
              <a:t>　</a:t>
            </a:r>
            <a:r>
              <a:rPr lang="ja-JP" altLang="en-US" sz="3600" dirty="0"/>
              <a:t>　</a:t>
            </a:r>
            <a:r>
              <a:rPr lang="ja-JP" altLang="en-US" sz="3600" b="1" dirty="0">
                <a:solidFill>
                  <a:schemeClr val="tx1">
                    <a:lumMod val="75000"/>
                    <a:lumOff val="25000"/>
                  </a:schemeClr>
                </a:solidFill>
              </a:rPr>
              <a:t>チェック項目を振り返って、実習で感じた</a:t>
            </a:r>
            <a:endParaRPr lang="en-US" altLang="ja-JP" sz="3600" b="1" dirty="0">
              <a:solidFill>
                <a:schemeClr val="tx1">
                  <a:lumMod val="75000"/>
                  <a:lumOff val="25000"/>
                </a:schemeClr>
              </a:solidFill>
            </a:endParaRPr>
          </a:p>
          <a:p>
            <a:r>
              <a:rPr lang="ja-JP" altLang="en-US" sz="3600" b="1" dirty="0">
                <a:solidFill>
                  <a:schemeClr val="tx1">
                    <a:lumMod val="75000"/>
                    <a:lumOff val="25000"/>
                  </a:schemeClr>
                </a:solidFill>
              </a:rPr>
              <a:t>　　ことや課題および今後の学習目標を発表</a:t>
            </a:r>
            <a:endParaRPr lang="en-US" altLang="ja-JP" sz="3600" b="1" dirty="0">
              <a:solidFill>
                <a:schemeClr val="tx1">
                  <a:lumMod val="75000"/>
                  <a:lumOff val="25000"/>
                </a:schemeClr>
              </a:solidFill>
            </a:endParaRPr>
          </a:p>
          <a:p>
            <a:r>
              <a:rPr lang="ja-JP" altLang="en-US" sz="3600" b="1" dirty="0">
                <a:solidFill>
                  <a:schemeClr val="tx1">
                    <a:lumMod val="75000"/>
                    <a:lumOff val="25000"/>
                  </a:schemeClr>
                </a:solidFill>
              </a:rPr>
              <a:t>　　します</a:t>
            </a:r>
            <a:endParaRPr lang="en-US" altLang="ja-JP" sz="3600" b="1" dirty="0">
              <a:solidFill>
                <a:schemeClr val="tx1">
                  <a:lumMod val="75000"/>
                  <a:lumOff val="25000"/>
                </a:schemeClr>
              </a:solidFill>
            </a:endParaRPr>
          </a:p>
          <a:p>
            <a:endParaRPr lang="ja-JP" altLang="ja-JP" sz="1000" dirty="0"/>
          </a:p>
          <a:p>
            <a:r>
              <a:rPr lang="ja-JP" altLang="ja-JP" sz="2800" dirty="0"/>
              <a:t>　</a:t>
            </a:r>
            <a:r>
              <a:rPr lang="en-US" altLang="ja-JP" sz="2800" dirty="0">
                <a:solidFill>
                  <a:schemeClr val="accent6">
                    <a:lumMod val="50000"/>
                  </a:schemeClr>
                </a:solidFill>
              </a:rPr>
              <a:t>         </a:t>
            </a:r>
            <a:r>
              <a:rPr lang="ja-JP" altLang="ja-JP" sz="4000" dirty="0">
                <a:solidFill>
                  <a:schemeClr val="accent6">
                    <a:lumMod val="50000"/>
                  </a:schemeClr>
                </a:solidFill>
              </a:rPr>
              <a:t>【</a:t>
            </a:r>
            <a:r>
              <a:rPr lang="en-US" altLang="ja-JP" sz="4000" dirty="0">
                <a:solidFill>
                  <a:schemeClr val="accent6">
                    <a:lumMod val="50000"/>
                  </a:schemeClr>
                </a:solidFill>
              </a:rPr>
              <a:t>1</a:t>
            </a:r>
            <a:r>
              <a:rPr lang="ja-JP" altLang="ja-JP" sz="4000" dirty="0">
                <a:solidFill>
                  <a:schemeClr val="accent6">
                    <a:lumMod val="50000"/>
                  </a:schemeClr>
                </a:solidFill>
              </a:rPr>
              <a:t>人</a:t>
            </a:r>
            <a:r>
              <a:rPr lang="ja-JP" altLang="en-US" sz="4000" b="1" dirty="0">
                <a:solidFill>
                  <a:srgbClr val="FF0000"/>
                </a:solidFill>
              </a:rPr>
              <a:t>３</a:t>
            </a:r>
            <a:r>
              <a:rPr lang="ja-JP" altLang="ja-JP" sz="4000" b="1" dirty="0">
                <a:solidFill>
                  <a:srgbClr val="FF0000"/>
                </a:solidFill>
              </a:rPr>
              <a:t>分</a:t>
            </a:r>
            <a:r>
              <a:rPr lang="ja-JP" altLang="ja-JP" sz="4000" dirty="0">
                <a:solidFill>
                  <a:schemeClr val="accent6">
                    <a:lumMod val="50000"/>
                  </a:schemeClr>
                </a:solidFill>
              </a:rPr>
              <a:t>×６人＝</a:t>
            </a:r>
            <a:r>
              <a:rPr lang="ja-JP" altLang="en-US" sz="4000" dirty="0">
                <a:solidFill>
                  <a:schemeClr val="accent6">
                    <a:lumMod val="50000"/>
                  </a:schemeClr>
                </a:solidFill>
              </a:rPr>
              <a:t>　</a:t>
            </a:r>
            <a:r>
              <a:rPr lang="ja-JP" altLang="en-US" sz="4000" b="1" dirty="0">
                <a:solidFill>
                  <a:srgbClr val="0070C0"/>
                </a:solidFill>
              </a:rPr>
              <a:t>２</a:t>
            </a:r>
            <a:r>
              <a:rPr lang="ja-JP" altLang="ja-JP" sz="4000" b="1" dirty="0">
                <a:solidFill>
                  <a:srgbClr val="0070C0"/>
                </a:solidFill>
              </a:rPr>
              <a:t>０分</a:t>
            </a:r>
            <a:r>
              <a:rPr lang="ja-JP" altLang="en-US" sz="4000" b="1" dirty="0">
                <a:solidFill>
                  <a:srgbClr val="0070C0"/>
                </a:solidFill>
              </a:rPr>
              <a:t>　</a:t>
            </a:r>
            <a:r>
              <a:rPr lang="ja-JP" altLang="ja-JP" sz="4000" dirty="0">
                <a:solidFill>
                  <a:schemeClr val="accent6">
                    <a:lumMod val="50000"/>
                  </a:schemeClr>
                </a:solidFill>
              </a:rPr>
              <a:t>】</a:t>
            </a:r>
            <a:endParaRPr lang="ja-JP" altLang="en-US" sz="2800" dirty="0">
              <a:solidFill>
                <a:schemeClr val="accent6">
                  <a:lumMod val="50000"/>
                </a:schemeClr>
              </a:solidFill>
            </a:endParaRPr>
          </a:p>
        </p:txBody>
      </p:sp>
      <p:sp>
        <p:nvSpPr>
          <p:cNvPr id="1026" name="AutoShape 2"/>
          <p:cNvSpPr>
            <a:spLocks noChangeArrowheads="1"/>
          </p:cNvSpPr>
          <p:nvPr/>
        </p:nvSpPr>
        <p:spPr bwMode="auto">
          <a:xfrm>
            <a:off x="6084168" y="987927"/>
            <a:ext cx="2952328" cy="1009853"/>
          </a:xfrm>
          <a:prstGeom prst="foldedCorner">
            <a:avLst>
              <a:gd name="adj" fmla="val 10981"/>
            </a:avLst>
          </a:prstGeom>
          <a:solidFill>
            <a:srgbClr val="FFFF00"/>
          </a:solidFill>
          <a:ln w="9525">
            <a:solidFill>
              <a:schemeClr val="bg1"/>
            </a:solidFill>
            <a:round/>
            <a:headEnd/>
            <a:tailEnd/>
          </a:ln>
        </p:spPr>
        <p:txBody>
          <a:bodyPr vert="horz" wrap="square" lIns="16560" tIns="180000" rIns="16560" bIns="889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dirty="0">
                <a:ln>
                  <a:noFill/>
                </a:ln>
                <a:solidFill>
                  <a:schemeClr val="tx1"/>
                </a:solidFill>
                <a:effectLst/>
                <a:latin typeface="HGSｺﾞｼｯｸM" pitchFamily="50" charset="-128"/>
                <a:ea typeface="HGSｺﾞｼｯｸM" pitchFamily="50" charset="-128"/>
                <a:cs typeface="ＭＳ Ｐゴシック" pitchFamily="50" charset="-128"/>
              </a:rPr>
              <a:t>「実習の手引」</a:t>
            </a:r>
            <a:endParaRPr kumimoji="1" lang="en-US" altLang="ja-JP" sz="3200" b="0" i="0" u="none" strike="noStrike" cap="none" normalizeH="0" baseline="0" dirty="0">
              <a:ln>
                <a:noFill/>
              </a:ln>
              <a:solidFill>
                <a:schemeClr val="tx1"/>
              </a:solidFill>
              <a:effectLst/>
              <a:latin typeface="HGSｺﾞｼｯｸM" pitchFamily="50" charset="-128"/>
              <a:ea typeface="HGSｺﾞｼｯｸM" pitchFamily="50"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lang="ja-JP" altLang="en-US" sz="3200" dirty="0">
                <a:latin typeface="HGSｺﾞｼｯｸM" pitchFamily="50" charset="-128"/>
                <a:ea typeface="HGSｺﾞｼｯｸM" pitchFamily="50" charset="-128"/>
                <a:cs typeface="ＭＳ Ｐゴシック" pitchFamily="50" charset="-128"/>
              </a:rPr>
              <a:t>Ｐ</a:t>
            </a:r>
            <a:r>
              <a:rPr lang="en-US" altLang="ja-JP" sz="3200" dirty="0">
                <a:latin typeface="HGSｺﾞｼｯｸM" pitchFamily="50" charset="-128"/>
                <a:ea typeface="HGSｺﾞｼｯｸM" pitchFamily="50" charset="-128"/>
                <a:cs typeface="ＭＳ Ｐゴシック" pitchFamily="50" charset="-128"/>
              </a:rPr>
              <a:t>62-63</a:t>
            </a:r>
            <a:endParaRPr kumimoji="1" lang="ja-JP" sz="32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692696"/>
          </a:xfrm>
          <a:solidFill>
            <a:schemeClr val="accent6">
              <a:lumMod val="20000"/>
              <a:lumOff val="80000"/>
            </a:schemeClr>
          </a:solidFill>
        </p:spPr>
        <p:txBody>
          <a:bodyPr>
            <a:normAutofit/>
          </a:bodyPr>
          <a:lstStyle/>
          <a:p>
            <a:r>
              <a:rPr kumimoji="1" lang="ja-JP" altLang="en-US" sz="3600" dirty="0"/>
              <a:t>報告の進め方</a:t>
            </a:r>
            <a:r>
              <a:rPr kumimoji="1" lang="ja-JP" altLang="en-US" sz="2800" dirty="0"/>
              <a:t>　</a:t>
            </a:r>
          </a:p>
        </p:txBody>
      </p:sp>
      <p:sp>
        <p:nvSpPr>
          <p:cNvPr id="4" name="スライド番号プレースホルダ 3"/>
          <p:cNvSpPr>
            <a:spLocks noGrp="1"/>
          </p:cNvSpPr>
          <p:nvPr>
            <p:ph type="sldNum" sz="quarter" idx="12"/>
          </p:nvPr>
        </p:nvSpPr>
        <p:spPr/>
        <p:txBody>
          <a:bodyPr/>
          <a:lstStyle/>
          <a:p>
            <a:fld id="{D79408FC-1019-4D17-9821-FE8F6A5D8B30}" type="slidenum">
              <a:rPr kumimoji="1" lang="ja-JP" altLang="en-US" smtClean="0"/>
              <a:pPr/>
              <a:t>16</a:t>
            </a:fld>
            <a:endParaRPr kumimoji="1" lang="ja-JP" altLang="en-US"/>
          </a:p>
        </p:txBody>
      </p:sp>
      <p:pic>
        <p:nvPicPr>
          <p:cNvPr id="32770" name="Picture 2"/>
          <p:cNvPicPr>
            <a:picLocks noGrp="1" noChangeAspect="1" noChangeArrowheads="1"/>
          </p:cNvPicPr>
          <p:nvPr>
            <p:ph idx="1"/>
          </p:nvPr>
        </p:nvPicPr>
        <p:blipFill>
          <a:blip r:embed="rId2" cstate="print"/>
          <a:srcRect/>
          <a:stretch>
            <a:fillRect/>
          </a:stretch>
        </p:blipFill>
        <p:spPr bwMode="auto">
          <a:xfrm>
            <a:off x="395536" y="980728"/>
            <a:ext cx="3488225" cy="4021907"/>
          </a:xfrm>
          <a:prstGeom prst="rect">
            <a:avLst/>
          </a:prstGeom>
          <a:solidFill>
            <a:schemeClr val="accent3">
              <a:lumMod val="20000"/>
              <a:lumOff val="80000"/>
            </a:schemeClr>
          </a:solidFill>
          <a:ln w="9525">
            <a:solidFill>
              <a:schemeClr val="tx2"/>
            </a:solidFill>
            <a:miter lim="800000"/>
            <a:headEnd/>
            <a:tailEnd/>
          </a:ln>
          <a:effectLst/>
        </p:spPr>
      </p:pic>
      <p:pic>
        <p:nvPicPr>
          <p:cNvPr id="32773" name="Picture 5"/>
          <p:cNvPicPr>
            <a:picLocks noChangeAspect="1" noChangeArrowheads="1"/>
          </p:cNvPicPr>
          <p:nvPr/>
        </p:nvPicPr>
        <p:blipFill>
          <a:blip r:embed="rId3" cstate="print"/>
          <a:srcRect/>
          <a:stretch>
            <a:fillRect/>
          </a:stretch>
        </p:blipFill>
        <p:spPr bwMode="auto">
          <a:xfrm>
            <a:off x="539552" y="2636912"/>
            <a:ext cx="3583780" cy="3816424"/>
          </a:xfrm>
          <a:prstGeom prst="rect">
            <a:avLst/>
          </a:prstGeom>
          <a:solidFill>
            <a:schemeClr val="accent3">
              <a:lumMod val="20000"/>
              <a:lumOff val="80000"/>
            </a:schemeClr>
          </a:solidFill>
          <a:ln w="9525">
            <a:solidFill>
              <a:schemeClr val="tx2"/>
            </a:solidFill>
            <a:miter lim="800000"/>
            <a:headEnd/>
            <a:tailEnd/>
          </a:ln>
          <a:effectLst/>
        </p:spPr>
      </p:pic>
      <p:sp>
        <p:nvSpPr>
          <p:cNvPr id="12" name="テキスト ボックス 11"/>
          <p:cNvSpPr txBox="1"/>
          <p:nvPr/>
        </p:nvSpPr>
        <p:spPr>
          <a:xfrm>
            <a:off x="4211960" y="980728"/>
            <a:ext cx="4932040" cy="5724644"/>
          </a:xfrm>
          <a:prstGeom prst="rect">
            <a:avLst/>
          </a:prstGeom>
          <a:noFill/>
        </p:spPr>
        <p:txBody>
          <a:bodyPr wrap="square" rtlCol="0">
            <a:spAutoFit/>
          </a:bodyPr>
          <a:lstStyle/>
          <a:p>
            <a:pPr lvl="0" algn="just" fontAlgn="base">
              <a:spcBef>
                <a:spcPct val="0"/>
              </a:spcBef>
              <a:spcAft>
                <a:spcPct val="0"/>
              </a:spcAft>
            </a:pPr>
            <a:r>
              <a:rPr lang="ja-JP" altLang="en-US" sz="2800" b="1" dirty="0">
                <a:latin typeface="HGPｺﾞｼｯｸM" pitchFamily="50" charset="-128"/>
                <a:ea typeface="HGPｺﾞｼｯｸM" pitchFamily="50" charset="-128"/>
                <a:cs typeface="ＭＳ Ｐゴシック" pitchFamily="50" charset="-128"/>
              </a:rPr>
              <a:t>➊　</a:t>
            </a:r>
            <a:r>
              <a:rPr lang="ja-JP" altLang="en-US" sz="2800" b="1" dirty="0">
                <a:solidFill>
                  <a:srgbClr val="7030A0"/>
                </a:solidFill>
                <a:latin typeface="HGPｺﾞｼｯｸM" pitchFamily="50" charset="-128"/>
                <a:ea typeface="HGPｺﾞｼｯｸM" pitchFamily="50" charset="-128"/>
                <a:cs typeface="ＭＳ Ｐゴシック" pitchFamily="50" charset="-128"/>
              </a:rPr>
              <a:t>「ケアマネジメントプロセスの</a:t>
            </a:r>
            <a:endParaRPr lang="en-US" altLang="ja-JP" sz="2800" b="1" dirty="0">
              <a:solidFill>
                <a:srgbClr val="7030A0"/>
              </a:solidFill>
              <a:latin typeface="HGPｺﾞｼｯｸM" pitchFamily="50" charset="-128"/>
              <a:ea typeface="HGPｺﾞｼｯｸM" pitchFamily="50" charset="-128"/>
              <a:cs typeface="ＭＳ Ｐゴシック" pitchFamily="50" charset="-128"/>
            </a:endParaRPr>
          </a:p>
          <a:p>
            <a:pPr lvl="0" algn="just" fontAlgn="base">
              <a:spcBef>
                <a:spcPct val="0"/>
              </a:spcBef>
              <a:spcAft>
                <a:spcPct val="0"/>
              </a:spcAft>
            </a:pPr>
            <a:r>
              <a:rPr lang="ja-JP" altLang="en-US" sz="2800" b="1" dirty="0">
                <a:solidFill>
                  <a:srgbClr val="7030A0"/>
                </a:solidFill>
                <a:latin typeface="HGPｺﾞｼｯｸM" pitchFamily="50" charset="-128"/>
                <a:ea typeface="HGPｺﾞｼｯｸM" pitchFamily="50" charset="-128"/>
                <a:cs typeface="ＭＳ Ｐゴシック" pitchFamily="50" charset="-128"/>
              </a:rPr>
              <a:t>　体験チェック</a:t>
            </a:r>
            <a:r>
              <a:rPr lang="en-US" altLang="ja-JP" sz="2800" b="1" dirty="0">
                <a:solidFill>
                  <a:srgbClr val="7030A0"/>
                </a:solidFill>
                <a:latin typeface="HGPｺﾞｼｯｸM" pitchFamily="50" charset="-128"/>
                <a:ea typeface="HGPｺﾞｼｯｸM" pitchFamily="50" charset="-128"/>
                <a:cs typeface="ＭＳ Ｐゴシック" pitchFamily="50" charset="-128"/>
              </a:rPr>
              <a:t>(</a:t>
            </a:r>
            <a:r>
              <a:rPr lang="ja-JP" altLang="en-US" sz="2800" b="1" dirty="0">
                <a:solidFill>
                  <a:srgbClr val="7030A0"/>
                </a:solidFill>
                <a:latin typeface="HGPｺﾞｼｯｸM" pitchFamily="50" charset="-128"/>
                <a:ea typeface="HGPｺﾞｼｯｸM" pitchFamily="50" charset="-128"/>
                <a:cs typeface="ＭＳ Ｐゴシック" pitchFamily="50" charset="-128"/>
              </a:rPr>
              <a:t>自己チェック</a:t>
            </a:r>
            <a:r>
              <a:rPr lang="en-US" altLang="ja-JP" sz="2800" b="1" dirty="0">
                <a:solidFill>
                  <a:srgbClr val="7030A0"/>
                </a:solidFill>
                <a:latin typeface="HGPｺﾞｼｯｸM" pitchFamily="50" charset="-128"/>
                <a:ea typeface="HGPｺﾞｼｯｸM" pitchFamily="50" charset="-128"/>
                <a:cs typeface="ＭＳ Ｐゴシック" pitchFamily="50" charset="-128"/>
              </a:rPr>
              <a:t>)</a:t>
            </a:r>
            <a:r>
              <a:rPr lang="ja-JP" altLang="en-US" sz="2800" b="1" dirty="0">
                <a:solidFill>
                  <a:srgbClr val="7030A0"/>
                </a:solidFill>
                <a:latin typeface="HGPｺﾞｼｯｸM" pitchFamily="50" charset="-128"/>
                <a:ea typeface="HGPｺﾞｼｯｸM" pitchFamily="50" charset="-128"/>
                <a:cs typeface="ＭＳ Ｐゴシック" pitchFamily="50" charset="-128"/>
              </a:rPr>
              <a:t>」</a:t>
            </a:r>
            <a:r>
              <a:rPr lang="ja-JP" altLang="en-US" sz="2800" b="1" dirty="0">
                <a:latin typeface="HGPｺﾞｼｯｸM" pitchFamily="50" charset="-128"/>
                <a:ea typeface="HGPｺﾞｼｯｸM" pitchFamily="50" charset="-128"/>
                <a:cs typeface="ＭＳ Ｐゴシック" pitchFamily="50" charset="-128"/>
              </a:rPr>
              <a:t>を</a:t>
            </a:r>
            <a:endParaRPr lang="en-US" altLang="ja-JP" sz="2800" b="1" dirty="0">
              <a:latin typeface="HGPｺﾞｼｯｸM" pitchFamily="50" charset="-128"/>
              <a:ea typeface="HGPｺﾞｼｯｸM" pitchFamily="50" charset="-128"/>
              <a:cs typeface="ＭＳ Ｐゴシック" pitchFamily="50" charset="-128"/>
            </a:endParaRPr>
          </a:p>
          <a:p>
            <a:pPr lvl="0" algn="just" fontAlgn="base">
              <a:spcBef>
                <a:spcPct val="0"/>
              </a:spcBef>
              <a:spcAft>
                <a:spcPct val="0"/>
              </a:spcAft>
            </a:pPr>
            <a:r>
              <a:rPr lang="ja-JP" altLang="en-US" sz="2800" b="1" dirty="0">
                <a:latin typeface="HGPｺﾞｼｯｸM" pitchFamily="50" charset="-128"/>
                <a:ea typeface="HGPｺﾞｼｯｸM" pitchFamily="50" charset="-128"/>
                <a:cs typeface="ＭＳ Ｐゴシック" pitchFamily="50" charset="-128"/>
              </a:rPr>
              <a:t>　用いて、実習事業所から説明</a:t>
            </a:r>
            <a:endParaRPr lang="en-US" altLang="ja-JP" sz="2800" b="1" dirty="0">
              <a:latin typeface="HGPｺﾞｼｯｸM" pitchFamily="50" charset="-128"/>
              <a:ea typeface="HGPｺﾞｼｯｸM" pitchFamily="50" charset="-128"/>
              <a:cs typeface="ＭＳ Ｐゴシック" pitchFamily="50" charset="-128"/>
            </a:endParaRPr>
          </a:p>
          <a:p>
            <a:pPr lvl="0" algn="just" fontAlgn="base">
              <a:spcBef>
                <a:spcPct val="0"/>
              </a:spcBef>
              <a:spcAft>
                <a:spcPct val="0"/>
              </a:spcAft>
            </a:pPr>
            <a:r>
              <a:rPr lang="ja-JP" altLang="en-US" sz="2800" b="1" dirty="0">
                <a:latin typeface="HGPｺﾞｼｯｸM" pitchFamily="50" charset="-128"/>
                <a:ea typeface="HGPｺﾞｼｯｸM" pitchFamily="50" charset="-128"/>
                <a:cs typeface="ＭＳ Ｐゴシック" pitchFamily="50" charset="-128"/>
              </a:rPr>
              <a:t>　及び体験したかを発表</a:t>
            </a:r>
            <a:endParaRPr lang="en-US" altLang="ja-JP" sz="2800" b="1" dirty="0">
              <a:latin typeface="HGPｺﾞｼｯｸM" pitchFamily="50" charset="-128"/>
              <a:ea typeface="HGPｺﾞｼｯｸM" pitchFamily="50" charset="-128"/>
              <a:cs typeface="ＭＳ Ｐゴシック" pitchFamily="50" charset="-128"/>
            </a:endParaRPr>
          </a:p>
          <a:p>
            <a:pPr lvl="0" algn="just" fontAlgn="base">
              <a:spcBef>
                <a:spcPct val="0"/>
              </a:spcBef>
              <a:spcAft>
                <a:spcPct val="0"/>
              </a:spcAft>
            </a:pPr>
            <a:endParaRPr lang="en-US" altLang="ja-JP" sz="1400" b="1" dirty="0">
              <a:latin typeface="HGPｺﾞｼｯｸM" pitchFamily="50" charset="-128"/>
              <a:ea typeface="HGPｺﾞｼｯｸM" pitchFamily="50" charset="-128"/>
              <a:cs typeface="ＭＳ Ｐゴシック" pitchFamily="50" charset="-128"/>
            </a:endParaRPr>
          </a:p>
          <a:p>
            <a:pPr lvl="0" algn="just" fontAlgn="base">
              <a:spcBef>
                <a:spcPct val="0"/>
              </a:spcBef>
              <a:spcAft>
                <a:spcPct val="0"/>
              </a:spcAft>
            </a:pPr>
            <a:r>
              <a:rPr lang="ja-JP" altLang="en-US" sz="2800" b="1" dirty="0">
                <a:latin typeface="+mj-ea"/>
                <a:ea typeface="+mj-ea"/>
              </a:rPr>
              <a:t>➋</a:t>
            </a:r>
            <a:r>
              <a:rPr lang="ja-JP" altLang="en-US" sz="2800" b="1" dirty="0">
                <a:solidFill>
                  <a:schemeClr val="accent6">
                    <a:lumMod val="50000"/>
                  </a:schemeClr>
                </a:solidFill>
                <a:latin typeface="HGｺﾞｼｯｸM" pitchFamily="49" charset="-128"/>
                <a:ea typeface="HGｺﾞｼｯｸM" pitchFamily="49" charset="-128"/>
                <a:cs typeface="ＭＳ Ｐゴシック" pitchFamily="50" charset="-128"/>
              </a:rPr>
              <a:t>「実習全体を通じての振り</a:t>
            </a:r>
            <a:endParaRPr lang="en-US" altLang="ja-JP" sz="2800" b="1" dirty="0">
              <a:solidFill>
                <a:schemeClr val="accent6">
                  <a:lumMod val="50000"/>
                </a:schemeClr>
              </a:solidFill>
              <a:latin typeface="HGｺﾞｼｯｸM" pitchFamily="49" charset="-128"/>
              <a:ea typeface="HGｺﾞｼｯｸM" pitchFamily="49" charset="-128"/>
              <a:cs typeface="ＭＳ Ｐゴシック" pitchFamily="50" charset="-128"/>
            </a:endParaRPr>
          </a:p>
          <a:p>
            <a:pPr algn="just" fontAlgn="base">
              <a:spcBef>
                <a:spcPct val="0"/>
              </a:spcBef>
              <a:spcAft>
                <a:spcPct val="0"/>
              </a:spcAft>
            </a:pPr>
            <a:r>
              <a:rPr lang="ja-JP" altLang="en-US" sz="2800" b="1" dirty="0">
                <a:solidFill>
                  <a:schemeClr val="accent6">
                    <a:lumMod val="50000"/>
                  </a:schemeClr>
                </a:solidFill>
                <a:latin typeface="HGｺﾞｼｯｸM" pitchFamily="49" charset="-128"/>
                <a:ea typeface="HGｺﾞｼｯｸM" pitchFamily="49" charset="-128"/>
                <a:cs typeface="ＭＳ Ｐゴシック" pitchFamily="50" charset="-128"/>
              </a:rPr>
              <a:t>　返り（受講者）」</a:t>
            </a:r>
            <a:r>
              <a:rPr lang="ja-JP" altLang="en-US" sz="2800" b="1" dirty="0">
                <a:latin typeface="HGPｺﾞｼｯｸM" pitchFamily="50" charset="-128"/>
                <a:ea typeface="HGPｺﾞｼｯｸM" pitchFamily="50" charset="-128"/>
                <a:cs typeface="ＭＳ Ｐゴシック" pitchFamily="50" charset="-128"/>
              </a:rPr>
              <a:t>を発表</a:t>
            </a:r>
            <a:endParaRPr lang="en-US" altLang="ja-JP" sz="2800" b="1" dirty="0">
              <a:latin typeface="HGPｺﾞｼｯｸM" pitchFamily="50" charset="-128"/>
              <a:ea typeface="HGPｺﾞｼｯｸM" pitchFamily="50" charset="-128"/>
              <a:cs typeface="ＭＳ Ｐゴシック" pitchFamily="50" charset="-128"/>
            </a:endParaRPr>
          </a:p>
          <a:p>
            <a:pPr algn="just" fontAlgn="base">
              <a:spcBef>
                <a:spcPct val="0"/>
              </a:spcBef>
              <a:spcAft>
                <a:spcPct val="0"/>
              </a:spcAft>
            </a:pPr>
            <a:endParaRPr lang="en-US" altLang="ja-JP" sz="1400" b="1" dirty="0">
              <a:latin typeface="HGPｺﾞｼｯｸM" pitchFamily="50" charset="-128"/>
              <a:ea typeface="HGPｺﾞｼｯｸM" pitchFamily="50" charset="-128"/>
              <a:cs typeface="ＭＳ Ｐゴシック" pitchFamily="50" charset="-128"/>
            </a:endParaRPr>
          </a:p>
          <a:p>
            <a:pPr lvl="0" algn="just" fontAlgn="base">
              <a:spcBef>
                <a:spcPct val="0"/>
              </a:spcBef>
              <a:spcAft>
                <a:spcPct val="0"/>
              </a:spcAft>
            </a:pPr>
            <a:r>
              <a:rPr lang="ja-JP" altLang="en-US" sz="2800" b="1" dirty="0">
                <a:latin typeface="+mj-ea"/>
                <a:ea typeface="+mj-ea"/>
              </a:rPr>
              <a:t>❸</a:t>
            </a:r>
            <a:r>
              <a:rPr lang="en-US" altLang="ja-JP" sz="2800" dirty="0">
                <a:latin typeface="+mn-ea"/>
                <a:cs typeface="ＭＳ Ｐゴシック" pitchFamily="50" charset="-128"/>
              </a:rPr>
              <a:t> </a:t>
            </a:r>
            <a:r>
              <a:rPr lang="ja-JP" altLang="en-US" sz="2800" b="1" dirty="0">
                <a:solidFill>
                  <a:srgbClr val="0070C0"/>
                </a:solidFill>
                <a:effectLst>
                  <a:outerShdw blurRad="38100" dist="38100" dir="2700000" algn="tl">
                    <a:srgbClr val="000000">
                      <a:alpha val="43137"/>
                    </a:srgbClr>
                  </a:outerShdw>
                </a:effectLst>
                <a:latin typeface="+mn-ea"/>
                <a:cs typeface="ＭＳ Ｐゴシック" pitchFamily="50" charset="-128"/>
              </a:rPr>
              <a:t>「指導者からのコメント」</a:t>
            </a:r>
            <a:r>
              <a:rPr lang="ja-JP" altLang="en-US" sz="2800" b="1" dirty="0">
                <a:effectLst>
                  <a:outerShdw blurRad="38100" dist="38100" dir="2700000" algn="tl">
                    <a:srgbClr val="000000">
                      <a:alpha val="43137"/>
                    </a:srgbClr>
                  </a:outerShdw>
                </a:effectLst>
                <a:latin typeface="+mn-ea"/>
                <a:cs typeface="ＭＳ Ｐゴシック" pitchFamily="50" charset="-128"/>
              </a:rPr>
              <a:t>を</a:t>
            </a:r>
            <a:endParaRPr lang="en-US" altLang="ja-JP" sz="2800" b="1" dirty="0">
              <a:effectLst>
                <a:outerShdw blurRad="38100" dist="38100" dir="2700000" algn="tl">
                  <a:srgbClr val="000000">
                    <a:alpha val="43137"/>
                  </a:srgbClr>
                </a:outerShdw>
              </a:effectLst>
              <a:latin typeface="+mn-ea"/>
              <a:cs typeface="ＭＳ Ｐゴシック" pitchFamily="50" charset="-128"/>
            </a:endParaRPr>
          </a:p>
          <a:p>
            <a:pPr lvl="0" algn="just" fontAlgn="base">
              <a:spcBef>
                <a:spcPct val="0"/>
              </a:spcBef>
              <a:spcAft>
                <a:spcPct val="0"/>
              </a:spcAft>
            </a:pPr>
            <a:r>
              <a:rPr lang="ja-JP" altLang="en-US" sz="2800" b="1" dirty="0">
                <a:effectLst>
                  <a:outerShdw blurRad="38100" dist="38100" dir="2700000" algn="tl">
                    <a:srgbClr val="000000">
                      <a:alpha val="43137"/>
                    </a:srgbClr>
                  </a:outerShdw>
                </a:effectLst>
                <a:latin typeface="+mn-ea"/>
                <a:cs typeface="ＭＳ Ｐゴシック" pitchFamily="50" charset="-128"/>
              </a:rPr>
              <a:t>　　発表</a:t>
            </a:r>
            <a:endParaRPr lang="en-US" altLang="ja-JP" sz="2800" b="1" dirty="0">
              <a:effectLst>
                <a:outerShdw blurRad="38100" dist="38100" dir="2700000" algn="tl">
                  <a:srgbClr val="000000">
                    <a:alpha val="43137"/>
                  </a:srgbClr>
                </a:outerShdw>
              </a:effectLst>
              <a:latin typeface="+mn-ea"/>
              <a:cs typeface="ＭＳ Ｐゴシック" pitchFamily="50" charset="-128"/>
            </a:endParaRPr>
          </a:p>
          <a:p>
            <a:pPr lvl="0" algn="just" fontAlgn="base">
              <a:spcBef>
                <a:spcPct val="0"/>
              </a:spcBef>
              <a:spcAft>
                <a:spcPct val="0"/>
              </a:spcAft>
            </a:pPr>
            <a:r>
              <a:rPr lang="ja-JP" altLang="en-US" sz="2800" b="1" dirty="0">
                <a:effectLst>
                  <a:outerShdw blurRad="38100" dist="38100" dir="2700000" algn="tl">
                    <a:srgbClr val="000000">
                      <a:alpha val="43137"/>
                    </a:srgbClr>
                  </a:outerShdw>
                </a:effectLst>
                <a:latin typeface="+mn-ea"/>
                <a:cs typeface="ＭＳ Ｐゴシック" pitchFamily="50" charset="-128"/>
              </a:rPr>
              <a:t>　　</a:t>
            </a:r>
            <a:r>
              <a:rPr lang="ja-JP" altLang="en-US" sz="2800" b="1" dirty="0">
                <a:solidFill>
                  <a:srgbClr val="FF0000"/>
                </a:solidFill>
                <a:effectLst>
                  <a:outerShdw blurRad="38100" dist="38100" dir="2700000" algn="tl">
                    <a:srgbClr val="000000">
                      <a:alpha val="43137"/>
                    </a:srgbClr>
                  </a:outerShdw>
                </a:effectLst>
                <a:latin typeface="+mn-ea"/>
                <a:cs typeface="ＭＳ Ｐゴシック" pitchFamily="50" charset="-128"/>
              </a:rPr>
              <a:t>↓</a:t>
            </a:r>
          </a:p>
          <a:p>
            <a:pPr lvl="0" fontAlgn="base">
              <a:spcBef>
                <a:spcPct val="0"/>
              </a:spcBef>
              <a:spcAft>
                <a:spcPct val="0"/>
              </a:spcAft>
            </a:pPr>
            <a:r>
              <a:rPr lang="ja-JP" altLang="en-US" sz="2800" dirty="0">
                <a:latin typeface="+mn-ea"/>
                <a:cs typeface="ＭＳ Ｐゴシック" pitchFamily="50" charset="-128"/>
              </a:rPr>
              <a:t>❹</a:t>
            </a:r>
            <a:r>
              <a:rPr lang="ja-JP" altLang="en-US" sz="2800" dirty="0">
                <a:latin typeface="HGS創英角ﾎﾟｯﾌﾟ体" pitchFamily="50" charset="-128"/>
                <a:ea typeface="HGS創英角ﾎﾟｯﾌﾟ体" pitchFamily="50" charset="-128"/>
                <a:cs typeface="ＭＳ Ｐゴシック" pitchFamily="50" charset="-128"/>
              </a:rPr>
              <a:t>全般の感想や気づきを発表</a:t>
            </a:r>
            <a:endParaRPr lang="ja-JP" altLang="en-US" sz="2800" b="1" dirty="0">
              <a:solidFill>
                <a:schemeClr val="accent5">
                  <a:lumMod val="50000"/>
                </a:schemeClr>
              </a:solidFill>
              <a:latin typeface="HGS創英角ﾎﾟｯﾌﾟ体" pitchFamily="50" charset="-128"/>
              <a:ea typeface="HGS創英角ﾎﾟｯﾌﾟ体" pitchFamily="50" charset="-128"/>
            </a:endParaRPr>
          </a:p>
          <a:p>
            <a:endParaRPr lang="en-US" altLang="ja-JP" sz="1000" b="1" dirty="0">
              <a:solidFill>
                <a:srgbClr val="FF0000"/>
              </a:solidFill>
              <a:effectLst>
                <a:outerShdw blurRad="38100" dist="38100" dir="2700000" algn="tl">
                  <a:srgbClr val="000000">
                    <a:alpha val="43137"/>
                  </a:srgbClr>
                </a:outerShdw>
              </a:effectLst>
              <a:latin typeface="+mj-ea"/>
              <a:ea typeface="+mj-ea"/>
            </a:endParaRPr>
          </a:p>
          <a:p>
            <a:r>
              <a:rPr lang="ja-JP" altLang="en-US" sz="2000" b="1" dirty="0">
                <a:solidFill>
                  <a:schemeClr val="tx1">
                    <a:lumMod val="75000"/>
                    <a:lumOff val="25000"/>
                  </a:schemeClr>
                </a:solidFill>
              </a:rPr>
              <a:t> 　</a:t>
            </a:r>
            <a:r>
              <a:rPr lang="ja-JP" altLang="en-US" sz="2400" b="1" dirty="0">
                <a:solidFill>
                  <a:schemeClr val="tx1">
                    <a:lumMod val="75000"/>
                    <a:lumOff val="25000"/>
                  </a:schemeClr>
                </a:solidFill>
              </a:rPr>
              <a:t>　</a:t>
            </a:r>
            <a:r>
              <a:rPr lang="ja-JP" altLang="en-US" sz="2400" b="1" dirty="0">
                <a:solidFill>
                  <a:schemeClr val="accent5">
                    <a:lumMod val="50000"/>
                  </a:schemeClr>
                </a:solidFill>
              </a:rPr>
              <a:t>・実習で感じたこと</a:t>
            </a:r>
            <a:endParaRPr lang="en-US" altLang="ja-JP" sz="2400" b="1" dirty="0">
              <a:solidFill>
                <a:schemeClr val="accent5">
                  <a:lumMod val="50000"/>
                </a:schemeClr>
              </a:solidFill>
            </a:endParaRPr>
          </a:p>
          <a:p>
            <a:r>
              <a:rPr lang="ja-JP" altLang="en-US" sz="2400" b="1" dirty="0">
                <a:solidFill>
                  <a:schemeClr val="accent5">
                    <a:lumMod val="50000"/>
                  </a:schemeClr>
                </a:solidFill>
              </a:rPr>
              <a:t>   　・課題および今後の学習目標</a:t>
            </a:r>
            <a:endParaRPr lang="en-US" altLang="ja-JP" sz="2400" b="1" dirty="0">
              <a:solidFill>
                <a:schemeClr val="accent5">
                  <a:lumMod val="50000"/>
                </a:schemeClr>
              </a:solidFill>
            </a:endParaRPr>
          </a:p>
        </p:txBody>
      </p:sp>
      <p:sp>
        <p:nvSpPr>
          <p:cNvPr id="13" name="角丸四角形 12"/>
          <p:cNvSpPr/>
          <p:nvPr/>
        </p:nvSpPr>
        <p:spPr>
          <a:xfrm>
            <a:off x="6732240" y="0"/>
            <a:ext cx="2016000" cy="648072"/>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a:latin typeface="+mj-ea"/>
                <a:ea typeface="+mj-ea"/>
              </a:rPr>
              <a:t>1</a:t>
            </a:r>
            <a:r>
              <a:rPr kumimoji="1" lang="ja-JP" altLang="en-US" sz="2800" b="1" dirty="0">
                <a:latin typeface="+mj-ea"/>
                <a:ea typeface="+mj-ea"/>
              </a:rPr>
              <a:t>人　</a:t>
            </a:r>
            <a:r>
              <a:rPr lang="ja-JP" altLang="en-US" sz="2800" b="1" dirty="0">
                <a:latin typeface="+mj-ea"/>
                <a:ea typeface="+mj-ea"/>
              </a:rPr>
              <a:t>３</a:t>
            </a:r>
            <a:r>
              <a:rPr kumimoji="1" lang="ja-JP" altLang="en-US" sz="2800" b="1" dirty="0">
                <a:latin typeface="+mj-ea"/>
                <a:ea typeface="+mj-ea"/>
              </a:rPr>
              <a:t>分</a:t>
            </a:r>
          </a:p>
        </p:txBody>
      </p:sp>
      <p:sp>
        <p:nvSpPr>
          <p:cNvPr id="14" name="正方形/長方形 13"/>
          <p:cNvSpPr/>
          <p:nvPr/>
        </p:nvSpPr>
        <p:spPr>
          <a:xfrm>
            <a:off x="971600" y="2357810"/>
            <a:ext cx="2286000" cy="954107"/>
          </a:xfrm>
          <a:prstGeom prst="rect">
            <a:avLst/>
          </a:prstGeom>
          <a:solidFill>
            <a:schemeClr val="accent3">
              <a:lumMod val="75000"/>
            </a:schemeClr>
          </a:solidFill>
        </p:spPr>
        <p:txBody>
          <a:bodyPr wrap="square" anchor="ctr" anchorCtr="1">
            <a:spAutoFit/>
          </a:bodyPr>
          <a:lstStyle/>
          <a:p>
            <a:pPr algn="ctr"/>
            <a:r>
              <a:rPr lang="ja-JP" altLang="en-US" sz="2800" b="1" dirty="0">
                <a:solidFill>
                  <a:schemeClr val="bg1"/>
                </a:solidFill>
                <a:cs typeface="+mj-cs"/>
              </a:rPr>
              <a:t>実習の手引</a:t>
            </a:r>
            <a:endParaRPr lang="en-US" altLang="ja-JP" sz="2800" b="1" dirty="0">
              <a:solidFill>
                <a:schemeClr val="bg1"/>
              </a:solidFill>
              <a:cs typeface="+mj-cs"/>
            </a:endParaRPr>
          </a:p>
          <a:p>
            <a:pPr algn="ctr"/>
            <a:r>
              <a:rPr lang="ja-JP" altLang="en-US" sz="2800" b="1" dirty="0">
                <a:solidFill>
                  <a:schemeClr val="bg1"/>
                </a:solidFill>
                <a:cs typeface="+mj-cs"/>
              </a:rPr>
              <a:t>Ｐ</a:t>
            </a:r>
            <a:r>
              <a:rPr lang="en-US" altLang="ja-JP" sz="2800" b="1" dirty="0">
                <a:solidFill>
                  <a:schemeClr val="bg1"/>
                </a:solidFill>
                <a:cs typeface="+mj-cs"/>
              </a:rPr>
              <a:t>62-63</a:t>
            </a:r>
            <a:endParaRPr lang="ja-JP" altLang="en-US" b="1" dirty="0">
              <a:solidFill>
                <a:schemeClr val="bg1"/>
              </a:solidFill>
            </a:endParaRPr>
          </a:p>
        </p:txBody>
      </p:sp>
      <p:cxnSp>
        <p:nvCxnSpPr>
          <p:cNvPr id="11" name="直線矢印コネクタ 10"/>
          <p:cNvCxnSpPr/>
          <p:nvPr/>
        </p:nvCxnSpPr>
        <p:spPr>
          <a:xfrm flipH="1">
            <a:off x="3491880" y="3429000"/>
            <a:ext cx="792088" cy="1368152"/>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a:off x="3635896" y="1484784"/>
            <a:ext cx="648072" cy="79208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H="1">
            <a:off x="3707904" y="4437112"/>
            <a:ext cx="576064" cy="108012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179512" y="715343"/>
            <a:ext cx="8964488"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4000" b="1" i="0" u="none" strike="noStrike" cap="none" normalizeH="0" baseline="0" dirty="0">
                <a:ln>
                  <a:noFill/>
                </a:ln>
                <a:solidFill>
                  <a:srgbClr val="0070C0"/>
                </a:solidFill>
                <a:effectLst>
                  <a:outerShdw blurRad="38100" dist="38100" dir="2700000" algn="tl">
                    <a:srgbClr val="000000">
                      <a:alpha val="43137"/>
                    </a:srgbClr>
                  </a:outerShdw>
                </a:effectLst>
                <a:latin typeface="+mn-ea"/>
                <a:cs typeface="MS-PMincho" charset="-122"/>
              </a:rPr>
              <a:t>     </a:t>
            </a:r>
            <a:r>
              <a:rPr kumimoji="1" lang="ja-JP" altLang="en-US" sz="4000" b="1" i="0" u="none" strike="noStrike" cap="none" normalizeH="0" baseline="0" dirty="0">
                <a:ln>
                  <a:noFill/>
                </a:ln>
                <a:solidFill>
                  <a:srgbClr val="0070C0"/>
                </a:solidFill>
                <a:effectLst>
                  <a:outerShdw blurRad="38100" dist="38100" dir="2700000" algn="tl">
                    <a:srgbClr val="000000">
                      <a:alpha val="43137"/>
                    </a:srgbClr>
                  </a:outerShdw>
                </a:effectLst>
                <a:latin typeface="+mn-ea"/>
                <a:cs typeface="MS-PMincho" charset="-122"/>
              </a:rPr>
              <a:t>　</a:t>
            </a:r>
            <a:r>
              <a:rPr kumimoji="1" lang="ja-JP" sz="4000" b="1" i="0" u="none" strike="noStrike" cap="none" normalizeH="0" baseline="0" dirty="0">
                <a:ln>
                  <a:noFill/>
                </a:ln>
                <a:solidFill>
                  <a:srgbClr val="0070C0"/>
                </a:solidFill>
                <a:effectLst>
                  <a:outerShdw blurRad="38100" dist="38100" dir="2700000" algn="tl">
                    <a:srgbClr val="000000">
                      <a:alpha val="43137"/>
                    </a:srgbClr>
                  </a:outerShdw>
                </a:effectLst>
                <a:latin typeface="+mn-ea"/>
                <a:cs typeface="MS-PMincho" charset="-122"/>
              </a:rPr>
              <a:t>今後の学習課題の確認</a:t>
            </a:r>
            <a:endParaRPr kumimoji="1" lang="en-US" altLang="ja-JP" sz="4000" b="1" i="0" u="none" strike="noStrike" cap="none" normalizeH="0" baseline="0" dirty="0">
              <a:ln>
                <a:noFill/>
              </a:ln>
              <a:solidFill>
                <a:srgbClr val="0070C0"/>
              </a:solidFill>
              <a:effectLst>
                <a:outerShdw blurRad="38100" dist="38100" dir="2700000" algn="tl">
                  <a:srgbClr val="000000">
                    <a:alpha val="43137"/>
                  </a:srgbClr>
                </a:outerShdw>
              </a:effectLst>
              <a:latin typeface="+mn-ea"/>
              <a:cs typeface="MS-PMincho" charset="-12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4000" b="0" i="0" u="none" strike="noStrike" cap="none" normalizeH="0" baseline="0" dirty="0">
              <a:ln>
                <a:noFill/>
              </a:ln>
              <a:solidFill>
                <a:schemeClr val="tx1"/>
              </a:solidFill>
              <a:effectLst/>
              <a:latin typeface="+mn-ea"/>
              <a:cs typeface="ＭＳ Ｐゴシック" pitchFamily="50" charset="-128"/>
            </a:endParaRPr>
          </a:p>
          <a:p>
            <a:pPr marL="0" marR="0" lvl="0" indent="0" algn="l" defTabSz="914400" rtl="0" eaLnBrk="0" fontAlgn="base" latinLnBrk="0" hangingPunct="0">
              <a:lnSpc>
                <a:spcPct val="150000"/>
              </a:lnSpc>
              <a:spcBef>
                <a:spcPct val="0"/>
              </a:spcBef>
              <a:spcAft>
                <a:spcPct val="0"/>
              </a:spcAft>
              <a:buClrTx/>
              <a:buSzTx/>
              <a:buFontTx/>
              <a:buNone/>
              <a:tabLst/>
            </a:pPr>
            <a:r>
              <a:rPr kumimoji="1" lang="ja-JP" sz="4000" b="0" i="0" u="none" strike="noStrike" cap="none" normalizeH="0" baseline="0" dirty="0">
                <a:ln>
                  <a:noFill/>
                </a:ln>
                <a:solidFill>
                  <a:srgbClr val="000000"/>
                </a:solidFill>
                <a:effectLst/>
                <a:latin typeface="+mn-ea"/>
                <a:cs typeface="MS-PMincho" charset="-122"/>
              </a:rPr>
              <a:t>１</a:t>
            </a:r>
            <a:r>
              <a:rPr kumimoji="1" lang="en-US" altLang="ja-JP" sz="4000" b="0" i="0" u="none" strike="noStrike" cap="none" normalizeH="0" baseline="0" dirty="0">
                <a:ln>
                  <a:noFill/>
                </a:ln>
                <a:solidFill>
                  <a:srgbClr val="000000"/>
                </a:solidFill>
                <a:effectLst/>
                <a:latin typeface="+mn-ea"/>
                <a:cs typeface="MS-PMincho" charset="-122"/>
              </a:rPr>
              <a:t>.</a:t>
            </a:r>
            <a:r>
              <a:rPr kumimoji="1" lang="ja-JP" altLang="en-US" sz="4000" b="0" i="0" u="none" strike="noStrike" cap="none" normalizeH="0" baseline="0" dirty="0">
                <a:ln>
                  <a:noFill/>
                </a:ln>
                <a:solidFill>
                  <a:srgbClr val="000000"/>
                </a:solidFill>
                <a:effectLst/>
                <a:latin typeface="+mn-ea"/>
                <a:cs typeface="MS-PMincho" charset="-122"/>
              </a:rPr>
              <a:t>実習の総合的な振り返り</a:t>
            </a:r>
            <a:endParaRPr kumimoji="1" lang="ja-JP" altLang="en-US" sz="4000" b="0" i="0" u="none" strike="noStrike" cap="none" normalizeH="0" baseline="0" dirty="0">
              <a:ln>
                <a:noFill/>
              </a:ln>
              <a:solidFill>
                <a:schemeClr val="tx1"/>
              </a:solidFill>
              <a:effectLst/>
              <a:latin typeface="+mn-ea"/>
              <a:cs typeface="ＭＳ Ｐゴシック" pitchFamily="50" charset="-128"/>
            </a:endParaRPr>
          </a:p>
          <a:p>
            <a:pPr marL="0" marR="0" lvl="0" indent="0" algn="l" defTabSz="914400" rtl="0" eaLnBrk="0" fontAlgn="base" latinLnBrk="0" hangingPunct="0">
              <a:lnSpc>
                <a:spcPct val="200000"/>
              </a:lnSpc>
              <a:spcBef>
                <a:spcPct val="0"/>
              </a:spcBef>
              <a:spcAft>
                <a:spcPct val="0"/>
              </a:spcAft>
              <a:buClrTx/>
              <a:buSzTx/>
              <a:buFontTx/>
              <a:buNone/>
              <a:tabLst/>
            </a:pPr>
            <a:r>
              <a:rPr kumimoji="1" lang="ja-JP" altLang="en-US" sz="4000" b="0" i="0" u="none" strike="noStrike" cap="none" normalizeH="0" baseline="0" dirty="0">
                <a:ln>
                  <a:noFill/>
                </a:ln>
                <a:solidFill>
                  <a:srgbClr val="000000"/>
                </a:solidFill>
                <a:effectLst/>
                <a:latin typeface="+mn-ea"/>
                <a:cs typeface="MS-PMincho" charset="-122"/>
              </a:rPr>
              <a:t>２</a:t>
            </a:r>
            <a:r>
              <a:rPr kumimoji="1" lang="en-US" altLang="ja-JP" sz="4000" b="0" i="0" u="none" strike="noStrike" cap="none" normalizeH="0" baseline="0" dirty="0">
                <a:ln>
                  <a:noFill/>
                </a:ln>
                <a:solidFill>
                  <a:srgbClr val="000000"/>
                </a:solidFill>
                <a:effectLst/>
                <a:latin typeface="+mn-ea"/>
                <a:cs typeface="MS-PMincho" charset="-122"/>
              </a:rPr>
              <a:t>.</a:t>
            </a:r>
            <a:r>
              <a:rPr kumimoji="1" lang="ja-JP" altLang="en-US" sz="4000" b="0" i="0" u="none" strike="noStrike" cap="none" normalizeH="0" baseline="0" dirty="0">
                <a:ln>
                  <a:noFill/>
                </a:ln>
                <a:solidFill>
                  <a:srgbClr val="000000"/>
                </a:solidFill>
                <a:effectLst/>
                <a:latin typeface="+mn-ea"/>
                <a:cs typeface="MS-PMincho" charset="-122"/>
              </a:rPr>
              <a:t>今後の学習課題への取り組み</a:t>
            </a:r>
          </a:p>
          <a:p>
            <a:pPr marL="0" marR="0" lvl="0" indent="0" algn="l" defTabSz="914400" rtl="0" eaLnBrk="0" fontAlgn="base" latinLnBrk="0" hangingPunct="0">
              <a:lnSpc>
                <a:spcPct val="200000"/>
              </a:lnSpc>
              <a:spcBef>
                <a:spcPct val="0"/>
              </a:spcBef>
              <a:spcAft>
                <a:spcPct val="0"/>
              </a:spcAft>
              <a:buClrTx/>
              <a:buSzTx/>
              <a:buFontTx/>
              <a:buNone/>
              <a:tabLst/>
            </a:pPr>
            <a:r>
              <a:rPr kumimoji="1" lang="ja-JP" altLang="en-US" sz="4000" b="0" i="0" u="none" strike="noStrike" cap="none" normalizeH="0" baseline="0" dirty="0">
                <a:ln>
                  <a:noFill/>
                </a:ln>
                <a:solidFill>
                  <a:srgbClr val="000000"/>
                </a:solidFill>
                <a:effectLst/>
                <a:latin typeface="+mn-ea"/>
                <a:cs typeface="MS-PMincho" charset="-122"/>
              </a:rPr>
              <a:t>３</a:t>
            </a:r>
            <a:r>
              <a:rPr kumimoji="1" lang="en-US" altLang="ja-JP" sz="4000" b="0" i="0" u="none" strike="noStrike" cap="none" normalizeH="0" baseline="0" dirty="0">
                <a:ln>
                  <a:noFill/>
                </a:ln>
                <a:solidFill>
                  <a:srgbClr val="000000"/>
                </a:solidFill>
                <a:effectLst/>
                <a:latin typeface="+mn-ea"/>
                <a:cs typeface="MS-PMincho" charset="-122"/>
              </a:rPr>
              <a:t>.</a:t>
            </a:r>
            <a:r>
              <a:rPr kumimoji="1" lang="ja-JP" altLang="en-US" sz="4000" b="0" i="0" u="none" strike="noStrike" cap="none" normalizeH="0" baseline="0" dirty="0">
                <a:ln>
                  <a:noFill/>
                </a:ln>
                <a:solidFill>
                  <a:srgbClr val="000000"/>
                </a:solidFill>
                <a:effectLst/>
                <a:latin typeface="+mn-ea"/>
                <a:cs typeface="MS-PMincho" charset="-122"/>
              </a:rPr>
              <a:t>介護支援専門員実務研修カリキュラム</a:t>
            </a:r>
            <a:endParaRPr kumimoji="1" lang="en-US" altLang="ja-JP" sz="4000" b="0" i="0" u="none" strike="noStrike" cap="none" normalizeH="0" baseline="0" dirty="0">
              <a:ln>
                <a:noFill/>
              </a:ln>
              <a:solidFill>
                <a:srgbClr val="000000"/>
              </a:solidFill>
              <a:effectLst/>
              <a:latin typeface="+mn-ea"/>
              <a:cs typeface="MS-PMincho" charset="-122"/>
            </a:endParaRPr>
          </a:p>
          <a:p>
            <a:pPr marL="0" marR="0" lvl="0" indent="0" algn="l" defTabSz="914400" rtl="0" eaLnBrk="0" fontAlgn="base" latinLnBrk="0" hangingPunct="0">
              <a:spcBef>
                <a:spcPct val="0"/>
              </a:spcBef>
              <a:spcAft>
                <a:spcPct val="0"/>
              </a:spcAft>
              <a:buClrTx/>
              <a:buSzTx/>
              <a:buFontTx/>
              <a:buNone/>
              <a:tabLst/>
            </a:pPr>
            <a:r>
              <a:rPr lang="ja-JP" altLang="en-US" sz="4000" dirty="0">
                <a:solidFill>
                  <a:srgbClr val="000000"/>
                </a:solidFill>
                <a:latin typeface="+mn-ea"/>
                <a:cs typeface="MS-PMincho" charset="-122"/>
              </a:rPr>
              <a:t>　　</a:t>
            </a:r>
            <a:r>
              <a:rPr kumimoji="1" lang="ja-JP" altLang="en-US" sz="4000" b="0" i="0" u="none" strike="noStrike" cap="none" normalizeH="0" baseline="0" dirty="0">
                <a:ln>
                  <a:noFill/>
                </a:ln>
                <a:solidFill>
                  <a:srgbClr val="000000"/>
                </a:solidFill>
                <a:effectLst/>
                <a:latin typeface="+mn-ea"/>
                <a:cs typeface="MS-PMincho" charset="-122"/>
              </a:rPr>
              <a:t>見直しの背景の確認</a:t>
            </a:r>
            <a:r>
              <a:rPr kumimoji="1" lang="ja-JP" altLang="en-US" sz="4000" b="0" i="0" u="none" strike="noStrike" cap="none" normalizeH="0" baseline="0" dirty="0">
                <a:ln>
                  <a:noFill/>
                </a:ln>
                <a:solidFill>
                  <a:schemeClr val="tx1"/>
                </a:solidFill>
                <a:effectLst/>
                <a:latin typeface="+mn-ea"/>
                <a:cs typeface="ＭＳ Ｐゴシック" pitchFamily="50" charset="-128"/>
              </a:rPr>
              <a:t>   </a:t>
            </a:r>
          </a:p>
        </p:txBody>
      </p:sp>
      <p:sp>
        <p:nvSpPr>
          <p:cNvPr id="26626" name="AutoShape 2"/>
          <p:cNvSpPr>
            <a:spLocks noChangeArrowheads="1"/>
          </p:cNvSpPr>
          <p:nvPr/>
        </p:nvSpPr>
        <p:spPr bwMode="auto">
          <a:xfrm>
            <a:off x="7596336" y="332656"/>
            <a:ext cx="1368152" cy="720080"/>
          </a:xfrm>
          <a:prstGeom prst="foldedCorner">
            <a:avLst>
              <a:gd name="adj" fmla="val 12500"/>
            </a:avLst>
          </a:prstGeom>
          <a:solidFill>
            <a:srgbClr val="7B7B7B"/>
          </a:solidFill>
          <a:ln w="9525">
            <a:noFill/>
            <a:round/>
            <a:headEnd/>
            <a:tailEnd/>
          </a:ln>
        </p:spPr>
        <p:txBody>
          <a:bodyPr vert="horz" wrap="square" lIns="0" tIns="30600" rIns="0" bIns="889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a:ln>
                  <a:noFill/>
                </a:ln>
                <a:solidFill>
                  <a:srgbClr val="FFFFFF"/>
                </a:solidFill>
                <a:effectLst/>
                <a:latin typeface="HGSｺﾞｼｯｸM" pitchFamily="50" charset="-128"/>
                <a:ea typeface="HGSｺﾞｼｯｸM" pitchFamily="50" charset="-128"/>
                <a:cs typeface="ＭＳ Ｐゴシック" pitchFamily="50" charset="-128"/>
              </a:rPr>
              <a:t>テキスト</a:t>
            </a:r>
            <a:endParaRPr kumimoji="1" lang="en-US" altLang="ja-JP" sz="2000" b="0" i="0" u="none" strike="noStrike" cap="none" normalizeH="0" baseline="0" dirty="0">
              <a:ln>
                <a:noFill/>
              </a:ln>
              <a:solidFill>
                <a:srgbClr val="FFFFFF"/>
              </a:solidFill>
              <a:effectLst/>
              <a:latin typeface="HGSｺﾞｼｯｸM" pitchFamily="50" charset="-128"/>
              <a:ea typeface="HGSｺﾞｼｯｸM" pitchFamily="50"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lang="en-US" altLang="ja-JP" sz="2000" dirty="0">
                <a:solidFill>
                  <a:srgbClr val="FFFFFF"/>
                </a:solidFill>
                <a:latin typeface="HGSｺﾞｼｯｸM" pitchFamily="50" charset="-128"/>
                <a:ea typeface="HGSｺﾞｼｯｸM" pitchFamily="50" charset="-128"/>
                <a:cs typeface="ＭＳ Ｐゴシック" pitchFamily="50" charset="-128"/>
              </a:rPr>
              <a:t>36</a:t>
            </a:r>
            <a:r>
              <a:rPr kumimoji="1" lang="ja-JP" altLang="en-US" sz="2000" b="0" i="0" u="none" strike="noStrike" cap="none" normalizeH="0" baseline="0" dirty="0">
                <a:ln>
                  <a:noFill/>
                </a:ln>
                <a:solidFill>
                  <a:srgbClr val="FFFFFF"/>
                </a:solidFill>
                <a:effectLst/>
                <a:latin typeface="HGSｺﾞｼｯｸM" pitchFamily="50" charset="-128"/>
                <a:ea typeface="HGSｺﾞｼｯｸM" pitchFamily="50" charset="-128"/>
                <a:cs typeface="ＭＳ Ｐゴシック" pitchFamily="50" charset="-128"/>
              </a:rPr>
              <a:t>～</a:t>
            </a:r>
            <a:r>
              <a:rPr lang="en-US" altLang="ja-JP" sz="2000" dirty="0">
                <a:solidFill>
                  <a:srgbClr val="FFFFFF"/>
                </a:solidFill>
                <a:latin typeface="HGSｺﾞｼｯｸM" pitchFamily="50" charset="-128"/>
                <a:ea typeface="HGSｺﾞｼｯｸM" pitchFamily="50" charset="-128"/>
                <a:cs typeface="ＭＳ Ｐゴシック" pitchFamily="50" charset="-128"/>
              </a:rPr>
              <a:t>3</a:t>
            </a:r>
            <a:r>
              <a:rPr kumimoji="1" lang="en-US" altLang="ja-JP" sz="2000" b="0" i="0" u="none" strike="noStrike" cap="none" normalizeH="0" baseline="0" dirty="0">
                <a:ln>
                  <a:noFill/>
                </a:ln>
                <a:solidFill>
                  <a:srgbClr val="FFFFFF"/>
                </a:solidFill>
                <a:effectLst/>
                <a:latin typeface="HGSｺﾞｼｯｸM" pitchFamily="50" charset="-128"/>
                <a:ea typeface="HGSｺﾞｼｯｸM" pitchFamily="50" charset="-128"/>
                <a:cs typeface="ＭＳ Ｐゴシック" pitchFamily="50" charset="-128"/>
              </a:rPr>
              <a:t>7</a:t>
            </a:r>
            <a:r>
              <a:rPr kumimoji="1" lang="ja-JP" altLang="en-US" sz="2000" b="0" i="0" u="none" strike="noStrike" cap="none" normalizeH="0" baseline="0" dirty="0">
                <a:ln>
                  <a:noFill/>
                </a:ln>
                <a:solidFill>
                  <a:srgbClr val="FFFFFF"/>
                </a:solidFill>
                <a:effectLst/>
                <a:latin typeface="HGSｺﾞｼｯｸM" pitchFamily="50" charset="-128"/>
                <a:ea typeface="HGSｺﾞｼｯｸM" pitchFamily="50" charset="-128"/>
                <a:cs typeface="ＭＳ Ｐゴシック" pitchFamily="50" charset="-128"/>
              </a:rPr>
              <a:t>　　</a:t>
            </a:r>
            <a:endParaRPr kumimoji="1" lang="ja-JP" sz="20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p:txBody>
          <a:bodyPr/>
          <a:lstStyle/>
          <a:p>
            <a:fld id="{D79408FC-1019-4D17-9821-FE8F6A5D8B30}" type="slidenum">
              <a:rPr kumimoji="1" lang="ja-JP" altLang="en-US" smtClean="0"/>
              <a:pPr/>
              <a:t>17</a:t>
            </a:fld>
            <a:endParaRPr kumimoji="1" lang="ja-JP"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1052736"/>
            <a:ext cx="8229600" cy="1143000"/>
          </a:xfrm>
        </p:spPr>
        <p:txBody>
          <a:bodyPr/>
          <a:lstStyle/>
          <a:p>
            <a:r>
              <a:rPr kumimoji="1" lang="ja-JP" altLang="en-US" dirty="0">
                <a:solidFill>
                  <a:srgbClr val="FF0000"/>
                </a:solidFill>
              </a:rPr>
              <a:t>修得目標</a:t>
            </a:r>
          </a:p>
        </p:txBody>
      </p:sp>
      <p:sp>
        <p:nvSpPr>
          <p:cNvPr id="4" name="正方形/長方形 3"/>
          <p:cNvSpPr/>
          <p:nvPr/>
        </p:nvSpPr>
        <p:spPr>
          <a:xfrm>
            <a:off x="467544" y="2204864"/>
            <a:ext cx="8352928" cy="4407360"/>
          </a:xfrm>
          <a:prstGeom prst="rect">
            <a:avLst/>
          </a:prstGeom>
        </p:spPr>
        <p:txBody>
          <a:bodyPr wrap="square">
            <a:spAutoFit/>
          </a:bodyPr>
          <a:lstStyle/>
          <a:p>
            <a:pPr>
              <a:lnSpc>
                <a:spcPct val="115000"/>
              </a:lnSpc>
            </a:pPr>
            <a:r>
              <a:rPr lang="ja-JP" altLang="ja-JP" sz="3200" kern="100" dirty="0">
                <a:solidFill>
                  <a:schemeClr val="bg2">
                    <a:lumMod val="10000"/>
                  </a:schemeClr>
                </a:solidFill>
                <a:latin typeface="+mn-ea"/>
                <a:cs typeface="Times New Roman" panose="02020603050405020304" pitchFamily="18" charset="0"/>
              </a:rPr>
              <a:t>①　</a:t>
            </a:r>
            <a:r>
              <a:rPr lang="ja-JP" altLang="ja-JP" sz="3200" kern="0" dirty="0">
                <a:solidFill>
                  <a:schemeClr val="bg2">
                    <a:lumMod val="10000"/>
                  </a:schemeClr>
                </a:solidFill>
                <a:latin typeface="+mn-ea"/>
                <a:cs typeface="MS-Mincho"/>
              </a:rPr>
              <a:t>今後の学習課題について説明できる。</a:t>
            </a:r>
            <a:endParaRPr lang="en-US" altLang="ja-JP" sz="3200" kern="0" dirty="0">
              <a:solidFill>
                <a:schemeClr val="bg2">
                  <a:lumMod val="10000"/>
                </a:schemeClr>
              </a:solidFill>
              <a:latin typeface="+mn-ea"/>
              <a:cs typeface="MS-Mincho"/>
            </a:endParaRPr>
          </a:p>
          <a:p>
            <a:pPr>
              <a:lnSpc>
                <a:spcPct val="115000"/>
              </a:lnSpc>
            </a:pPr>
            <a:r>
              <a:rPr lang="ja-JP" altLang="ja-JP" sz="800" kern="0" dirty="0">
                <a:solidFill>
                  <a:schemeClr val="bg2">
                    <a:lumMod val="10000"/>
                  </a:schemeClr>
                </a:solidFill>
                <a:latin typeface="+mn-ea"/>
                <a:cs typeface="MS-Mincho"/>
              </a:rPr>
              <a:t> </a:t>
            </a:r>
            <a:endParaRPr lang="ja-JP" altLang="ja-JP" sz="800" kern="100" dirty="0">
              <a:solidFill>
                <a:schemeClr val="bg2">
                  <a:lumMod val="10000"/>
                </a:schemeClr>
              </a:solidFill>
              <a:latin typeface="+mn-ea"/>
              <a:cs typeface="Times New Roman" panose="02020603050405020304" pitchFamily="18" charset="0"/>
            </a:endParaRPr>
          </a:p>
          <a:p>
            <a:pPr>
              <a:lnSpc>
                <a:spcPct val="115000"/>
              </a:lnSpc>
            </a:pPr>
            <a:r>
              <a:rPr lang="ja-JP" altLang="ja-JP" sz="3200" kern="100" dirty="0">
                <a:solidFill>
                  <a:schemeClr val="bg2">
                    <a:lumMod val="10000"/>
                  </a:schemeClr>
                </a:solidFill>
                <a:latin typeface="+mn-ea"/>
                <a:cs typeface="Times New Roman" panose="02020603050405020304" pitchFamily="18" charset="0"/>
              </a:rPr>
              <a:t>②　</a:t>
            </a:r>
            <a:r>
              <a:rPr lang="ja-JP" altLang="ja-JP" sz="3200" kern="0" dirty="0">
                <a:solidFill>
                  <a:schemeClr val="bg2">
                    <a:lumMod val="10000"/>
                  </a:schemeClr>
                </a:solidFill>
                <a:latin typeface="+mn-ea"/>
                <a:cs typeface="MS-Mincho"/>
              </a:rPr>
              <a:t>ケアマネジメントプロセスに沿って、実習で</a:t>
            </a:r>
            <a:endParaRPr lang="en-US" altLang="ja-JP" sz="3200" kern="0" dirty="0">
              <a:solidFill>
                <a:schemeClr val="bg2">
                  <a:lumMod val="10000"/>
                </a:schemeClr>
              </a:solidFill>
              <a:latin typeface="+mn-ea"/>
              <a:cs typeface="MS-Mincho"/>
            </a:endParaRPr>
          </a:p>
          <a:p>
            <a:pPr>
              <a:lnSpc>
                <a:spcPct val="115000"/>
              </a:lnSpc>
            </a:pPr>
            <a:r>
              <a:rPr lang="ja-JP" altLang="en-US" sz="3200" kern="0" dirty="0">
                <a:solidFill>
                  <a:schemeClr val="bg2">
                    <a:lumMod val="10000"/>
                  </a:schemeClr>
                </a:solidFill>
                <a:latin typeface="+mn-ea"/>
                <a:cs typeface="MS-Mincho"/>
              </a:rPr>
              <a:t>　　</a:t>
            </a:r>
            <a:r>
              <a:rPr lang="ja-JP" altLang="ja-JP" sz="3200" kern="0" dirty="0">
                <a:solidFill>
                  <a:schemeClr val="bg2">
                    <a:lumMod val="10000"/>
                  </a:schemeClr>
                </a:solidFill>
                <a:latin typeface="+mn-ea"/>
                <a:cs typeface="MS-Mincho"/>
              </a:rPr>
              <a:t>作成したケアプランについて説明できる。</a:t>
            </a:r>
            <a:endParaRPr lang="en-US" altLang="ja-JP" sz="3200" kern="0" dirty="0">
              <a:solidFill>
                <a:schemeClr val="bg2">
                  <a:lumMod val="10000"/>
                </a:schemeClr>
              </a:solidFill>
              <a:latin typeface="+mn-ea"/>
              <a:cs typeface="MS-Mincho"/>
            </a:endParaRPr>
          </a:p>
          <a:p>
            <a:pPr>
              <a:lnSpc>
                <a:spcPct val="115000"/>
              </a:lnSpc>
            </a:pPr>
            <a:endParaRPr lang="ja-JP" altLang="ja-JP" sz="800" kern="100" dirty="0">
              <a:solidFill>
                <a:schemeClr val="bg2">
                  <a:lumMod val="10000"/>
                </a:schemeClr>
              </a:solidFill>
              <a:latin typeface="+mn-ea"/>
              <a:cs typeface="Times New Roman" panose="02020603050405020304" pitchFamily="18" charset="0"/>
            </a:endParaRPr>
          </a:p>
          <a:p>
            <a:pPr>
              <a:lnSpc>
                <a:spcPct val="115000"/>
              </a:lnSpc>
            </a:pPr>
            <a:r>
              <a:rPr lang="ja-JP" altLang="ja-JP" sz="3200" kern="100" dirty="0">
                <a:solidFill>
                  <a:schemeClr val="bg2">
                    <a:lumMod val="10000"/>
                  </a:schemeClr>
                </a:solidFill>
                <a:latin typeface="+mn-ea"/>
                <a:cs typeface="Times New Roman" panose="02020603050405020304" pitchFamily="18" charset="0"/>
              </a:rPr>
              <a:t>③　</a:t>
            </a:r>
            <a:r>
              <a:rPr lang="ja-JP" altLang="ja-JP" sz="3200" kern="0" dirty="0">
                <a:solidFill>
                  <a:schemeClr val="bg2">
                    <a:lumMod val="10000"/>
                  </a:schemeClr>
                </a:solidFill>
                <a:latin typeface="+mn-ea"/>
                <a:cs typeface="MS-Mincho"/>
              </a:rPr>
              <a:t>実習を通じて倫理課題について説明できる。</a:t>
            </a:r>
            <a:endParaRPr lang="en-US" altLang="ja-JP" sz="3200" kern="0" dirty="0">
              <a:solidFill>
                <a:schemeClr val="bg2">
                  <a:lumMod val="10000"/>
                </a:schemeClr>
              </a:solidFill>
              <a:latin typeface="+mn-ea"/>
              <a:cs typeface="MS-Mincho"/>
            </a:endParaRPr>
          </a:p>
          <a:p>
            <a:pPr>
              <a:lnSpc>
                <a:spcPct val="115000"/>
              </a:lnSpc>
            </a:pPr>
            <a:r>
              <a:rPr lang="ja-JP" altLang="ja-JP" sz="800" kern="0" dirty="0">
                <a:solidFill>
                  <a:schemeClr val="bg2">
                    <a:lumMod val="10000"/>
                  </a:schemeClr>
                </a:solidFill>
                <a:latin typeface="+mn-ea"/>
                <a:cs typeface="MS-Mincho"/>
              </a:rPr>
              <a:t> </a:t>
            </a:r>
            <a:endParaRPr lang="ja-JP" altLang="ja-JP" sz="800" kern="100" dirty="0">
              <a:solidFill>
                <a:schemeClr val="bg2">
                  <a:lumMod val="10000"/>
                </a:schemeClr>
              </a:solidFill>
              <a:latin typeface="+mn-ea"/>
              <a:cs typeface="Times New Roman" panose="02020603050405020304" pitchFamily="18" charset="0"/>
            </a:endParaRPr>
          </a:p>
          <a:p>
            <a:pPr marL="139700" indent="-139700" algn="just">
              <a:lnSpc>
                <a:spcPct val="115000"/>
              </a:lnSpc>
              <a:spcAft>
                <a:spcPts val="0"/>
              </a:spcAft>
            </a:pPr>
            <a:r>
              <a:rPr lang="ja-JP" altLang="ja-JP" sz="3200" kern="100" dirty="0">
                <a:solidFill>
                  <a:schemeClr val="bg2">
                    <a:lumMod val="10000"/>
                  </a:schemeClr>
                </a:solidFill>
                <a:latin typeface="+mn-ea"/>
                <a:cs typeface="Times New Roman" panose="02020603050405020304" pitchFamily="18" charset="0"/>
              </a:rPr>
              <a:t>④　</a:t>
            </a:r>
            <a:r>
              <a:rPr lang="ja-JP" altLang="ja-JP" sz="3200" kern="0" dirty="0">
                <a:solidFill>
                  <a:schemeClr val="bg2">
                    <a:lumMod val="10000"/>
                  </a:schemeClr>
                </a:solidFill>
                <a:latin typeface="+mn-ea"/>
                <a:cs typeface="MS-Mincho"/>
              </a:rPr>
              <a:t>受講者間相互の話し合いにおいて、不足し</a:t>
            </a:r>
            <a:endParaRPr lang="en-US" altLang="ja-JP" sz="3200" kern="0" dirty="0">
              <a:solidFill>
                <a:schemeClr val="bg2">
                  <a:lumMod val="10000"/>
                </a:schemeClr>
              </a:solidFill>
              <a:latin typeface="+mn-ea"/>
              <a:cs typeface="MS-Mincho"/>
            </a:endParaRPr>
          </a:p>
          <a:p>
            <a:pPr marL="139700" indent="-139700" algn="just">
              <a:lnSpc>
                <a:spcPct val="115000"/>
              </a:lnSpc>
              <a:spcAft>
                <a:spcPts val="0"/>
              </a:spcAft>
            </a:pPr>
            <a:r>
              <a:rPr lang="ja-JP" altLang="en-US" sz="3200" kern="0" dirty="0">
                <a:solidFill>
                  <a:schemeClr val="bg2">
                    <a:lumMod val="10000"/>
                  </a:schemeClr>
                </a:solidFill>
                <a:latin typeface="+mn-ea"/>
                <a:cs typeface="MS-Mincho"/>
              </a:rPr>
              <a:t>　　</a:t>
            </a:r>
            <a:r>
              <a:rPr lang="ja-JP" altLang="ja-JP" sz="3200" kern="0" dirty="0" err="1">
                <a:solidFill>
                  <a:schemeClr val="bg2">
                    <a:lumMod val="10000"/>
                  </a:schemeClr>
                </a:solidFill>
                <a:latin typeface="+mn-ea"/>
                <a:cs typeface="MS-Mincho"/>
              </a:rPr>
              <a:t>て</a:t>
            </a:r>
            <a:r>
              <a:rPr lang="ja-JP" altLang="ja-JP" sz="3200" kern="0" dirty="0">
                <a:solidFill>
                  <a:schemeClr val="bg2">
                    <a:lumMod val="10000"/>
                  </a:schemeClr>
                </a:solidFill>
                <a:latin typeface="+mn-ea"/>
                <a:cs typeface="MS-Mincho"/>
              </a:rPr>
              <a:t>いる知識について説明できる</a:t>
            </a:r>
            <a:endParaRPr lang="ja-JP" altLang="ja-JP" sz="3200" kern="100" dirty="0">
              <a:solidFill>
                <a:schemeClr val="bg2">
                  <a:lumMod val="10000"/>
                </a:schemeClr>
              </a:solidFill>
              <a:latin typeface="+mn-ea"/>
              <a:cs typeface="Times New Roman" panose="02020603050405020304" pitchFamily="18" charset="0"/>
            </a:endParaRPr>
          </a:p>
          <a:p>
            <a:pPr marL="139700" indent="-139700" algn="just">
              <a:spcAft>
                <a:spcPts val="0"/>
              </a:spcAft>
            </a:pPr>
            <a:r>
              <a:rPr lang="ja-JP" altLang="ja-JP" sz="3200" kern="100" dirty="0">
                <a:solidFill>
                  <a:schemeClr val="bg2">
                    <a:lumMod val="10000"/>
                  </a:schemeClr>
                </a:solidFill>
                <a:latin typeface="+mn-ea"/>
                <a:cs typeface="Times New Roman" panose="02020603050405020304" pitchFamily="18" charset="0"/>
              </a:rPr>
              <a:t>　</a:t>
            </a:r>
            <a:endParaRPr lang="ja-JP" altLang="ja-JP" sz="3200" kern="100" dirty="0">
              <a:solidFill>
                <a:schemeClr val="bg2">
                  <a:lumMod val="10000"/>
                </a:schemeClr>
              </a:solidFill>
              <a:effectLst/>
              <a:latin typeface="+mn-ea"/>
              <a:cs typeface="Times New Roman" panose="02020603050405020304" pitchFamily="18" charset="0"/>
            </a:endParaRPr>
          </a:p>
        </p:txBody>
      </p:sp>
      <p:sp>
        <p:nvSpPr>
          <p:cNvPr id="5" name="スライド番号プレースホルダー 4"/>
          <p:cNvSpPr>
            <a:spLocks noGrp="1"/>
          </p:cNvSpPr>
          <p:nvPr>
            <p:ph type="sldNum" sz="quarter" idx="12"/>
          </p:nvPr>
        </p:nvSpPr>
        <p:spPr/>
        <p:txBody>
          <a:bodyPr/>
          <a:lstStyle/>
          <a:p>
            <a:fld id="{D79408FC-1019-4D17-9821-FE8F6A5D8B30}" type="slidenum">
              <a:rPr kumimoji="1" lang="ja-JP" altLang="en-US" smtClean="0"/>
              <a:pPr/>
              <a:t>18</a:t>
            </a:fld>
            <a:endParaRPr kumimoji="1" lang="ja-JP" altLang="en-US"/>
          </a:p>
        </p:txBody>
      </p:sp>
      <p:sp>
        <p:nvSpPr>
          <p:cNvPr id="6" name="Rectangle 2"/>
          <p:cNvSpPr txBox="1">
            <a:spLocks noChangeArrowheads="1"/>
          </p:cNvSpPr>
          <p:nvPr/>
        </p:nvSpPr>
        <p:spPr bwMode="auto">
          <a:xfrm>
            <a:off x="539552" y="188640"/>
            <a:ext cx="8229600" cy="864096"/>
          </a:xfrm>
          <a:prstGeom prst="rect">
            <a:avLst/>
          </a:prstGeom>
          <a:solidFill>
            <a:schemeClr val="accent5"/>
          </a:solidFill>
          <a:ln w="6350">
            <a:noFill/>
            <a:miter lim="800000"/>
            <a:headEnd/>
            <a:tailEnd/>
          </a:ln>
          <a:extLst>
            <a:ext uri="{91240B29-F687-4F45-9708-019B960494DF}">
              <a14:hiddenLine xmlns:a14="http://schemas.microsoft.com/office/drawing/2010/main" w="9525">
                <a:solidFill>
                  <a:schemeClr val="tx1"/>
                </a:solidFill>
                <a:miter lim="800000"/>
                <a:headEnd/>
                <a:tailEnd/>
              </a14:hiddenLine>
            </a:ext>
          </a:extLst>
        </p:spPr>
        <p:txBody>
          <a:bodyPr vert="horz" wrap="square" lIns="91440" tIns="0" rIns="91440" bIns="45720" numCol="1" rtlCol="0" anchor="ctr" anchorCtr="0" compatLnSpc="1">
            <a:prstTxWarp prst="textNoShape">
              <a:avLst/>
            </a:prstTxWarp>
            <a:normAutofit/>
          </a:bodyPr>
          <a:lstStyle>
            <a:lvl1pPr algn="ctr" rtl="0" fontAlgn="base">
              <a:lnSpc>
                <a:spcPct val="80000"/>
              </a:lnSpc>
              <a:spcBef>
                <a:spcPct val="0"/>
              </a:spcBef>
              <a:spcAft>
                <a:spcPct val="0"/>
              </a:spcAft>
              <a:defRPr kumimoji="1" sz="4400">
                <a:solidFill>
                  <a:schemeClr val="tx2"/>
                </a:solidFill>
                <a:latin typeface="+mj-lt"/>
                <a:ea typeface="+mj-ea"/>
                <a:cs typeface="+mj-cs"/>
              </a:defRPr>
            </a:lvl1pPr>
            <a:lvl2pPr algn="ctr" rtl="0" fontAlgn="base">
              <a:lnSpc>
                <a:spcPct val="80000"/>
              </a:lnSpc>
              <a:spcBef>
                <a:spcPct val="0"/>
              </a:spcBef>
              <a:spcAft>
                <a:spcPct val="0"/>
              </a:spcAft>
              <a:defRPr kumimoji="1" sz="4400">
                <a:solidFill>
                  <a:schemeClr val="tx2"/>
                </a:solidFill>
                <a:latin typeface="Arial" charset="0"/>
                <a:ea typeface="ＭＳ Ｐゴシック" charset="-128"/>
              </a:defRPr>
            </a:lvl2pPr>
            <a:lvl3pPr algn="ctr" rtl="0" fontAlgn="base">
              <a:lnSpc>
                <a:spcPct val="80000"/>
              </a:lnSpc>
              <a:spcBef>
                <a:spcPct val="0"/>
              </a:spcBef>
              <a:spcAft>
                <a:spcPct val="0"/>
              </a:spcAft>
              <a:defRPr kumimoji="1" sz="4400">
                <a:solidFill>
                  <a:schemeClr val="tx2"/>
                </a:solidFill>
                <a:latin typeface="Arial" charset="0"/>
                <a:ea typeface="ＭＳ Ｐゴシック" charset="-128"/>
              </a:defRPr>
            </a:lvl3pPr>
            <a:lvl4pPr algn="ctr" rtl="0" fontAlgn="base">
              <a:lnSpc>
                <a:spcPct val="80000"/>
              </a:lnSpc>
              <a:spcBef>
                <a:spcPct val="0"/>
              </a:spcBef>
              <a:spcAft>
                <a:spcPct val="0"/>
              </a:spcAft>
              <a:defRPr kumimoji="1" sz="4400">
                <a:solidFill>
                  <a:schemeClr val="tx2"/>
                </a:solidFill>
                <a:latin typeface="Arial" charset="0"/>
                <a:ea typeface="ＭＳ Ｐゴシック" charset="-128"/>
              </a:defRPr>
            </a:lvl4pPr>
            <a:lvl5pPr algn="ctr" rtl="0" fontAlgn="base">
              <a:lnSpc>
                <a:spcPct val="80000"/>
              </a:lnSpc>
              <a:spcBef>
                <a:spcPct val="0"/>
              </a:spcBef>
              <a:spcAft>
                <a:spcPct val="0"/>
              </a:spcAft>
              <a:defRPr kumimoji="1" sz="4400">
                <a:solidFill>
                  <a:schemeClr val="tx2"/>
                </a:solidFill>
                <a:latin typeface="Arial" charset="0"/>
                <a:ea typeface="ＭＳ Ｐゴシック" charset="-128"/>
              </a:defRPr>
            </a:lvl5pPr>
            <a:lvl6pPr marL="457200" algn="ctr" rtl="0" fontAlgn="base">
              <a:lnSpc>
                <a:spcPct val="80000"/>
              </a:lnSpc>
              <a:spcBef>
                <a:spcPct val="0"/>
              </a:spcBef>
              <a:spcAft>
                <a:spcPct val="0"/>
              </a:spcAft>
              <a:defRPr kumimoji="1" sz="4400">
                <a:solidFill>
                  <a:schemeClr val="tx2"/>
                </a:solidFill>
                <a:latin typeface="Arial" charset="0"/>
                <a:ea typeface="ＭＳ Ｐゴシック" charset="-128"/>
              </a:defRPr>
            </a:lvl6pPr>
            <a:lvl7pPr marL="914400" algn="ctr" rtl="0" fontAlgn="base">
              <a:lnSpc>
                <a:spcPct val="80000"/>
              </a:lnSpc>
              <a:spcBef>
                <a:spcPct val="0"/>
              </a:spcBef>
              <a:spcAft>
                <a:spcPct val="0"/>
              </a:spcAft>
              <a:defRPr kumimoji="1" sz="4400">
                <a:solidFill>
                  <a:schemeClr val="tx2"/>
                </a:solidFill>
                <a:latin typeface="Arial" charset="0"/>
                <a:ea typeface="ＭＳ Ｐゴシック" charset="-128"/>
              </a:defRPr>
            </a:lvl7pPr>
            <a:lvl8pPr marL="1371600" algn="ctr" rtl="0" fontAlgn="base">
              <a:lnSpc>
                <a:spcPct val="80000"/>
              </a:lnSpc>
              <a:spcBef>
                <a:spcPct val="0"/>
              </a:spcBef>
              <a:spcAft>
                <a:spcPct val="0"/>
              </a:spcAft>
              <a:defRPr kumimoji="1" sz="4400">
                <a:solidFill>
                  <a:schemeClr val="tx2"/>
                </a:solidFill>
                <a:latin typeface="Arial" charset="0"/>
                <a:ea typeface="ＭＳ Ｐゴシック" charset="-128"/>
              </a:defRPr>
            </a:lvl8pPr>
            <a:lvl9pPr marL="1828800" algn="ctr" rtl="0" fontAlgn="base">
              <a:lnSpc>
                <a:spcPct val="80000"/>
              </a:lnSpc>
              <a:spcBef>
                <a:spcPct val="0"/>
              </a:spcBef>
              <a:spcAft>
                <a:spcPct val="0"/>
              </a:spcAft>
              <a:defRPr kumimoji="1" sz="4400">
                <a:solidFill>
                  <a:schemeClr val="tx2"/>
                </a:solidFill>
                <a:latin typeface="Arial" charset="0"/>
                <a:ea typeface="ＭＳ Ｐゴシック" charset="-128"/>
              </a:defRPr>
            </a:lvl9pPr>
          </a:lstStyle>
          <a:p>
            <a:pPr marL="185738" marR="0" lvl="0" indent="0" algn="ctr" defTabSz="914400" rtl="0" eaLnBrk="1" fontAlgn="base" latinLnBrk="0" hangingPunct="1">
              <a:lnSpc>
                <a:spcPts val="5000"/>
              </a:lnSpc>
              <a:spcBef>
                <a:spcPct val="0"/>
              </a:spcBef>
              <a:spcAft>
                <a:spcPct val="0"/>
              </a:spcAft>
              <a:buClrTx/>
              <a:buSzTx/>
              <a:buFontTx/>
              <a:buNone/>
              <a:tabLst/>
              <a:defRPr/>
            </a:pPr>
            <a:r>
              <a:rPr kumimoji="1" lang="ja-JP" altLang="en-US" sz="4000" b="0" i="0" u="none" strike="noStrike" kern="0" cap="none" spc="0" normalizeH="0" baseline="0" noProof="0">
                <a:ln>
                  <a:noFill/>
                </a:ln>
                <a:solidFill>
                  <a:schemeClr val="tx2"/>
                </a:solidFill>
                <a:effectLst/>
                <a:uLnTx/>
                <a:uFillTx/>
                <a:latin typeface="+mj-lt"/>
                <a:ea typeface="+mj-ea"/>
                <a:cs typeface="+mj-cs"/>
              </a:rPr>
              <a:t>振り返り</a:t>
            </a:r>
            <a:endParaRPr kumimoji="1" lang="ja-JP" altLang="en-US" sz="4000" b="0" i="0" u="none" strike="noStrike" kern="0" cap="none" spc="0" normalizeH="0" baseline="0" noProof="0" dirty="0">
              <a:ln>
                <a:noFill/>
              </a:ln>
              <a:solidFill>
                <a:schemeClr val="tx2"/>
              </a:solidFill>
              <a:effectLst/>
              <a:uLnTx/>
              <a:uFillTx/>
              <a:latin typeface="+mj-lt"/>
              <a:ea typeface="+mj-ea"/>
              <a:cs typeface="+mj-cs"/>
            </a:endParaRPr>
          </a:p>
        </p:txBody>
      </p:sp>
    </p:spTree>
    <p:extLst>
      <p:ext uri="{BB962C8B-B14F-4D97-AF65-F5344CB8AC3E}">
        <p14:creationId xmlns:p14="http://schemas.microsoft.com/office/powerpoint/2010/main" val="2583116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544" y="1257880"/>
            <a:ext cx="8219256" cy="5339472"/>
          </a:xfrm>
        </p:spPr>
        <p:txBody>
          <a:bodyPr>
            <a:normAutofit/>
          </a:bodyPr>
          <a:lstStyle/>
          <a:p>
            <a:pPr algn="l"/>
            <a:endParaRPr lang="en-US" altLang="ja-JP" sz="2800" dirty="0">
              <a:solidFill>
                <a:schemeClr val="tx1"/>
              </a:solidFill>
            </a:endParaRPr>
          </a:p>
          <a:p>
            <a:pPr algn="l">
              <a:lnSpc>
                <a:spcPct val="160000"/>
              </a:lnSpc>
            </a:pPr>
            <a:r>
              <a:rPr lang="ja-JP" altLang="en-US" sz="4400" dirty="0">
                <a:solidFill>
                  <a:schemeClr val="tx1">
                    <a:lumMod val="85000"/>
                    <a:lumOff val="15000"/>
                  </a:schemeClr>
                </a:solidFill>
                <a:latin typeface="+mn-ea"/>
              </a:rPr>
              <a:t>　</a:t>
            </a:r>
            <a:r>
              <a:rPr lang="ja-JP" altLang="ja-JP" sz="4400" dirty="0">
                <a:solidFill>
                  <a:schemeClr val="tx1">
                    <a:lumMod val="85000"/>
                    <a:lumOff val="15000"/>
                  </a:schemeClr>
                </a:solidFill>
                <a:latin typeface="+mn-ea"/>
              </a:rPr>
              <a:t>実習を通して得られた気付きや課題を客観的に振り返り、</a:t>
            </a:r>
            <a:r>
              <a:rPr lang="ja-JP" altLang="ja-JP" sz="4400" dirty="0">
                <a:solidFill>
                  <a:schemeClr val="accent1">
                    <a:lumMod val="75000"/>
                  </a:schemeClr>
                </a:solidFill>
                <a:latin typeface="+mn-ea"/>
              </a:rPr>
              <a:t>発表することを通じて</a:t>
            </a:r>
            <a:r>
              <a:rPr lang="ja-JP" altLang="ja-JP" sz="4400" dirty="0">
                <a:solidFill>
                  <a:schemeClr val="tx1">
                    <a:lumMod val="85000"/>
                    <a:lumOff val="15000"/>
                  </a:schemeClr>
                </a:solidFill>
                <a:latin typeface="+mn-ea"/>
              </a:rPr>
              <a:t>今後の学習課題を認識する。</a:t>
            </a:r>
          </a:p>
        </p:txBody>
      </p:sp>
      <p:sp>
        <p:nvSpPr>
          <p:cNvPr id="2" name="テキスト ボックス 1"/>
          <p:cNvSpPr txBox="1"/>
          <p:nvPr/>
        </p:nvSpPr>
        <p:spPr>
          <a:xfrm>
            <a:off x="0" y="332656"/>
            <a:ext cx="9111873" cy="707886"/>
          </a:xfrm>
          <a:prstGeom prst="rect">
            <a:avLst/>
          </a:prstGeom>
          <a:solidFill>
            <a:schemeClr val="tx2">
              <a:lumMod val="20000"/>
              <a:lumOff val="80000"/>
            </a:schemeClr>
          </a:solidFill>
        </p:spPr>
        <p:txBody>
          <a:bodyPr wrap="square" rtlCol="0">
            <a:spAutoFit/>
          </a:bodyPr>
          <a:lstStyle/>
          <a:p>
            <a:pPr algn="ctr"/>
            <a:r>
              <a:rPr lang="ja-JP" altLang="en-US" sz="4000" dirty="0">
                <a:latin typeface="HG創英角ｺﾞｼｯｸUB" panose="020B0909000000000000" pitchFamily="49" charset="-128"/>
                <a:ea typeface="HG創英角ｺﾞｼｯｸUB" panose="020B0909000000000000" pitchFamily="49" charset="-128"/>
                <a:cs typeface="ＭＳ Ｐゴシック" charset="0"/>
              </a:rPr>
              <a:t>本科目の目的</a:t>
            </a:r>
            <a:endParaRPr lang="en-US" altLang="ja-JP" sz="4000" dirty="0">
              <a:latin typeface="HG創英角ｺﾞｼｯｸUB" panose="020B0909000000000000" pitchFamily="49" charset="-128"/>
              <a:ea typeface="HG創英角ｺﾞｼｯｸUB" panose="020B0909000000000000" pitchFamily="49" charset="-128"/>
              <a:cs typeface="ＭＳ Ｐゴシック" charset="0"/>
            </a:endParaRPr>
          </a:p>
        </p:txBody>
      </p:sp>
      <p:sp>
        <p:nvSpPr>
          <p:cNvPr id="4" name="スライド番号プレースホルダー 3"/>
          <p:cNvSpPr>
            <a:spLocks noGrp="1"/>
          </p:cNvSpPr>
          <p:nvPr>
            <p:ph type="sldNum" sz="quarter" idx="12"/>
          </p:nvPr>
        </p:nvSpPr>
        <p:spPr/>
        <p:txBody>
          <a:bodyPr/>
          <a:lstStyle/>
          <a:p>
            <a:fld id="{D79408FC-1019-4D17-9821-FE8F6A5D8B30}" type="slidenum">
              <a:rPr kumimoji="1" lang="ja-JP" altLang="en-US" smtClean="0"/>
              <a:pPr/>
              <a:t>2</a:t>
            </a:fld>
            <a:endParaRPr kumimoji="1" lang="ja-JP" altLang="en-US"/>
          </a:p>
        </p:txBody>
      </p:sp>
    </p:spTree>
    <p:extLst>
      <p:ext uri="{BB962C8B-B14F-4D97-AF65-F5344CB8AC3E}">
        <p14:creationId xmlns:p14="http://schemas.microsoft.com/office/powerpoint/2010/main" val="1527279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359024" y="1097360"/>
            <a:ext cx="8784976" cy="5760640"/>
          </a:xfrm>
        </p:spPr>
        <p:txBody>
          <a:bodyPr>
            <a:normAutofit fontScale="55000" lnSpcReduction="20000"/>
          </a:bodyPr>
          <a:lstStyle/>
          <a:p>
            <a:pPr algn="l">
              <a:lnSpc>
                <a:spcPct val="120000"/>
              </a:lnSpc>
            </a:pPr>
            <a:r>
              <a:rPr lang="ja-JP" altLang="en-US" sz="6000" dirty="0">
                <a:solidFill>
                  <a:schemeClr val="tx1">
                    <a:lumMod val="85000"/>
                    <a:lumOff val="15000"/>
                  </a:schemeClr>
                </a:solidFill>
              </a:rPr>
              <a:t>　</a:t>
            </a:r>
            <a:r>
              <a:rPr lang="ja-JP" altLang="ja-JP" sz="6000" dirty="0">
                <a:solidFill>
                  <a:schemeClr val="tx1">
                    <a:lumMod val="85000"/>
                    <a:lumOff val="15000"/>
                  </a:schemeClr>
                </a:solidFill>
              </a:rPr>
              <a:t>実習で行ったアセスメントや居宅サービス計画</a:t>
            </a:r>
            <a:r>
              <a:rPr lang="ja-JP" altLang="en-US" sz="6000" dirty="0">
                <a:solidFill>
                  <a:schemeClr val="tx1">
                    <a:lumMod val="85000"/>
                    <a:lumOff val="15000"/>
                  </a:schemeClr>
                </a:solidFill>
              </a:rPr>
              <a:t>　</a:t>
            </a:r>
            <a:r>
              <a:rPr lang="ja-JP" altLang="ja-JP" sz="6000" dirty="0">
                <a:solidFill>
                  <a:schemeClr val="tx1">
                    <a:lumMod val="85000"/>
                    <a:lumOff val="15000"/>
                  </a:schemeClr>
                </a:solidFill>
              </a:rPr>
              <a:t>の作成など、一連のケアマネジメントプロセスの実践事例を発表することにより、実習を通じて感じた気付きや不足している知識・技術といった課題、現場で生じうる倫理的な課題を共有する。</a:t>
            </a:r>
            <a:endParaRPr lang="en-US" altLang="ja-JP" sz="6000" dirty="0">
              <a:solidFill>
                <a:schemeClr val="tx1">
                  <a:lumMod val="85000"/>
                  <a:lumOff val="15000"/>
                </a:schemeClr>
              </a:solidFill>
            </a:endParaRPr>
          </a:p>
          <a:p>
            <a:pPr algn="l">
              <a:lnSpc>
                <a:spcPct val="120000"/>
              </a:lnSpc>
            </a:pPr>
            <a:endParaRPr lang="ja-JP" altLang="ja-JP" sz="6000" dirty="0">
              <a:solidFill>
                <a:schemeClr val="tx1">
                  <a:lumMod val="85000"/>
                  <a:lumOff val="15000"/>
                </a:schemeClr>
              </a:solidFill>
            </a:endParaRPr>
          </a:p>
          <a:p>
            <a:pPr algn="l">
              <a:lnSpc>
                <a:spcPct val="120000"/>
              </a:lnSpc>
            </a:pPr>
            <a:r>
              <a:rPr lang="ja-JP" altLang="en-US" sz="6000" dirty="0">
                <a:solidFill>
                  <a:schemeClr val="tx1">
                    <a:lumMod val="85000"/>
                    <a:lumOff val="15000"/>
                  </a:schemeClr>
                </a:solidFill>
              </a:rPr>
              <a:t>　</a:t>
            </a:r>
            <a:r>
              <a:rPr lang="ja-JP" altLang="ja-JP" sz="6000" dirty="0">
                <a:solidFill>
                  <a:schemeClr val="tx1">
                    <a:lumMod val="85000"/>
                    <a:lumOff val="15000"/>
                  </a:schemeClr>
                </a:solidFill>
              </a:rPr>
              <a:t>受講者間で共有した課題や実習に関する講師からの総評を踏まえて、今後、専門職として身につけていくべき知識・技術についての学習課題を認識する講義を行う。</a:t>
            </a:r>
            <a:endParaRPr lang="ja-JP" altLang="ja-JP" sz="2800" dirty="0">
              <a:solidFill>
                <a:schemeClr val="tx1"/>
              </a:solidFill>
            </a:endParaRPr>
          </a:p>
          <a:p>
            <a:pPr algn="l"/>
            <a:endParaRPr lang="en-US" altLang="ja-JP" sz="2800" dirty="0">
              <a:solidFill>
                <a:schemeClr val="tx1"/>
              </a:solidFill>
              <a:latin typeface="HGPｺﾞｼｯｸM" panose="020B0600000000000000" pitchFamily="50" charset="-128"/>
              <a:ea typeface="HGPｺﾞｼｯｸM" panose="020B0600000000000000" pitchFamily="50" charset="-128"/>
            </a:endParaRPr>
          </a:p>
        </p:txBody>
      </p:sp>
      <p:sp>
        <p:nvSpPr>
          <p:cNvPr id="2" name="テキスト ボックス 1"/>
          <p:cNvSpPr txBox="1"/>
          <p:nvPr/>
        </p:nvSpPr>
        <p:spPr>
          <a:xfrm>
            <a:off x="-1" y="44624"/>
            <a:ext cx="9111873" cy="707886"/>
          </a:xfrm>
          <a:prstGeom prst="rect">
            <a:avLst/>
          </a:prstGeom>
          <a:solidFill>
            <a:schemeClr val="tx2">
              <a:lumMod val="20000"/>
              <a:lumOff val="80000"/>
            </a:schemeClr>
          </a:solidFill>
        </p:spPr>
        <p:txBody>
          <a:bodyPr wrap="square" rtlCol="0">
            <a:spAutoFit/>
          </a:bodyPr>
          <a:lstStyle/>
          <a:p>
            <a:pPr algn="ctr"/>
            <a:r>
              <a:rPr lang="ja-JP" altLang="en-US" sz="4000" dirty="0">
                <a:latin typeface="HG創英角ｺﾞｼｯｸUB" panose="020B0909000000000000" pitchFamily="49" charset="-128"/>
                <a:ea typeface="HG創英角ｺﾞｼｯｸUB" panose="020B0909000000000000" pitchFamily="49" charset="-128"/>
                <a:cs typeface="ＭＳ Ｐゴシック" charset="0"/>
              </a:rPr>
              <a:t>本科目の内容</a:t>
            </a:r>
            <a:endParaRPr lang="en-US" altLang="ja-JP" sz="4000" dirty="0">
              <a:latin typeface="HG創英角ｺﾞｼｯｸUB" panose="020B0909000000000000" pitchFamily="49" charset="-128"/>
              <a:ea typeface="HG創英角ｺﾞｼｯｸUB" panose="020B0909000000000000" pitchFamily="49" charset="-128"/>
              <a:cs typeface="ＭＳ Ｐゴシック" charset="0"/>
            </a:endParaRPr>
          </a:p>
        </p:txBody>
      </p:sp>
      <p:sp>
        <p:nvSpPr>
          <p:cNvPr id="4" name="スライド番号プレースホルダー 3"/>
          <p:cNvSpPr>
            <a:spLocks noGrp="1"/>
          </p:cNvSpPr>
          <p:nvPr>
            <p:ph type="sldNum" sz="quarter" idx="12"/>
          </p:nvPr>
        </p:nvSpPr>
        <p:spPr/>
        <p:txBody>
          <a:bodyPr/>
          <a:lstStyle/>
          <a:p>
            <a:fld id="{D79408FC-1019-4D17-9821-FE8F6A5D8B30}" type="slidenum">
              <a:rPr kumimoji="1" lang="ja-JP" altLang="en-US" smtClean="0"/>
              <a:pPr/>
              <a:t>3</a:t>
            </a:fld>
            <a:endParaRPr kumimoji="1" lang="ja-JP" altLang="en-US"/>
          </a:p>
        </p:txBody>
      </p:sp>
    </p:spTree>
    <p:extLst>
      <p:ext uri="{BB962C8B-B14F-4D97-AF65-F5344CB8AC3E}">
        <p14:creationId xmlns:p14="http://schemas.microsoft.com/office/powerpoint/2010/main" val="1527279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a:solidFill>
                  <a:srgbClr val="FF0000"/>
                </a:solidFill>
                <a:effectLst>
                  <a:outerShdw blurRad="38100" dist="38100" dir="2700000" algn="tl">
                    <a:srgbClr val="000000">
                      <a:alpha val="43137"/>
                    </a:srgbClr>
                  </a:outerShdw>
                </a:effectLst>
              </a:rPr>
              <a:t>修得目標</a:t>
            </a:r>
          </a:p>
        </p:txBody>
      </p:sp>
      <p:sp>
        <p:nvSpPr>
          <p:cNvPr id="4" name="正方形/長方形 3"/>
          <p:cNvSpPr/>
          <p:nvPr/>
        </p:nvSpPr>
        <p:spPr>
          <a:xfrm>
            <a:off x="467544" y="1556792"/>
            <a:ext cx="8352928" cy="5078313"/>
          </a:xfrm>
          <a:prstGeom prst="rect">
            <a:avLst/>
          </a:prstGeom>
        </p:spPr>
        <p:txBody>
          <a:bodyPr wrap="square">
            <a:spAutoFit/>
          </a:bodyPr>
          <a:lstStyle/>
          <a:p>
            <a:pPr>
              <a:lnSpc>
                <a:spcPct val="150000"/>
              </a:lnSpc>
            </a:pPr>
            <a:r>
              <a:rPr lang="ja-JP" altLang="ja-JP" sz="3200" b="1" kern="100" dirty="0">
                <a:solidFill>
                  <a:schemeClr val="bg2">
                    <a:lumMod val="10000"/>
                  </a:schemeClr>
                </a:solidFill>
                <a:latin typeface="+mn-ea"/>
                <a:cs typeface="Times New Roman" panose="02020603050405020304" pitchFamily="18" charset="0"/>
              </a:rPr>
              <a:t>①　</a:t>
            </a:r>
            <a:r>
              <a:rPr lang="ja-JP" altLang="ja-JP" sz="3200" b="1" kern="0" dirty="0">
                <a:solidFill>
                  <a:schemeClr val="bg2">
                    <a:lumMod val="10000"/>
                  </a:schemeClr>
                </a:solidFill>
                <a:latin typeface="+mn-ea"/>
                <a:cs typeface="MS-Mincho"/>
              </a:rPr>
              <a:t>今後の学習課題について説明できる。</a:t>
            </a:r>
            <a:endParaRPr lang="en-US" altLang="ja-JP" sz="3200" b="1" kern="0" dirty="0">
              <a:solidFill>
                <a:schemeClr val="bg2">
                  <a:lumMod val="10000"/>
                </a:schemeClr>
              </a:solidFill>
              <a:latin typeface="+mn-ea"/>
              <a:cs typeface="MS-Mincho"/>
            </a:endParaRPr>
          </a:p>
          <a:p>
            <a:pPr>
              <a:lnSpc>
                <a:spcPct val="150000"/>
              </a:lnSpc>
            </a:pPr>
            <a:r>
              <a:rPr lang="ja-JP" altLang="ja-JP" sz="800" b="1" kern="0" dirty="0">
                <a:solidFill>
                  <a:schemeClr val="bg2">
                    <a:lumMod val="10000"/>
                  </a:schemeClr>
                </a:solidFill>
                <a:latin typeface="+mn-ea"/>
                <a:cs typeface="MS-Mincho"/>
              </a:rPr>
              <a:t> </a:t>
            </a:r>
            <a:endParaRPr lang="ja-JP" altLang="ja-JP" sz="800" b="1" kern="100" dirty="0">
              <a:solidFill>
                <a:schemeClr val="bg2">
                  <a:lumMod val="10000"/>
                </a:schemeClr>
              </a:solidFill>
              <a:latin typeface="+mn-ea"/>
              <a:cs typeface="Times New Roman" panose="02020603050405020304" pitchFamily="18" charset="0"/>
            </a:endParaRPr>
          </a:p>
          <a:p>
            <a:pPr>
              <a:lnSpc>
                <a:spcPct val="150000"/>
              </a:lnSpc>
            </a:pPr>
            <a:r>
              <a:rPr lang="ja-JP" altLang="ja-JP" sz="3200" b="1" kern="100" dirty="0">
                <a:solidFill>
                  <a:schemeClr val="bg2">
                    <a:lumMod val="10000"/>
                  </a:schemeClr>
                </a:solidFill>
                <a:latin typeface="+mn-ea"/>
                <a:cs typeface="Times New Roman" panose="02020603050405020304" pitchFamily="18" charset="0"/>
              </a:rPr>
              <a:t>②　</a:t>
            </a:r>
            <a:r>
              <a:rPr lang="ja-JP" altLang="ja-JP" sz="3200" b="1" kern="0" dirty="0">
                <a:solidFill>
                  <a:schemeClr val="bg2">
                    <a:lumMod val="10000"/>
                  </a:schemeClr>
                </a:solidFill>
                <a:latin typeface="+mn-ea"/>
                <a:cs typeface="MS-Mincho"/>
              </a:rPr>
              <a:t>ケアマネジメントプロセスに沿って、実習で</a:t>
            </a:r>
            <a:endParaRPr lang="en-US" altLang="ja-JP" sz="3200" b="1" kern="0" dirty="0">
              <a:solidFill>
                <a:schemeClr val="bg2">
                  <a:lumMod val="10000"/>
                </a:schemeClr>
              </a:solidFill>
              <a:latin typeface="+mn-ea"/>
              <a:cs typeface="MS-Mincho"/>
            </a:endParaRPr>
          </a:p>
          <a:p>
            <a:r>
              <a:rPr lang="ja-JP" altLang="en-US" sz="3200" b="1" kern="0" dirty="0">
                <a:solidFill>
                  <a:schemeClr val="bg2">
                    <a:lumMod val="10000"/>
                  </a:schemeClr>
                </a:solidFill>
                <a:latin typeface="+mn-ea"/>
                <a:cs typeface="MS-Mincho"/>
              </a:rPr>
              <a:t>　　</a:t>
            </a:r>
            <a:r>
              <a:rPr lang="ja-JP" altLang="ja-JP" sz="3200" b="1" kern="0" dirty="0">
                <a:solidFill>
                  <a:schemeClr val="bg2">
                    <a:lumMod val="10000"/>
                  </a:schemeClr>
                </a:solidFill>
                <a:latin typeface="+mn-ea"/>
                <a:cs typeface="MS-Mincho"/>
              </a:rPr>
              <a:t>作成したケアプランについて説明できる。</a:t>
            </a:r>
            <a:endParaRPr lang="en-US" altLang="ja-JP" sz="3200" b="1" kern="0" dirty="0">
              <a:solidFill>
                <a:schemeClr val="bg2">
                  <a:lumMod val="10000"/>
                </a:schemeClr>
              </a:solidFill>
              <a:latin typeface="+mn-ea"/>
              <a:cs typeface="MS-Mincho"/>
            </a:endParaRPr>
          </a:p>
          <a:p>
            <a:pPr>
              <a:lnSpc>
                <a:spcPct val="150000"/>
              </a:lnSpc>
            </a:pPr>
            <a:endParaRPr lang="ja-JP" altLang="ja-JP" sz="800" b="1" kern="100" dirty="0">
              <a:solidFill>
                <a:schemeClr val="bg2">
                  <a:lumMod val="10000"/>
                </a:schemeClr>
              </a:solidFill>
              <a:latin typeface="+mn-ea"/>
              <a:cs typeface="Times New Roman" panose="02020603050405020304" pitchFamily="18" charset="0"/>
            </a:endParaRPr>
          </a:p>
          <a:p>
            <a:pPr>
              <a:lnSpc>
                <a:spcPct val="150000"/>
              </a:lnSpc>
            </a:pPr>
            <a:r>
              <a:rPr lang="ja-JP" altLang="ja-JP" sz="3200" b="1" kern="100" dirty="0">
                <a:solidFill>
                  <a:schemeClr val="bg2">
                    <a:lumMod val="10000"/>
                  </a:schemeClr>
                </a:solidFill>
                <a:latin typeface="+mn-ea"/>
                <a:cs typeface="Times New Roman" panose="02020603050405020304" pitchFamily="18" charset="0"/>
              </a:rPr>
              <a:t>③　</a:t>
            </a:r>
            <a:r>
              <a:rPr lang="ja-JP" altLang="ja-JP" sz="3200" b="1" kern="0" dirty="0">
                <a:solidFill>
                  <a:schemeClr val="bg2">
                    <a:lumMod val="10000"/>
                  </a:schemeClr>
                </a:solidFill>
                <a:latin typeface="+mn-ea"/>
                <a:cs typeface="MS-Mincho"/>
              </a:rPr>
              <a:t>実習を通じて倫理課題について説明できる。</a:t>
            </a:r>
            <a:endParaRPr lang="en-US" altLang="ja-JP" sz="3200" b="1" kern="0" dirty="0">
              <a:solidFill>
                <a:schemeClr val="bg2">
                  <a:lumMod val="10000"/>
                </a:schemeClr>
              </a:solidFill>
              <a:latin typeface="+mn-ea"/>
              <a:cs typeface="MS-Mincho"/>
            </a:endParaRPr>
          </a:p>
          <a:p>
            <a:pPr>
              <a:lnSpc>
                <a:spcPct val="150000"/>
              </a:lnSpc>
            </a:pPr>
            <a:r>
              <a:rPr lang="ja-JP" altLang="ja-JP" sz="800" b="1" kern="0" dirty="0">
                <a:solidFill>
                  <a:schemeClr val="bg2">
                    <a:lumMod val="10000"/>
                  </a:schemeClr>
                </a:solidFill>
                <a:latin typeface="+mn-ea"/>
                <a:cs typeface="MS-Mincho"/>
              </a:rPr>
              <a:t> </a:t>
            </a:r>
            <a:endParaRPr lang="ja-JP" altLang="ja-JP" sz="800" b="1" kern="100" dirty="0">
              <a:solidFill>
                <a:schemeClr val="bg2">
                  <a:lumMod val="10000"/>
                </a:schemeClr>
              </a:solidFill>
              <a:latin typeface="+mn-ea"/>
              <a:cs typeface="Times New Roman" panose="02020603050405020304" pitchFamily="18" charset="0"/>
            </a:endParaRPr>
          </a:p>
          <a:p>
            <a:pPr marL="139700" indent="-139700" algn="just">
              <a:lnSpc>
                <a:spcPct val="150000"/>
              </a:lnSpc>
              <a:spcAft>
                <a:spcPts val="0"/>
              </a:spcAft>
            </a:pPr>
            <a:r>
              <a:rPr lang="ja-JP" altLang="ja-JP" sz="3200" b="1" kern="100" dirty="0">
                <a:solidFill>
                  <a:schemeClr val="bg2">
                    <a:lumMod val="10000"/>
                  </a:schemeClr>
                </a:solidFill>
                <a:latin typeface="+mn-ea"/>
                <a:cs typeface="Times New Roman" panose="02020603050405020304" pitchFamily="18" charset="0"/>
              </a:rPr>
              <a:t>④　</a:t>
            </a:r>
            <a:r>
              <a:rPr lang="ja-JP" altLang="ja-JP" sz="3200" b="1" kern="0" dirty="0">
                <a:solidFill>
                  <a:schemeClr val="bg2">
                    <a:lumMod val="10000"/>
                  </a:schemeClr>
                </a:solidFill>
                <a:latin typeface="+mn-ea"/>
                <a:cs typeface="MS-Mincho"/>
              </a:rPr>
              <a:t>受講者間相互の話し合いにおいて、</a:t>
            </a:r>
            <a:endParaRPr lang="en-US" altLang="ja-JP" sz="3200" b="1" kern="0" dirty="0">
              <a:solidFill>
                <a:schemeClr val="bg2">
                  <a:lumMod val="10000"/>
                </a:schemeClr>
              </a:solidFill>
              <a:latin typeface="+mn-ea"/>
              <a:cs typeface="MS-Mincho"/>
            </a:endParaRPr>
          </a:p>
          <a:p>
            <a:pPr marL="139700" indent="-139700" algn="just">
              <a:spcAft>
                <a:spcPts val="0"/>
              </a:spcAft>
            </a:pPr>
            <a:r>
              <a:rPr lang="en-US" altLang="ja-JP" sz="3200" b="1" kern="0" dirty="0">
                <a:solidFill>
                  <a:schemeClr val="bg2">
                    <a:lumMod val="10000"/>
                  </a:schemeClr>
                </a:solidFill>
                <a:latin typeface="+mn-ea"/>
                <a:cs typeface="MS-Mincho"/>
              </a:rPr>
              <a:t>     </a:t>
            </a:r>
            <a:r>
              <a:rPr lang="ja-JP" altLang="ja-JP" sz="3200" b="1" kern="0" dirty="0">
                <a:solidFill>
                  <a:schemeClr val="bg2">
                    <a:lumMod val="10000"/>
                  </a:schemeClr>
                </a:solidFill>
                <a:latin typeface="+mn-ea"/>
                <a:cs typeface="MS-Mincho"/>
              </a:rPr>
              <a:t>不足している知識について説明できる</a:t>
            </a:r>
            <a:endParaRPr lang="ja-JP" altLang="ja-JP" sz="3200" b="1" kern="100" dirty="0">
              <a:solidFill>
                <a:schemeClr val="bg2">
                  <a:lumMod val="10000"/>
                </a:schemeClr>
              </a:solidFill>
              <a:latin typeface="+mn-ea"/>
              <a:cs typeface="Times New Roman" panose="02020603050405020304" pitchFamily="18" charset="0"/>
            </a:endParaRPr>
          </a:p>
          <a:p>
            <a:pPr marL="139700" indent="-139700" algn="just">
              <a:spcAft>
                <a:spcPts val="0"/>
              </a:spcAft>
            </a:pPr>
            <a:r>
              <a:rPr lang="ja-JP" altLang="ja-JP" sz="3200" b="1" kern="100" dirty="0">
                <a:solidFill>
                  <a:schemeClr val="bg2">
                    <a:lumMod val="10000"/>
                  </a:schemeClr>
                </a:solidFill>
                <a:latin typeface="+mn-ea"/>
                <a:cs typeface="Times New Roman" panose="02020603050405020304" pitchFamily="18" charset="0"/>
              </a:rPr>
              <a:t>　</a:t>
            </a:r>
            <a:endParaRPr lang="ja-JP" altLang="ja-JP" sz="3200" b="1" kern="100" dirty="0">
              <a:solidFill>
                <a:schemeClr val="bg2">
                  <a:lumMod val="10000"/>
                </a:schemeClr>
              </a:solidFill>
              <a:effectLst/>
              <a:latin typeface="+mn-ea"/>
              <a:cs typeface="Times New Roman" panose="02020603050405020304" pitchFamily="18" charset="0"/>
            </a:endParaRPr>
          </a:p>
        </p:txBody>
      </p:sp>
      <p:sp>
        <p:nvSpPr>
          <p:cNvPr id="5" name="スライド番号プレースホルダー 4"/>
          <p:cNvSpPr>
            <a:spLocks noGrp="1"/>
          </p:cNvSpPr>
          <p:nvPr>
            <p:ph type="sldNum" sz="quarter" idx="12"/>
          </p:nvPr>
        </p:nvSpPr>
        <p:spPr/>
        <p:txBody>
          <a:bodyPr/>
          <a:lstStyle/>
          <a:p>
            <a:fld id="{D79408FC-1019-4D17-9821-FE8F6A5D8B30}" type="slidenum">
              <a:rPr kumimoji="1" lang="ja-JP" altLang="en-US" smtClean="0"/>
              <a:pPr/>
              <a:t>4</a:t>
            </a:fld>
            <a:endParaRPr kumimoji="1" lang="ja-JP" altLang="en-US"/>
          </a:p>
        </p:txBody>
      </p:sp>
    </p:spTree>
    <p:extLst>
      <p:ext uri="{BB962C8B-B14F-4D97-AF65-F5344CB8AC3E}">
        <p14:creationId xmlns:p14="http://schemas.microsoft.com/office/powerpoint/2010/main" val="2583116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0"/>
            <a:ext cx="2232248" cy="476672"/>
          </a:xfrm>
        </p:spPr>
        <p:txBody>
          <a:bodyPr>
            <a:noAutofit/>
          </a:bodyPr>
          <a:lstStyle/>
          <a:p>
            <a:r>
              <a:rPr kumimoji="1" lang="ja-JP" altLang="en-US" sz="3200" dirty="0">
                <a:latin typeface="HGP創英角ﾎﾟｯﾌﾟ体" pitchFamily="50" charset="-128"/>
                <a:ea typeface="HGP創英角ﾎﾟｯﾌﾟ体" pitchFamily="50" charset="-128"/>
              </a:rPr>
              <a:t>日　程</a:t>
            </a:r>
          </a:p>
        </p:txBody>
      </p:sp>
      <p:sp>
        <p:nvSpPr>
          <p:cNvPr id="3" name="スライド番号プレースホルダ 2"/>
          <p:cNvSpPr>
            <a:spLocks noGrp="1"/>
          </p:cNvSpPr>
          <p:nvPr>
            <p:ph type="sldNum" sz="quarter" idx="12"/>
          </p:nvPr>
        </p:nvSpPr>
        <p:spPr/>
        <p:txBody>
          <a:bodyPr/>
          <a:lstStyle/>
          <a:p>
            <a:fld id="{D79408FC-1019-4D17-9821-FE8F6A5D8B30}" type="slidenum">
              <a:rPr kumimoji="1" lang="ja-JP" altLang="en-US" smtClean="0"/>
              <a:pPr/>
              <a:t>5</a:t>
            </a:fld>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1143966006"/>
              </p:ext>
            </p:extLst>
          </p:nvPr>
        </p:nvGraphicFramePr>
        <p:xfrm>
          <a:off x="395536" y="620688"/>
          <a:ext cx="8389440" cy="5701404"/>
        </p:xfrm>
        <a:graphic>
          <a:graphicData uri="http://schemas.openxmlformats.org/drawingml/2006/table">
            <a:tbl>
              <a:tblPr/>
              <a:tblGrid>
                <a:gridCol w="8389440">
                  <a:extLst>
                    <a:ext uri="{9D8B030D-6E8A-4147-A177-3AD203B41FA5}">
                      <a16:colId xmlns:a16="http://schemas.microsoft.com/office/drawing/2014/main" val="20000"/>
                    </a:ext>
                  </a:extLst>
                </a:gridCol>
              </a:tblGrid>
              <a:tr h="2160240">
                <a:tc>
                  <a:txBody>
                    <a:bodyPr/>
                    <a:lstStyle/>
                    <a:p>
                      <a:pPr marL="127635" indent="-127635" algn="l">
                        <a:spcAft>
                          <a:spcPts val="0"/>
                        </a:spcAft>
                      </a:pPr>
                      <a:r>
                        <a:rPr lang="ja-JP" altLang="en-US" sz="2800" b="1" kern="0" dirty="0">
                          <a:solidFill>
                            <a:srgbClr val="1F3864"/>
                          </a:solidFill>
                          <a:latin typeface="+mn-ea"/>
                          <a:ea typeface="+mn-ea"/>
                          <a:cs typeface="MS-PMincho"/>
                        </a:rPr>
                        <a:t>　</a:t>
                      </a:r>
                      <a:r>
                        <a:rPr lang="en-US" altLang="ja-JP" sz="3200" b="1" kern="0" dirty="0">
                          <a:solidFill>
                            <a:srgbClr val="1F3864"/>
                          </a:solidFill>
                          <a:latin typeface="+mn-ea"/>
                          <a:ea typeface="+mn-ea"/>
                          <a:cs typeface="MS-PMincho"/>
                        </a:rPr>
                        <a:t>12:15</a:t>
                      </a:r>
                      <a:r>
                        <a:rPr lang="ja-JP" altLang="en-US" sz="3200" b="1" kern="0" dirty="0">
                          <a:solidFill>
                            <a:srgbClr val="1F3864"/>
                          </a:solidFill>
                          <a:latin typeface="+mn-ea"/>
                          <a:ea typeface="+mn-ea"/>
                          <a:cs typeface="MS-PMincho"/>
                        </a:rPr>
                        <a:t>　</a:t>
                      </a:r>
                      <a:r>
                        <a:rPr lang="ja-JP" sz="3200" b="1" kern="0" dirty="0">
                          <a:solidFill>
                            <a:srgbClr val="1F3864"/>
                          </a:solidFill>
                          <a:latin typeface="+mn-ea"/>
                          <a:ea typeface="+mn-ea"/>
                          <a:cs typeface="MS-PMincho"/>
                        </a:rPr>
                        <a:t>＜演習①＞</a:t>
                      </a:r>
                      <a:r>
                        <a:rPr lang="ja-JP" sz="3200" kern="100" dirty="0">
                          <a:latin typeface="+mn-ea"/>
                          <a:ea typeface="+mn-ea"/>
                          <a:cs typeface="Times New Roman"/>
                        </a:rPr>
                        <a:t>　</a:t>
                      </a:r>
                      <a:r>
                        <a:rPr lang="ja-JP" sz="3200" kern="0" dirty="0">
                          <a:solidFill>
                            <a:srgbClr val="C00000"/>
                          </a:solidFill>
                          <a:latin typeface="+mn-ea"/>
                          <a:ea typeface="+mn-ea"/>
                          <a:cs typeface="MS-PMincho"/>
                        </a:rPr>
                        <a:t>グループワーク</a:t>
                      </a:r>
                      <a:endParaRPr lang="ja-JP" sz="3200" kern="100" dirty="0">
                        <a:latin typeface="+mn-ea"/>
                        <a:ea typeface="+mn-ea"/>
                        <a:cs typeface="Times New Roman"/>
                      </a:endParaRPr>
                    </a:p>
                    <a:p>
                      <a:pPr marL="133350" algn="l">
                        <a:spcAft>
                          <a:spcPts val="0"/>
                        </a:spcAft>
                      </a:pPr>
                      <a:r>
                        <a:rPr lang="ja-JP" altLang="en-US" sz="3200" b="1" kern="0" dirty="0">
                          <a:latin typeface="+mn-ea"/>
                          <a:ea typeface="+mn-ea"/>
                          <a:cs typeface="MS-PMincho"/>
                        </a:rPr>
                        <a:t>　　　　　　</a:t>
                      </a:r>
                      <a:r>
                        <a:rPr lang="ja-JP" sz="3200" b="1" kern="0" dirty="0">
                          <a:latin typeface="+mn-ea"/>
                          <a:ea typeface="+mn-ea"/>
                          <a:cs typeface="MS-PMincho"/>
                        </a:rPr>
                        <a:t>模擬ケアプラン作成実習事例の説明</a:t>
                      </a:r>
                      <a:endParaRPr lang="ja-JP" sz="3200" kern="100" dirty="0">
                        <a:latin typeface="+mn-ea"/>
                        <a:ea typeface="+mn-ea"/>
                        <a:cs typeface="Times New Roman"/>
                      </a:endParaRPr>
                    </a:p>
                    <a:p>
                      <a:pPr marL="133350" indent="127000" algn="l">
                        <a:spcAft>
                          <a:spcPts val="0"/>
                        </a:spcAft>
                      </a:pPr>
                      <a:r>
                        <a:rPr lang="ja-JP" altLang="en-US" sz="3200" kern="0" dirty="0">
                          <a:solidFill>
                            <a:srgbClr val="1F3864"/>
                          </a:solidFill>
                          <a:latin typeface="+mn-ea"/>
                          <a:ea typeface="+mn-ea"/>
                          <a:cs typeface="MS-PMincho"/>
                        </a:rPr>
                        <a:t>　　　　　</a:t>
                      </a:r>
                      <a:r>
                        <a:rPr lang="ja-JP" altLang="en-US" sz="3200" kern="0" dirty="0">
                          <a:solidFill>
                            <a:srgbClr val="FF0000"/>
                          </a:solidFill>
                          <a:latin typeface="+mn-ea"/>
                          <a:ea typeface="+mn-ea"/>
                          <a:cs typeface="MS-PMincho"/>
                        </a:rPr>
                        <a:t>　</a:t>
                      </a:r>
                      <a:r>
                        <a:rPr lang="ja-JP" sz="3200" kern="0" dirty="0">
                          <a:solidFill>
                            <a:srgbClr val="FF0000"/>
                          </a:solidFill>
                          <a:latin typeface="+mn-ea"/>
                          <a:ea typeface="+mn-ea"/>
                          <a:cs typeface="MS-PMincho"/>
                        </a:rPr>
                        <a:t>・事例報告（</a:t>
                      </a:r>
                      <a:r>
                        <a:rPr lang="en-US" altLang="ja-JP" sz="3200" kern="0" dirty="0">
                          <a:solidFill>
                            <a:srgbClr val="FF0000"/>
                          </a:solidFill>
                          <a:latin typeface="+mn-ea"/>
                          <a:ea typeface="+mn-ea"/>
                          <a:cs typeface="MS-PMincho"/>
                        </a:rPr>
                        <a:t>1</a:t>
                      </a:r>
                      <a:r>
                        <a:rPr lang="ja-JP" altLang="en-US" sz="3200" kern="0" dirty="0">
                          <a:solidFill>
                            <a:srgbClr val="FF0000"/>
                          </a:solidFill>
                          <a:latin typeface="+mn-ea"/>
                          <a:ea typeface="+mn-ea"/>
                          <a:cs typeface="MS-PMincho"/>
                        </a:rPr>
                        <a:t>人；</a:t>
                      </a:r>
                      <a:r>
                        <a:rPr lang="en-US" sz="3200" kern="0" dirty="0">
                          <a:solidFill>
                            <a:srgbClr val="FF0000"/>
                          </a:solidFill>
                          <a:latin typeface="+mn-ea"/>
                          <a:ea typeface="+mn-ea"/>
                          <a:cs typeface="MS-PMincho"/>
                        </a:rPr>
                        <a:t>20</a:t>
                      </a:r>
                      <a:r>
                        <a:rPr lang="ja-JP" sz="3200" kern="0" dirty="0">
                          <a:solidFill>
                            <a:srgbClr val="FF0000"/>
                          </a:solidFill>
                          <a:latin typeface="+mn-ea"/>
                          <a:ea typeface="+mn-ea"/>
                          <a:cs typeface="MS-PMincho"/>
                        </a:rPr>
                        <a:t>分）</a:t>
                      </a:r>
                      <a:r>
                        <a:rPr lang="en-US" altLang="ja-JP" sz="3200" kern="0" dirty="0">
                          <a:solidFill>
                            <a:srgbClr val="FF0000"/>
                          </a:solidFill>
                          <a:latin typeface="+mn-ea"/>
                          <a:ea typeface="+mn-ea"/>
                          <a:cs typeface="MS-PMincho"/>
                        </a:rPr>
                        <a:t>×</a:t>
                      </a:r>
                      <a:r>
                        <a:rPr lang="ja-JP" altLang="en-US" sz="3200" kern="0" dirty="0">
                          <a:solidFill>
                            <a:srgbClr val="FF0000"/>
                          </a:solidFill>
                          <a:latin typeface="+mn-ea"/>
                          <a:ea typeface="+mn-ea"/>
                          <a:cs typeface="MS-PMincho"/>
                        </a:rPr>
                        <a:t>６人</a:t>
                      </a:r>
                      <a:endParaRPr lang="en-US" altLang="ja-JP" sz="3200" kern="0" dirty="0">
                        <a:solidFill>
                          <a:srgbClr val="FF0000"/>
                        </a:solidFill>
                        <a:latin typeface="+mn-ea"/>
                        <a:ea typeface="+mn-ea"/>
                        <a:cs typeface="MS-PMincho"/>
                      </a:endParaRPr>
                    </a:p>
                  </a:txBody>
                  <a:tcPr marL="33171" marR="10927" marT="10927" marB="1092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72008">
                <a:tc>
                  <a:txBody>
                    <a:bodyPr/>
                    <a:lstStyle/>
                    <a:p>
                      <a:pPr indent="254000" algn="l">
                        <a:spcAft>
                          <a:spcPts val="0"/>
                        </a:spcAft>
                      </a:pPr>
                      <a:endParaRPr lang="ja-JP" sz="100" kern="100" dirty="0">
                        <a:latin typeface="+mn-ea"/>
                        <a:ea typeface="+mn-ea"/>
                        <a:cs typeface="Times New Roman"/>
                      </a:endParaRPr>
                    </a:p>
                  </a:txBody>
                  <a:tcPr marL="33171" marR="10927" marT="10927" marB="1092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pattFill prst="pct10">
                      <a:fgClr>
                        <a:srgbClr val="FFFFFF"/>
                      </a:fgClr>
                      <a:bgClr>
                        <a:srgbClr val="E5E5E5"/>
                      </a:bgClr>
                    </a:pattFill>
                  </a:tcPr>
                </a:tc>
                <a:extLst>
                  <a:ext uri="{0D108BD9-81ED-4DB2-BD59-A6C34878D82A}">
                    <a16:rowId xmlns:a16="http://schemas.microsoft.com/office/drawing/2014/main" val="10001"/>
                  </a:ext>
                </a:extLst>
              </a:tr>
              <a:tr h="1512168">
                <a:tc>
                  <a:txBody>
                    <a:bodyPr/>
                    <a:lstStyle/>
                    <a:p>
                      <a:pPr marL="127635" indent="-127635" algn="l">
                        <a:spcAft>
                          <a:spcPts val="0"/>
                        </a:spcAft>
                      </a:pPr>
                      <a:r>
                        <a:rPr lang="ja-JP" altLang="en-US" sz="2800" b="1" kern="0" dirty="0">
                          <a:solidFill>
                            <a:srgbClr val="1F3864"/>
                          </a:solidFill>
                          <a:latin typeface="+mn-ea"/>
                          <a:ea typeface="+mn-ea"/>
                          <a:cs typeface="MS-PMincho"/>
                        </a:rPr>
                        <a:t>　</a:t>
                      </a:r>
                      <a:r>
                        <a:rPr lang="en-US" altLang="ja-JP" sz="3200" b="1" kern="0" dirty="0">
                          <a:solidFill>
                            <a:srgbClr val="1F3864"/>
                          </a:solidFill>
                          <a:latin typeface="+mn-ea"/>
                          <a:ea typeface="+mn-ea"/>
                          <a:cs typeface="MS-PMincho"/>
                        </a:rPr>
                        <a:t>14:45</a:t>
                      </a:r>
                      <a:r>
                        <a:rPr lang="ja-JP" altLang="en-US" sz="3200" b="1" kern="0" dirty="0">
                          <a:solidFill>
                            <a:srgbClr val="1F3864"/>
                          </a:solidFill>
                          <a:latin typeface="+mn-ea"/>
                          <a:ea typeface="+mn-ea"/>
                          <a:cs typeface="MS-PMincho"/>
                        </a:rPr>
                        <a:t>　</a:t>
                      </a:r>
                      <a:r>
                        <a:rPr lang="ja-JP" sz="3200" b="1" kern="0" dirty="0">
                          <a:solidFill>
                            <a:srgbClr val="1F3864"/>
                          </a:solidFill>
                          <a:latin typeface="+mn-ea"/>
                          <a:ea typeface="+mn-ea"/>
                          <a:cs typeface="MS-PMincho"/>
                        </a:rPr>
                        <a:t>＜演習②＞</a:t>
                      </a:r>
                      <a:r>
                        <a:rPr lang="ja-JP" sz="3200" kern="0" dirty="0">
                          <a:solidFill>
                            <a:srgbClr val="C00000"/>
                          </a:solidFill>
                          <a:latin typeface="+mn-ea"/>
                          <a:ea typeface="+mn-ea"/>
                          <a:cs typeface="MS-PMincho"/>
                        </a:rPr>
                        <a:t>　グループワーク</a:t>
                      </a:r>
                      <a:endParaRPr lang="ja-JP" sz="3200" kern="100" dirty="0">
                        <a:latin typeface="+mn-ea"/>
                        <a:ea typeface="+mn-ea"/>
                        <a:cs typeface="Times New Roman"/>
                      </a:endParaRPr>
                    </a:p>
                    <a:p>
                      <a:pPr algn="l">
                        <a:spcAft>
                          <a:spcPts val="0"/>
                        </a:spcAft>
                      </a:pPr>
                      <a:r>
                        <a:rPr lang="ja-JP" altLang="en-US" sz="3200" b="1" kern="0" dirty="0">
                          <a:solidFill>
                            <a:srgbClr val="385623"/>
                          </a:solidFill>
                          <a:latin typeface="+mn-ea"/>
                          <a:ea typeface="+mn-ea"/>
                          <a:cs typeface="MS-PMincho"/>
                        </a:rPr>
                        <a:t>　　　　　　　</a:t>
                      </a:r>
                      <a:r>
                        <a:rPr lang="ja-JP" sz="3200" b="1" kern="0" dirty="0">
                          <a:solidFill>
                            <a:srgbClr val="385623"/>
                          </a:solidFill>
                          <a:latin typeface="+mn-ea"/>
                          <a:ea typeface="+mn-ea"/>
                          <a:cs typeface="MS-PMincho"/>
                        </a:rPr>
                        <a:t>ケアマネジメント基礎技術報告</a:t>
                      </a:r>
                      <a:endParaRPr lang="ja-JP" sz="3200" kern="100" dirty="0">
                        <a:latin typeface="+mn-ea"/>
                        <a:ea typeface="+mn-ea"/>
                        <a:cs typeface="Times New Roman"/>
                      </a:endParaRPr>
                    </a:p>
                  </a:txBody>
                  <a:tcPr marL="33171" marR="10927" marT="10927" marB="1092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1447454">
                <a:tc>
                  <a:txBody>
                    <a:bodyPr/>
                    <a:lstStyle/>
                    <a:p>
                      <a:pPr marL="127635" indent="-127635" algn="l">
                        <a:spcAft>
                          <a:spcPts val="0"/>
                        </a:spcAft>
                      </a:pPr>
                      <a:r>
                        <a:rPr lang="ja-JP" altLang="en-US" sz="2800" b="1" kern="0" dirty="0">
                          <a:solidFill>
                            <a:srgbClr val="1F3864"/>
                          </a:solidFill>
                          <a:latin typeface="+mn-ea"/>
                          <a:ea typeface="+mn-ea"/>
                          <a:cs typeface="MS-PMincho"/>
                        </a:rPr>
                        <a:t>　</a:t>
                      </a:r>
                      <a:r>
                        <a:rPr lang="en-US" altLang="ja-JP" sz="3200" b="1" kern="0" dirty="0">
                          <a:solidFill>
                            <a:srgbClr val="1F3864"/>
                          </a:solidFill>
                          <a:latin typeface="+mn-ea"/>
                          <a:ea typeface="+mn-ea"/>
                          <a:cs typeface="MS-PMincho"/>
                        </a:rPr>
                        <a:t>15:20</a:t>
                      </a:r>
                      <a:r>
                        <a:rPr lang="ja-JP" altLang="en-US" sz="3200" b="1" kern="0" dirty="0">
                          <a:solidFill>
                            <a:srgbClr val="1F3864"/>
                          </a:solidFill>
                          <a:latin typeface="+mn-ea"/>
                          <a:ea typeface="+mn-ea"/>
                          <a:cs typeface="MS-PMincho"/>
                        </a:rPr>
                        <a:t>　</a:t>
                      </a:r>
                      <a:r>
                        <a:rPr lang="ja-JP" sz="3200" b="1" kern="0" dirty="0">
                          <a:solidFill>
                            <a:srgbClr val="1F3864"/>
                          </a:solidFill>
                          <a:latin typeface="+mn-ea"/>
                          <a:ea typeface="+mn-ea"/>
                          <a:cs typeface="MS-PMincho"/>
                        </a:rPr>
                        <a:t>＜演習➂＞</a:t>
                      </a:r>
                      <a:endParaRPr lang="ja-JP" sz="3200" kern="100" dirty="0">
                        <a:latin typeface="+mn-ea"/>
                        <a:ea typeface="+mn-ea"/>
                        <a:cs typeface="Times New Roman"/>
                      </a:endParaRPr>
                    </a:p>
                    <a:p>
                      <a:pPr algn="l">
                        <a:spcAft>
                          <a:spcPts val="0"/>
                        </a:spcAft>
                      </a:pPr>
                      <a:r>
                        <a:rPr lang="ja-JP" altLang="en-US" sz="3200" b="1" kern="0" dirty="0">
                          <a:solidFill>
                            <a:srgbClr val="385623"/>
                          </a:solidFill>
                          <a:latin typeface="+mn-ea"/>
                          <a:ea typeface="+mn-ea"/>
                          <a:cs typeface="MS-PMincho"/>
                        </a:rPr>
                        <a:t>　　　　　　　</a:t>
                      </a:r>
                      <a:r>
                        <a:rPr lang="ja-JP" sz="3200" b="1" kern="0" dirty="0">
                          <a:solidFill>
                            <a:srgbClr val="385623"/>
                          </a:solidFill>
                          <a:latin typeface="+mn-ea"/>
                          <a:ea typeface="+mn-ea"/>
                          <a:cs typeface="MS-PMincho"/>
                        </a:rPr>
                        <a:t>今後の学習課題の確認</a:t>
                      </a:r>
                      <a:r>
                        <a:rPr lang="ja-JP" altLang="en-US" sz="3200" b="1" kern="0" dirty="0">
                          <a:solidFill>
                            <a:srgbClr val="385623"/>
                          </a:solidFill>
                          <a:latin typeface="+mn-ea"/>
                          <a:ea typeface="+mn-ea"/>
                          <a:cs typeface="MS-PMincho"/>
                        </a:rPr>
                        <a:t>、</a:t>
                      </a:r>
                      <a:r>
                        <a:rPr lang="ja-JP" altLang="ja-JP" sz="3200" kern="0" dirty="0">
                          <a:solidFill>
                            <a:srgbClr val="385623"/>
                          </a:solidFill>
                          <a:latin typeface="+mn-ea"/>
                          <a:ea typeface="+mn-ea"/>
                          <a:cs typeface="MS-PMincho"/>
                        </a:rPr>
                        <a:t>振り返り</a:t>
                      </a:r>
                      <a:endParaRPr lang="ja-JP" altLang="ja-JP" sz="3200" kern="100" dirty="0">
                        <a:latin typeface="+mn-ea"/>
                        <a:ea typeface="+mn-ea"/>
                        <a:cs typeface="Times New Roman"/>
                      </a:endParaRPr>
                    </a:p>
                  </a:txBody>
                  <a:tcPr marL="33171" marR="10927" marT="33171" marB="10927" anchor="ctr">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3"/>
                  </a:ext>
                </a:extLst>
              </a:tr>
              <a:tr h="283315">
                <a:tc>
                  <a:txBody>
                    <a:bodyPr/>
                    <a:lstStyle/>
                    <a:p>
                      <a:pPr algn="l">
                        <a:spcAft>
                          <a:spcPts val="0"/>
                        </a:spcAft>
                      </a:pPr>
                      <a:r>
                        <a:rPr lang="ja-JP" altLang="en-US" sz="3200" kern="0" dirty="0">
                          <a:solidFill>
                            <a:srgbClr val="385623"/>
                          </a:solidFill>
                          <a:latin typeface="+mn-ea"/>
                          <a:ea typeface="+mn-ea"/>
                          <a:cs typeface="MS-PMincho"/>
                        </a:rPr>
                        <a:t>　</a:t>
                      </a:r>
                      <a:r>
                        <a:rPr lang="en-US" altLang="ja-JP" sz="3200" kern="0" dirty="0">
                          <a:solidFill>
                            <a:schemeClr val="tx1">
                              <a:lumMod val="85000"/>
                              <a:lumOff val="15000"/>
                            </a:schemeClr>
                          </a:solidFill>
                          <a:latin typeface="+mn-ea"/>
                          <a:ea typeface="+mn-ea"/>
                          <a:cs typeface="MS-PMincho"/>
                        </a:rPr>
                        <a:t>15:30</a:t>
                      </a:r>
                      <a:r>
                        <a:rPr lang="ja-JP" altLang="en-US" sz="3200" kern="0" dirty="0">
                          <a:solidFill>
                            <a:schemeClr val="tx1">
                              <a:lumMod val="85000"/>
                              <a:lumOff val="15000"/>
                            </a:schemeClr>
                          </a:solidFill>
                          <a:latin typeface="+mn-ea"/>
                          <a:ea typeface="+mn-ea"/>
                          <a:cs typeface="MS-PMincho"/>
                        </a:rPr>
                        <a:t>　　終了　</a:t>
                      </a:r>
                      <a:endParaRPr lang="ja-JP" sz="3200" kern="100" dirty="0">
                        <a:solidFill>
                          <a:schemeClr val="tx1">
                            <a:lumMod val="85000"/>
                            <a:lumOff val="15000"/>
                          </a:schemeClr>
                        </a:solidFill>
                        <a:latin typeface="+mn-ea"/>
                        <a:ea typeface="+mn-ea"/>
                        <a:cs typeface="Times New Roman"/>
                      </a:endParaRPr>
                    </a:p>
                  </a:txBody>
                  <a:tcPr marL="33171" marR="10927" marT="10927" marB="109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D79408FC-1019-4D17-9821-FE8F6A5D8B30}" type="slidenum">
              <a:rPr kumimoji="1" lang="ja-JP" altLang="en-US" smtClean="0"/>
              <a:pPr/>
              <a:t>6</a:t>
            </a:fld>
            <a:endParaRPr kumimoji="1" lang="ja-JP" altLang="en-US"/>
          </a:p>
        </p:txBody>
      </p:sp>
      <p:sp>
        <p:nvSpPr>
          <p:cNvPr id="1025" name="Rectangle 1"/>
          <p:cNvSpPr>
            <a:spLocks noChangeArrowheads="1"/>
          </p:cNvSpPr>
          <p:nvPr/>
        </p:nvSpPr>
        <p:spPr bwMode="auto">
          <a:xfrm>
            <a:off x="395536" y="548680"/>
            <a:ext cx="8460432" cy="26468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4000" b="1" i="0" u="none" strike="noStrike" cap="none" normalizeH="0" baseline="0" dirty="0">
                <a:ln>
                  <a:noFill/>
                </a:ln>
                <a:solidFill>
                  <a:srgbClr val="1F3864"/>
                </a:solidFill>
                <a:effectLst/>
                <a:latin typeface="ＭＳ ゴシック" pitchFamily="49" charset="-128"/>
                <a:ea typeface="ＭＳ ゴシック" pitchFamily="49" charset="-128"/>
                <a:cs typeface="MS-PMincho"/>
              </a:rPr>
              <a:t>＜演習①＞</a:t>
            </a:r>
            <a:endParaRPr kumimoji="1" lang="en-US" altLang="ja-JP" sz="4000" b="1" i="0" u="none" strike="noStrike" cap="none" normalizeH="0" baseline="0" dirty="0">
              <a:ln>
                <a:noFill/>
              </a:ln>
              <a:solidFill>
                <a:srgbClr val="1F3864"/>
              </a:solidFill>
              <a:effectLst/>
              <a:latin typeface="ＭＳ ゴシック" pitchFamily="49" charset="-128"/>
              <a:ea typeface="ＭＳ ゴシック" pitchFamily="49" charset="-128"/>
              <a:cs typeface="MS-PMincho"/>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b="1" i="0" u="none" strike="noStrike" cap="none" normalizeH="0" baseline="0" dirty="0">
                <a:ln>
                  <a:noFill/>
                </a:ln>
                <a:solidFill>
                  <a:schemeClr val="tx1"/>
                </a:solidFill>
                <a:effectLst/>
                <a:latin typeface="ＭＳ ゴシック" pitchFamily="49" charset="-128"/>
                <a:ea typeface="ＭＳ ゴシック" pitchFamily="49" charset="-128"/>
                <a:cs typeface="Times New Roman" pitchFamily="18" charset="0"/>
              </a:rPr>
              <a:t>　</a:t>
            </a:r>
            <a:endParaRPr kumimoji="1" lang="en-US" altLang="ja-JP" b="1" i="0" u="none" strike="noStrike" cap="none" normalizeH="0" baseline="0" dirty="0">
              <a:ln>
                <a:noFill/>
              </a:ln>
              <a:solidFill>
                <a:schemeClr val="tx1"/>
              </a:solidFill>
              <a:effectLst/>
              <a:latin typeface="ＭＳ ゴシック" pitchFamily="49" charset="-128"/>
              <a:ea typeface="ＭＳ ゴシック"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sz="5400" i="0" u="none" strike="noStrike" cap="none" normalizeH="0" baseline="0" dirty="0">
                <a:ln>
                  <a:noFill/>
                </a:ln>
                <a:solidFill>
                  <a:srgbClr val="385623"/>
                </a:solidFill>
                <a:effectLst>
                  <a:outerShdw blurRad="38100" dist="38100" dir="2700000" algn="tl">
                    <a:srgbClr val="000000">
                      <a:alpha val="43137"/>
                    </a:srgbClr>
                  </a:outerShdw>
                </a:effectLst>
                <a:latin typeface="ＭＳ ゴシック" pitchFamily="49" charset="-128"/>
                <a:ea typeface="ＭＳ ゴシック" pitchFamily="49" charset="-128"/>
                <a:cs typeface="MS-PMincho"/>
              </a:rPr>
              <a:t>模擬ケアプラン作成</a:t>
            </a:r>
            <a:endParaRPr kumimoji="1" lang="en-US" altLang="ja-JP" sz="5400" i="0" u="none" strike="noStrike" cap="none" normalizeH="0" baseline="0" dirty="0">
              <a:ln>
                <a:noFill/>
              </a:ln>
              <a:solidFill>
                <a:srgbClr val="385623"/>
              </a:solidFill>
              <a:effectLst>
                <a:outerShdw blurRad="38100" dist="38100" dir="2700000" algn="tl">
                  <a:srgbClr val="000000">
                    <a:alpha val="43137"/>
                  </a:srgbClr>
                </a:outerShdw>
              </a:effectLst>
              <a:latin typeface="ＭＳ ゴシック" pitchFamily="49" charset="-128"/>
              <a:ea typeface="ＭＳ ゴシック" pitchFamily="49" charset="-128"/>
              <a:cs typeface="MS-PMincho"/>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sz="5400" b="1" i="0" u="none" strike="noStrike" cap="none" normalizeH="0" baseline="0" dirty="0">
                <a:ln>
                  <a:noFill/>
                </a:ln>
                <a:solidFill>
                  <a:srgbClr val="002060"/>
                </a:solidFill>
                <a:effectLst>
                  <a:outerShdw blurRad="38100" dist="38100" dir="2700000" algn="tl">
                    <a:srgbClr val="000000">
                      <a:alpha val="43137"/>
                    </a:srgbClr>
                  </a:outerShdw>
                </a:effectLst>
                <a:latin typeface="ＭＳ ゴシック" pitchFamily="49" charset="-128"/>
                <a:ea typeface="ＭＳ ゴシック" pitchFamily="49" charset="-128"/>
                <a:cs typeface="MS-PMincho"/>
              </a:rPr>
              <a:t>実習事例の</a:t>
            </a:r>
            <a:r>
              <a:rPr kumimoji="1" lang="ja-JP" altLang="en-US" sz="5400" b="1" i="0" u="none" strike="noStrike" cap="none" normalizeH="0" baseline="0" dirty="0">
                <a:ln>
                  <a:noFill/>
                </a:ln>
                <a:solidFill>
                  <a:srgbClr val="002060"/>
                </a:solidFill>
                <a:effectLst>
                  <a:outerShdw blurRad="38100" dist="38100" dir="2700000" algn="tl">
                    <a:srgbClr val="000000">
                      <a:alpha val="43137"/>
                    </a:srgbClr>
                  </a:outerShdw>
                </a:effectLst>
                <a:latin typeface="ＭＳ ゴシック" pitchFamily="49" charset="-128"/>
                <a:ea typeface="ＭＳ ゴシック" pitchFamily="49" charset="-128"/>
                <a:cs typeface="MS-PMincho"/>
              </a:rPr>
              <a:t>報告</a:t>
            </a:r>
            <a:r>
              <a:rPr kumimoji="1" lang="ja-JP" altLang="en-US" sz="5400" b="1" i="0" u="none" strike="noStrike" cap="none" normalizeH="0" baseline="0" dirty="0">
                <a:ln>
                  <a:noFill/>
                </a:ln>
                <a:solidFill>
                  <a:srgbClr val="002060"/>
                </a:solidFill>
                <a:effectLst>
                  <a:outerShdw blurRad="38100" dist="38100" dir="2700000" algn="tl">
                    <a:srgbClr val="000000">
                      <a:alpha val="43137"/>
                    </a:srgbClr>
                  </a:outerShdw>
                </a:effectLst>
                <a:latin typeface="Arial" pitchFamily="34" charset="0"/>
                <a:ea typeface="ＭＳ Ｐゴシック" pitchFamily="50" charset="-128"/>
                <a:cs typeface="ＭＳ Ｐゴシック" pitchFamily="50" charset="-128"/>
              </a:rPr>
              <a:t> </a:t>
            </a:r>
          </a:p>
        </p:txBody>
      </p:sp>
      <p:sp>
        <p:nvSpPr>
          <p:cNvPr id="5" name="テキスト ボックス 4"/>
          <p:cNvSpPr txBox="1"/>
          <p:nvPr/>
        </p:nvSpPr>
        <p:spPr>
          <a:xfrm>
            <a:off x="251520" y="3429000"/>
            <a:ext cx="8604000" cy="2735342"/>
          </a:xfrm>
          <a:prstGeom prst="roundRect">
            <a:avLst>
              <a:gd name="adj" fmla="val 9692"/>
            </a:avLst>
          </a:prstGeom>
          <a:solidFill>
            <a:schemeClr val="bg1">
              <a:lumMod val="95000"/>
            </a:schemeClr>
          </a:solidFill>
        </p:spPr>
        <p:txBody>
          <a:bodyPr wrap="square" rtlCol="0">
            <a:spAutoFit/>
          </a:bodyPr>
          <a:lstStyle/>
          <a:p>
            <a:pPr lvl="1" algn="just" fontAlgn="base">
              <a:spcBef>
                <a:spcPct val="0"/>
              </a:spcBef>
              <a:spcAft>
                <a:spcPct val="0"/>
              </a:spcAft>
            </a:pPr>
            <a:r>
              <a:rPr lang="en-US" altLang="ja-JP" sz="3600" dirty="0">
                <a:solidFill>
                  <a:srgbClr val="948A54"/>
                </a:solidFill>
                <a:latin typeface="ＭＳ ゴシック" pitchFamily="49" charset="-128"/>
                <a:ea typeface="ＭＳ ゴシック" pitchFamily="49" charset="-128"/>
                <a:cs typeface="ＭＳ Ｐゴシック" pitchFamily="50" charset="-128"/>
              </a:rPr>
              <a:t>【</a:t>
            </a:r>
            <a:r>
              <a:rPr lang="ja-JP" altLang="en-US" sz="3600" dirty="0">
                <a:solidFill>
                  <a:srgbClr val="948A54"/>
                </a:solidFill>
                <a:latin typeface="ＭＳ ゴシック" pitchFamily="49" charset="-128"/>
                <a:ea typeface="ＭＳ ゴシック" pitchFamily="49" charset="-128"/>
                <a:cs typeface="ＭＳ Ｐゴシック" pitchFamily="50" charset="-128"/>
              </a:rPr>
              <a:t>修得目標</a:t>
            </a:r>
            <a:r>
              <a:rPr lang="en-US" altLang="ja-JP" sz="3600" dirty="0">
                <a:solidFill>
                  <a:srgbClr val="948A54"/>
                </a:solidFill>
                <a:latin typeface="ＭＳ ゴシック" pitchFamily="49" charset="-128"/>
                <a:ea typeface="ＭＳ ゴシック" pitchFamily="49" charset="-128"/>
                <a:cs typeface="ＭＳ Ｐゴシック" pitchFamily="50" charset="-128"/>
              </a:rPr>
              <a:t>】</a:t>
            </a:r>
          </a:p>
          <a:p>
            <a:pPr lvl="1" algn="just" fontAlgn="base">
              <a:spcBef>
                <a:spcPct val="0"/>
              </a:spcBef>
              <a:spcAft>
                <a:spcPct val="0"/>
              </a:spcAft>
            </a:pPr>
            <a:r>
              <a:rPr lang="en-US" altLang="ja-JP" sz="3600" dirty="0">
                <a:solidFill>
                  <a:srgbClr val="CC3399"/>
                </a:solidFill>
                <a:latin typeface="ＭＳ ゴシック" pitchFamily="49" charset="-128"/>
                <a:ea typeface="ＭＳ ゴシック" pitchFamily="49" charset="-128"/>
                <a:cs typeface="ＭＳ Ｐゴシック" pitchFamily="50" charset="-128"/>
              </a:rPr>
              <a:t>②</a:t>
            </a:r>
            <a:r>
              <a:rPr lang="ja-JP" altLang="en-US" sz="3600" dirty="0">
                <a:solidFill>
                  <a:srgbClr val="CC0099"/>
                </a:solidFill>
                <a:latin typeface="ＭＳ ゴシック" pitchFamily="49" charset="-128"/>
                <a:ea typeface="ＭＳ ゴシック" pitchFamily="49" charset="-128"/>
                <a:cs typeface="ＭＳ Ｐゴシック" pitchFamily="50" charset="-128"/>
              </a:rPr>
              <a:t>ケアマネジメントプロセスに沿って</a:t>
            </a:r>
            <a:endParaRPr lang="en-US" altLang="ja-JP" sz="3600" dirty="0">
              <a:solidFill>
                <a:srgbClr val="CC0099"/>
              </a:solidFill>
              <a:latin typeface="ＭＳ ゴシック" pitchFamily="49" charset="-128"/>
              <a:ea typeface="ＭＳ ゴシック" pitchFamily="49" charset="-128"/>
              <a:cs typeface="ＭＳ Ｐゴシック" pitchFamily="50" charset="-128"/>
            </a:endParaRPr>
          </a:p>
          <a:p>
            <a:pPr lvl="1" algn="just" fontAlgn="base">
              <a:spcBef>
                <a:spcPct val="0"/>
              </a:spcBef>
              <a:spcAft>
                <a:spcPct val="0"/>
              </a:spcAft>
            </a:pPr>
            <a:r>
              <a:rPr lang="en-US" altLang="ja-JP" sz="3600" dirty="0">
                <a:solidFill>
                  <a:srgbClr val="CC0099"/>
                </a:solidFill>
                <a:latin typeface="ＭＳ ゴシック" pitchFamily="49" charset="-128"/>
                <a:ea typeface="ＭＳ ゴシック" pitchFamily="49" charset="-128"/>
                <a:cs typeface="ＭＳ Ｐゴシック" pitchFamily="50" charset="-128"/>
              </a:rPr>
              <a:t>  </a:t>
            </a:r>
            <a:r>
              <a:rPr lang="ja-JP" altLang="en-US" sz="3600" dirty="0">
                <a:solidFill>
                  <a:srgbClr val="CC0099"/>
                </a:solidFill>
                <a:latin typeface="ＭＳ ゴシック" pitchFamily="49" charset="-128"/>
                <a:ea typeface="ＭＳ ゴシック" pitchFamily="49" charset="-128"/>
                <a:cs typeface="ＭＳ Ｐゴシック" pitchFamily="50" charset="-128"/>
              </a:rPr>
              <a:t>実習で作成したケアプランについて</a:t>
            </a:r>
            <a:endParaRPr lang="en-US" altLang="ja-JP" sz="3600" dirty="0">
              <a:solidFill>
                <a:srgbClr val="CC0099"/>
              </a:solidFill>
              <a:latin typeface="ＭＳ ゴシック" pitchFamily="49" charset="-128"/>
              <a:ea typeface="ＭＳ ゴシック" pitchFamily="49" charset="-128"/>
              <a:cs typeface="ＭＳ Ｐゴシック" pitchFamily="50" charset="-128"/>
            </a:endParaRPr>
          </a:p>
          <a:p>
            <a:pPr lvl="1" algn="just" fontAlgn="base">
              <a:spcBef>
                <a:spcPct val="0"/>
              </a:spcBef>
              <a:spcAft>
                <a:spcPct val="0"/>
              </a:spcAft>
            </a:pPr>
            <a:r>
              <a:rPr lang="en-US" altLang="ja-JP" sz="3600" dirty="0">
                <a:solidFill>
                  <a:srgbClr val="CC0099"/>
                </a:solidFill>
                <a:latin typeface="ＭＳ ゴシック" pitchFamily="49" charset="-128"/>
                <a:ea typeface="ＭＳ ゴシック" pitchFamily="49" charset="-128"/>
                <a:cs typeface="ＭＳ Ｐゴシック" pitchFamily="50" charset="-128"/>
              </a:rPr>
              <a:t>  </a:t>
            </a:r>
            <a:r>
              <a:rPr lang="ja-JP" altLang="en-US" sz="3600" dirty="0">
                <a:solidFill>
                  <a:srgbClr val="CC0099"/>
                </a:solidFill>
                <a:latin typeface="ＭＳ ゴシック" pitchFamily="49" charset="-128"/>
                <a:ea typeface="ＭＳ ゴシック" pitchFamily="49" charset="-128"/>
                <a:cs typeface="ＭＳ Ｐゴシック" pitchFamily="50" charset="-128"/>
              </a:rPr>
              <a:t>説明できる</a:t>
            </a:r>
            <a:endParaRPr lang="ja-JP" altLang="ja-JP" sz="3600" dirty="0">
              <a:latin typeface="Arial" pitchFamily="34" charset="0"/>
              <a:ea typeface="ＭＳ Ｐゴシック" pitchFamily="50" charset="-128"/>
              <a:cs typeface="ＭＳ Ｐゴシック" pitchFamily="50" charset="-128"/>
            </a:endParaRPr>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04664"/>
            <a:ext cx="9144000" cy="1070992"/>
          </a:xfrm>
        </p:spPr>
        <p:txBody>
          <a:bodyPr>
            <a:normAutofit fontScale="90000"/>
          </a:bodyPr>
          <a:lstStyle/>
          <a:p>
            <a:pPr algn="l"/>
            <a:r>
              <a:rPr lang="ja-JP" altLang="ja-JP" b="1" dirty="0">
                <a:solidFill>
                  <a:srgbClr val="FF0000"/>
                </a:solidFill>
              </a:rPr>
              <a:t>　</a:t>
            </a:r>
            <a:r>
              <a:rPr lang="ja-JP" altLang="ja-JP" sz="4000" b="1" dirty="0">
                <a:solidFill>
                  <a:srgbClr val="FF0000"/>
                </a:solidFill>
              </a:rPr>
              <a:t>「事例報告」の進め方　</a:t>
            </a:r>
            <a:r>
              <a:rPr lang="ja-JP" altLang="en-US" sz="4000" b="1" dirty="0">
                <a:solidFill>
                  <a:srgbClr val="FF0000"/>
                </a:solidFill>
              </a:rPr>
              <a:t>：</a:t>
            </a:r>
            <a:r>
              <a:rPr lang="ja-JP" altLang="ja-JP" sz="4000" b="1" dirty="0">
                <a:solidFill>
                  <a:srgbClr val="FF0000"/>
                </a:solidFill>
              </a:rPr>
              <a:t>１事例</a:t>
            </a:r>
            <a:r>
              <a:rPr lang="ja-JP" altLang="ja-JP" b="1" dirty="0">
                <a:solidFill>
                  <a:srgbClr val="FF0000"/>
                </a:solidFill>
              </a:rPr>
              <a:t>　</a:t>
            </a:r>
            <a:r>
              <a:rPr lang="ja-JP" altLang="ja-JP" b="1" dirty="0">
                <a:solidFill>
                  <a:srgbClr val="00B0F0"/>
                </a:solidFill>
                <a:effectLst>
                  <a:outerShdw blurRad="38100" dist="38100" dir="2700000" algn="tl">
                    <a:srgbClr val="000000">
                      <a:alpha val="43137"/>
                    </a:srgbClr>
                  </a:outerShdw>
                </a:effectLst>
              </a:rPr>
              <a:t>２０分</a:t>
            </a:r>
            <a:br>
              <a:rPr lang="ja-JP" altLang="ja-JP" dirty="0">
                <a:solidFill>
                  <a:srgbClr val="FF0000"/>
                </a:solidFill>
              </a:rPr>
            </a:br>
            <a:endParaRPr kumimoji="1" lang="ja-JP" altLang="en-US" dirty="0">
              <a:solidFill>
                <a:srgbClr val="FF0000"/>
              </a:solidFill>
            </a:endParaRPr>
          </a:p>
        </p:txBody>
      </p:sp>
      <p:sp>
        <p:nvSpPr>
          <p:cNvPr id="39938" name="AutoShape 2"/>
          <p:cNvSpPr>
            <a:spLocks noChangeArrowheads="1"/>
          </p:cNvSpPr>
          <p:nvPr/>
        </p:nvSpPr>
        <p:spPr bwMode="auto">
          <a:xfrm>
            <a:off x="611560" y="2564904"/>
            <a:ext cx="7848872" cy="732737"/>
          </a:xfrm>
          <a:prstGeom prst="foldedCorner">
            <a:avLst>
              <a:gd name="adj" fmla="val 12500"/>
            </a:avLst>
          </a:prstGeom>
          <a:solidFill>
            <a:srgbClr val="E2EFD9"/>
          </a:solidFill>
          <a:ln w="9525">
            <a:solidFill>
              <a:srgbClr val="000000"/>
            </a:solidFill>
            <a:round/>
            <a:headEnd/>
            <a:tailEnd/>
          </a:ln>
          <a:effectLst>
            <a:outerShdw dist="107763" dir="18900000" algn="ctr" rotWithShape="0">
              <a:srgbClr val="808080"/>
            </a:outerShdw>
          </a:effectLst>
        </p:spPr>
        <p:txBody>
          <a:bodyPr vert="horz" wrap="square" lIns="15840" tIns="88920" rIns="1080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lang="ja-JP" altLang="en-US" sz="3600" dirty="0">
                <a:latin typeface="HGP創英角ﾎﾟｯﾌﾟ体" pitchFamily="50" charset="-128"/>
                <a:ea typeface="ＭＳ Ｐゴシック" pitchFamily="50" charset="-128"/>
                <a:cs typeface="ＭＳ Ｐゴシック" pitchFamily="50" charset="-128"/>
              </a:rPr>
              <a:t>　</a:t>
            </a:r>
            <a:r>
              <a:rPr kumimoji="1" lang="en-US" altLang="ja-JP" sz="3600" b="0" i="0" u="none" strike="noStrike" cap="none" normalizeH="0" baseline="0" dirty="0">
                <a:ln>
                  <a:noFill/>
                </a:ln>
                <a:solidFill>
                  <a:schemeClr val="tx1"/>
                </a:solidFill>
                <a:effectLst/>
                <a:latin typeface="ＭＳ ゴシック" pitchFamily="49" charset="-128"/>
                <a:ea typeface="ＭＳ ゴシック" pitchFamily="49" charset="-128"/>
                <a:cs typeface="ＭＳ Ｐゴシック" pitchFamily="50" charset="-128"/>
              </a:rPr>
              <a:t>⑴</a:t>
            </a:r>
            <a:r>
              <a:rPr kumimoji="1" lang="ja-JP" altLang="en-US" sz="3600" b="0" i="0" u="none" strike="noStrike" cap="none" normalizeH="0" baseline="0" dirty="0">
                <a:ln>
                  <a:noFill/>
                </a:ln>
                <a:solidFill>
                  <a:schemeClr val="tx1"/>
                </a:solidFill>
                <a:effectLst/>
                <a:latin typeface="ＭＳ ゴシック" pitchFamily="49" charset="-128"/>
                <a:ea typeface="ＭＳ ゴシック" pitchFamily="49" charset="-128"/>
                <a:cs typeface="ＭＳ Ｐゴシック" pitchFamily="50" charset="-128"/>
              </a:rPr>
              <a:t>　事例概要の説明　　　</a:t>
            </a:r>
            <a:r>
              <a:rPr kumimoji="1" lang="ja-JP" altLang="en-US" sz="2800" b="0" i="0" u="none" strike="noStrike" cap="none" normalizeH="0" baseline="0" dirty="0">
                <a:ln>
                  <a:noFill/>
                </a:ln>
                <a:solidFill>
                  <a:schemeClr val="tx1"/>
                </a:solidFill>
                <a:effectLst/>
                <a:latin typeface="ＭＳ ゴシック" pitchFamily="49" charset="-128"/>
                <a:ea typeface="ＭＳ ゴシック" pitchFamily="49" charset="-128"/>
                <a:cs typeface="ＭＳ Ｐゴシック" pitchFamily="50" charset="-128"/>
              </a:rPr>
              <a:t>　</a:t>
            </a:r>
            <a:r>
              <a:rPr kumimoji="1" lang="ja-JP" altLang="en-US" sz="2800" b="0" i="0" u="none" strike="noStrike" cap="none" normalizeH="0" baseline="0" dirty="0">
                <a:ln>
                  <a:noFill/>
                </a:ln>
                <a:solidFill>
                  <a:srgbClr val="FF0000"/>
                </a:solidFill>
                <a:effectLst/>
                <a:latin typeface="ＭＳ ゴシック" pitchFamily="49" charset="-128"/>
                <a:ea typeface="ＭＳ ゴシック" pitchFamily="49" charset="-128"/>
                <a:cs typeface="ＭＳ Ｐゴシック" pitchFamily="50" charset="-128"/>
              </a:rPr>
              <a:t>　</a:t>
            </a:r>
            <a:r>
              <a:rPr kumimoji="1" lang="ja-JP" altLang="en-US" sz="3600" b="0" i="0"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kumimoji="1" lang="ja-JP" altLang="en-US" sz="3600" b="1" i="0"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７分</a:t>
            </a:r>
            <a:r>
              <a:rPr kumimoji="1" lang="ja-JP" altLang="en-US" sz="3600" b="0" i="0"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p>
          <a:p>
            <a:pPr marL="0" marR="0" lvl="0" indent="0" algn="just"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dirty="0">
              <a:ln>
                <a:noFill/>
              </a:ln>
              <a:solidFill>
                <a:schemeClr val="tx1"/>
              </a:solidFill>
              <a:effectLst/>
              <a:latin typeface="HGPｺﾞｼｯｸM" pitchFamily="50" charset="-128"/>
              <a:ea typeface="HGPｺﾞｼｯｸM" pitchFamily="50" charset="-128"/>
              <a:cs typeface="ＭＳ Ｐゴシック" pitchFamily="50" charset="-128"/>
            </a:endParaRPr>
          </a:p>
          <a:p>
            <a:pPr marL="457200" marR="0" lvl="1" indent="0" algn="ctr" defTabSz="914400" rtl="0" eaLnBrk="1" fontAlgn="base" latinLnBrk="0" hangingPunct="1">
              <a:lnSpc>
                <a:spcPct val="100000"/>
              </a:lnSpc>
              <a:spcBef>
                <a:spcPct val="0"/>
              </a:spcBef>
              <a:spcAft>
                <a:spcPct val="0"/>
              </a:spcAft>
              <a:buClrTx/>
              <a:buSzTx/>
              <a:buFontTx/>
              <a:buNone/>
              <a:tabLst/>
            </a:pPr>
            <a:endParaRPr kumimoji="1" lang="ja-JP" sz="36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 name="AutoShape 2"/>
          <p:cNvSpPr>
            <a:spLocks noChangeArrowheads="1"/>
          </p:cNvSpPr>
          <p:nvPr/>
        </p:nvSpPr>
        <p:spPr bwMode="auto">
          <a:xfrm>
            <a:off x="611560" y="3789040"/>
            <a:ext cx="7848872" cy="648072"/>
          </a:xfrm>
          <a:prstGeom prst="foldedCorner">
            <a:avLst>
              <a:gd name="adj" fmla="val 12500"/>
            </a:avLst>
          </a:prstGeom>
          <a:solidFill>
            <a:srgbClr val="E2EFD9"/>
          </a:solidFill>
          <a:ln w="9525">
            <a:solidFill>
              <a:srgbClr val="000000"/>
            </a:solidFill>
            <a:round/>
            <a:headEnd/>
            <a:tailEnd/>
          </a:ln>
          <a:effectLst>
            <a:outerShdw dist="107763" dir="18900000" algn="ctr" rotWithShape="0">
              <a:srgbClr val="808080"/>
            </a:outerShdw>
          </a:effectLst>
        </p:spPr>
        <p:txBody>
          <a:bodyPr vert="horz" wrap="square" lIns="15840" tIns="88920" rIns="10800" bIns="45720" numCol="1" anchor="t" anchorCtr="0" compatLnSpc="1">
            <a:prstTxWarp prst="textNoShape">
              <a:avLst/>
            </a:prstTxWarp>
          </a:bodyPr>
          <a:lstStyle/>
          <a:p>
            <a:r>
              <a:rPr lang="ja-JP" altLang="en-US" sz="3600" dirty="0"/>
              <a:t>　</a:t>
            </a:r>
            <a:r>
              <a:rPr lang="ja-JP" altLang="ja-JP" sz="3600" dirty="0"/>
              <a:t>⑵　ケアプランの説明</a:t>
            </a:r>
            <a:r>
              <a:rPr lang="ja-JP" altLang="en-US" sz="3600" dirty="0"/>
              <a:t>　　　　　</a:t>
            </a:r>
            <a:r>
              <a:rPr lang="ja-JP" altLang="en-US" sz="3600" dirty="0">
                <a:solidFill>
                  <a:srgbClr val="FF0000"/>
                </a:solidFill>
              </a:rPr>
              <a:t>　　</a:t>
            </a:r>
            <a:r>
              <a:rPr lang="ja-JP" altLang="ja-JP" sz="3600" dirty="0">
                <a:solidFill>
                  <a:srgbClr val="FF0000"/>
                </a:solidFill>
              </a:rPr>
              <a:t>（</a:t>
            </a:r>
            <a:r>
              <a:rPr lang="ja-JP" altLang="ja-JP" sz="3600" b="1" dirty="0">
                <a:solidFill>
                  <a:srgbClr val="FF0000"/>
                </a:solidFill>
              </a:rPr>
              <a:t>５分</a:t>
            </a:r>
            <a:r>
              <a:rPr lang="ja-JP" altLang="ja-JP" sz="3600" dirty="0">
                <a:solidFill>
                  <a:srgbClr val="FF0000"/>
                </a:solidFill>
              </a:rPr>
              <a:t>）</a:t>
            </a:r>
            <a:endParaRPr kumimoji="1" lang="ja-JP" sz="2800" b="0" i="0" u="none" strike="noStrike" cap="none" normalizeH="0" baseline="0" dirty="0">
              <a:ln>
                <a:noFill/>
              </a:ln>
              <a:solidFill>
                <a:srgbClr val="FF0000"/>
              </a:solidFill>
              <a:effectLst/>
              <a:latin typeface="Arial" pitchFamily="34" charset="0"/>
              <a:ea typeface="ＭＳ Ｐゴシック" pitchFamily="50" charset="-128"/>
              <a:cs typeface="ＭＳ Ｐゴシック" pitchFamily="50" charset="-128"/>
            </a:endParaRPr>
          </a:p>
        </p:txBody>
      </p:sp>
      <p:sp>
        <p:nvSpPr>
          <p:cNvPr id="11" name="AutoShape 2"/>
          <p:cNvSpPr>
            <a:spLocks noChangeArrowheads="1"/>
          </p:cNvSpPr>
          <p:nvPr/>
        </p:nvSpPr>
        <p:spPr bwMode="auto">
          <a:xfrm>
            <a:off x="611560" y="4941168"/>
            <a:ext cx="7920880" cy="619296"/>
          </a:xfrm>
          <a:prstGeom prst="foldedCorner">
            <a:avLst>
              <a:gd name="adj" fmla="val 12500"/>
            </a:avLst>
          </a:prstGeom>
          <a:solidFill>
            <a:srgbClr val="E2EFD9"/>
          </a:solidFill>
          <a:ln w="9525">
            <a:solidFill>
              <a:srgbClr val="000000"/>
            </a:solidFill>
            <a:round/>
            <a:headEnd/>
            <a:tailEnd/>
          </a:ln>
          <a:effectLst>
            <a:outerShdw dist="107763" dir="18900000" algn="ctr" rotWithShape="0">
              <a:srgbClr val="808080"/>
            </a:outerShdw>
          </a:effectLst>
        </p:spPr>
        <p:txBody>
          <a:bodyPr vert="horz" wrap="square" lIns="15840" tIns="88920" rIns="10800" bIns="45720" numCol="1" anchor="t" anchorCtr="0" compatLnSpc="1">
            <a:prstTxWarp prst="textNoShape">
              <a:avLst/>
            </a:prstTxWarp>
          </a:bodyPr>
          <a:lstStyle/>
          <a:p>
            <a:r>
              <a:rPr lang="ja-JP" altLang="en-US" sz="3600" dirty="0"/>
              <a:t>　</a:t>
            </a:r>
            <a:r>
              <a:rPr lang="ja-JP" altLang="ja-JP" sz="3600" dirty="0"/>
              <a:t>⑶　</a:t>
            </a:r>
            <a:r>
              <a:rPr lang="ja-JP" altLang="en-US" sz="3600" dirty="0"/>
              <a:t>メンバー</a:t>
            </a:r>
            <a:r>
              <a:rPr lang="ja-JP" altLang="ja-JP" sz="3600" dirty="0"/>
              <a:t>の意見</a:t>
            </a:r>
            <a:r>
              <a:rPr lang="ja-JP" altLang="en-US" sz="3600" dirty="0">
                <a:solidFill>
                  <a:schemeClr val="bg2">
                    <a:lumMod val="25000"/>
                  </a:schemeClr>
                </a:solidFill>
              </a:rPr>
              <a:t>（提案・感想）</a:t>
            </a:r>
            <a:r>
              <a:rPr lang="ja-JP" altLang="ja-JP" sz="3600" dirty="0">
                <a:solidFill>
                  <a:schemeClr val="bg2">
                    <a:lumMod val="25000"/>
                  </a:schemeClr>
                </a:solidFill>
              </a:rPr>
              <a:t>（</a:t>
            </a:r>
            <a:r>
              <a:rPr lang="ja-JP" altLang="ja-JP" sz="3600" b="1" dirty="0">
                <a:solidFill>
                  <a:srgbClr val="FF0000"/>
                </a:solidFill>
              </a:rPr>
              <a:t>５分</a:t>
            </a:r>
            <a:r>
              <a:rPr lang="ja-JP" altLang="ja-JP" sz="3600" dirty="0">
                <a:solidFill>
                  <a:srgbClr val="FF0000"/>
                </a:solidFill>
              </a:rPr>
              <a:t>）</a:t>
            </a:r>
          </a:p>
        </p:txBody>
      </p:sp>
      <p:sp>
        <p:nvSpPr>
          <p:cNvPr id="12" name="AutoShape 2"/>
          <p:cNvSpPr>
            <a:spLocks noChangeArrowheads="1"/>
          </p:cNvSpPr>
          <p:nvPr/>
        </p:nvSpPr>
        <p:spPr bwMode="auto">
          <a:xfrm>
            <a:off x="611560" y="6021288"/>
            <a:ext cx="7920880" cy="576064"/>
          </a:xfrm>
          <a:prstGeom prst="foldedCorner">
            <a:avLst>
              <a:gd name="adj" fmla="val 12500"/>
            </a:avLst>
          </a:prstGeom>
          <a:solidFill>
            <a:srgbClr val="E2EFD9"/>
          </a:solidFill>
          <a:ln w="9525">
            <a:solidFill>
              <a:srgbClr val="000000"/>
            </a:solidFill>
            <a:round/>
            <a:headEnd/>
            <a:tailEnd/>
          </a:ln>
          <a:effectLst>
            <a:outerShdw dist="107763" dir="18900000" algn="ctr" rotWithShape="0">
              <a:srgbClr val="808080"/>
            </a:outerShdw>
          </a:effectLst>
        </p:spPr>
        <p:txBody>
          <a:bodyPr vert="horz" wrap="square" lIns="15840" tIns="88920" rIns="10800" bIns="45720" numCol="1" anchor="t" anchorCtr="0" compatLnSpc="1">
            <a:prstTxWarp prst="textNoShape">
              <a:avLst/>
            </a:prstTxWarp>
          </a:bodyPr>
          <a:lstStyle/>
          <a:p>
            <a:r>
              <a:rPr lang="ja-JP" altLang="en-US" sz="3600" b="1" dirty="0"/>
              <a:t>　</a:t>
            </a:r>
            <a:r>
              <a:rPr lang="ja-JP" altLang="ja-JP" sz="3600" b="1" dirty="0"/>
              <a:t>⑷</a:t>
            </a:r>
            <a:r>
              <a:rPr lang="ja-JP" altLang="ja-JP" sz="3600" dirty="0"/>
              <a:t>　報告者の振り返り</a:t>
            </a:r>
            <a:r>
              <a:rPr lang="ja-JP" altLang="en-US" sz="3600" dirty="0"/>
              <a:t>　　　　　　　</a:t>
            </a:r>
            <a:r>
              <a:rPr lang="ja-JP" altLang="ja-JP" sz="3600" dirty="0">
                <a:solidFill>
                  <a:srgbClr val="FF0000"/>
                </a:solidFill>
              </a:rPr>
              <a:t>（</a:t>
            </a:r>
            <a:r>
              <a:rPr lang="ja-JP" altLang="en-US" sz="3600" b="1" dirty="0">
                <a:solidFill>
                  <a:srgbClr val="FF0000"/>
                </a:solidFill>
              </a:rPr>
              <a:t>２分</a:t>
            </a:r>
            <a:r>
              <a:rPr lang="ja-JP" altLang="ja-JP" sz="3600" dirty="0">
                <a:solidFill>
                  <a:srgbClr val="FF0000"/>
                </a:solidFill>
              </a:rPr>
              <a:t>）</a:t>
            </a:r>
          </a:p>
          <a:p>
            <a:endParaRPr lang="ja-JP" altLang="ja-JP" sz="3600" dirty="0"/>
          </a:p>
        </p:txBody>
      </p:sp>
      <p:sp>
        <p:nvSpPr>
          <p:cNvPr id="5" name="二等辺三角形 4"/>
          <p:cNvSpPr/>
          <p:nvPr/>
        </p:nvSpPr>
        <p:spPr>
          <a:xfrm flipV="1">
            <a:off x="4139952" y="2204864"/>
            <a:ext cx="468052" cy="229294"/>
          </a:xfrm>
          <a:prstGeom prst="triangl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二等辺三角形 9"/>
          <p:cNvSpPr/>
          <p:nvPr/>
        </p:nvSpPr>
        <p:spPr>
          <a:xfrm flipV="1">
            <a:off x="4139952" y="3429000"/>
            <a:ext cx="468052" cy="229294"/>
          </a:xfrm>
          <a:prstGeom prst="triangl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二等辺三角形 12"/>
          <p:cNvSpPr/>
          <p:nvPr/>
        </p:nvSpPr>
        <p:spPr>
          <a:xfrm flipV="1">
            <a:off x="4139952" y="4581128"/>
            <a:ext cx="468052" cy="229294"/>
          </a:xfrm>
          <a:prstGeom prst="triangl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二等辺三角形 13"/>
          <p:cNvSpPr/>
          <p:nvPr/>
        </p:nvSpPr>
        <p:spPr>
          <a:xfrm flipV="1">
            <a:off x="4139952" y="5661248"/>
            <a:ext cx="468052" cy="229294"/>
          </a:xfrm>
          <a:prstGeom prst="triangle">
            <a:avLst/>
          </a:prstGeom>
          <a:solidFill>
            <a:schemeClr val="accent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メモ 14"/>
          <p:cNvSpPr/>
          <p:nvPr/>
        </p:nvSpPr>
        <p:spPr>
          <a:xfrm>
            <a:off x="8028384" y="0"/>
            <a:ext cx="1115616" cy="62068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000" dirty="0">
                <a:solidFill>
                  <a:srgbClr val="FF0000"/>
                </a:solidFill>
              </a:rPr>
              <a:t>ﾜｰｸｼｰﾄ</a:t>
            </a:r>
            <a:endParaRPr kumimoji="1" lang="en-US" altLang="ja-JP" sz="2000" dirty="0">
              <a:solidFill>
                <a:srgbClr val="FF0000"/>
              </a:solidFill>
            </a:endParaRPr>
          </a:p>
          <a:p>
            <a:pPr algn="ctr"/>
            <a:r>
              <a:rPr lang="ja-JP" altLang="en-US" sz="2000" dirty="0">
                <a:solidFill>
                  <a:srgbClr val="FF0000"/>
                </a:solidFill>
              </a:rPr>
              <a:t>Ｐ７６</a:t>
            </a:r>
            <a:endParaRPr lang="en-US" altLang="ja-JP" sz="2000" dirty="0">
              <a:solidFill>
                <a:srgbClr val="FF0000"/>
              </a:solidFill>
            </a:endParaRPr>
          </a:p>
        </p:txBody>
      </p:sp>
      <p:sp>
        <p:nvSpPr>
          <p:cNvPr id="16" name="AutoShape 2"/>
          <p:cNvSpPr>
            <a:spLocks noChangeArrowheads="1"/>
          </p:cNvSpPr>
          <p:nvPr/>
        </p:nvSpPr>
        <p:spPr bwMode="auto">
          <a:xfrm>
            <a:off x="611560" y="1340768"/>
            <a:ext cx="7848872" cy="648071"/>
          </a:xfrm>
          <a:prstGeom prst="foldedCorner">
            <a:avLst>
              <a:gd name="adj" fmla="val 12500"/>
            </a:avLst>
          </a:prstGeom>
          <a:solidFill>
            <a:schemeClr val="accent6">
              <a:lumMod val="20000"/>
              <a:lumOff val="80000"/>
            </a:schemeClr>
          </a:solidFill>
          <a:ln w="9525">
            <a:solidFill>
              <a:srgbClr val="000000"/>
            </a:solidFill>
            <a:round/>
            <a:headEnd/>
            <a:tailEnd/>
          </a:ln>
          <a:effectLst/>
        </p:spPr>
        <p:txBody>
          <a:bodyPr vert="horz" wrap="square" lIns="15840" tIns="88920" rIns="10800" bIns="45720" numCol="1" anchor="t" anchorCtr="0" compatLnSpc="1">
            <a:prstTxWarp prst="textNoShape">
              <a:avLst/>
            </a:prstTxWarp>
          </a:bodyPr>
          <a:lstStyle/>
          <a:p>
            <a:pPr lvl="0" fontAlgn="base">
              <a:spcBef>
                <a:spcPct val="0"/>
              </a:spcBef>
              <a:spcAft>
                <a:spcPct val="0"/>
              </a:spcAft>
            </a:pPr>
            <a:r>
              <a:rPr lang="ja-JP" altLang="en-US" sz="3600" dirty="0">
                <a:latin typeface="HGP創英角ﾎﾟｯﾌﾟ体" pitchFamily="50" charset="-128"/>
                <a:ea typeface="ＭＳ Ｐゴシック" pitchFamily="50" charset="-128"/>
                <a:cs typeface="ＭＳ Ｐゴシック" pitchFamily="50" charset="-128"/>
              </a:rPr>
              <a:t>　</a:t>
            </a:r>
            <a:r>
              <a:rPr lang="ja-JP" altLang="en-US" sz="3600" dirty="0">
                <a:latin typeface="ＭＳ ゴシック" pitchFamily="49" charset="-128"/>
                <a:ea typeface="ＭＳ ゴシック" pitchFamily="49" charset="-128"/>
                <a:cs typeface="ＭＳ Ｐゴシック" pitchFamily="50" charset="-128"/>
              </a:rPr>
              <a:t>　準備　</a:t>
            </a:r>
            <a:r>
              <a:rPr lang="ja-JP" altLang="en-US" sz="3200" dirty="0">
                <a:solidFill>
                  <a:schemeClr val="bg2">
                    <a:lumMod val="25000"/>
                  </a:schemeClr>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資料配布</a:t>
            </a:r>
            <a:r>
              <a:rPr lang="ja-JP" altLang="en-US" sz="3600" dirty="0">
                <a:solidFill>
                  <a:schemeClr val="bg2">
                    <a:lumMod val="25000"/>
                  </a:schemeClr>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　　　　　　　　　</a:t>
            </a:r>
            <a:r>
              <a:rPr kumimoji="1" lang="ja-JP" altLang="en-US" sz="3600" b="0" i="0"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ja-JP" altLang="en-US" sz="3600" b="1" dirty="0">
                <a:solidFill>
                  <a:srgbClr val="FF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１</a:t>
            </a:r>
            <a:r>
              <a:rPr kumimoji="1" lang="ja-JP" altLang="en-US" sz="3600" b="1" i="0"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分</a:t>
            </a:r>
            <a:r>
              <a:rPr kumimoji="1" lang="ja-JP" altLang="en-US" sz="3600" b="0" i="0"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　</a:t>
            </a:r>
            <a:endParaRPr kumimoji="1" lang="ja-JP" altLang="en-US" sz="3200" b="0" i="0" u="none" strike="noStrike" cap="none" normalizeH="0" baseline="0" dirty="0">
              <a:ln>
                <a:noFill/>
              </a:ln>
              <a:solidFill>
                <a:schemeClr val="bg2">
                  <a:lumMod val="25000"/>
                </a:schemeClr>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dirty="0">
              <a:ln>
                <a:noFill/>
              </a:ln>
              <a:solidFill>
                <a:schemeClr val="tx1"/>
              </a:solidFill>
              <a:effectLst/>
              <a:latin typeface="HGPｺﾞｼｯｸM" pitchFamily="50" charset="-128"/>
              <a:ea typeface="HGPｺﾞｼｯｸM" pitchFamily="50" charset="-128"/>
              <a:cs typeface="ＭＳ Ｐゴシック" pitchFamily="50" charset="-128"/>
            </a:endParaRPr>
          </a:p>
          <a:p>
            <a:pPr marL="457200" marR="0" lvl="1" indent="0" algn="ctr" defTabSz="914400" rtl="0" eaLnBrk="1" fontAlgn="base" latinLnBrk="0" hangingPunct="1">
              <a:lnSpc>
                <a:spcPct val="100000"/>
              </a:lnSpc>
              <a:spcBef>
                <a:spcPct val="0"/>
              </a:spcBef>
              <a:spcAft>
                <a:spcPct val="0"/>
              </a:spcAft>
              <a:buClrTx/>
              <a:buSzTx/>
              <a:buFontTx/>
              <a:buNone/>
              <a:tabLst/>
            </a:pPr>
            <a:endParaRPr kumimoji="1" lang="ja-JP" sz="36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メモ 7"/>
          <p:cNvSpPr/>
          <p:nvPr/>
        </p:nvSpPr>
        <p:spPr>
          <a:xfrm>
            <a:off x="251520" y="692696"/>
            <a:ext cx="2952328" cy="3816424"/>
          </a:xfrm>
          <a:prstGeom prst="foldedCorner">
            <a:avLst>
              <a:gd name="adj" fmla="val 5606"/>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t" anchorCtr="0"/>
          <a:lstStyle/>
          <a:p>
            <a:pPr lvl="0" algn="ctr" fontAlgn="base">
              <a:spcBef>
                <a:spcPct val="0"/>
              </a:spcBef>
              <a:spcAft>
                <a:spcPct val="0"/>
              </a:spcAft>
            </a:pPr>
            <a:endParaRPr lang="en-US" altLang="ja-JP" sz="2800" b="1" dirty="0">
              <a:solidFill>
                <a:schemeClr val="tx1"/>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endParaRPr>
          </a:p>
          <a:p>
            <a:pPr lvl="0" algn="just" fontAlgn="base">
              <a:spcBef>
                <a:spcPct val="0"/>
              </a:spcBef>
              <a:spcAft>
                <a:spcPct val="0"/>
              </a:spcAft>
            </a:pPr>
            <a:r>
              <a:rPr lang="ja-JP" altLang="en-US" sz="2400" dirty="0">
                <a:solidFill>
                  <a:schemeClr val="tx1"/>
                </a:solidFill>
                <a:latin typeface="Times New Roman" pitchFamily="18" charset="0"/>
                <a:ea typeface="HGPｺﾞｼｯｸM" pitchFamily="50" charset="-128"/>
                <a:cs typeface="ＭＳ Ｐゴシック" pitchFamily="50" charset="-128"/>
              </a:rPr>
              <a:t>　　　</a:t>
            </a:r>
            <a:r>
              <a:rPr lang="ja-JP" altLang="en-US" sz="2800" dirty="0">
                <a:solidFill>
                  <a:schemeClr val="tx1"/>
                </a:solidFill>
                <a:latin typeface="Times New Roman" pitchFamily="18" charset="0"/>
                <a:ea typeface="HGPｺﾞｼｯｸM" pitchFamily="50" charset="-128"/>
                <a:cs typeface="ＭＳ Ｐゴシック" pitchFamily="50" charset="-128"/>
              </a:rPr>
              <a:t>準　備</a:t>
            </a:r>
            <a:endParaRPr lang="en-US" altLang="ja-JP" sz="2800" dirty="0">
              <a:solidFill>
                <a:schemeClr val="tx1"/>
              </a:solidFill>
              <a:latin typeface="Times New Roman" pitchFamily="18" charset="0"/>
              <a:ea typeface="HGPｺﾞｼｯｸM" pitchFamily="50" charset="-128"/>
              <a:cs typeface="ＭＳ Ｐゴシック" pitchFamily="50" charset="-128"/>
            </a:endParaRPr>
          </a:p>
          <a:p>
            <a:pPr lvl="0" algn="just" fontAlgn="base">
              <a:spcBef>
                <a:spcPct val="0"/>
              </a:spcBef>
              <a:spcAft>
                <a:spcPct val="0"/>
              </a:spcAft>
            </a:pPr>
            <a:endParaRPr lang="ja-JP" altLang="en-US" sz="2800" dirty="0">
              <a:solidFill>
                <a:schemeClr val="tx1"/>
              </a:solidFill>
              <a:latin typeface="Times New Roman" pitchFamily="18" charset="0"/>
              <a:ea typeface="HGPｺﾞｼｯｸM" pitchFamily="50" charset="-128"/>
              <a:cs typeface="ＭＳ Ｐゴシック" pitchFamily="50" charset="-128"/>
            </a:endParaRPr>
          </a:p>
          <a:p>
            <a:pPr lvl="0" algn="ctr" fontAlgn="base">
              <a:spcBef>
                <a:spcPct val="0"/>
              </a:spcBef>
              <a:spcAft>
                <a:spcPct val="0"/>
              </a:spcAft>
            </a:pPr>
            <a:r>
              <a:rPr lang="ja-JP" altLang="en-US" sz="3200" b="1" dirty="0">
                <a:solidFill>
                  <a:srgbClr val="0000FF"/>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rPr>
              <a:t>（１分）</a:t>
            </a:r>
            <a:endParaRPr kumimoji="1" lang="ja-JP" altLang="en-US" sz="3200" b="1" dirty="0">
              <a:solidFill>
                <a:srgbClr val="0000FF"/>
              </a:solidFill>
              <a:effectLst>
                <a:outerShdw blurRad="38100" dist="38100" dir="2700000" algn="tl">
                  <a:srgbClr val="000000">
                    <a:alpha val="43137"/>
                  </a:srgbClr>
                </a:outerShdw>
              </a:effectLst>
            </a:endParaRPr>
          </a:p>
        </p:txBody>
      </p:sp>
      <p:sp>
        <p:nvSpPr>
          <p:cNvPr id="14" name="メモ 13"/>
          <p:cNvSpPr/>
          <p:nvPr/>
        </p:nvSpPr>
        <p:spPr>
          <a:xfrm>
            <a:off x="8028384" y="0"/>
            <a:ext cx="1115616" cy="62068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000" dirty="0">
                <a:solidFill>
                  <a:srgbClr val="FF0000"/>
                </a:solidFill>
              </a:rPr>
              <a:t>ﾜｰｸｼｰﾄ</a:t>
            </a:r>
            <a:endParaRPr kumimoji="1" lang="en-US" altLang="ja-JP" sz="2000" dirty="0">
              <a:solidFill>
                <a:srgbClr val="FF0000"/>
              </a:solidFill>
            </a:endParaRPr>
          </a:p>
          <a:p>
            <a:pPr algn="ctr"/>
            <a:r>
              <a:rPr lang="ja-JP" altLang="en-US" sz="2000" dirty="0">
                <a:solidFill>
                  <a:srgbClr val="FF0000"/>
                </a:solidFill>
              </a:rPr>
              <a:t>Ｐ７６</a:t>
            </a:r>
            <a:endParaRPr lang="en-US" altLang="ja-JP" sz="2000" dirty="0">
              <a:solidFill>
                <a:srgbClr val="FF0000"/>
              </a:solidFill>
            </a:endParaRPr>
          </a:p>
        </p:txBody>
      </p:sp>
      <p:sp>
        <p:nvSpPr>
          <p:cNvPr id="40962" name="AutoShape 2"/>
          <p:cNvSpPr>
            <a:spLocks noChangeArrowheads="1"/>
          </p:cNvSpPr>
          <p:nvPr/>
        </p:nvSpPr>
        <p:spPr bwMode="auto">
          <a:xfrm>
            <a:off x="3563888" y="4149080"/>
            <a:ext cx="5112568" cy="2232248"/>
          </a:xfrm>
          <a:prstGeom prst="wedgeRectCallout">
            <a:avLst>
              <a:gd name="adj1" fmla="val -57751"/>
              <a:gd name="adj2" fmla="val 1020"/>
            </a:avLst>
          </a:prstGeom>
          <a:solidFill>
            <a:srgbClr val="FF0000"/>
          </a:solidFill>
          <a:ln w="6350">
            <a:solidFill>
              <a:srgbClr val="000000"/>
            </a:solidFill>
            <a:prstDash val="sysDot"/>
            <a:miter lim="800000"/>
            <a:headEnd/>
            <a:tailEnd/>
          </a:ln>
        </p:spPr>
        <p:txBody>
          <a:bodyPr vert="horz" wrap="square" lIns="74295" tIns="27000" rIns="74295" bIns="8890" numCol="1" anchor="t" anchorCtr="0" compatLnSpc="1">
            <a:prstTxWarp prst="textNoShape">
              <a:avLst/>
            </a:prstTxWarp>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dirty="0">
                <a:ln>
                  <a:noFill/>
                </a:ln>
                <a:solidFill>
                  <a:schemeClr val="bg1"/>
                </a:solidFill>
                <a:effectLst/>
                <a:latin typeface="+mj-ea"/>
                <a:ea typeface="+mj-ea"/>
                <a:cs typeface="ＭＳ Ｐゴシック" pitchFamily="50" charset="-128"/>
              </a:rPr>
              <a:t>グループメンバーは、</a:t>
            </a:r>
            <a:endParaRPr kumimoji="1" lang="en-US" altLang="ja-JP" sz="3200" b="0" i="0" u="none" strike="noStrike" cap="none" normalizeH="0" baseline="0" dirty="0">
              <a:ln>
                <a:noFill/>
              </a:ln>
              <a:solidFill>
                <a:schemeClr val="bg1"/>
              </a:solidFill>
              <a:effectLst/>
              <a:latin typeface="+mj-ea"/>
              <a:ea typeface="+mj-ea"/>
              <a:cs typeface="ＭＳ Ｐゴシック" pitchFamily="50" charset="-128"/>
            </a:endParaRPr>
          </a:p>
          <a:p>
            <a:pPr marL="457200" marR="0" lvl="1" indent="0" algn="l" defTabSz="914400" rtl="0" eaLnBrk="1" fontAlgn="base" latinLnBrk="0" hangingPunct="1">
              <a:lnSpc>
                <a:spcPct val="100000"/>
              </a:lnSpc>
              <a:spcBef>
                <a:spcPct val="0"/>
              </a:spcBef>
              <a:spcAft>
                <a:spcPct val="0"/>
              </a:spcAft>
              <a:buClrTx/>
              <a:buSzTx/>
              <a:buFontTx/>
              <a:buNone/>
              <a:tabLst/>
            </a:pPr>
            <a:r>
              <a:rPr kumimoji="1" lang="ja-JP" altLang="en-US" sz="3200" b="1" i="0" u="sng" strike="noStrike" cap="none" normalizeH="0" baseline="0" dirty="0">
                <a:ln>
                  <a:noFill/>
                </a:ln>
                <a:solidFill>
                  <a:schemeClr val="bg1"/>
                </a:solidFill>
                <a:effectLst>
                  <a:outerShdw blurRad="38100" dist="38100" dir="2700000" algn="tl">
                    <a:srgbClr val="000000">
                      <a:alpha val="43137"/>
                    </a:srgbClr>
                  </a:outerShdw>
                </a:effectLst>
                <a:latin typeface="+mj-ea"/>
                <a:ea typeface="+mj-ea"/>
                <a:cs typeface="ＭＳ Ｐゴシック" pitchFamily="50" charset="-128"/>
              </a:rPr>
              <a:t>ワーシート</a:t>
            </a:r>
            <a:r>
              <a:rPr kumimoji="1" lang="en-US" altLang="ja-JP" sz="3200" b="1" i="0" u="sng" strike="noStrike" cap="none" normalizeH="0" baseline="0" dirty="0">
                <a:ln>
                  <a:noFill/>
                </a:ln>
                <a:solidFill>
                  <a:schemeClr val="bg1"/>
                </a:solidFill>
                <a:effectLst>
                  <a:outerShdw blurRad="38100" dist="38100" dir="2700000" algn="tl">
                    <a:srgbClr val="000000">
                      <a:alpha val="43137"/>
                    </a:srgbClr>
                  </a:outerShdw>
                </a:effectLst>
                <a:latin typeface="+mj-ea"/>
                <a:ea typeface="+mj-ea"/>
                <a:cs typeface="ＭＳ Ｐゴシック" pitchFamily="50" charset="-128"/>
              </a:rPr>
              <a:t>P</a:t>
            </a:r>
            <a:r>
              <a:rPr kumimoji="1" lang="ja-JP" altLang="en-US" sz="3200" b="1" i="0" u="sng" strike="noStrike" cap="none" normalizeH="0" baseline="0" dirty="0">
                <a:ln>
                  <a:noFill/>
                </a:ln>
                <a:solidFill>
                  <a:schemeClr val="bg1"/>
                </a:solidFill>
                <a:effectLst>
                  <a:outerShdw blurRad="38100" dist="38100" dir="2700000" algn="tl">
                    <a:srgbClr val="000000">
                      <a:alpha val="43137"/>
                    </a:srgbClr>
                  </a:outerShdw>
                </a:effectLst>
                <a:latin typeface="+mj-ea"/>
                <a:ea typeface="+mj-ea"/>
                <a:cs typeface="ＭＳ Ｐゴシック" pitchFamily="50" charset="-128"/>
              </a:rPr>
              <a:t>７１</a:t>
            </a:r>
            <a:r>
              <a:rPr kumimoji="1" lang="ja-JP" altLang="en-US" sz="3200" b="1" i="0" u="none" strike="noStrike" cap="none" normalizeH="0" baseline="0" dirty="0">
                <a:ln>
                  <a:noFill/>
                </a:ln>
                <a:solidFill>
                  <a:schemeClr val="bg1"/>
                </a:solidFill>
                <a:effectLst>
                  <a:outerShdw blurRad="38100" dist="38100" dir="2700000" algn="tl">
                    <a:srgbClr val="000000">
                      <a:alpha val="43137"/>
                    </a:srgbClr>
                  </a:outerShdw>
                </a:effectLst>
                <a:latin typeface="+mj-ea"/>
                <a:ea typeface="+mj-ea"/>
                <a:cs typeface="ＭＳ Ｐゴシック" pitchFamily="50" charset="-128"/>
              </a:rPr>
              <a:t>　</a:t>
            </a:r>
            <a:r>
              <a:rPr kumimoji="1" lang="ja-JP" altLang="en-US" sz="3200" b="0" i="0" u="none" strike="noStrike" cap="none" normalizeH="0" baseline="0" dirty="0">
                <a:ln>
                  <a:noFill/>
                </a:ln>
                <a:solidFill>
                  <a:schemeClr val="bg1"/>
                </a:solidFill>
                <a:effectLst/>
                <a:latin typeface="+mj-ea"/>
                <a:ea typeface="+mj-ea"/>
                <a:cs typeface="ＭＳ Ｐゴシック" pitchFamily="50" charset="-128"/>
              </a:rPr>
              <a:t>　に、</a:t>
            </a:r>
            <a:endParaRPr kumimoji="1" lang="en-US" altLang="ja-JP" sz="3200" b="0" i="0" u="none" strike="noStrike" cap="none" normalizeH="0" baseline="0" dirty="0">
              <a:ln>
                <a:noFill/>
              </a:ln>
              <a:solidFill>
                <a:schemeClr val="bg1"/>
              </a:solidFill>
              <a:effectLst/>
              <a:latin typeface="+mj-ea"/>
              <a:ea typeface="+mj-ea"/>
              <a:cs typeface="ＭＳ Ｐゴシック" pitchFamily="50" charset="-128"/>
            </a:endParaRPr>
          </a:p>
          <a:p>
            <a:pPr marL="457200" marR="0" lvl="1" indent="0" algn="l"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dirty="0">
                <a:ln>
                  <a:noFill/>
                </a:ln>
                <a:solidFill>
                  <a:schemeClr val="bg1"/>
                </a:solidFill>
                <a:effectLst/>
                <a:latin typeface="+mj-ea"/>
                <a:ea typeface="+mj-ea"/>
                <a:cs typeface="ＭＳ Ｐゴシック" pitchFamily="50" charset="-128"/>
              </a:rPr>
              <a:t>報告されたケアプアンの概要を記載する</a:t>
            </a:r>
            <a:endParaRPr kumimoji="1" lang="ja-JP" sz="3200" b="0" i="0" u="none" strike="noStrike" cap="none" normalizeH="0" baseline="0" dirty="0">
              <a:ln>
                <a:noFill/>
              </a:ln>
              <a:solidFill>
                <a:schemeClr val="bg1"/>
              </a:solidFill>
              <a:effectLst/>
              <a:latin typeface="+mj-ea"/>
              <a:ea typeface="+mj-ea"/>
              <a:cs typeface="ＭＳ Ｐゴシック" pitchFamily="50" charset="-128"/>
            </a:endParaRPr>
          </a:p>
        </p:txBody>
      </p:sp>
      <p:sp>
        <p:nvSpPr>
          <p:cNvPr id="40963" name="AutoShape 3"/>
          <p:cNvSpPr>
            <a:spLocks noChangeArrowheads="1"/>
          </p:cNvSpPr>
          <p:nvPr/>
        </p:nvSpPr>
        <p:spPr bwMode="auto">
          <a:xfrm>
            <a:off x="3419872" y="1124744"/>
            <a:ext cx="5400600" cy="2448272"/>
          </a:xfrm>
          <a:prstGeom prst="wedgeRectCallout">
            <a:avLst>
              <a:gd name="adj1" fmla="val -49507"/>
              <a:gd name="adj2" fmla="val 20006"/>
            </a:avLst>
          </a:prstGeom>
          <a:solidFill>
            <a:schemeClr val="accent6">
              <a:lumMod val="20000"/>
              <a:lumOff val="80000"/>
            </a:schemeClr>
          </a:solidFill>
          <a:ln w="6350">
            <a:solidFill>
              <a:srgbClr val="000000"/>
            </a:solidFill>
            <a:prstDash val="sysDot"/>
            <a:miter lim="800000"/>
            <a:headEnd/>
            <a:tailEnd/>
          </a:ln>
        </p:spPr>
        <p:txBody>
          <a:bodyPr vert="horz" wrap="square" lIns="74295" tIns="27000" rIns="74295" bIns="8890" numCol="1" anchor="t" anchorCtr="0" compatLnSpc="1">
            <a:prstTxWarp prst="textNoShape">
              <a:avLst/>
            </a:prstTxWarp>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1" lang="ja-JP" altLang="en-US" sz="3600" b="1" i="0" u="none" strike="noStrike" cap="none" normalizeH="0" baseline="0" dirty="0">
                <a:ln>
                  <a:noFill/>
                </a:ln>
                <a:solidFill>
                  <a:schemeClr val="tx1"/>
                </a:solidFill>
                <a:effectLst/>
                <a:latin typeface="HGPｺﾞｼｯｸM" pitchFamily="50" charset="-128"/>
                <a:ea typeface="HGPｺﾞｼｯｸM" pitchFamily="50" charset="-128"/>
                <a:cs typeface="ＭＳ Ｐゴシック" pitchFamily="50" charset="-128"/>
              </a:rPr>
              <a:t>実習で作成した模擬ケアプランの発表を通じて、気づいたこと等を互いに共有しましょう　</a:t>
            </a:r>
            <a:r>
              <a:rPr kumimoji="1" lang="en-US" altLang="ja-JP" sz="3600" b="1" i="0" u="none" strike="noStrike" cap="none" normalizeH="0" baseline="0" dirty="0">
                <a:ln>
                  <a:noFill/>
                </a:ln>
                <a:solidFill>
                  <a:schemeClr val="tx1"/>
                </a:solidFill>
                <a:effectLst/>
                <a:latin typeface="ＭＳ Ｐゴシック"/>
                <a:ea typeface="ＭＳ Ｐゴシック"/>
                <a:cs typeface="ＭＳ Ｐゴシック" pitchFamily="50" charset="-128"/>
              </a:rPr>
              <a:t>!</a:t>
            </a:r>
            <a:endParaRPr kumimoji="1" lang="ja-JP" sz="3600" b="1"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27" name="AutoShape 3"/>
          <p:cNvSpPr>
            <a:spLocks noChangeArrowheads="1"/>
          </p:cNvSpPr>
          <p:nvPr/>
        </p:nvSpPr>
        <p:spPr bwMode="auto">
          <a:xfrm>
            <a:off x="323528" y="2924944"/>
            <a:ext cx="2664296" cy="792088"/>
          </a:xfrm>
          <a:prstGeom prst="roundRect">
            <a:avLst>
              <a:gd name="adj" fmla="val 6759"/>
            </a:avLst>
          </a:prstGeom>
          <a:solidFill>
            <a:schemeClr val="accent6">
              <a:lumMod val="20000"/>
              <a:lumOff val="80000"/>
            </a:schemeClr>
          </a:solidFill>
          <a:ln w="9525">
            <a:solidFill>
              <a:srgbClr val="FFFFFF"/>
            </a:solidFill>
            <a:round/>
            <a:headEnd/>
            <a:tailEnd/>
          </a:ln>
        </p:spPr>
        <p:txBody>
          <a:bodyPr vert="horz" wrap="square" lIns="10800" tIns="0" rIns="0" bIns="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dirty="0">
                <a:ln>
                  <a:noFill/>
                </a:ln>
                <a:solidFill>
                  <a:schemeClr val="tx1"/>
                </a:solidFill>
                <a:effectLst/>
                <a:latin typeface="HG明朝B" pitchFamily="17" charset="-128"/>
                <a:ea typeface="HG明朝B" pitchFamily="17" charset="-128"/>
                <a:cs typeface="ＭＳ Ｐゴシック" pitchFamily="50" charset="-128"/>
              </a:rPr>
              <a:t>資料配布</a:t>
            </a:r>
            <a:endParaRPr kumimoji="1" lang="ja-JP" sz="32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D79408FC-1019-4D17-9821-FE8F6A5D8B30}" type="slidenum">
              <a:rPr kumimoji="1" lang="ja-JP" altLang="en-US" smtClean="0"/>
              <a:pPr/>
              <a:t>9</a:t>
            </a:fld>
            <a:endParaRPr kumimoji="1" lang="ja-JP" altLang="en-US"/>
          </a:p>
        </p:txBody>
      </p:sp>
      <p:sp>
        <p:nvSpPr>
          <p:cNvPr id="1027" name="AutoShape 3"/>
          <p:cNvSpPr>
            <a:spLocks noChangeArrowheads="1"/>
          </p:cNvSpPr>
          <p:nvPr/>
        </p:nvSpPr>
        <p:spPr bwMode="auto">
          <a:xfrm>
            <a:off x="3995936" y="2564904"/>
            <a:ext cx="4932040" cy="1080120"/>
          </a:xfrm>
          <a:prstGeom prst="roundRect">
            <a:avLst>
              <a:gd name="adj" fmla="val 6759"/>
            </a:avLst>
          </a:prstGeom>
          <a:solidFill>
            <a:schemeClr val="accent6">
              <a:lumMod val="20000"/>
              <a:lumOff val="80000"/>
            </a:schemeClr>
          </a:solidFill>
          <a:ln w="9525">
            <a:solidFill>
              <a:srgbClr val="FFFFFF"/>
            </a:solidFill>
            <a:round/>
            <a:headEnd/>
            <a:tailEnd/>
          </a:ln>
        </p:spPr>
        <p:txBody>
          <a:bodyPr vert="horz" wrap="square" lIns="10800" tIns="0" rIns="0" bIns="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b="0" i="0" u="none" strike="noStrike" cap="none" normalizeH="0" baseline="0" dirty="0">
                <a:ln>
                  <a:noFill/>
                </a:ln>
                <a:solidFill>
                  <a:schemeClr val="tx1"/>
                </a:solidFill>
                <a:effectLst/>
                <a:latin typeface="HG明朝B" pitchFamily="17" charset="-128"/>
                <a:ea typeface="HG明朝B" pitchFamily="17" charset="-128"/>
                <a:cs typeface="ＭＳ Ｐゴシック" pitchFamily="50" charset="-128"/>
              </a:rPr>
              <a:t>　</a:t>
            </a:r>
            <a:r>
              <a:rPr kumimoji="1" lang="ja-JP" altLang="en-US" sz="2400" b="1" i="0" u="none" strike="noStrike" cap="none" normalizeH="0" baseline="0" dirty="0">
                <a:ln>
                  <a:noFill/>
                </a:ln>
                <a:solidFill>
                  <a:srgbClr val="FF0000"/>
                </a:solidFill>
                <a:effectLst/>
                <a:latin typeface="+mn-ea"/>
                <a:cs typeface="ＭＳ Ｐゴシック" pitchFamily="50" charset="-128"/>
              </a:rPr>
              <a:t>例</a:t>
            </a:r>
            <a:r>
              <a:rPr kumimoji="1" lang="ja-JP" altLang="en-US" b="0" i="0" u="none" strike="noStrike" cap="none" normalizeH="0" baseline="0" dirty="0">
                <a:ln>
                  <a:noFill/>
                </a:ln>
                <a:solidFill>
                  <a:schemeClr val="tx1"/>
                </a:solidFill>
                <a:effectLst/>
                <a:latin typeface="HG明朝B" pitchFamily="17" charset="-128"/>
                <a:ea typeface="HG明朝B" pitchFamily="17" charset="-128"/>
                <a:cs typeface="ＭＳ Ｐゴシック" pitchFamily="50" charset="-128"/>
              </a:rPr>
              <a:t>　この事例のタイトルは、</a:t>
            </a:r>
            <a:endParaRPr kumimoji="1" lang="en-US" altLang="ja-JP" b="0" i="0" u="none" strike="noStrike" cap="none" normalizeH="0" baseline="0" dirty="0">
              <a:ln>
                <a:noFill/>
              </a:ln>
              <a:solidFill>
                <a:schemeClr val="tx1"/>
              </a:solidFill>
              <a:effectLst/>
              <a:latin typeface="HG明朝B" pitchFamily="17" charset="-128"/>
              <a:ea typeface="HG明朝B"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b="1" i="0" u="none" strike="noStrike" cap="none" normalizeH="0" baseline="0" dirty="0">
                <a:ln>
                  <a:noFill/>
                </a:ln>
                <a:solidFill>
                  <a:schemeClr val="tx1"/>
                </a:solidFill>
                <a:effectLst/>
                <a:latin typeface="HG明朝B" pitchFamily="17" charset="-128"/>
                <a:ea typeface="HG明朝B" pitchFamily="17" charset="-128"/>
                <a:cs typeface="ＭＳ Ｐゴシック" pitchFamily="50" charset="-128"/>
              </a:rPr>
              <a:t>　「生活リズムが不規則で夜間の行動が多く、</a:t>
            </a:r>
            <a:endParaRPr kumimoji="1" lang="en-US" altLang="ja-JP" b="1" i="0" u="none" strike="noStrike" cap="none" normalizeH="0" baseline="0" dirty="0">
              <a:ln>
                <a:noFill/>
              </a:ln>
              <a:solidFill>
                <a:schemeClr val="tx1"/>
              </a:solidFill>
              <a:effectLst/>
              <a:latin typeface="HG明朝B" pitchFamily="17" charset="-128"/>
              <a:ea typeface="HG明朝B"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lang="ja-JP" altLang="en-US" b="1" dirty="0">
                <a:latin typeface="HG明朝B" pitchFamily="17" charset="-128"/>
                <a:ea typeface="HG明朝B" pitchFamily="17" charset="-128"/>
                <a:cs typeface="ＭＳ Ｐゴシック" pitchFamily="50" charset="-128"/>
              </a:rPr>
              <a:t>　　</a:t>
            </a:r>
            <a:r>
              <a:rPr kumimoji="1" lang="ja-JP" altLang="en-US" b="1" i="0" u="none" strike="noStrike" cap="none" normalizeH="0" baseline="0" dirty="0">
                <a:ln>
                  <a:noFill/>
                </a:ln>
                <a:solidFill>
                  <a:schemeClr val="tx1"/>
                </a:solidFill>
                <a:effectLst/>
                <a:latin typeface="HG明朝B" pitchFamily="17" charset="-128"/>
                <a:ea typeface="HG明朝B" pitchFamily="17" charset="-128"/>
                <a:cs typeface="ＭＳ Ｐゴシック" pitchFamily="50" charset="-128"/>
              </a:rPr>
              <a:t>家族が困っている男性の事例」　</a:t>
            </a:r>
            <a:r>
              <a:rPr kumimoji="1" lang="ja-JP" altLang="en-US" b="0" i="0" u="none" strike="noStrike" cap="none" normalizeH="0" baseline="0" dirty="0">
                <a:ln>
                  <a:noFill/>
                </a:ln>
                <a:solidFill>
                  <a:schemeClr val="tx1"/>
                </a:solidFill>
                <a:effectLst/>
                <a:latin typeface="HG明朝B" pitchFamily="17" charset="-128"/>
                <a:ea typeface="HG明朝B" pitchFamily="17" charset="-128"/>
                <a:cs typeface="ＭＳ Ｐゴシック" pitchFamily="50" charset="-128"/>
              </a:rPr>
              <a:t>です。</a:t>
            </a:r>
            <a:endParaRPr kumimoji="1" lang="ja-JP"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0" name="AutoShape 6"/>
          <p:cNvSpPr>
            <a:spLocks noChangeArrowheads="1"/>
          </p:cNvSpPr>
          <p:nvPr/>
        </p:nvSpPr>
        <p:spPr bwMode="auto">
          <a:xfrm>
            <a:off x="3923928" y="5301208"/>
            <a:ext cx="5076056" cy="1354882"/>
          </a:xfrm>
          <a:prstGeom prst="roundRect">
            <a:avLst>
              <a:gd name="adj" fmla="val 5273"/>
            </a:avLst>
          </a:prstGeom>
          <a:solidFill>
            <a:schemeClr val="accent6">
              <a:lumMod val="20000"/>
              <a:lumOff val="80000"/>
            </a:schemeClr>
          </a:solidFill>
          <a:ln w="9525">
            <a:solidFill>
              <a:srgbClr val="FFFFFF"/>
            </a:solidFill>
            <a:round/>
            <a:headEnd/>
            <a:tailEnd/>
          </a:ln>
        </p:spPr>
        <p:txBody>
          <a:bodyPr vert="horz" wrap="square" lIns="10800" tIns="7200" rIns="0" bIns="0" numCol="1" anchor="t" anchorCtr="0" compatLnSpc="1">
            <a:prstTxWarp prst="textNoShape">
              <a:avLst/>
            </a:prstTxWarp>
          </a:bodyPr>
          <a:lstStyle/>
          <a:p>
            <a:pPr lvl="0" algn="just" fontAlgn="base">
              <a:spcBef>
                <a:spcPct val="0"/>
              </a:spcBef>
              <a:spcAft>
                <a:spcPct val="0"/>
              </a:spcAft>
            </a:pPr>
            <a:r>
              <a:rPr lang="ja-JP" altLang="en-US" dirty="0">
                <a:latin typeface="HG明朝B" pitchFamily="17" charset="-128"/>
                <a:ea typeface="HG明朝B" pitchFamily="17" charset="-128"/>
                <a:cs typeface="ＭＳ Ｐゴシック" pitchFamily="50" charset="-128"/>
              </a:rPr>
              <a:t>　</a:t>
            </a:r>
            <a:r>
              <a:rPr lang="ja-JP" altLang="en-US" sz="2400" b="1" dirty="0">
                <a:solidFill>
                  <a:srgbClr val="FF0000"/>
                </a:solidFill>
                <a:latin typeface="+mn-ea"/>
                <a:cs typeface="ＭＳ Ｐゴシック" pitchFamily="50" charset="-128"/>
              </a:rPr>
              <a:t>例</a:t>
            </a:r>
            <a:r>
              <a:rPr lang="ja-JP" altLang="en-US" b="1" dirty="0">
                <a:solidFill>
                  <a:srgbClr val="FF0000"/>
                </a:solidFill>
                <a:latin typeface="+mn-ea"/>
                <a:cs typeface="ＭＳ Ｐゴシック" pitchFamily="50" charset="-128"/>
              </a:rPr>
              <a:t>　</a:t>
            </a:r>
            <a:r>
              <a:rPr kumimoji="1" lang="ja-JP" altLang="en-US" b="0" i="0" u="none" strike="noStrike" cap="none" normalizeH="0" baseline="0" dirty="0">
                <a:ln>
                  <a:noFill/>
                </a:ln>
                <a:solidFill>
                  <a:schemeClr val="tx1"/>
                </a:solidFill>
                <a:effectLst/>
                <a:latin typeface="HG明朝B" pitchFamily="17" charset="-128"/>
                <a:ea typeface="HG明朝B" pitchFamily="17" charset="-128"/>
                <a:cs typeface="ＭＳ Ｐゴシック" pitchFamily="50" charset="-128"/>
              </a:rPr>
              <a:t>この事例の概要として</a:t>
            </a: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b="1" i="0" u="none" strike="noStrike" cap="none" normalizeH="0" baseline="0" dirty="0">
                <a:ln>
                  <a:noFill/>
                </a:ln>
                <a:solidFill>
                  <a:schemeClr val="tx1"/>
                </a:solidFill>
                <a:effectLst/>
                <a:latin typeface="HG明朝B" pitchFamily="17" charset="-128"/>
                <a:ea typeface="HG明朝B" pitchFamily="17" charset="-128"/>
                <a:cs typeface="ＭＳ Ｐゴシック" pitchFamily="50" charset="-128"/>
              </a:rPr>
              <a:t>　・利用者の生活暦は・・</a:t>
            </a:r>
            <a:endParaRPr kumimoji="1" lang="en-US" altLang="ja-JP" b="1" i="0" u="none" strike="noStrike" cap="none" normalizeH="0" baseline="0" dirty="0">
              <a:ln>
                <a:noFill/>
              </a:ln>
              <a:solidFill>
                <a:schemeClr val="tx1"/>
              </a:solidFill>
              <a:effectLst/>
              <a:latin typeface="HG明朝B" pitchFamily="17" charset="-128"/>
              <a:ea typeface="HG明朝B"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b="1" i="0" u="none" strike="noStrike" cap="none" normalizeH="0" baseline="0" dirty="0">
                <a:ln>
                  <a:noFill/>
                </a:ln>
                <a:solidFill>
                  <a:schemeClr val="tx1"/>
                </a:solidFill>
                <a:effectLst/>
                <a:latin typeface="HG明朝B" pitchFamily="17" charset="-128"/>
                <a:ea typeface="HG明朝B" pitchFamily="17" charset="-128"/>
                <a:cs typeface="ＭＳ Ｐゴシック" pitchFamily="50" charset="-128"/>
              </a:rPr>
              <a:t>　・利用者および家族の主訴は</a:t>
            </a:r>
            <a:endParaRPr kumimoji="1" lang="en-US" altLang="ja-JP" b="1" i="0" u="none" strike="noStrike" cap="none" normalizeH="0" baseline="0" dirty="0">
              <a:ln>
                <a:noFill/>
              </a:ln>
              <a:solidFill>
                <a:schemeClr val="tx1"/>
              </a:solidFill>
              <a:effectLst/>
              <a:latin typeface="HG明朝B" pitchFamily="17" charset="-128"/>
              <a:ea typeface="HG明朝B"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b="1" i="0" u="none" strike="noStrike" cap="none" normalizeH="0" baseline="0" dirty="0">
                <a:ln>
                  <a:noFill/>
                </a:ln>
                <a:solidFill>
                  <a:schemeClr val="tx1"/>
                </a:solidFill>
                <a:effectLst/>
                <a:latin typeface="HG明朝B" pitchFamily="17" charset="-128"/>
                <a:ea typeface="HG明朝B" pitchFamily="17" charset="-128"/>
                <a:cs typeface="ＭＳ Ｐゴシック" pitchFamily="50" charset="-128"/>
              </a:rPr>
              <a:t>　・課題分析の概要は・・・と把握しました。</a:t>
            </a:r>
            <a:endParaRPr kumimoji="1" lang="ja-JP" b="1"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 name="メモ 7"/>
          <p:cNvSpPr/>
          <p:nvPr/>
        </p:nvSpPr>
        <p:spPr>
          <a:xfrm>
            <a:off x="251520" y="692696"/>
            <a:ext cx="2952328" cy="4536504"/>
          </a:xfrm>
          <a:prstGeom prst="foldedCorner">
            <a:avLst>
              <a:gd name="adj" fmla="val 5606"/>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t" anchorCtr="0"/>
          <a:lstStyle/>
          <a:p>
            <a:pPr lvl="0" algn="ctr" fontAlgn="base">
              <a:spcBef>
                <a:spcPct val="0"/>
              </a:spcBef>
              <a:spcAft>
                <a:spcPct val="0"/>
              </a:spcAft>
            </a:pPr>
            <a:endParaRPr lang="en-US" altLang="ja-JP" sz="2800" b="1" dirty="0">
              <a:solidFill>
                <a:schemeClr val="tx1"/>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endParaRPr>
          </a:p>
          <a:p>
            <a:pPr lvl="0" algn="ctr" fontAlgn="base">
              <a:spcBef>
                <a:spcPct val="0"/>
              </a:spcBef>
              <a:spcAft>
                <a:spcPct val="0"/>
              </a:spcAft>
            </a:pPr>
            <a:r>
              <a:rPr lang="en-US" altLang="ja-JP" sz="2800" b="1" dirty="0">
                <a:solidFill>
                  <a:schemeClr val="tx1"/>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rPr>
              <a:t>⑴</a:t>
            </a:r>
            <a:r>
              <a:rPr lang="ja-JP" altLang="en-US" sz="800" b="1" dirty="0">
                <a:solidFill>
                  <a:schemeClr val="tx1"/>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rPr>
              <a:t>　</a:t>
            </a:r>
            <a:r>
              <a:rPr lang="ja-JP" altLang="en-US" sz="2800" b="1" dirty="0">
                <a:solidFill>
                  <a:srgbClr val="FF0000"/>
                </a:solidFill>
                <a:latin typeface="ＭＳ ゴシック" pitchFamily="49" charset="-128"/>
                <a:ea typeface="ＭＳ ゴシック" pitchFamily="49" charset="-128"/>
                <a:cs typeface="ＭＳ Ｐゴシック" pitchFamily="50" charset="-128"/>
              </a:rPr>
              <a:t>アセスメントシート①基本情報</a:t>
            </a:r>
            <a:r>
              <a:rPr lang="en-US" altLang="ja-JP" sz="2800" b="1" dirty="0">
                <a:solidFill>
                  <a:schemeClr val="tx2"/>
                </a:solidFill>
                <a:latin typeface="ＭＳ ゴシック" pitchFamily="49" charset="-128"/>
                <a:ea typeface="ＭＳ ゴシック" pitchFamily="49" charset="-128"/>
                <a:cs typeface="ＭＳ Ｐゴシック" pitchFamily="50" charset="-128"/>
              </a:rPr>
              <a:t>(</a:t>
            </a:r>
            <a:r>
              <a:rPr lang="ja-JP" altLang="en-US" sz="2800" b="1" dirty="0">
                <a:solidFill>
                  <a:schemeClr val="tx1"/>
                </a:solidFill>
                <a:latin typeface="ＭＳ ゴシック" pitchFamily="49" charset="-128"/>
                <a:ea typeface="ＭＳ ゴシック" pitchFamily="49" charset="-128"/>
                <a:cs typeface="ＭＳ Ｐゴシック" pitchFamily="50" charset="-128"/>
              </a:rPr>
              <a:t>事例概要の説明</a:t>
            </a:r>
            <a:r>
              <a:rPr lang="en-US" altLang="ja-JP" sz="2800" b="1" dirty="0">
                <a:solidFill>
                  <a:schemeClr val="tx1"/>
                </a:solidFill>
                <a:latin typeface="ＭＳ ゴシック" pitchFamily="49" charset="-128"/>
                <a:ea typeface="ＭＳ ゴシック" pitchFamily="49" charset="-128"/>
                <a:cs typeface="ＭＳ Ｐゴシック" pitchFamily="50" charset="-128"/>
              </a:rPr>
              <a:t>)</a:t>
            </a:r>
          </a:p>
          <a:p>
            <a:pPr lvl="0" algn="ctr" fontAlgn="base">
              <a:spcBef>
                <a:spcPct val="0"/>
              </a:spcBef>
              <a:spcAft>
                <a:spcPct val="0"/>
              </a:spcAft>
            </a:pPr>
            <a:endParaRPr lang="en-US" altLang="ja-JP" sz="2400" dirty="0">
              <a:solidFill>
                <a:schemeClr val="tx1"/>
              </a:solidFill>
              <a:latin typeface="ＭＳ ゴシック" pitchFamily="49" charset="-128"/>
              <a:ea typeface="ＭＳ ゴシック" pitchFamily="49" charset="-128"/>
              <a:cs typeface="ＭＳ Ｐゴシック" pitchFamily="50" charset="-128"/>
            </a:endParaRPr>
          </a:p>
          <a:p>
            <a:pPr lvl="0" algn="ctr" fontAlgn="base">
              <a:spcBef>
                <a:spcPct val="0"/>
              </a:spcBef>
              <a:spcAft>
                <a:spcPct val="0"/>
              </a:spcAft>
            </a:pPr>
            <a:r>
              <a:rPr lang="ja-JP" altLang="en-US" sz="2400" b="1" dirty="0">
                <a:solidFill>
                  <a:schemeClr val="accent2">
                    <a:lumMod val="75000"/>
                  </a:schemeClr>
                </a:solidFill>
                <a:effectLst>
                  <a:outerShdw blurRad="38100" dist="38100" dir="2700000" algn="tl">
                    <a:srgbClr val="000000">
                      <a:alpha val="43137"/>
                    </a:srgbClr>
                  </a:outerShdw>
                </a:effectLst>
                <a:latin typeface="HGPｺﾞｼｯｸM" pitchFamily="50" charset="-128"/>
                <a:ea typeface="HGPｺﾞｼｯｸM" pitchFamily="50" charset="-128"/>
                <a:cs typeface="ＭＳ Ｐゴシック" pitchFamily="50" charset="-128"/>
              </a:rPr>
              <a:t>「課題分析総括表」</a:t>
            </a:r>
          </a:p>
          <a:p>
            <a:pPr lvl="1" algn="ctr" fontAlgn="base">
              <a:spcBef>
                <a:spcPct val="0"/>
              </a:spcBef>
              <a:spcAft>
                <a:spcPct val="0"/>
              </a:spcAft>
            </a:pPr>
            <a:r>
              <a:rPr lang="ja-JP" altLang="en-US" sz="2400" b="1" dirty="0">
                <a:solidFill>
                  <a:schemeClr val="accent2">
                    <a:lumMod val="75000"/>
                  </a:schemeClr>
                </a:solidFill>
                <a:effectLst>
                  <a:outerShdw blurRad="38100" dist="38100" dir="2700000" algn="tl">
                    <a:srgbClr val="000000">
                      <a:alpha val="43137"/>
                    </a:srgbClr>
                  </a:outerShdw>
                </a:effectLst>
                <a:latin typeface="HGPｺﾞｼｯｸM" pitchFamily="50" charset="-128"/>
                <a:ea typeface="HGPｺﾞｼｯｸM" pitchFamily="50" charset="-128"/>
                <a:cs typeface="ＭＳ Ｐゴシック" pitchFamily="50" charset="-128"/>
              </a:rPr>
              <a:t>により、説明</a:t>
            </a:r>
            <a:endParaRPr lang="ja-JP" altLang="en-US" sz="2400" dirty="0">
              <a:solidFill>
                <a:schemeClr val="tx1"/>
              </a:solidFill>
              <a:latin typeface="HGPｺﾞｼｯｸM" pitchFamily="50" charset="-128"/>
              <a:ea typeface="HGPｺﾞｼｯｸM" pitchFamily="50" charset="-128"/>
              <a:cs typeface="ＭＳ Ｐゴシック" pitchFamily="50" charset="-128"/>
            </a:endParaRPr>
          </a:p>
          <a:p>
            <a:pPr lvl="0" algn="just" fontAlgn="base">
              <a:spcBef>
                <a:spcPct val="0"/>
              </a:spcBef>
              <a:spcAft>
                <a:spcPct val="0"/>
              </a:spcAft>
            </a:pPr>
            <a:endParaRPr lang="ja-JP" altLang="en-US" sz="2400" dirty="0">
              <a:solidFill>
                <a:schemeClr val="tx1"/>
              </a:solidFill>
              <a:latin typeface="Times New Roman" pitchFamily="18" charset="0"/>
              <a:ea typeface="HGPｺﾞｼｯｸM" pitchFamily="50" charset="-128"/>
              <a:cs typeface="ＭＳ Ｐゴシック" pitchFamily="50" charset="-128"/>
            </a:endParaRPr>
          </a:p>
          <a:p>
            <a:pPr lvl="0" algn="ctr" fontAlgn="base">
              <a:spcBef>
                <a:spcPct val="0"/>
              </a:spcBef>
              <a:spcAft>
                <a:spcPct val="0"/>
              </a:spcAft>
            </a:pPr>
            <a:r>
              <a:rPr lang="ja-JP" altLang="en-US" sz="3200" b="1" dirty="0">
                <a:solidFill>
                  <a:srgbClr val="0000FF"/>
                </a:solidFill>
                <a:effectLst>
                  <a:outerShdw blurRad="38100" dist="38100" dir="2700000" algn="tl">
                    <a:srgbClr val="000000">
                      <a:alpha val="43137"/>
                    </a:srgbClr>
                  </a:outerShdw>
                </a:effectLst>
                <a:latin typeface="ＭＳ ゴシック" pitchFamily="49" charset="-128"/>
                <a:ea typeface="ＭＳ ゴシック" pitchFamily="49" charset="-128"/>
                <a:cs typeface="ＭＳ Ｐゴシック" pitchFamily="50" charset="-128"/>
              </a:rPr>
              <a:t>（７分）</a:t>
            </a:r>
            <a:endParaRPr kumimoji="1" lang="ja-JP" altLang="en-US" sz="3200" b="1" dirty="0">
              <a:solidFill>
                <a:srgbClr val="0000FF"/>
              </a:solidFill>
              <a:effectLst>
                <a:outerShdw blurRad="38100" dist="38100" dir="2700000" algn="tl">
                  <a:srgbClr val="000000">
                    <a:alpha val="43137"/>
                  </a:srgbClr>
                </a:outerShdw>
              </a:effectLst>
            </a:endParaRPr>
          </a:p>
        </p:txBody>
      </p:sp>
      <p:sp>
        <p:nvSpPr>
          <p:cNvPr id="10" name="正方形/長方形 9"/>
          <p:cNvSpPr/>
          <p:nvPr/>
        </p:nvSpPr>
        <p:spPr>
          <a:xfrm>
            <a:off x="3419872" y="3933056"/>
            <a:ext cx="4536504"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altLang="ja-JP" sz="2400" b="1" dirty="0">
                <a:solidFill>
                  <a:srgbClr val="FFFFFF"/>
                </a:solidFill>
                <a:effectLst>
                  <a:outerShdw blurRad="38100" dist="38100" dir="2700000" algn="tl">
                    <a:srgbClr val="000000">
                      <a:alpha val="43137"/>
                    </a:srgbClr>
                  </a:outerShdw>
                </a:effectLst>
                <a:latin typeface="ＭＳ Ｐゴシック" pitchFamily="50" charset="-128"/>
                <a:ea typeface="ＭＳ Ｐゴシック" pitchFamily="50" charset="-128"/>
                <a:cs typeface="ＭＳ Ｐゴシック" pitchFamily="50" charset="-128"/>
              </a:rPr>
              <a:t>②</a:t>
            </a:r>
            <a:r>
              <a:rPr lang="ja-JP" altLang="en-US" sz="2400" b="1" dirty="0">
                <a:solidFill>
                  <a:srgbClr val="FFFFFF"/>
                </a:solidFill>
                <a:effectLst>
                  <a:outerShdw blurRad="38100" dist="38100" dir="2700000" algn="tl">
                    <a:srgbClr val="000000">
                      <a:alpha val="43137"/>
                    </a:srgbClr>
                  </a:outerShdw>
                </a:effectLst>
                <a:latin typeface="ＭＳ Ｐゴシック" pitchFamily="50" charset="-128"/>
                <a:ea typeface="ＭＳ Ｐゴシック" pitchFamily="50" charset="-128"/>
                <a:cs typeface="ＭＳ Ｐゴシック" pitchFamily="50" charset="-128"/>
              </a:rPr>
              <a:t>　「課題分析総括表」により、要点を簡潔にまとめながら説明をしていきます。</a:t>
            </a:r>
            <a:endParaRPr kumimoji="1" lang="ja-JP" altLang="en-US" b="1" dirty="0">
              <a:effectLst>
                <a:outerShdw blurRad="38100" dist="38100" dir="2700000" algn="tl">
                  <a:srgbClr val="000000">
                    <a:alpha val="43137"/>
                  </a:srgbClr>
                </a:outerShdw>
              </a:effectLst>
              <a:latin typeface="ＭＳ Ｐゴシック" pitchFamily="50" charset="-128"/>
              <a:ea typeface="ＭＳ Ｐゴシック" pitchFamily="50" charset="-128"/>
            </a:endParaRPr>
          </a:p>
        </p:txBody>
      </p:sp>
      <p:sp>
        <p:nvSpPr>
          <p:cNvPr id="11" name="正方形/長方形 10"/>
          <p:cNvSpPr/>
          <p:nvPr/>
        </p:nvSpPr>
        <p:spPr>
          <a:xfrm>
            <a:off x="3419872" y="692696"/>
            <a:ext cx="4536504" cy="1656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2400" b="1" dirty="0">
                <a:effectLst>
                  <a:outerShdw blurRad="38100" dist="38100" dir="2700000" algn="tl">
                    <a:srgbClr val="000000">
                      <a:alpha val="43137"/>
                    </a:srgbClr>
                  </a:outerShdw>
                </a:effectLst>
              </a:rPr>
              <a:t>①　事例のタイトルの説明</a:t>
            </a:r>
          </a:p>
          <a:p>
            <a:r>
              <a:rPr lang="ja-JP" altLang="ja-JP" sz="2400" b="1" dirty="0">
                <a:effectLst>
                  <a:outerShdw blurRad="38100" dist="38100" dir="2700000" algn="tl">
                    <a:srgbClr val="000000">
                      <a:alpha val="43137"/>
                    </a:srgbClr>
                  </a:outerShdw>
                </a:effectLst>
              </a:rPr>
              <a:t>「アセスメントシート①基本情報」の”事例のタイトル“より、事例全体のイメージを参加者に伝えます。</a:t>
            </a:r>
            <a:endParaRPr kumimoji="1" lang="ja-JP" altLang="en-US" sz="2400" b="1" dirty="0">
              <a:effectLst>
                <a:outerShdw blurRad="38100" dist="38100" dir="2700000" algn="tl">
                  <a:srgbClr val="000000">
                    <a:alpha val="43137"/>
                  </a:srgbClr>
                </a:outerShdw>
              </a:effectLst>
            </a:endParaRPr>
          </a:p>
        </p:txBody>
      </p:sp>
      <p:sp>
        <p:nvSpPr>
          <p:cNvPr id="12" name="下矢印 11"/>
          <p:cNvSpPr/>
          <p:nvPr/>
        </p:nvSpPr>
        <p:spPr>
          <a:xfrm>
            <a:off x="5364088" y="2276872"/>
            <a:ext cx="360040" cy="43204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ysClr val="windowText" lastClr="000000"/>
              </a:solidFill>
            </a:endParaRPr>
          </a:p>
        </p:txBody>
      </p:sp>
      <p:sp>
        <p:nvSpPr>
          <p:cNvPr id="13" name="下矢印 12"/>
          <p:cNvSpPr/>
          <p:nvPr/>
        </p:nvSpPr>
        <p:spPr>
          <a:xfrm>
            <a:off x="5580112" y="5157192"/>
            <a:ext cx="360040" cy="43204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ysClr val="windowText" lastClr="000000"/>
              </a:solidFill>
            </a:endParaRPr>
          </a:p>
        </p:txBody>
      </p:sp>
      <p:sp>
        <p:nvSpPr>
          <p:cNvPr id="14" name="メモ 13"/>
          <p:cNvSpPr/>
          <p:nvPr/>
        </p:nvSpPr>
        <p:spPr>
          <a:xfrm>
            <a:off x="8028384" y="0"/>
            <a:ext cx="1115616" cy="62068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000" dirty="0">
                <a:solidFill>
                  <a:srgbClr val="FF0000"/>
                </a:solidFill>
              </a:rPr>
              <a:t>ﾜｰｸｼｰﾄ</a:t>
            </a:r>
            <a:endParaRPr kumimoji="1" lang="en-US" altLang="ja-JP" sz="2000" dirty="0">
              <a:solidFill>
                <a:srgbClr val="FF0000"/>
              </a:solidFill>
            </a:endParaRPr>
          </a:p>
          <a:p>
            <a:pPr algn="ctr"/>
            <a:r>
              <a:rPr lang="ja-JP" altLang="en-US" sz="2000" dirty="0">
                <a:solidFill>
                  <a:srgbClr val="FF0000"/>
                </a:solidFill>
              </a:rPr>
              <a:t>Ｐ７６</a:t>
            </a:r>
            <a:endParaRPr lang="en-US" altLang="ja-JP" sz="2000" dirty="0">
              <a:solidFill>
                <a:srgbClr val="FF0000"/>
              </a:solidFill>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14886</TotalTime>
  <Words>1198</Words>
  <Application>Microsoft Office PowerPoint</Application>
  <PresentationFormat>画面に合わせる (4:3)</PresentationFormat>
  <Paragraphs>209</Paragraphs>
  <Slides>18</Slides>
  <Notes>5</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18</vt:i4>
      </vt:variant>
    </vt:vector>
  </HeadingPairs>
  <TitlesOfParts>
    <vt:vector size="34" baseType="lpstr">
      <vt:lpstr>HGPｺﾞｼｯｸM</vt:lpstr>
      <vt:lpstr>HGP創英角ﾎﾟｯﾌﾟ体</vt:lpstr>
      <vt:lpstr>HGP明朝B</vt:lpstr>
      <vt:lpstr>HGSｺﾞｼｯｸM</vt:lpstr>
      <vt:lpstr>HGS創英角ﾎﾟｯﾌﾟ体</vt:lpstr>
      <vt:lpstr>HGS明朝E</vt:lpstr>
      <vt:lpstr>HGｺﾞｼｯｸE</vt:lpstr>
      <vt:lpstr>HGｺﾞｼｯｸM</vt:lpstr>
      <vt:lpstr>HG創英角ｺﾞｼｯｸUB</vt:lpstr>
      <vt:lpstr>HG明朝B</vt:lpstr>
      <vt:lpstr>ＭＳ Ｐゴシック</vt:lpstr>
      <vt:lpstr>ＭＳ ゴシック</vt:lpstr>
      <vt:lpstr>Arial</vt:lpstr>
      <vt:lpstr>Calibri</vt:lpstr>
      <vt:lpstr>Times New Roman</vt:lpstr>
      <vt:lpstr>Office ​​テーマ</vt:lpstr>
      <vt:lpstr>実習振り返り</vt:lpstr>
      <vt:lpstr>PowerPoint プレゼンテーション</vt:lpstr>
      <vt:lpstr>PowerPoint プレゼンテーション</vt:lpstr>
      <vt:lpstr>修得目標</vt:lpstr>
      <vt:lpstr>日　程</vt:lpstr>
      <vt:lpstr>PowerPoint プレゼンテーション</vt:lpstr>
      <vt:lpstr>　「事例報告」の進め方　：１事例　２０分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事例報告の順番と役割を決める</vt:lpstr>
      <vt:lpstr>＜演習②＞ ケアマネジメント基礎技術報告</vt:lpstr>
      <vt:lpstr>PowerPoint プレゼンテーション</vt:lpstr>
      <vt:lpstr>報告の進め方　</vt:lpstr>
      <vt:lpstr>PowerPoint プレゼンテーション</vt:lpstr>
      <vt:lpstr>修得目標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第15章の④ 筋骨格系疾患及び廃用症候群に関する事例</dc:title>
  <dc:creator>ISHIGURO</dc:creator>
  <cp:lastModifiedBy>知伯 平田</cp:lastModifiedBy>
  <cp:revision>346</cp:revision>
  <cp:lastPrinted>2016-11-17T17:19:01Z</cp:lastPrinted>
  <dcterms:created xsi:type="dcterms:W3CDTF">2016-06-06T02:43:21Z</dcterms:created>
  <dcterms:modified xsi:type="dcterms:W3CDTF">2024-01-02T14:01:01Z</dcterms:modified>
</cp:coreProperties>
</file>