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63" r:id="rId2"/>
    <p:sldId id="282" r:id="rId3"/>
    <p:sldId id="283" r:id="rId4"/>
    <p:sldId id="284" r:id="rId5"/>
    <p:sldId id="285" r:id="rId6"/>
    <p:sldId id="311" r:id="rId7"/>
    <p:sldId id="312" r:id="rId8"/>
    <p:sldId id="286" r:id="rId9"/>
    <p:sldId id="302" r:id="rId10"/>
    <p:sldId id="313" r:id="rId11"/>
    <p:sldId id="314" r:id="rId12"/>
    <p:sldId id="287" r:id="rId13"/>
    <p:sldId id="288" r:id="rId14"/>
    <p:sldId id="321" r:id="rId15"/>
    <p:sldId id="266" r:id="rId16"/>
    <p:sldId id="275" r:id="rId17"/>
    <p:sldId id="305" r:id="rId18"/>
    <p:sldId id="289" r:id="rId19"/>
    <p:sldId id="290" r:id="rId20"/>
    <p:sldId id="291" r:id="rId21"/>
    <p:sldId id="292" r:id="rId22"/>
    <p:sldId id="267" r:id="rId23"/>
    <p:sldId id="304" r:id="rId24"/>
    <p:sldId id="323" r:id="rId25"/>
    <p:sldId id="276" r:id="rId26"/>
    <p:sldId id="315" r:id="rId27"/>
    <p:sldId id="324" r:id="rId28"/>
    <p:sldId id="316" r:id="rId29"/>
    <p:sldId id="317" r:id="rId30"/>
    <p:sldId id="318" r:id="rId31"/>
    <p:sldId id="294" r:id="rId32"/>
    <p:sldId id="295" r:id="rId33"/>
    <p:sldId id="296" r:id="rId34"/>
    <p:sldId id="297" r:id="rId35"/>
    <p:sldId id="298" r:id="rId36"/>
    <p:sldId id="300" r:id="rId37"/>
    <p:sldId id="299" r:id="rId38"/>
    <p:sldId id="319" r:id="rId39"/>
    <p:sldId id="325" r:id="rId40"/>
  </p:sldIdLst>
  <p:sldSz cx="16256000" cy="12192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49" d="100"/>
          <a:sy n="49" d="100"/>
        </p:scale>
        <p:origin x="1382" y="62"/>
      </p:cViewPr>
      <p:guideLst>
        <p:guide orient="horz" pos="3840"/>
        <p:guide pos="5120"/>
      </p:guideLst>
    </p:cSldViewPr>
  </p:slideViewPr>
  <p:notesTextViewPr>
    <p:cViewPr>
      <p:scale>
        <a:sx n="1" d="1"/>
        <a:sy n="1" d="1"/>
      </p:scale>
      <p:origin x="0" y="0"/>
    </p:cViewPr>
  </p:notesTextViewPr>
  <p:sorterViewPr>
    <p:cViewPr>
      <p:scale>
        <a:sx n="70" d="100"/>
        <a:sy n="70" d="100"/>
      </p:scale>
      <p:origin x="0" y="46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CF36E-A508-492F-8E6A-C217FC45BCC8}" type="datetimeFigureOut">
              <a:rPr kumimoji="1" lang="ja-JP" altLang="en-US" smtClean="0"/>
              <a:pPr/>
              <a:t>2024/1/3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7022F-8C69-42E7-8D0A-D151318230D9}" type="slidenum">
              <a:rPr kumimoji="1" lang="ja-JP" altLang="en-US" smtClean="0"/>
              <a:pPr/>
              <a:t>‹#›</a:t>
            </a:fld>
            <a:endParaRPr kumimoji="1" lang="ja-JP" altLang="en-US"/>
          </a:p>
        </p:txBody>
      </p:sp>
    </p:spTree>
    <p:extLst>
      <p:ext uri="{BB962C8B-B14F-4D97-AF65-F5344CB8AC3E}">
        <p14:creationId xmlns:p14="http://schemas.microsoft.com/office/powerpoint/2010/main" val="11106589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～１０：０８</a:t>
            </a:r>
          </a:p>
        </p:txBody>
      </p:sp>
      <p:sp>
        <p:nvSpPr>
          <p:cNvPr id="4" name="スライド番号プレースホルダー 3"/>
          <p:cNvSpPr>
            <a:spLocks noGrp="1"/>
          </p:cNvSpPr>
          <p:nvPr>
            <p:ph type="sldNum" sz="quarter" idx="10"/>
          </p:nvPr>
        </p:nvSpPr>
        <p:spPr/>
        <p:txBody>
          <a:bodyPr/>
          <a:lstStyle/>
          <a:p>
            <a:fld id="{E2B8B0D7-A232-4B40-A52A-081A691F1A5D}" type="slidenum">
              <a:rPr kumimoji="1" lang="ja-JP" altLang="en-US" smtClean="0"/>
              <a:pPr/>
              <a:t>4</a:t>
            </a:fld>
            <a:endParaRPr kumimoji="1" lang="ja-JP" altLang="en-US"/>
          </a:p>
        </p:txBody>
      </p:sp>
    </p:spTree>
    <p:extLst>
      <p:ext uri="{BB962C8B-B14F-4D97-AF65-F5344CB8AC3E}">
        <p14:creationId xmlns:p14="http://schemas.microsoft.com/office/powerpoint/2010/main" val="414633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B8B0D7-A232-4B40-A52A-081A691F1A5D}" type="slidenum">
              <a:rPr kumimoji="1" lang="ja-JP" altLang="en-US" smtClean="0"/>
              <a:pPr/>
              <a:t>33</a:t>
            </a:fld>
            <a:endParaRPr kumimoji="1" lang="ja-JP" altLang="en-US"/>
          </a:p>
        </p:txBody>
      </p:sp>
    </p:spTree>
    <p:extLst>
      <p:ext uri="{BB962C8B-B14F-4D97-AF65-F5344CB8AC3E}">
        <p14:creationId xmlns:p14="http://schemas.microsoft.com/office/powerpoint/2010/main" val="412293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１３：３０～１３：３５</a:t>
            </a:r>
            <a:endParaRPr kumimoji="1" lang="ja-JP" altLang="en-US" dirty="0"/>
          </a:p>
        </p:txBody>
      </p:sp>
      <p:sp>
        <p:nvSpPr>
          <p:cNvPr id="4" name="スライド番号プレースホルダー 3"/>
          <p:cNvSpPr>
            <a:spLocks noGrp="1"/>
          </p:cNvSpPr>
          <p:nvPr>
            <p:ph type="sldNum" sz="quarter" idx="10"/>
          </p:nvPr>
        </p:nvSpPr>
        <p:spPr/>
        <p:txBody>
          <a:bodyPr/>
          <a:lstStyle/>
          <a:p>
            <a:fld id="{E2B8B0D7-A232-4B40-A52A-081A691F1A5D}" type="slidenum">
              <a:rPr kumimoji="1" lang="ja-JP" altLang="en-US" smtClean="0"/>
              <a:pPr/>
              <a:t>37</a:t>
            </a:fld>
            <a:endParaRPr kumimoji="1" lang="ja-JP" altLang="en-US"/>
          </a:p>
        </p:txBody>
      </p:sp>
    </p:spTree>
    <p:extLst>
      <p:ext uri="{BB962C8B-B14F-4D97-AF65-F5344CB8AC3E}">
        <p14:creationId xmlns:p14="http://schemas.microsoft.com/office/powerpoint/2010/main" val="2746558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B8B0D7-A232-4B40-A52A-081A691F1A5D}" type="slidenum">
              <a:rPr kumimoji="1" lang="ja-JP" altLang="en-US" smtClean="0"/>
              <a:pPr/>
              <a:t>9</a:t>
            </a:fld>
            <a:endParaRPr kumimoji="1" lang="ja-JP" altLang="en-US"/>
          </a:p>
        </p:txBody>
      </p:sp>
    </p:spTree>
    <p:extLst>
      <p:ext uri="{BB962C8B-B14F-4D97-AF65-F5344CB8AC3E}">
        <p14:creationId xmlns:p14="http://schemas.microsoft.com/office/powerpoint/2010/main" val="151177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B8B0D7-A232-4B40-A52A-081A691F1A5D}" type="slidenum">
              <a:rPr kumimoji="1" lang="ja-JP" altLang="en-US" smtClean="0"/>
              <a:pPr/>
              <a:t>10</a:t>
            </a:fld>
            <a:endParaRPr kumimoji="1" lang="ja-JP" altLang="en-US"/>
          </a:p>
        </p:txBody>
      </p:sp>
    </p:spTree>
    <p:extLst>
      <p:ext uri="{BB962C8B-B14F-4D97-AF65-F5344CB8AC3E}">
        <p14:creationId xmlns:p14="http://schemas.microsoft.com/office/powerpoint/2010/main" val="426896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B8B0D7-A232-4B40-A52A-081A691F1A5D}" type="slidenum">
              <a:rPr kumimoji="1" lang="ja-JP" altLang="en-US" smtClean="0"/>
              <a:pPr/>
              <a:t>14</a:t>
            </a:fld>
            <a:endParaRPr kumimoji="1" lang="ja-JP" altLang="en-US"/>
          </a:p>
        </p:txBody>
      </p:sp>
    </p:spTree>
    <p:extLst>
      <p:ext uri="{BB962C8B-B14F-4D97-AF65-F5344CB8AC3E}">
        <p14:creationId xmlns:p14="http://schemas.microsoft.com/office/powerpoint/2010/main" val="151177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B8B0D7-A232-4B40-A52A-081A691F1A5D}" type="slidenum">
              <a:rPr kumimoji="1" lang="ja-JP" altLang="en-US" smtClean="0"/>
              <a:pPr/>
              <a:t>23</a:t>
            </a:fld>
            <a:endParaRPr kumimoji="1" lang="ja-JP" altLang="en-US"/>
          </a:p>
        </p:txBody>
      </p:sp>
    </p:spTree>
    <p:extLst>
      <p:ext uri="{BB962C8B-B14F-4D97-AF65-F5344CB8AC3E}">
        <p14:creationId xmlns:p14="http://schemas.microsoft.com/office/powerpoint/2010/main" val="419464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B8B0D7-A232-4B40-A52A-081A691F1A5D}" type="slidenum">
              <a:rPr kumimoji="1" lang="ja-JP" altLang="en-US" smtClean="0"/>
              <a:pPr/>
              <a:t>24</a:t>
            </a:fld>
            <a:endParaRPr kumimoji="1" lang="ja-JP" altLang="en-US"/>
          </a:p>
        </p:txBody>
      </p:sp>
    </p:spTree>
    <p:extLst>
      <p:ext uri="{BB962C8B-B14F-4D97-AF65-F5344CB8AC3E}">
        <p14:creationId xmlns:p14="http://schemas.microsoft.com/office/powerpoint/2010/main" val="41946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B8B0D7-A232-4B40-A52A-081A691F1A5D}" type="slidenum">
              <a:rPr kumimoji="1" lang="ja-JP" altLang="en-US" smtClean="0"/>
              <a:pPr/>
              <a:t>26</a:t>
            </a:fld>
            <a:endParaRPr kumimoji="1" lang="ja-JP" altLang="en-US"/>
          </a:p>
        </p:txBody>
      </p:sp>
    </p:spTree>
    <p:extLst>
      <p:ext uri="{BB962C8B-B14F-4D97-AF65-F5344CB8AC3E}">
        <p14:creationId xmlns:p14="http://schemas.microsoft.com/office/powerpoint/2010/main" val="3606992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B8B0D7-A232-4B40-A52A-081A691F1A5D}" type="slidenum">
              <a:rPr kumimoji="1" lang="ja-JP" altLang="en-US" smtClean="0"/>
              <a:pPr/>
              <a:t>27</a:t>
            </a:fld>
            <a:endParaRPr kumimoji="1" lang="ja-JP" altLang="en-US"/>
          </a:p>
        </p:txBody>
      </p:sp>
    </p:spTree>
    <p:extLst>
      <p:ext uri="{BB962C8B-B14F-4D97-AF65-F5344CB8AC3E}">
        <p14:creationId xmlns:p14="http://schemas.microsoft.com/office/powerpoint/2010/main" val="3262750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B8B0D7-A232-4B40-A52A-081A691F1A5D}" type="slidenum">
              <a:rPr kumimoji="1" lang="ja-JP" altLang="en-US" smtClean="0"/>
              <a:pPr/>
              <a:t>28</a:t>
            </a:fld>
            <a:endParaRPr kumimoji="1" lang="ja-JP" altLang="en-US"/>
          </a:p>
        </p:txBody>
      </p:sp>
    </p:spTree>
    <p:extLst>
      <p:ext uri="{BB962C8B-B14F-4D97-AF65-F5344CB8AC3E}">
        <p14:creationId xmlns:p14="http://schemas.microsoft.com/office/powerpoint/2010/main" val="326275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95312"/>
            <a:ext cx="13817600" cy="4244622"/>
          </a:xfrm>
        </p:spPr>
        <p:txBody>
          <a:bodyPr anchor="b"/>
          <a:lstStyle>
            <a:lvl1pPr algn="ctr">
              <a:defRPr sz="10667"/>
            </a:lvl1pPr>
          </a:lstStyle>
          <a:p>
            <a:r>
              <a:rPr lang="ja-JP" altLang="en-US"/>
              <a:t>マスター タイトルの書式設定</a:t>
            </a:r>
            <a:endParaRPr lang="en-US" dirty="0"/>
          </a:p>
        </p:txBody>
      </p:sp>
      <p:sp>
        <p:nvSpPr>
          <p:cNvPr id="3" name="Subtitle 2"/>
          <p:cNvSpPr>
            <a:spLocks noGrp="1"/>
          </p:cNvSpPr>
          <p:nvPr>
            <p:ph type="subTitle" idx="1"/>
          </p:nvPr>
        </p:nvSpPr>
        <p:spPr>
          <a:xfrm>
            <a:off x="2032000" y="6403623"/>
            <a:ext cx="12192000" cy="2943577"/>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0DB33A8-FA02-4A5B-9144-F544F0A93F4A}" type="datetimeFigureOut">
              <a:rPr kumimoji="1" lang="ja-JP" altLang="en-US" smtClean="0"/>
              <a:pPr/>
              <a:t>2024/1/3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7A4135-1BA4-4DCB-8524-D664511A19AC}" type="slidenum">
              <a:rPr kumimoji="1" lang="ja-JP" altLang="en-US" smtClean="0"/>
              <a:pPr/>
              <a:t>‹#›</a:t>
            </a:fld>
            <a:endParaRPr kumimoji="1" lang="ja-JP" altLang="en-US"/>
          </a:p>
        </p:txBody>
      </p:sp>
    </p:spTree>
    <p:extLst>
      <p:ext uri="{BB962C8B-B14F-4D97-AF65-F5344CB8AC3E}">
        <p14:creationId xmlns:p14="http://schemas.microsoft.com/office/powerpoint/2010/main" val="43444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DB33A8-FA02-4A5B-9144-F544F0A93F4A}" type="datetimeFigureOut">
              <a:rPr kumimoji="1" lang="ja-JP" altLang="en-US" smtClean="0"/>
              <a:pPr/>
              <a:t>2024/1/3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7A4135-1BA4-4DCB-8524-D664511A19AC}" type="slidenum">
              <a:rPr kumimoji="1" lang="ja-JP" altLang="en-US" smtClean="0"/>
              <a:pPr/>
              <a:t>‹#›</a:t>
            </a:fld>
            <a:endParaRPr kumimoji="1" lang="ja-JP" altLang="en-US"/>
          </a:p>
        </p:txBody>
      </p:sp>
    </p:spTree>
    <p:extLst>
      <p:ext uri="{BB962C8B-B14F-4D97-AF65-F5344CB8AC3E}">
        <p14:creationId xmlns:p14="http://schemas.microsoft.com/office/powerpoint/2010/main" val="171052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1" y="649111"/>
            <a:ext cx="3505200" cy="1033215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17601" y="649111"/>
            <a:ext cx="10312400" cy="1033215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DB33A8-FA02-4A5B-9144-F544F0A93F4A}" type="datetimeFigureOut">
              <a:rPr kumimoji="1" lang="ja-JP" altLang="en-US" smtClean="0"/>
              <a:pPr/>
              <a:t>2024/1/3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7A4135-1BA4-4DCB-8524-D664511A19AC}" type="slidenum">
              <a:rPr kumimoji="1" lang="ja-JP" altLang="en-US" smtClean="0"/>
              <a:pPr/>
              <a:t>‹#›</a:t>
            </a:fld>
            <a:endParaRPr kumimoji="1" lang="ja-JP" altLang="en-US"/>
          </a:p>
        </p:txBody>
      </p:sp>
    </p:spTree>
    <p:extLst>
      <p:ext uri="{BB962C8B-B14F-4D97-AF65-F5344CB8AC3E}">
        <p14:creationId xmlns:p14="http://schemas.microsoft.com/office/powerpoint/2010/main" val="77512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DB33A8-FA02-4A5B-9144-F544F0A93F4A}" type="datetimeFigureOut">
              <a:rPr kumimoji="1" lang="ja-JP" altLang="en-US" smtClean="0"/>
              <a:pPr/>
              <a:t>2024/1/3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7A4135-1BA4-4DCB-8524-D664511A19AC}" type="slidenum">
              <a:rPr kumimoji="1" lang="ja-JP" altLang="en-US" smtClean="0"/>
              <a:pPr/>
              <a:t>‹#›</a:t>
            </a:fld>
            <a:endParaRPr kumimoji="1" lang="ja-JP" altLang="en-US"/>
          </a:p>
        </p:txBody>
      </p:sp>
    </p:spTree>
    <p:extLst>
      <p:ext uri="{BB962C8B-B14F-4D97-AF65-F5344CB8AC3E}">
        <p14:creationId xmlns:p14="http://schemas.microsoft.com/office/powerpoint/2010/main" val="493522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9134" y="3039537"/>
            <a:ext cx="14020800" cy="5071532"/>
          </a:xfrm>
        </p:spPr>
        <p:txBody>
          <a:bodyPr anchor="b"/>
          <a:lstStyle>
            <a:lvl1pPr>
              <a:defRPr sz="10667"/>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09134" y="8159048"/>
            <a:ext cx="14020800" cy="2666999"/>
          </a:xfrm>
        </p:spPr>
        <p:txBody>
          <a:bodyPr/>
          <a:lstStyle>
            <a:lvl1pPr marL="0" indent="0">
              <a:buNone/>
              <a:defRPr sz="4267">
                <a:solidFill>
                  <a:schemeClr val="tx1"/>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0DB33A8-FA02-4A5B-9144-F544F0A93F4A}" type="datetimeFigureOut">
              <a:rPr kumimoji="1" lang="ja-JP" altLang="en-US" smtClean="0"/>
              <a:pPr/>
              <a:t>2024/1/3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7A4135-1BA4-4DCB-8524-D664511A19AC}" type="slidenum">
              <a:rPr kumimoji="1" lang="ja-JP" altLang="en-US" smtClean="0"/>
              <a:pPr/>
              <a:t>‹#›</a:t>
            </a:fld>
            <a:endParaRPr kumimoji="1" lang="ja-JP" altLang="en-US"/>
          </a:p>
        </p:txBody>
      </p:sp>
    </p:spTree>
    <p:extLst>
      <p:ext uri="{BB962C8B-B14F-4D97-AF65-F5344CB8AC3E}">
        <p14:creationId xmlns:p14="http://schemas.microsoft.com/office/powerpoint/2010/main" val="262140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17600" y="3245556"/>
            <a:ext cx="690880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8229600" y="3245556"/>
            <a:ext cx="690880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DB33A8-FA02-4A5B-9144-F544F0A93F4A}" type="datetimeFigureOut">
              <a:rPr kumimoji="1" lang="ja-JP" altLang="en-US" smtClean="0"/>
              <a:pPr/>
              <a:t>2024/1/3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7A4135-1BA4-4DCB-8524-D664511A19AC}" type="slidenum">
              <a:rPr kumimoji="1" lang="ja-JP" altLang="en-US" smtClean="0"/>
              <a:pPr/>
              <a:t>‹#›</a:t>
            </a:fld>
            <a:endParaRPr kumimoji="1" lang="ja-JP" altLang="en-US"/>
          </a:p>
        </p:txBody>
      </p:sp>
    </p:spTree>
    <p:extLst>
      <p:ext uri="{BB962C8B-B14F-4D97-AF65-F5344CB8AC3E}">
        <p14:creationId xmlns:p14="http://schemas.microsoft.com/office/powerpoint/2010/main" val="269891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19717" y="649114"/>
            <a:ext cx="14020800" cy="235655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19719" y="2988734"/>
            <a:ext cx="6877049"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ja-JP" altLang="en-US"/>
              <a:t>マスター テキストの書式設定</a:t>
            </a:r>
          </a:p>
        </p:txBody>
      </p:sp>
      <p:sp>
        <p:nvSpPr>
          <p:cNvPr id="4" name="Content Placeholder 3"/>
          <p:cNvSpPr>
            <a:spLocks noGrp="1"/>
          </p:cNvSpPr>
          <p:nvPr>
            <p:ph sz="half" idx="2"/>
          </p:nvPr>
        </p:nvSpPr>
        <p:spPr>
          <a:xfrm>
            <a:off x="1119719" y="4453467"/>
            <a:ext cx="6877049"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8229601" y="2988734"/>
            <a:ext cx="6910917"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ja-JP" altLang="en-US"/>
              <a:t>マスター テキストの書式設定</a:t>
            </a:r>
          </a:p>
        </p:txBody>
      </p:sp>
      <p:sp>
        <p:nvSpPr>
          <p:cNvPr id="6" name="Content Placeholder 5"/>
          <p:cNvSpPr>
            <a:spLocks noGrp="1"/>
          </p:cNvSpPr>
          <p:nvPr>
            <p:ph sz="quarter" idx="4"/>
          </p:nvPr>
        </p:nvSpPr>
        <p:spPr>
          <a:xfrm>
            <a:off x="8229601" y="4453467"/>
            <a:ext cx="6910917"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0DB33A8-FA02-4A5B-9144-F544F0A93F4A}" type="datetimeFigureOut">
              <a:rPr kumimoji="1" lang="ja-JP" altLang="en-US" smtClean="0"/>
              <a:pPr/>
              <a:t>2024/1/3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07A4135-1BA4-4DCB-8524-D664511A19AC}" type="slidenum">
              <a:rPr kumimoji="1" lang="ja-JP" altLang="en-US" smtClean="0"/>
              <a:pPr/>
              <a:t>‹#›</a:t>
            </a:fld>
            <a:endParaRPr kumimoji="1" lang="ja-JP" altLang="en-US"/>
          </a:p>
        </p:txBody>
      </p:sp>
    </p:spTree>
    <p:extLst>
      <p:ext uri="{BB962C8B-B14F-4D97-AF65-F5344CB8AC3E}">
        <p14:creationId xmlns:p14="http://schemas.microsoft.com/office/powerpoint/2010/main" val="50508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0DB33A8-FA02-4A5B-9144-F544F0A93F4A}" type="datetimeFigureOut">
              <a:rPr kumimoji="1" lang="ja-JP" altLang="en-US" smtClean="0"/>
              <a:pPr/>
              <a:t>2024/1/3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07A4135-1BA4-4DCB-8524-D664511A19AC}" type="slidenum">
              <a:rPr kumimoji="1" lang="ja-JP" altLang="en-US" smtClean="0"/>
              <a:pPr/>
              <a:t>‹#›</a:t>
            </a:fld>
            <a:endParaRPr kumimoji="1" lang="ja-JP" altLang="en-US"/>
          </a:p>
        </p:txBody>
      </p:sp>
    </p:spTree>
    <p:extLst>
      <p:ext uri="{BB962C8B-B14F-4D97-AF65-F5344CB8AC3E}">
        <p14:creationId xmlns:p14="http://schemas.microsoft.com/office/powerpoint/2010/main" val="202428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B33A8-FA02-4A5B-9144-F544F0A93F4A}" type="datetimeFigureOut">
              <a:rPr kumimoji="1" lang="ja-JP" altLang="en-US" smtClean="0"/>
              <a:pPr/>
              <a:t>2024/1/3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07A4135-1BA4-4DCB-8524-D664511A19AC}" type="slidenum">
              <a:rPr kumimoji="1" lang="ja-JP" altLang="en-US" smtClean="0"/>
              <a:pPr/>
              <a:t>‹#›</a:t>
            </a:fld>
            <a:endParaRPr kumimoji="1" lang="ja-JP" altLang="en-US"/>
          </a:p>
        </p:txBody>
      </p:sp>
    </p:spTree>
    <p:extLst>
      <p:ext uri="{BB962C8B-B14F-4D97-AF65-F5344CB8AC3E}">
        <p14:creationId xmlns:p14="http://schemas.microsoft.com/office/powerpoint/2010/main" val="400423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ja-JP" altLang="en-US"/>
              <a:t>マスター タイトルの書式設定</a:t>
            </a:r>
            <a:endParaRPr lang="en-US" dirty="0"/>
          </a:p>
        </p:txBody>
      </p:sp>
      <p:sp>
        <p:nvSpPr>
          <p:cNvPr id="3" name="Content Placeholder 2"/>
          <p:cNvSpPr>
            <a:spLocks noGrp="1"/>
          </p:cNvSpPr>
          <p:nvPr>
            <p:ph idx="1"/>
          </p:nvPr>
        </p:nvSpPr>
        <p:spPr>
          <a:xfrm>
            <a:off x="6910917" y="1755425"/>
            <a:ext cx="8229600" cy="8664222"/>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0DB33A8-FA02-4A5B-9144-F544F0A93F4A}" type="datetimeFigureOut">
              <a:rPr kumimoji="1" lang="ja-JP" altLang="en-US" smtClean="0"/>
              <a:pPr/>
              <a:t>2024/1/3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7A4135-1BA4-4DCB-8524-D664511A19AC}" type="slidenum">
              <a:rPr kumimoji="1" lang="ja-JP" altLang="en-US" smtClean="0"/>
              <a:pPr/>
              <a:t>‹#›</a:t>
            </a:fld>
            <a:endParaRPr kumimoji="1" lang="ja-JP" altLang="en-US"/>
          </a:p>
        </p:txBody>
      </p:sp>
    </p:spTree>
    <p:extLst>
      <p:ext uri="{BB962C8B-B14F-4D97-AF65-F5344CB8AC3E}">
        <p14:creationId xmlns:p14="http://schemas.microsoft.com/office/powerpoint/2010/main" val="204306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910917" y="1755425"/>
            <a:ext cx="8229600" cy="8664222"/>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r>
              <a:rPr lang="ja-JP" altLang="en-US"/>
              <a:t>図を追加</a:t>
            </a:r>
            <a:endParaRPr lang="en-US" dirty="0"/>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0DB33A8-FA02-4A5B-9144-F544F0A93F4A}" type="datetimeFigureOut">
              <a:rPr kumimoji="1" lang="ja-JP" altLang="en-US" smtClean="0"/>
              <a:pPr/>
              <a:t>2024/1/3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7A4135-1BA4-4DCB-8524-D664511A19AC}" type="slidenum">
              <a:rPr kumimoji="1" lang="ja-JP" altLang="en-US" smtClean="0"/>
              <a:pPr/>
              <a:t>‹#›</a:t>
            </a:fld>
            <a:endParaRPr kumimoji="1" lang="ja-JP" altLang="en-US"/>
          </a:p>
        </p:txBody>
      </p:sp>
    </p:spTree>
    <p:extLst>
      <p:ext uri="{BB962C8B-B14F-4D97-AF65-F5344CB8AC3E}">
        <p14:creationId xmlns:p14="http://schemas.microsoft.com/office/powerpoint/2010/main" val="37989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649114"/>
            <a:ext cx="14020800" cy="235655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17600" y="3245556"/>
            <a:ext cx="14020800" cy="773571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17600" y="11300181"/>
            <a:ext cx="3657600"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20DB33A8-FA02-4A5B-9144-F544F0A93F4A}" type="datetimeFigureOut">
              <a:rPr kumimoji="1" lang="ja-JP" altLang="en-US" smtClean="0"/>
              <a:pPr/>
              <a:t>2024/1/3</a:t>
            </a:fld>
            <a:endParaRPr kumimoji="1" lang="ja-JP" altLang="en-US"/>
          </a:p>
        </p:txBody>
      </p:sp>
      <p:sp>
        <p:nvSpPr>
          <p:cNvPr id="5" name="Footer Placeholder 4"/>
          <p:cNvSpPr>
            <a:spLocks noGrp="1"/>
          </p:cNvSpPr>
          <p:nvPr>
            <p:ph type="ftr" sz="quarter" idx="3"/>
          </p:nvPr>
        </p:nvSpPr>
        <p:spPr>
          <a:xfrm>
            <a:off x="5384800" y="11300181"/>
            <a:ext cx="5486400"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1480800" y="11300181"/>
            <a:ext cx="3657600"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607A4135-1BA4-4DCB-8524-D664511A19AC}" type="slidenum">
              <a:rPr kumimoji="1" lang="ja-JP" altLang="en-US" smtClean="0"/>
              <a:pPr/>
              <a:t>‹#›</a:t>
            </a:fld>
            <a:endParaRPr kumimoji="1" lang="ja-JP" altLang="en-US"/>
          </a:p>
        </p:txBody>
      </p:sp>
    </p:spTree>
    <p:extLst>
      <p:ext uri="{BB962C8B-B14F-4D97-AF65-F5344CB8AC3E}">
        <p14:creationId xmlns:p14="http://schemas.microsoft.com/office/powerpoint/2010/main" val="41516947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625620" rtl="0" eaLnBrk="1" latinLnBrk="0" hangingPunct="1">
        <a:lnSpc>
          <a:spcPct val="90000"/>
        </a:lnSpc>
        <a:spcBef>
          <a:spcPct val="0"/>
        </a:spcBef>
        <a:buNone/>
        <a:defRPr kumimoji="1" sz="7822" kern="1200">
          <a:solidFill>
            <a:schemeClr val="tx1"/>
          </a:solidFill>
          <a:latin typeface="+mj-lt"/>
          <a:ea typeface="+mj-ea"/>
          <a:cs typeface="+mj-cs"/>
        </a:defRPr>
      </a:lvl1pPr>
    </p:titleStyle>
    <p:bodyStyle>
      <a:lvl1pPr marL="406405" indent="-406405" algn="l" defTabSz="1625620" rtl="0" eaLnBrk="1" latinLnBrk="0" hangingPunct="1">
        <a:lnSpc>
          <a:spcPct val="90000"/>
        </a:lnSpc>
        <a:spcBef>
          <a:spcPts val="1778"/>
        </a:spcBef>
        <a:buFont typeface="Arial" panose="020B0604020202020204" pitchFamily="34" charset="0"/>
        <a:buChar char="•"/>
        <a:defRPr kumimoji="1"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kumimoji="1"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kumimoji="1"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9pPr>
    </p:bodyStyle>
    <p:otherStyle>
      <a:defPPr>
        <a:defRPr lang="en-US"/>
      </a:defPPr>
      <a:lvl1pPr marL="0" algn="l" defTabSz="1625620" rtl="0" eaLnBrk="1" latinLnBrk="0" hangingPunct="1">
        <a:defRPr kumimoji="1" sz="3200" kern="1200">
          <a:solidFill>
            <a:schemeClr val="tx1"/>
          </a:solidFill>
          <a:latin typeface="+mn-lt"/>
          <a:ea typeface="+mn-ea"/>
          <a:cs typeface="+mn-cs"/>
        </a:defRPr>
      </a:lvl1pPr>
      <a:lvl2pPr marL="812810" algn="l" defTabSz="1625620" rtl="0" eaLnBrk="1" latinLnBrk="0" hangingPunct="1">
        <a:defRPr kumimoji="1" sz="3200" kern="1200">
          <a:solidFill>
            <a:schemeClr val="tx1"/>
          </a:solidFill>
          <a:latin typeface="+mn-lt"/>
          <a:ea typeface="+mn-ea"/>
          <a:cs typeface="+mn-cs"/>
        </a:defRPr>
      </a:lvl2pPr>
      <a:lvl3pPr marL="1625620" algn="l" defTabSz="1625620" rtl="0" eaLnBrk="1" latinLnBrk="0" hangingPunct="1">
        <a:defRPr kumimoji="1" sz="3200" kern="1200">
          <a:solidFill>
            <a:schemeClr val="tx1"/>
          </a:solidFill>
          <a:latin typeface="+mn-lt"/>
          <a:ea typeface="+mn-ea"/>
          <a:cs typeface="+mn-cs"/>
        </a:defRPr>
      </a:lvl3pPr>
      <a:lvl4pPr marL="2438430" algn="l" defTabSz="1625620" rtl="0" eaLnBrk="1" latinLnBrk="0" hangingPunct="1">
        <a:defRPr kumimoji="1" sz="3200" kern="1200">
          <a:solidFill>
            <a:schemeClr val="tx1"/>
          </a:solidFill>
          <a:latin typeface="+mn-lt"/>
          <a:ea typeface="+mn-ea"/>
          <a:cs typeface="+mn-cs"/>
        </a:defRPr>
      </a:lvl4pPr>
      <a:lvl5pPr marL="3251241" algn="l" defTabSz="1625620" rtl="0" eaLnBrk="1" latinLnBrk="0" hangingPunct="1">
        <a:defRPr kumimoji="1" sz="3200" kern="1200">
          <a:solidFill>
            <a:schemeClr val="tx1"/>
          </a:solidFill>
          <a:latin typeface="+mn-lt"/>
          <a:ea typeface="+mn-ea"/>
          <a:cs typeface="+mn-cs"/>
        </a:defRPr>
      </a:lvl5pPr>
      <a:lvl6pPr marL="4064051" algn="l" defTabSz="1625620" rtl="0" eaLnBrk="1" latinLnBrk="0" hangingPunct="1">
        <a:defRPr kumimoji="1" sz="3200" kern="1200">
          <a:solidFill>
            <a:schemeClr val="tx1"/>
          </a:solidFill>
          <a:latin typeface="+mn-lt"/>
          <a:ea typeface="+mn-ea"/>
          <a:cs typeface="+mn-cs"/>
        </a:defRPr>
      </a:lvl6pPr>
      <a:lvl7pPr marL="4876861" algn="l" defTabSz="1625620" rtl="0" eaLnBrk="1" latinLnBrk="0" hangingPunct="1">
        <a:defRPr kumimoji="1" sz="3200" kern="1200">
          <a:solidFill>
            <a:schemeClr val="tx1"/>
          </a:solidFill>
          <a:latin typeface="+mn-lt"/>
          <a:ea typeface="+mn-ea"/>
          <a:cs typeface="+mn-cs"/>
        </a:defRPr>
      </a:lvl7pPr>
      <a:lvl8pPr marL="5689671" algn="l" defTabSz="1625620" rtl="0" eaLnBrk="1" latinLnBrk="0" hangingPunct="1">
        <a:defRPr kumimoji="1" sz="3200" kern="1200">
          <a:solidFill>
            <a:schemeClr val="tx1"/>
          </a:solidFill>
          <a:latin typeface="+mn-lt"/>
          <a:ea typeface="+mn-ea"/>
          <a:cs typeface="+mn-cs"/>
        </a:defRPr>
      </a:lvl8pPr>
      <a:lvl9pPr marL="6502481" algn="l" defTabSz="1625620"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09011" y="770021"/>
            <a:ext cx="12079706" cy="3047999"/>
          </a:xfrm>
          <a:solidFill>
            <a:schemeClr val="bg1"/>
          </a:solidFill>
          <a:ln w="76200">
            <a:solidFill>
              <a:srgbClr val="00B0F0"/>
            </a:solidFill>
          </a:ln>
        </p:spPr>
        <p:txBody>
          <a:bodyPr anchor="ctr" anchorCtr="0">
            <a:normAutofit/>
          </a:bodyPr>
          <a:lstStyle/>
          <a:p>
            <a:r>
              <a:rPr lang="ja-JP" altLang="en-US" sz="6000" dirty="0"/>
              <a:t>介護</a:t>
            </a:r>
            <a:r>
              <a:rPr kumimoji="1" lang="ja-JP" altLang="en-US" sz="6000" dirty="0"/>
              <a:t>支援専門員研修</a:t>
            </a:r>
            <a:br>
              <a:rPr kumimoji="1" lang="en-US" altLang="ja-JP" sz="1800" dirty="0"/>
            </a:br>
            <a:br>
              <a:rPr kumimoji="1" lang="en-US" altLang="ja-JP" sz="1800" dirty="0"/>
            </a:br>
            <a:r>
              <a:rPr lang="ja-JP" altLang="en-US" sz="6000" dirty="0">
                <a:solidFill>
                  <a:srgbClr val="FF0066"/>
                </a:solidFill>
                <a:effectLst>
                  <a:outerShdw blurRad="38100" dist="38100" dir="2700000" algn="tl">
                    <a:srgbClr val="000000">
                      <a:alpha val="43137"/>
                    </a:srgbClr>
                  </a:outerShdw>
                </a:effectLst>
              </a:rPr>
              <a:t>小規模研修３</a:t>
            </a:r>
            <a:endParaRPr kumimoji="1" lang="ja-JP" altLang="en-US" sz="6000" dirty="0">
              <a:solidFill>
                <a:srgbClr val="FF0066"/>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818148" y="4523874"/>
            <a:ext cx="14790821" cy="6914147"/>
          </a:xfrm>
          <a:solidFill>
            <a:srgbClr val="FFFF00">
              <a:alpha val="28000"/>
            </a:srgbClr>
          </a:solidFill>
        </p:spPr>
        <p:txBody>
          <a:bodyPr>
            <a:normAutofit/>
          </a:bodyPr>
          <a:lstStyle/>
          <a:p>
            <a:pPr>
              <a:lnSpc>
                <a:spcPct val="70000"/>
              </a:lnSpc>
            </a:pPr>
            <a:endParaRPr lang="en-US" altLang="ja-JP" b="1" dirty="0">
              <a:solidFill>
                <a:srgbClr val="FF0000"/>
              </a:solidFill>
            </a:endParaRPr>
          </a:p>
          <a:p>
            <a:pPr>
              <a:lnSpc>
                <a:spcPct val="70000"/>
              </a:lnSpc>
            </a:pPr>
            <a:endParaRPr lang="en-US" altLang="ja-JP" b="1" dirty="0">
              <a:solidFill>
                <a:srgbClr val="FF0000"/>
              </a:solidFill>
            </a:endParaRPr>
          </a:p>
          <a:p>
            <a:pPr>
              <a:lnSpc>
                <a:spcPct val="70000"/>
              </a:lnSpc>
            </a:pPr>
            <a:r>
              <a:rPr lang="ja-JP" altLang="en-US" sz="6000" b="1" dirty="0">
                <a:solidFill>
                  <a:srgbClr val="FF0000"/>
                </a:solidFill>
              </a:rPr>
              <a:t>ケアマネジメントの展開事例演習</a:t>
            </a:r>
            <a:endParaRPr lang="en-US" altLang="ja-JP" sz="6000" b="1" dirty="0">
              <a:solidFill>
                <a:srgbClr val="FF0000"/>
              </a:solidFill>
            </a:endParaRPr>
          </a:p>
          <a:p>
            <a:pPr>
              <a:lnSpc>
                <a:spcPct val="70000"/>
              </a:lnSpc>
            </a:pPr>
            <a:endParaRPr lang="en-US" altLang="ja-JP" sz="6000" b="1" dirty="0">
              <a:solidFill>
                <a:srgbClr val="FF0000"/>
              </a:solidFill>
              <a:latin typeface="HGPｺﾞｼｯｸM" panose="020B0600000000000000" pitchFamily="50" charset="-128"/>
              <a:ea typeface="HGPｺﾞｼｯｸM" panose="020B0600000000000000" pitchFamily="50" charset="-128"/>
            </a:endParaRPr>
          </a:p>
          <a:p>
            <a:pPr>
              <a:lnSpc>
                <a:spcPct val="70000"/>
              </a:lnSpc>
            </a:pPr>
            <a:endParaRPr lang="en-US" altLang="ja-JP" sz="6000" b="1" dirty="0">
              <a:solidFill>
                <a:srgbClr val="FF0000"/>
              </a:solidFill>
              <a:latin typeface="HGPｺﾞｼｯｸM" panose="020B0600000000000000" pitchFamily="50" charset="-128"/>
              <a:ea typeface="HGPｺﾞｼｯｸM" panose="020B0600000000000000" pitchFamily="50" charset="-128"/>
            </a:endParaRPr>
          </a:p>
          <a:p>
            <a:pPr>
              <a:lnSpc>
                <a:spcPct val="70000"/>
              </a:lnSpc>
            </a:pPr>
            <a:r>
              <a:rPr lang="ja-JP" altLang="en-US" sz="8800" b="1" dirty="0">
                <a:solidFill>
                  <a:schemeClr val="accent5">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「脳血管疾患に関する事例」</a:t>
            </a:r>
            <a:endParaRPr lang="en-US" altLang="ja-JP" sz="8800" b="1" dirty="0">
              <a:solidFill>
                <a:schemeClr val="accent5">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algn="l">
              <a:lnSpc>
                <a:spcPct val="100000"/>
              </a:lnSpc>
            </a:pPr>
            <a:r>
              <a:rPr lang="ja-JP" altLang="en-US" sz="6000" b="1" dirty="0">
                <a:solidFill>
                  <a:schemeClr val="accent5">
                    <a:lumMod val="75000"/>
                  </a:schemeClr>
                </a:solidFill>
                <a:latin typeface="HGPｺﾞｼｯｸM" panose="020B0600000000000000" pitchFamily="50" charset="-128"/>
                <a:ea typeface="HGPｺﾞｼｯｸM" panose="020B0600000000000000" pitchFamily="50" charset="-128"/>
              </a:rPr>
              <a:t>　　　　</a:t>
            </a:r>
            <a:endParaRPr lang="en-US" altLang="ja-JP" sz="5400" b="1" dirty="0">
              <a:solidFill>
                <a:srgbClr val="FF0000"/>
              </a:solidFill>
            </a:endParaRPr>
          </a:p>
          <a:p>
            <a:pPr>
              <a:lnSpc>
                <a:spcPct val="70000"/>
              </a:lnSpc>
            </a:pPr>
            <a:endParaRPr lang="en-US" altLang="ja-JP" sz="5400" b="1" dirty="0">
              <a:solidFill>
                <a:srgbClr val="FF0000"/>
              </a:solidFill>
            </a:endParaRPr>
          </a:p>
          <a:p>
            <a:pPr>
              <a:lnSpc>
                <a:spcPct val="70000"/>
              </a:lnSpc>
            </a:pPr>
            <a:endParaRPr lang="ja-JP" altLang="en-US" sz="5400" b="1" dirty="0">
              <a:solidFill>
                <a:srgbClr val="FF0000"/>
              </a:solidFill>
            </a:endParaRPr>
          </a:p>
        </p:txBody>
      </p:sp>
    </p:spTree>
    <p:extLst>
      <p:ext uri="{BB962C8B-B14F-4D97-AF65-F5344CB8AC3E}">
        <p14:creationId xmlns:p14="http://schemas.microsoft.com/office/powerpoint/2010/main" val="179606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0" y="488245"/>
            <a:ext cx="14630400" cy="2184617"/>
          </a:xfrm>
          <a:solidFill>
            <a:schemeClr val="accent1">
              <a:lumMod val="40000"/>
              <a:lumOff val="60000"/>
            </a:schemeClr>
          </a:solidFill>
        </p:spPr>
        <p:txBody>
          <a:bodyPr>
            <a:normAutofit/>
          </a:bodyPr>
          <a:lstStyle/>
          <a:p>
            <a:pPr algn="ctr"/>
            <a:r>
              <a:rPr kumimoji="1" lang="ja-JP" altLang="en-US" sz="6000" dirty="0"/>
              <a:t>脳血管疾患の支援にあたっての</a:t>
            </a:r>
            <a:r>
              <a:rPr lang="ja-JP" altLang="en-US" sz="6000" dirty="0"/>
              <a:t>ポイント</a:t>
            </a:r>
            <a:endParaRPr kumimoji="1" lang="ja-JP" altLang="en-US" sz="6000" dirty="0"/>
          </a:p>
        </p:txBody>
      </p:sp>
      <p:sp>
        <p:nvSpPr>
          <p:cNvPr id="3" name="スライド番号プレースホルダー 2"/>
          <p:cNvSpPr>
            <a:spLocks noGrp="1"/>
          </p:cNvSpPr>
          <p:nvPr>
            <p:ph type="sldNum" sz="quarter" idx="12"/>
          </p:nvPr>
        </p:nvSpPr>
        <p:spPr/>
        <p:txBody>
          <a:bodyPr/>
          <a:lstStyle/>
          <a:p>
            <a:fld id="{9F8524E6-B2B5-4881-B86F-F6ECDF80A2A9}" type="slidenum">
              <a:rPr kumimoji="1" lang="ja-JP" altLang="en-US" smtClean="0"/>
              <a:pPr/>
              <a:t>10</a:t>
            </a:fld>
            <a:endParaRPr kumimoji="1" lang="ja-JP" altLang="en-US"/>
          </a:p>
        </p:txBody>
      </p:sp>
      <p:sp>
        <p:nvSpPr>
          <p:cNvPr id="4" name="テキスト ボックス 3"/>
          <p:cNvSpPr txBox="1"/>
          <p:nvPr/>
        </p:nvSpPr>
        <p:spPr>
          <a:xfrm>
            <a:off x="2016369" y="4175787"/>
            <a:ext cx="14239632" cy="6740307"/>
          </a:xfrm>
          <a:prstGeom prst="rect">
            <a:avLst/>
          </a:prstGeom>
          <a:noFill/>
        </p:spPr>
        <p:txBody>
          <a:bodyPr wrap="square" rtlCol="0">
            <a:spAutoFit/>
          </a:bodyPr>
          <a:lstStyle/>
          <a:p>
            <a:r>
              <a:rPr lang="ja-JP" altLang="ja-JP" sz="7200" dirty="0"/>
              <a:t>①リハビリテーション</a:t>
            </a:r>
            <a:endParaRPr lang="en-US" altLang="ja-JP" sz="7200" dirty="0"/>
          </a:p>
          <a:p>
            <a:r>
              <a:rPr lang="ja-JP" altLang="en-US" sz="6600" dirty="0">
                <a:solidFill>
                  <a:schemeClr val="accent3">
                    <a:lumMod val="75000"/>
                  </a:schemeClr>
                </a:solidFill>
              </a:rPr>
              <a:t>　　</a:t>
            </a:r>
            <a:r>
              <a:rPr lang="ja-JP" altLang="ja-JP" sz="6600" dirty="0">
                <a:solidFill>
                  <a:schemeClr val="accent3">
                    <a:lumMod val="75000"/>
                  </a:schemeClr>
                </a:solidFill>
              </a:rPr>
              <a:t>（活動と参加の促進）</a:t>
            </a:r>
            <a:r>
              <a:rPr lang="ja-JP" altLang="ja-JP" sz="7200" dirty="0"/>
              <a:t>　　　　</a:t>
            </a:r>
          </a:p>
          <a:p>
            <a:r>
              <a:rPr lang="ja-JP" altLang="ja-JP" sz="7200" dirty="0"/>
              <a:t>②再発の防止</a:t>
            </a:r>
          </a:p>
          <a:p>
            <a:r>
              <a:rPr lang="ja-JP" altLang="ja-JP" sz="7200" dirty="0"/>
              <a:t>③重度化の予防　</a:t>
            </a:r>
          </a:p>
          <a:p>
            <a:r>
              <a:rPr lang="ja-JP" altLang="ja-JP" sz="7200" dirty="0"/>
              <a:t>④生活習慣の改善</a:t>
            </a:r>
          </a:p>
          <a:p>
            <a:r>
              <a:rPr lang="ja-JP" altLang="ja-JP" sz="7200" dirty="0"/>
              <a:t>⑤介護負担・不安の軽減</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5431" y="4900247"/>
            <a:ext cx="4866057" cy="426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3"/>
          <p:cNvSpPr>
            <a:spLocks noChangeArrowheads="1"/>
          </p:cNvSpPr>
          <p:nvPr/>
        </p:nvSpPr>
        <p:spPr bwMode="auto">
          <a:xfrm>
            <a:off x="12172341" y="2860432"/>
            <a:ext cx="3489691" cy="1852245"/>
          </a:xfrm>
          <a:prstGeom prst="foldedCorner">
            <a:avLst>
              <a:gd name="adj" fmla="val 14435"/>
            </a:avLst>
          </a:prstGeom>
          <a:solidFill>
            <a:srgbClr val="FFFF66"/>
          </a:solidFill>
          <a:ln w="9525">
            <a:solidFill>
              <a:schemeClr val="bg1"/>
            </a:solidFill>
            <a:round/>
            <a:headEnd/>
            <a:tailEnd/>
          </a:ln>
        </p:spPr>
        <p:txBody>
          <a:bodyPr vert="horz" wrap="square" lIns="0" tIns="25200" rIns="0"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ﾃｷｽﾄ</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P73</a:t>
            </a:r>
            <a:endParaRPr kumimoji="1" lang="ja-JP" altLang="ja-JP" sz="4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4182387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F8524E6-B2B5-4881-B86F-F6ECDF80A2A9}" type="slidenum">
              <a:rPr kumimoji="1" lang="ja-JP" altLang="en-US" smtClean="0"/>
              <a:pPr/>
              <a:t>11</a:t>
            </a:fld>
            <a:endParaRPr kumimoji="1" lang="ja-JP" altLang="en-US"/>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175" y="719402"/>
            <a:ext cx="7936882" cy="1076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057" y="3407702"/>
            <a:ext cx="7296811" cy="598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3"/>
          <p:cNvSpPr>
            <a:spLocks noChangeArrowheads="1"/>
          </p:cNvSpPr>
          <p:nvPr/>
        </p:nvSpPr>
        <p:spPr bwMode="auto">
          <a:xfrm>
            <a:off x="12266125" y="797170"/>
            <a:ext cx="3489691" cy="1852245"/>
          </a:xfrm>
          <a:prstGeom prst="foldedCorner">
            <a:avLst>
              <a:gd name="adj" fmla="val 14435"/>
            </a:avLst>
          </a:prstGeom>
          <a:solidFill>
            <a:srgbClr val="FFFF66"/>
          </a:solidFill>
          <a:ln w="9525">
            <a:solidFill>
              <a:schemeClr val="bg1"/>
            </a:solidFill>
            <a:round/>
            <a:headEnd/>
            <a:tailEnd/>
          </a:ln>
        </p:spPr>
        <p:txBody>
          <a:bodyPr vert="horz" wrap="square" lIns="0" tIns="25200" rIns="0"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ﾃｷｽﾄ</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P128</a:t>
            </a:r>
            <a:r>
              <a:rPr kumimoji="1" lang="ja-JP" altLang="en-US"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a:t>
            </a:r>
            <a:r>
              <a:rPr kumimoji="1" lang="en-US" altLang="ja-JP"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129</a:t>
            </a:r>
            <a:endParaRPr kumimoji="1" lang="ja-JP" altLang="ja-JP" sz="4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683570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6256000" cy="1532238"/>
          </a:xfrm>
          <a:solidFill>
            <a:schemeClr val="accent1">
              <a:lumMod val="40000"/>
              <a:lumOff val="60000"/>
            </a:schemeClr>
          </a:solidFill>
        </p:spPr>
        <p:txBody>
          <a:bodyPr>
            <a:noAutofit/>
          </a:bodyPr>
          <a:lstStyle/>
          <a:p>
            <a:pPr algn="l"/>
            <a:r>
              <a:rPr lang="ja-JP" altLang="en-US" sz="5400" dirty="0"/>
              <a:t>＜演習①＞</a:t>
            </a:r>
            <a:br>
              <a:rPr lang="en-US" altLang="ja-JP" sz="5400" dirty="0"/>
            </a:br>
            <a:r>
              <a:rPr lang="en-US" altLang="ja-JP" sz="5400" dirty="0"/>
              <a:t>      </a:t>
            </a:r>
            <a:r>
              <a:rPr lang="ja-JP" altLang="en-US" sz="5400" dirty="0">
                <a:solidFill>
                  <a:srgbClr val="FF0000"/>
                </a:solidFill>
              </a:rPr>
              <a:t>初期面接相談時に得る情報収集の視点</a:t>
            </a:r>
          </a:p>
        </p:txBody>
      </p:sp>
      <p:sp>
        <p:nvSpPr>
          <p:cNvPr id="3" name="コンテンツ プレースホルダー 2"/>
          <p:cNvSpPr>
            <a:spLocks noGrp="1"/>
          </p:cNvSpPr>
          <p:nvPr>
            <p:ph idx="1"/>
          </p:nvPr>
        </p:nvSpPr>
        <p:spPr>
          <a:xfrm>
            <a:off x="370704" y="1579416"/>
            <a:ext cx="15885296" cy="9019426"/>
          </a:xfrm>
        </p:spPr>
        <p:txBody>
          <a:bodyPr>
            <a:noAutofit/>
          </a:bodyPr>
          <a:lstStyle/>
          <a:p>
            <a:pPr marL="0" indent="0">
              <a:lnSpc>
                <a:spcPts val="5300"/>
              </a:lnSpc>
              <a:buNone/>
            </a:pPr>
            <a:r>
              <a:rPr lang="ja-JP" altLang="en-US" sz="4800" dirty="0">
                <a:solidFill>
                  <a:srgbClr val="0070C0"/>
                </a:solidFill>
              </a:rPr>
              <a:t>１．</a:t>
            </a:r>
            <a:r>
              <a:rPr lang="ja-JP" altLang="en-US" sz="4800" b="1" dirty="0">
                <a:solidFill>
                  <a:srgbClr val="0070C0"/>
                </a:solidFill>
              </a:rPr>
              <a:t>支援経過①</a:t>
            </a:r>
            <a:endParaRPr lang="en-US" altLang="ja-JP" sz="4800" b="1" dirty="0">
              <a:solidFill>
                <a:srgbClr val="0070C0"/>
              </a:solidFill>
            </a:endParaRPr>
          </a:p>
          <a:p>
            <a:pPr marL="0" indent="0">
              <a:lnSpc>
                <a:spcPts val="5300"/>
              </a:lnSpc>
              <a:buNone/>
            </a:pPr>
            <a:r>
              <a:rPr lang="en-US" altLang="ja-JP" sz="4800" dirty="0"/>
              <a:t>2018</a:t>
            </a:r>
            <a:r>
              <a:rPr lang="ja-JP" altLang="en-US" sz="4800" dirty="0"/>
              <a:t>（平成</a:t>
            </a:r>
            <a:r>
              <a:rPr lang="en-US" altLang="ja-JP" sz="4800" dirty="0"/>
              <a:t>30</a:t>
            </a:r>
            <a:r>
              <a:rPr lang="ja-JP" altLang="en-US" sz="4800" dirty="0"/>
              <a:t>）年６月</a:t>
            </a:r>
            <a:r>
              <a:rPr lang="en-US" altLang="ja-JP" sz="4800" dirty="0"/>
              <a:t>20</a:t>
            </a:r>
            <a:r>
              <a:rPr lang="ja-JP" altLang="en-US" sz="4800" dirty="0"/>
              <a:t>日、Ａ市地域包括支援センターより、佐藤剛さん（仮名）の居宅介護支援サービスについて相談・依頼がある。佐藤さんは、同年３月脳出血を発症し、右片麻痺が残っているとのこと。言語障害もあり、現在はＳ病院でリハビリテーションを行っている。状態も安定しており、自宅への退院を勧められ、病院の地域連携室から地域包括支援センターに相談があり、要介護認定の申請後、要介護３と認定された。</a:t>
            </a:r>
            <a:endParaRPr lang="en-US" altLang="ja-JP" sz="4800" dirty="0"/>
          </a:p>
          <a:p>
            <a:pPr marL="0" indent="0">
              <a:lnSpc>
                <a:spcPct val="100000"/>
              </a:lnSpc>
              <a:buNone/>
            </a:pPr>
            <a:r>
              <a:rPr lang="ja-JP" altLang="en-US" sz="4800" dirty="0"/>
              <a:t>Ｓ病院の地域連携室に電話連絡をする。これまでの経過や退院の予定等を確認する。７月上旬を目途に退院をすすめているとのこと。退院予定に合わせてリハビリ担当者の訪問が可能であることから６月</a:t>
            </a:r>
            <a:r>
              <a:rPr lang="en-US" altLang="ja-JP" sz="4800" dirty="0"/>
              <a:t>22</a:t>
            </a:r>
            <a:r>
              <a:rPr lang="ja-JP" altLang="en-US" sz="4800" dirty="0"/>
              <a:t>日に奥さんとの面会を行うことで調整し、併せて主治医やリハビリ担当者からの話が聞けるように調整を依頼した。</a:t>
            </a:r>
            <a:endParaRPr lang="en-US" altLang="ja-JP" sz="4800" dirty="0"/>
          </a:p>
        </p:txBody>
      </p:sp>
      <p:sp>
        <p:nvSpPr>
          <p:cNvPr id="5" name="スライド番号プレースホルダー 4"/>
          <p:cNvSpPr>
            <a:spLocks noGrp="1"/>
          </p:cNvSpPr>
          <p:nvPr>
            <p:ph type="sldNum" sz="quarter" idx="12"/>
          </p:nvPr>
        </p:nvSpPr>
        <p:spPr/>
        <p:txBody>
          <a:bodyPr/>
          <a:lstStyle/>
          <a:p>
            <a:fld id="{9F8524E6-B2B5-4881-B86F-F6ECDF80A2A9}" type="slidenum">
              <a:rPr kumimoji="1" lang="ja-JP" altLang="en-US" smtClean="0"/>
              <a:pPr/>
              <a:t>12</a:t>
            </a:fld>
            <a:endParaRPr kumimoji="1" lang="ja-JP" altLang="en-US"/>
          </a:p>
        </p:txBody>
      </p:sp>
      <p:sp>
        <p:nvSpPr>
          <p:cNvPr id="6" name="テキスト ボックス 5"/>
          <p:cNvSpPr txBox="1"/>
          <p:nvPr/>
        </p:nvSpPr>
        <p:spPr>
          <a:xfrm>
            <a:off x="13760626" y="335360"/>
            <a:ext cx="1920213" cy="584775"/>
          </a:xfrm>
          <a:prstGeom prst="rect">
            <a:avLst/>
          </a:prstGeom>
          <a:noFill/>
          <a:ln>
            <a:solidFill>
              <a:schemeClr val="tx1"/>
            </a:solidFill>
          </a:ln>
        </p:spPr>
        <p:txBody>
          <a:bodyPr wrap="square" rtlCol="0">
            <a:spAutoFit/>
          </a:bodyPr>
          <a:lstStyle/>
          <a:p>
            <a:r>
              <a:rPr lang="ja-JP" altLang="en-US" sz="3200" dirty="0"/>
              <a:t>Ｐ．１３０</a:t>
            </a:r>
          </a:p>
        </p:txBody>
      </p:sp>
      <p:sp>
        <p:nvSpPr>
          <p:cNvPr id="7" name="AutoShape 3"/>
          <p:cNvSpPr>
            <a:spLocks noChangeArrowheads="1"/>
          </p:cNvSpPr>
          <p:nvPr/>
        </p:nvSpPr>
        <p:spPr bwMode="auto">
          <a:xfrm>
            <a:off x="12766309" y="351692"/>
            <a:ext cx="3489691" cy="1547446"/>
          </a:xfrm>
          <a:prstGeom prst="foldedCorner">
            <a:avLst>
              <a:gd name="adj" fmla="val 14435"/>
            </a:avLst>
          </a:prstGeom>
          <a:solidFill>
            <a:srgbClr val="FFFF66"/>
          </a:solidFill>
          <a:ln w="9525">
            <a:solidFill>
              <a:schemeClr val="bg1"/>
            </a:solidFill>
            <a:round/>
            <a:headEnd/>
            <a:tailEnd/>
          </a:ln>
        </p:spPr>
        <p:txBody>
          <a:bodyPr vert="horz" wrap="square" lIns="0" tIns="25200" rIns="0"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ﾃｷｽﾄ</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P130</a:t>
            </a:r>
            <a:endParaRPr kumimoji="1" lang="ja-JP" altLang="ja-JP" sz="4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13263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12800" y="1743517"/>
            <a:ext cx="14630400" cy="9147440"/>
          </a:xfrm>
        </p:spPr>
        <p:txBody>
          <a:bodyPr>
            <a:normAutofit/>
          </a:bodyPr>
          <a:lstStyle/>
          <a:p>
            <a:pPr marL="0" indent="0">
              <a:buNone/>
            </a:pPr>
            <a:endParaRPr kumimoji="1" lang="en-US" altLang="ja-JP" dirty="0"/>
          </a:p>
          <a:p>
            <a:pPr marL="0" indent="0">
              <a:buNone/>
            </a:pPr>
            <a:r>
              <a:rPr lang="ja-JP" altLang="en-US" dirty="0">
                <a:solidFill>
                  <a:srgbClr val="0070C0"/>
                </a:solidFill>
              </a:rPr>
              <a:t>２．初期面接相談</a:t>
            </a:r>
            <a:endParaRPr lang="en-US" altLang="ja-JP" dirty="0">
              <a:solidFill>
                <a:srgbClr val="0070C0"/>
              </a:solidFill>
            </a:endParaRPr>
          </a:p>
          <a:p>
            <a:pPr marL="0" indent="0">
              <a:lnSpc>
                <a:spcPct val="100000"/>
              </a:lnSpc>
              <a:buNone/>
            </a:pPr>
            <a:r>
              <a:rPr lang="ja-JP" altLang="en-US" dirty="0"/>
              <a:t>６月</a:t>
            </a:r>
            <a:r>
              <a:rPr lang="en-US" altLang="ja-JP" dirty="0"/>
              <a:t>22</a:t>
            </a:r>
            <a:r>
              <a:rPr lang="ja-JP" altLang="en-US" dirty="0"/>
              <a:t>日にＳ病院で初期面接相談を行うことになりました。面接は、おおむね</a:t>
            </a:r>
            <a:r>
              <a:rPr lang="en-US" altLang="ja-JP" dirty="0"/>
              <a:t>60</a:t>
            </a:r>
            <a:r>
              <a:rPr lang="ja-JP" altLang="en-US" dirty="0"/>
              <a:t>分くらいを予定しています。地域連携室の医療ソーシャルワーカーは同席が可能で、主治医、リハビリ担当者からも話を聞くことができます。</a:t>
            </a:r>
            <a:endParaRPr lang="en-US" altLang="ja-JP" dirty="0"/>
          </a:p>
          <a:p>
            <a:pPr marL="0" indent="0">
              <a:buNone/>
            </a:pPr>
            <a:endParaRPr lang="en-US" altLang="ja-JP" dirty="0"/>
          </a:p>
          <a:p>
            <a:pPr marL="0" indent="0">
              <a:buNone/>
            </a:pPr>
            <a:endParaRPr lang="en-US" altLang="ja-JP" dirty="0"/>
          </a:p>
        </p:txBody>
      </p:sp>
      <p:sp>
        <p:nvSpPr>
          <p:cNvPr id="5" name="スライド番号プレースホルダー 4"/>
          <p:cNvSpPr>
            <a:spLocks noGrp="1"/>
          </p:cNvSpPr>
          <p:nvPr>
            <p:ph type="sldNum" sz="quarter" idx="12"/>
          </p:nvPr>
        </p:nvSpPr>
        <p:spPr/>
        <p:txBody>
          <a:bodyPr/>
          <a:lstStyle/>
          <a:p>
            <a:fld id="{9F8524E6-B2B5-4881-B86F-F6ECDF80A2A9}" type="slidenum">
              <a:rPr kumimoji="1" lang="ja-JP" altLang="en-US" smtClean="0"/>
              <a:pPr/>
              <a:t>13</a:t>
            </a:fld>
            <a:endParaRPr kumimoji="1" lang="ja-JP" altLang="en-US"/>
          </a:p>
        </p:txBody>
      </p:sp>
      <p:sp>
        <p:nvSpPr>
          <p:cNvPr id="4" name="AutoShape 3"/>
          <p:cNvSpPr>
            <a:spLocks noChangeArrowheads="1"/>
          </p:cNvSpPr>
          <p:nvPr/>
        </p:nvSpPr>
        <p:spPr bwMode="auto">
          <a:xfrm>
            <a:off x="12766309" y="1"/>
            <a:ext cx="3489691" cy="1547446"/>
          </a:xfrm>
          <a:prstGeom prst="foldedCorner">
            <a:avLst>
              <a:gd name="adj" fmla="val 14435"/>
            </a:avLst>
          </a:prstGeom>
          <a:solidFill>
            <a:srgbClr val="FFFF66"/>
          </a:solidFill>
          <a:ln w="9525">
            <a:solidFill>
              <a:schemeClr val="bg1"/>
            </a:solidFill>
            <a:round/>
            <a:headEnd/>
            <a:tailEnd/>
          </a:ln>
        </p:spPr>
        <p:txBody>
          <a:bodyPr vert="horz" wrap="square" lIns="0" tIns="25200" rIns="0"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ﾃｷｽﾄ</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P130</a:t>
            </a:r>
            <a:endParaRPr kumimoji="1" lang="ja-JP" altLang="ja-JP" sz="4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403575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51691" y="625668"/>
            <a:ext cx="14771077" cy="10909840"/>
          </a:xfrm>
        </p:spPr>
        <p:txBody>
          <a:bodyPr anchor="t" anchorCtr="0">
            <a:normAutofit/>
          </a:bodyPr>
          <a:lstStyle/>
          <a:p>
            <a:pPr>
              <a:lnSpc>
                <a:spcPct val="100000"/>
              </a:lnSpc>
            </a:pPr>
            <a:r>
              <a:rPr kumimoji="1" lang="ja-JP" altLang="en-US" dirty="0">
                <a:solidFill>
                  <a:srgbClr val="0070C0"/>
                </a:solidFill>
                <a:effectLst>
                  <a:outerShdw blurRad="38100" dist="38100" dir="2700000" algn="tl">
                    <a:srgbClr val="000000">
                      <a:alpha val="43137"/>
                    </a:srgbClr>
                  </a:outerShdw>
                </a:effectLst>
              </a:rPr>
              <a:t>演習①</a:t>
            </a:r>
            <a:br>
              <a:rPr kumimoji="1" lang="en-US" altLang="ja-JP" dirty="0">
                <a:solidFill>
                  <a:srgbClr val="0070C0"/>
                </a:solidFill>
                <a:effectLst>
                  <a:outerShdw blurRad="38100" dist="38100" dir="2700000" algn="tl">
                    <a:srgbClr val="000000">
                      <a:alpha val="43137"/>
                    </a:srgbClr>
                  </a:outerShdw>
                </a:effectLst>
              </a:rPr>
            </a:br>
            <a:br>
              <a:rPr kumimoji="1" lang="en-US" altLang="ja-JP" sz="2000" dirty="0"/>
            </a:br>
            <a:r>
              <a:rPr lang="ja-JP" altLang="ja-JP" sz="7200" b="1" dirty="0">
                <a:solidFill>
                  <a:srgbClr val="FF0066"/>
                </a:solidFill>
                <a:effectLst>
                  <a:outerShdw blurRad="38100" dist="38100" dir="2700000" algn="tl">
                    <a:srgbClr val="000000">
                      <a:alpha val="43137"/>
                    </a:srgbClr>
                  </a:outerShdw>
                </a:effectLst>
              </a:rPr>
              <a:t>初回面接相談時の情報収集の視点</a:t>
            </a:r>
            <a:br>
              <a:rPr lang="en-US" altLang="ja-JP" sz="7200" b="1" dirty="0">
                <a:solidFill>
                  <a:srgbClr val="FF0066"/>
                </a:solidFill>
                <a:effectLst>
                  <a:outerShdw blurRad="38100" dist="38100" dir="2700000" algn="tl">
                    <a:srgbClr val="000000">
                      <a:alpha val="43137"/>
                    </a:srgbClr>
                  </a:outerShdw>
                </a:effectLst>
              </a:rPr>
            </a:br>
            <a:br>
              <a:rPr lang="ja-JP" altLang="ja-JP" dirty="0"/>
            </a:br>
            <a:r>
              <a:rPr lang="ja-JP" altLang="en-US" sz="7200" dirty="0"/>
              <a:t>　　〇</a:t>
            </a:r>
            <a:r>
              <a:rPr lang="ja-JP" altLang="en-US" dirty="0"/>
              <a:t>　</a:t>
            </a:r>
            <a:r>
              <a:rPr lang="ja-JP" altLang="ja-JP" sz="7200" b="1" dirty="0"/>
              <a:t>個人ワーク</a:t>
            </a:r>
            <a:r>
              <a:rPr lang="ja-JP" altLang="en-US" sz="7200" b="1" dirty="0"/>
              <a:t>　</a:t>
            </a:r>
            <a:r>
              <a:rPr lang="en-US" altLang="ja-JP" sz="7200" b="1" dirty="0"/>
              <a:t>  </a:t>
            </a:r>
            <a:r>
              <a:rPr lang="ja-JP" altLang="en-US" sz="7200" b="1" dirty="0"/>
              <a:t>　　　</a:t>
            </a:r>
            <a:r>
              <a:rPr lang="ja-JP" altLang="ja-JP" sz="7200" b="1" dirty="0"/>
              <a:t>（５分）　</a:t>
            </a:r>
            <a:br>
              <a:rPr lang="en-US" altLang="ja-JP" sz="7200" b="1" dirty="0"/>
            </a:br>
            <a:r>
              <a:rPr lang="ja-JP" altLang="ja-JP" sz="7200" b="1" dirty="0"/>
              <a:t>　</a:t>
            </a:r>
            <a:br>
              <a:rPr lang="ja-JP" altLang="ja-JP" sz="7200" dirty="0"/>
            </a:br>
            <a:r>
              <a:rPr lang="ja-JP" altLang="en-US" sz="7200" dirty="0"/>
              <a:t>　　〇　</a:t>
            </a:r>
            <a:r>
              <a:rPr lang="ja-JP" altLang="ja-JP" sz="7200" b="1" dirty="0"/>
              <a:t>グループワーク</a:t>
            </a:r>
            <a:r>
              <a:rPr lang="en-US" altLang="ja-JP" sz="7200" b="1" dirty="0"/>
              <a:t>     </a:t>
            </a:r>
            <a:r>
              <a:rPr lang="ja-JP" altLang="ja-JP" sz="7200" b="1" dirty="0"/>
              <a:t>（</a:t>
            </a:r>
            <a:r>
              <a:rPr lang="ja-JP" altLang="en-US" sz="7200" b="1" dirty="0"/>
              <a:t>１２</a:t>
            </a:r>
            <a:r>
              <a:rPr lang="ja-JP" altLang="ja-JP" sz="7200" b="1" dirty="0"/>
              <a:t>分）</a:t>
            </a:r>
            <a:br>
              <a:rPr lang="en-US" altLang="ja-JP" sz="7200" b="1" dirty="0"/>
            </a:br>
            <a:br>
              <a:rPr lang="en-US" altLang="ja-JP" sz="7200" dirty="0"/>
            </a:br>
            <a:r>
              <a:rPr lang="ja-JP" altLang="en-US" sz="7200" dirty="0"/>
              <a:t>　　〇　解説・記載例提示</a:t>
            </a:r>
            <a:r>
              <a:rPr lang="en-US" altLang="ja-JP" sz="7200" b="1" dirty="0"/>
              <a:t>  </a:t>
            </a:r>
            <a:r>
              <a:rPr lang="ja-JP" altLang="ja-JP" sz="7200" b="1" dirty="0"/>
              <a:t>（</a:t>
            </a:r>
            <a:r>
              <a:rPr lang="ja-JP" altLang="en-US" sz="7200" b="1" dirty="0"/>
              <a:t>８</a:t>
            </a:r>
            <a:r>
              <a:rPr lang="ja-JP" altLang="ja-JP" sz="7200" b="1" dirty="0"/>
              <a:t>分）</a:t>
            </a:r>
            <a:r>
              <a:rPr kumimoji="1" lang="ja-JP" altLang="en-US" sz="7200" dirty="0"/>
              <a:t>　</a:t>
            </a:r>
            <a:endParaRPr kumimoji="1" lang="ja-JP" altLang="en-US" sz="7200" dirty="0">
              <a:solidFill>
                <a:srgbClr val="0070C0"/>
              </a:solidFill>
            </a:endParaRPr>
          </a:p>
        </p:txBody>
      </p:sp>
      <p:sp>
        <p:nvSpPr>
          <p:cNvPr id="4" name="スライド番号プレースホルダー 3"/>
          <p:cNvSpPr>
            <a:spLocks noGrp="1"/>
          </p:cNvSpPr>
          <p:nvPr>
            <p:ph type="sldNum" sz="quarter" idx="12"/>
          </p:nvPr>
        </p:nvSpPr>
        <p:spPr/>
        <p:txBody>
          <a:bodyPr/>
          <a:lstStyle/>
          <a:p>
            <a:fld id="{9F8524E6-B2B5-4881-B86F-F6ECDF80A2A9}" type="slidenum">
              <a:rPr kumimoji="1" lang="ja-JP" altLang="en-US" smtClean="0"/>
              <a:pPr/>
              <a:t>14</a:t>
            </a:fld>
            <a:endParaRPr kumimoji="1" lang="ja-JP" altLang="en-US"/>
          </a:p>
        </p:txBody>
      </p:sp>
      <p:sp>
        <p:nvSpPr>
          <p:cNvPr id="3075" name="AutoShape 3"/>
          <p:cNvSpPr>
            <a:spLocks noChangeArrowheads="1"/>
          </p:cNvSpPr>
          <p:nvPr/>
        </p:nvSpPr>
        <p:spPr bwMode="auto">
          <a:xfrm>
            <a:off x="12430248" y="398586"/>
            <a:ext cx="3489691" cy="1594337"/>
          </a:xfrm>
          <a:prstGeom prst="foldedCorner">
            <a:avLst>
              <a:gd name="adj" fmla="val 6840"/>
            </a:avLst>
          </a:prstGeom>
          <a:solidFill>
            <a:srgbClr val="FFFF66"/>
          </a:solidFill>
          <a:ln w="9525">
            <a:solidFill>
              <a:schemeClr val="bg1"/>
            </a:solidFill>
            <a:round/>
            <a:headEnd/>
            <a:tailEnd/>
          </a:ln>
        </p:spPr>
        <p:txBody>
          <a:bodyPr vert="horz" wrap="square" lIns="0" tIns="25200" rIns="0"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ﾃｷｽﾄ</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P131</a:t>
            </a:r>
            <a:endParaRPr kumimoji="1" lang="ja-JP" altLang="ja-JP" sz="4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67862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70601861"/>
              </p:ext>
            </p:extLst>
          </p:nvPr>
        </p:nvGraphicFramePr>
        <p:xfrm>
          <a:off x="465221" y="1754660"/>
          <a:ext cx="15512715" cy="10150886"/>
        </p:xfrm>
        <a:graphic>
          <a:graphicData uri="http://schemas.openxmlformats.org/drawingml/2006/table">
            <a:tbl>
              <a:tblPr firstRow="1" firstCol="1" bandRow="1"/>
              <a:tblGrid>
                <a:gridCol w="5170905">
                  <a:extLst>
                    <a:ext uri="{9D8B030D-6E8A-4147-A177-3AD203B41FA5}">
                      <a16:colId xmlns:a16="http://schemas.microsoft.com/office/drawing/2014/main" val="20000"/>
                    </a:ext>
                  </a:extLst>
                </a:gridCol>
                <a:gridCol w="5170905">
                  <a:extLst>
                    <a:ext uri="{9D8B030D-6E8A-4147-A177-3AD203B41FA5}">
                      <a16:colId xmlns:a16="http://schemas.microsoft.com/office/drawing/2014/main" val="20001"/>
                    </a:ext>
                  </a:extLst>
                </a:gridCol>
                <a:gridCol w="5170905">
                  <a:extLst>
                    <a:ext uri="{9D8B030D-6E8A-4147-A177-3AD203B41FA5}">
                      <a16:colId xmlns:a16="http://schemas.microsoft.com/office/drawing/2014/main" val="20002"/>
                    </a:ext>
                  </a:extLst>
                </a:gridCol>
              </a:tblGrid>
              <a:tr h="2075936">
                <a:tc gridSpan="3">
                  <a:txBody>
                    <a:bodyPr/>
                    <a:lstStyle/>
                    <a:p>
                      <a:pPr>
                        <a:lnSpc>
                          <a:spcPct val="100000"/>
                        </a:lnSpc>
                      </a:pPr>
                      <a:r>
                        <a:rPr kumimoji="1" lang="ja-JP" altLang="en-US" sz="3200" b="1" kern="1200" dirty="0">
                          <a:solidFill>
                            <a:schemeClr val="tx1"/>
                          </a:solidFill>
                          <a:latin typeface="+mn-lt"/>
                          <a:ea typeface="+mn-ea"/>
                          <a:cs typeface="+mn-cs"/>
                        </a:rPr>
                        <a:t>　</a:t>
                      </a:r>
                      <a:r>
                        <a:rPr kumimoji="1" lang="ja-JP" altLang="ja-JP" sz="3200" b="1" kern="1200" dirty="0">
                          <a:solidFill>
                            <a:srgbClr val="0070C0"/>
                          </a:solidFill>
                          <a:effectLst>
                            <a:outerShdw blurRad="38100" dist="38100" dir="2700000" algn="tl">
                              <a:srgbClr val="000000">
                                <a:alpha val="43137"/>
                              </a:srgbClr>
                            </a:outerShdw>
                          </a:effectLst>
                          <a:latin typeface="+mn-lt"/>
                          <a:ea typeface="+mn-ea"/>
                          <a:cs typeface="+mn-cs"/>
                        </a:rPr>
                        <a:t>初期面接相談</a:t>
                      </a:r>
                      <a:r>
                        <a:rPr kumimoji="1" lang="ja-JP" altLang="ja-JP" sz="3200" b="1" kern="1200" dirty="0">
                          <a:solidFill>
                            <a:schemeClr val="tx1"/>
                          </a:solidFill>
                          <a:latin typeface="+mn-lt"/>
                          <a:ea typeface="+mn-ea"/>
                          <a:cs typeface="+mn-cs"/>
                        </a:rPr>
                        <a:t>において、どのような情報を得る必要がありますか。その理由も含めて考えてみましょう。本人・家族からの聞き取り場面、主治医、リハビリ担当者、医療ソーシャルワーカー等からの情報収集の方法についても考えてみましょ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0000"/>
                        </a:lnSpc>
                      </a:pPr>
                      <a:endParaRPr kumimoji="1" lang="ja-JP" altLang="ja-JP" sz="3200" b="1"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0000"/>
                        </a:lnSpc>
                      </a:pPr>
                      <a:endParaRPr kumimoji="1" lang="ja-JP" altLang="ja-JP" sz="3200" b="1"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9556">
                <a:tc>
                  <a:txBody>
                    <a:bodyPr/>
                    <a:lstStyle/>
                    <a:p>
                      <a:pPr algn="ctr">
                        <a:spcAft>
                          <a:spcPts val="0"/>
                        </a:spcAft>
                      </a:pPr>
                      <a:r>
                        <a:rPr lang="ja-JP" sz="3200" b="1" kern="0" dirty="0">
                          <a:solidFill>
                            <a:schemeClr val="bg1">
                              <a:lumMod val="50000"/>
                            </a:schemeClr>
                          </a:solidFill>
                          <a:latin typeface="Century"/>
                          <a:ea typeface="ＭＳ ゴシック"/>
                          <a:cs typeface="ＭＳゴシック"/>
                        </a:rPr>
                        <a:t>必要な情報・注意点</a:t>
                      </a:r>
                      <a:endParaRPr lang="ja-JP" sz="3200" b="1" kern="100" dirty="0">
                        <a:solidFill>
                          <a:schemeClr val="bg1">
                            <a:lumMod val="50000"/>
                          </a:schemeClr>
                        </a:solidFill>
                        <a:latin typeface="Century"/>
                        <a:ea typeface="ＭＳ 明朝"/>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3200" b="1" kern="0" dirty="0">
                          <a:solidFill>
                            <a:schemeClr val="bg1">
                              <a:lumMod val="50000"/>
                            </a:schemeClr>
                          </a:solidFill>
                          <a:latin typeface="Century"/>
                          <a:ea typeface="ＭＳ ゴシック"/>
                          <a:cs typeface="ＭＳゴシック"/>
                        </a:rPr>
                        <a:t>理　　　由</a:t>
                      </a:r>
                      <a:endParaRPr lang="ja-JP" sz="3200" b="1" kern="100" dirty="0">
                        <a:solidFill>
                          <a:schemeClr val="bg1">
                            <a:lumMod val="50000"/>
                          </a:schemeClr>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3200" b="1" kern="0" dirty="0">
                          <a:solidFill>
                            <a:schemeClr val="bg1">
                              <a:lumMod val="50000"/>
                            </a:schemeClr>
                          </a:solidFill>
                          <a:latin typeface="Century"/>
                          <a:ea typeface="ＭＳ ゴシック"/>
                          <a:cs typeface="ＭＳゴシック"/>
                        </a:rPr>
                        <a:t>収集の方法</a:t>
                      </a:r>
                      <a:endParaRPr lang="ja-JP" sz="3200" b="1" kern="100" dirty="0">
                        <a:solidFill>
                          <a:schemeClr val="bg1">
                            <a:lumMod val="50000"/>
                          </a:schemeClr>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551075">
                <a:tc>
                  <a:txBody>
                    <a:bodyPr/>
                    <a:lstStyle/>
                    <a:p>
                      <a:pPr marL="127000" indent="-127000" algn="l">
                        <a:spcAft>
                          <a:spcPts val="0"/>
                        </a:spcAft>
                      </a:pPr>
                      <a:endParaRPr lang="ja-JP" sz="3200" b="1" kern="100" dirty="0">
                        <a:latin typeface="Century"/>
                        <a:ea typeface="ＭＳ 明朝"/>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l">
                        <a:spcAft>
                          <a:spcPts val="0"/>
                        </a:spcAft>
                      </a:pPr>
                      <a:endParaRPr lang="ja-JP" sz="3200" b="1"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ja-JP" sz="3200" b="1"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Rectangle 1"/>
          <p:cNvSpPr>
            <a:spLocks noChangeArrowheads="1"/>
          </p:cNvSpPr>
          <p:nvPr/>
        </p:nvSpPr>
        <p:spPr bwMode="auto">
          <a:xfrm>
            <a:off x="3458095" y="0"/>
            <a:ext cx="12797905" cy="1512000"/>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ja-JP" sz="4400" b="1" dirty="0"/>
              <a:t>　演習①　【テキスト</a:t>
            </a:r>
            <a:r>
              <a:rPr lang="en-US" altLang="ja-JP" sz="4400" b="1" dirty="0"/>
              <a:t>P131</a:t>
            </a:r>
            <a:r>
              <a:rPr lang="ja-JP" altLang="ja-JP" sz="4400" b="1" dirty="0"/>
              <a:t>】　</a:t>
            </a:r>
            <a:r>
              <a:rPr lang="ja-JP" altLang="en-US" sz="4400" b="1" dirty="0"/>
              <a:t>テキスト</a:t>
            </a:r>
            <a:r>
              <a:rPr lang="ja-JP" altLang="ja-JP" sz="4400" b="1" dirty="0"/>
              <a:t>ワークシート</a:t>
            </a:r>
            <a:r>
              <a:rPr lang="ja-JP" altLang="ja-JP" sz="4400" b="1" dirty="0">
                <a:solidFill>
                  <a:srgbClr val="FF0000"/>
                </a:solidFill>
              </a:rPr>
              <a:t>　</a:t>
            </a:r>
            <a:endParaRPr kumimoji="0" lang="ja-JP" altLang="ja-JP" sz="4400" dirty="0">
              <a:solidFill>
                <a:srgbClr val="FF0000"/>
              </a:solidFill>
            </a:endParaRPr>
          </a:p>
        </p:txBody>
      </p:sp>
      <p:sp>
        <p:nvSpPr>
          <p:cNvPr id="5" name="正方形/長方形 4"/>
          <p:cNvSpPr/>
          <p:nvPr/>
        </p:nvSpPr>
        <p:spPr>
          <a:xfrm>
            <a:off x="0" y="0"/>
            <a:ext cx="3458094" cy="1476000"/>
          </a:xfrm>
          <a:prstGeom prst="rect">
            <a:avLst/>
          </a:prstGeom>
          <a:solidFill>
            <a:srgbClr val="FFC000"/>
          </a:solidFill>
        </p:spPr>
        <p:txBody>
          <a:bodyPr wrap="square" anchor="ctr" anchorCtr="1">
            <a:spAutoFit/>
          </a:bodyPr>
          <a:lstStyle/>
          <a:p>
            <a:r>
              <a:rPr lang="zh-TW" altLang="en-US" sz="4000" dirty="0">
                <a:solidFill>
                  <a:schemeClr val="bg1"/>
                </a:solidFill>
                <a:latin typeface="HGP創英角ﾎﾟｯﾌﾟ体" panose="040B0A00000000000000" pitchFamily="50" charset="-128"/>
                <a:ea typeface="HGP創英角ﾎﾟｯﾌﾟ体" panose="040B0A00000000000000" pitchFamily="50" charset="-128"/>
              </a:rPr>
              <a:t>「</a:t>
            </a: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脳血管疾患</a:t>
            </a:r>
            <a:r>
              <a:rPr lang="zh-TW" altLang="en-US" sz="4000" dirty="0">
                <a:solidFill>
                  <a:schemeClr val="bg1"/>
                </a:solidFill>
                <a:latin typeface="HGP創英角ﾎﾟｯﾌﾟ体" panose="040B0A00000000000000" pitchFamily="50" charset="-128"/>
                <a:ea typeface="HGP創英角ﾎﾟｯﾌﾟ体" panose="040B0A00000000000000" pitchFamily="50" charset="-128"/>
              </a:rPr>
              <a:t>」</a:t>
            </a:r>
          </a:p>
        </p:txBody>
      </p:sp>
    </p:spTree>
    <p:extLst>
      <p:ext uri="{BB962C8B-B14F-4D97-AF65-F5344CB8AC3E}">
        <p14:creationId xmlns:p14="http://schemas.microsoft.com/office/powerpoint/2010/main" val="10942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840254426"/>
              </p:ext>
            </p:extLst>
          </p:nvPr>
        </p:nvGraphicFramePr>
        <p:xfrm>
          <a:off x="347990" y="957491"/>
          <a:ext cx="15512715" cy="10929709"/>
        </p:xfrm>
        <a:graphic>
          <a:graphicData uri="http://schemas.openxmlformats.org/drawingml/2006/table">
            <a:tbl>
              <a:tblPr firstRow="1" firstCol="1" bandRow="1"/>
              <a:tblGrid>
                <a:gridCol w="5170905">
                  <a:extLst>
                    <a:ext uri="{9D8B030D-6E8A-4147-A177-3AD203B41FA5}">
                      <a16:colId xmlns:a16="http://schemas.microsoft.com/office/drawing/2014/main" val="20000"/>
                    </a:ext>
                  </a:extLst>
                </a:gridCol>
                <a:gridCol w="5170905">
                  <a:extLst>
                    <a:ext uri="{9D8B030D-6E8A-4147-A177-3AD203B41FA5}">
                      <a16:colId xmlns:a16="http://schemas.microsoft.com/office/drawing/2014/main" val="20001"/>
                    </a:ext>
                  </a:extLst>
                </a:gridCol>
                <a:gridCol w="5170905">
                  <a:extLst>
                    <a:ext uri="{9D8B030D-6E8A-4147-A177-3AD203B41FA5}">
                      <a16:colId xmlns:a16="http://schemas.microsoft.com/office/drawing/2014/main" val="20002"/>
                    </a:ext>
                  </a:extLst>
                </a:gridCol>
              </a:tblGrid>
              <a:tr h="469556">
                <a:tc>
                  <a:txBody>
                    <a:bodyPr/>
                    <a:lstStyle/>
                    <a:p>
                      <a:pPr algn="ctr">
                        <a:spcAft>
                          <a:spcPts val="0"/>
                        </a:spcAft>
                      </a:pPr>
                      <a:r>
                        <a:rPr lang="ja-JP" sz="3200" b="1" kern="0" dirty="0">
                          <a:solidFill>
                            <a:schemeClr val="bg1">
                              <a:lumMod val="50000"/>
                            </a:schemeClr>
                          </a:solidFill>
                          <a:latin typeface="Century"/>
                          <a:ea typeface="ＭＳ ゴシック"/>
                          <a:cs typeface="ＭＳゴシック"/>
                        </a:rPr>
                        <a:t>必要な情報・注意点</a:t>
                      </a:r>
                      <a:endParaRPr lang="ja-JP" sz="3200" b="1" kern="100" dirty="0">
                        <a:solidFill>
                          <a:schemeClr val="bg1">
                            <a:lumMod val="50000"/>
                          </a:schemeClr>
                        </a:solidFill>
                        <a:latin typeface="Century"/>
                        <a:ea typeface="ＭＳ 明朝"/>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3200" b="1" kern="0" dirty="0">
                          <a:solidFill>
                            <a:schemeClr val="bg1">
                              <a:lumMod val="50000"/>
                            </a:schemeClr>
                          </a:solidFill>
                          <a:latin typeface="Century"/>
                          <a:ea typeface="ＭＳ ゴシック"/>
                          <a:cs typeface="ＭＳゴシック"/>
                        </a:rPr>
                        <a:t>理　　　由</a:t>
                      </a:r>
                      <a:endParaRPr lang="ja-JP" sz="3200" b="1" kern="100" dirty="0">
                        <a:solidFill>
                          <a:schemeClr val="bg1">
                            <a:lumMod val="50000"/>
                          </a:schemeClr>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3200" b="1" kern="0" dirty="0">
                          <a:solidFill>
                            <a:schemeClr val="bg1">
                              <a:lumMod val="50000"/>
                            </a:schemeClr>
                          </a:solidFill>
                          <a:latin typeface="Century"/>
                          <a:ea typeface="ＭＳ ゴシック"/>
                          <a:cs typeface="ＭＳゴシック"/>
                        </a:rPr>
                        <a:t>収集の方法</a:t>
                      </a:r>
                      <a:endParaRPr lang="ja-JP" sz="3200" b="1" kern="100" dirty="0">
                        <a:solidFill>
                          <a:schemeClr val="bg1">
                            <a:lumMod val="50000"/>
                          </a:schemeClr>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405834">
                <a:tc>
                  <a:txBody>
                    <a:bodyPr/>
                    <a:lstStyle/>
                    <a:p>
                      <a:pPr marL="127000" indent="-127000" algn="l">
                        <a:spcAft>
                          <a:spcPts val="0"/>
                        </a:spcAft>
                      </a:pPr>
                      <a:r>
                        <a:rPr lang="ja-JP" sz="3200" b="1" kern="0" dirty="0">
                          <a:solidFill>
                            <a:srgbClr val="FF0000"/>
                          </a:solidFill>
                          <a:latin typeface="Century"/>
                          <a:ea typeface="HGPｺﾞｼｯｸM"/>
                          <a:cs typeface="ＭＳゴシック"/>
                        </a:rPr>
                        <a:t>・脳血管障害の発症からの</a:t>
                      </a:r>
                      <a:endParaRPr lang="en-US" altLang="ja-JP" sz="3200" b="1" kern="0" dirty="0">
                        <a:solidFill>
                          <a:srgbClr val="FF0000"/>
                        </a:solidFill>
                        <a:latin typeface="Century"/>
                        <a:ea typeface="HGPｺﾞｼｯｸM"/>
                        <a:cs typeface="ＭＳゴシック"/>
                      </a:endParaRPr>
                    </a:p>
                    <a:p>
                      <a:pPr marL="127000" indent="-127000" algn="l">
                        <a:spcAft>
                          <a:spcPts val="0"/>
                        </a:spcAft>
                      </a:pPr>
                      <a:r>
                        <a:rPr lang="ja-JP" altLang="en-US" sz="3200" b="1" kern="0" dirty="0">
                          <a:solidFill>
                            <a:srgbClr val="FF0000"/>
                          </a:solidFill>
                          <a:latin typeface="Century"/>
                          <a:ea typeface="HGPｺﾞｼｯｸM"/>
                          <a:cs typeface="ＭＳゴシック"/>
                        </a:rPr>
                        <a:t>　</a:t>
                      </a:r>
                      <a:r>
                        <a:rPr lang="ja-JP" sz="3200" b="1" kern="0" dirty="0">
                          <a:solidFill>
                            <a:srgbClr val="FF0000"/>
                          </a:solidFill>
                          <a:latin typeface="Century"/>
                          <a:ea typeface="HGPｺﾞｼｯｸM"/>
                          <a:cs typeface="ＭＳゴシック"/>
                        </a:rPr>
                        <a:t>過程、経過、現状。</a:t>
                      </a:r>
                      <a:endParaRPr lang="ja-JP" sz="3200" b="1" kern="100" dirty="0">
                        <a:latin typeface="Century"/>
                        <a:ea typeface="ＭＳ 明朝"/>
                        <a:cs typeface="Times New Roman"/>
                      </a:endParaRPr>
                    </a:p>
                    <a:p>
                      <a:pPr algn="dist">
                        <a:spcAft>
                          <a:spcPts val="0"/>
                        </a:spcAft>
                      </a:pPr>
                      <a:r>
                        <a:rPr lang="ja-JP" sz="3200" b="1" kern="0" dirty="0">
                          <a:solidFill>
                            <a:srgbClr val="FF0000"/>
                          </a:solidFill>
                          <a:latin typeface="Century"/>
                          <a:ea typeface="HGPｺﾞｼｯｸM"/>
                          <a:cs typeface="ＭＳゴシック"/>
                        </a:rPr>
                        <a:t>・治療の状況、今後の見通し。</a:t>
                      </a:r>
                      <a:endParaRPr lang="ja-JP" sz="3200" b="1" kern="100" dirty="0">
                        <a:latin typeface="Century"/>
                        <a:ea typeface="ＭＳ 明朝"/>
                        <a:cs typeface="Times New Roman"/>
                      </a:endParaRPr>
                    </a:p>
                    <a:p>
                      <a:pPr marL="127000" indent="-127000" algn="l">
                        <a:spcAft>
                          <a:spcPts val="0"/>
                        </a:spcAft>
                      </a:pPr>
                      <a:r>
                        <a:rPr lang="ja-JP" sz="3200" b="1" kern="0" dirty="0">
                          <a:solidFill>
                            <a:srgbClr val="FF0000"/>
                          </a:solidFill>
                          <a:latin typeface="Century"/>
                          <a:ea typeface="HGPｺﾞｼｯｸM"/>
                          <a:cs typeface="ＭＳゴシック"/>
                        </a:rPr>
                        <a:t>・「安定している状態」の具体</a:t>
                      </a:r>
                      <a:endParaRPr lang="en-US" altLang="ja-JP" sz="3200" b="1" kern="0" dirty="0">
                        <a:solidFill>
                          <a:srgbClr val="FF0000"/>
                        </a:solidFill>
                        <a:latin typeface="Century"/>
                        <a:ea typeface="HGPｺﾞｼｯｸM"/>
                        <a:cs typeface="ＭＳゴシック"/>
                      </a:endParaRPr>
                    </a:p>
                    <a:p>
                      <a:pPr marL="127000" indent="-127000" algn="l">
                        <a:spcAft>
                          <a:spcPts val="0"/>
                        </a:spcAft>
                      </a:pPr>
                      <a:r>
                        <a:rPr lang="ja-JP" altLang="en-US" sz="3200" b="1" kern="0" dirty="0">
                          <a:solidFill>
                            <a:srgbClr val="FF0000"/>
                          </a:solidFill>
                          <a:latin typeface="Century"/>
                          <a:ea typeface="HGPｺﾞｼｯｸM"/>
                          <a:cs typeface="ＭＳゴシック"/>
                        </a:rPr>
                        <a:t>　</a:t>
                      </a:r>
                      <a:r>
                        <a:rPr lang="ja-JP" sz="3200" b="1" kern="0" dirty="0">
                          <a:solidFill>
                            <a:srgbClr val="FF0000"/>
                          </a:solidFill>
                          <a:latin typeface="Century"/>
                          <a:ea typeface="HGPｺﾞｼｯｸM"/>
                          <a:cs typeface="ＭＳゴシック"/>
                        </a:rPr>
                        <a:t>的な血圧数値。</a:t>
                      </a:r>
                      <a:endParaRPr lang="en-US" altLang="ja-JP" sz="3200" b="1" kern="0" dirty="0">
                        <a:solidFill>
                          <a:srgbClr val="FF0000"/>
                        </a:solidFill>
                        <a:latin typeface="Century"/>
                        <a:ea typeface="HGPｺﾞｼｯｸM"/>
                        <a:cs typeface="ＭＳゴシック"/>
                      </a:endParaRPr>
                    </a:p>
                    <a:p>
                      <a:pPr marL="127000" indent="-127000" algn="l">
                        <a:spcAft>
                          <a:spcPts val="0"/>
                        </a:spcAft>
                      </a:pPr>
                      <a:endParaRPr lang="ja-JP" sz="3200" b="1" kern="100" dirty="0">
                        <a:latin typeface="Century"/>
                        <a:ea typeface="ＭＳ 明朝"/>
                        <a:cs typeface="Times New Roman"/>
                      </a:endParaRPr>
                    </a:p>
                    <a:p>
                      <a:pPr algn="l">
                        <a:spcAft>
                          <a:spcPts val="0"/>
                        </a:spcAft>
                      </a:pPr>
                      <a:r>
                        <a:rPr lang="ja-JP" sz="3200" b="1" kern="0" dirty="0">
                          <a:solidFill>
                            <a:srgbClr val="1F3864"/>
                          </a:solidFill>
                          <a:latin typeface="Century"/>
                          <a:ea typeface="HGPｺﾞｼｯｸM"/>
                          <a:cs typeface="ＭＳゴシック"/>
                        </a:rPr>
                        <a:t>・心身機能、身体構造</a:t>
                      </a:r>
                      <a:endParaRPr lang="en-US" altLang="ja-JP" sz="3200" b="1" kern="0" dirty="0">
                        <a:solidFill>
                          <a:srgbClr val="1F3864"/>
                        </a:solidFill>
                        <a:latin typeface="Century"/>
                        <a:ea typeface="HGPｺﾞｼｯｸM"/>
                        <a:cs typeface="ＭＳゴシック"/>
                      </a:endParaRPr>
                    </a:p>
                    <a:p>
                      <a:pPr algn="l">
                        <a:spcAft>
                          <a:spcPts val="0"/>
                        </a:spcAft>
                      </a:pPr>
                      <a:endParaRPr lang="en-US" altLang="ja-JP" sz="3200" b="1" kern="0" dirty="0">
                        <a:solidFill>
                          <a:srgbClr val="1F3864"/>
                        </a:solidFill>
                        <a:latin typeface="Century"/>
                        <a:ea typeface="HGPｺﾞｼｯｸM"/>
                        <a:cs typeface="ＭＳゴシック"/>
                      </a:endParaRPr>
                    </a:p>
                    <a:p>
                      <a:pPr algn="l">
                        <a:spcAft>
                          <a:spcPts val="0"/>
                        </a:spcAft>
                      </a:pPr>
                      <a:endParaRPr lang="en-US" altLang="ja-JP" sz="3200" b="1" kern="0" dirty="0">
                        <a:solidFill>
                          <a:srgbClr val="1F3864"/>
                        </a:solidFill>
                        <a:latin typeface="Century"/>
                        <a:ea typeface="HGPｺﾞｼｯｸM"/>
                        <a:cs typeface="ＭＳゴシック"/>
                      </a:endParaRPr>
                    </a:p>
                    <a:p>
                      <a:pPr algn="l">
                        <a:spcAft>
                          <a:spcPts val="0"/>
                        </a:spcAft>
                      </a:pPr>
                      <a:endParaRPr lang="en-US" altLang="ja-JP" sz="3200" b="1" kern="0" dirty="0">
                        <a:solidFill>
                          <a:srgbClr val="1F3864"/>
                        </a:solidFill>
                        <a:latin typeface="Century"/>
                        <a:ea typeface="HGPｺﾞｼｯｸM"/>
                        <a:cs typeface="ＭＳゴシック"/>
                      </a:endParaRPr>
                    </a:p>
                    <a:p>
                      <a:pPr algn="l">
                        <a:spcAft>
                          <a:spcPts val="0"/>
                        </a:spcAft>
                      </a:pPr>
                      <a:endParaRPr lang="en-US" altLang="ja-JP" sz="3200" b="1" kern="0" dirty="0">
                        <a:solidFill>
                          <a:srgbClr val="1F3864"/>
                        </a:solidFill>
                        <a:latin typeface="Century"/>
                        <a:ea typeface="HGPｺﾞｼｯｸM"/>
                        <a:cs typeface="ＭＳゴシック"/>
                      </a:endParaRPr>
                    </a:p>
                    <a:p>
                      <a:pPr algn="l">
                        <a:spcAft>
                          <a:spcPts val="0"/>
                        </a:spcAft>
                      </a:pPr>
                      <a:endParaRPr lang="ja-JP" sz="3200" b="1" kern="100" dirty="0">
                        <a:latin typeface="Century"/>
                        <a:ea typeface="ＭＳ 明朝"/>
                        <a:cs typeface="Times New Roman"/>
                      </a:endParaRPr>
                    </a:p>
                    <a:p>
                      <a:pPr algn="l">
                        <a:spcAft>
                          <a:spcPts val="0"/>
                        </a:spcAft>
                      </a:pPr>
                      <a:r>
                        <a:rPr lang="ja-JP" altLang="en-US" sz="3200" b="1" kern="0" dirty="0">
                          <a:solidFill>
                            <a:srgbClr val="FF0000"/>
                          </a:solidFill>
                          <a:latin typeface="Century"/>
                          <a:ea typeface="HGPｺﾞｼｯｸM"/>
                          <a:cs typeface="ＭＳゴシック"/>
                        </a:rPr>
                        <a:t>・</a:t>
                      </a:r>
                      <a:r>
                        <a:rPr lang="ja-JP" sz="3200" b="1" kern="0" dirty="0">
                          <a:solidFill>
                            <a:srgbClr val="FF0000"/>
                          </a:solidFill>
                          <a:latin typeface="Century"/>
                          <a:ea typeface="HGPｺﾞｼｯｸM"/>
                          <a:cs typeface="ＭＳゴシック"/>
                        </a:rPr>
                        <a:t>現在のリハビリ目標と実施内</a:t>
                      </a:r>
                      <a:endParaRPr lang="en-US" altLang="ja-JP" sz="3200" b="1" kern="0" dirty="0">
                        <a:solidFill>
                          <a:srgbClr val="FF0000"/>
                        </a:solidFill>
                        <a:latin typeface="Century"/>
                        <a:ea typeface="HGPｺﾞｼｯｸM"/>
                        <a:cs typeface="ＭＳゴシック"/>
                      </a:endParaRPr>
                    </a:p>
                    <a:p>
                      <a:pPr algn="l">
                        <a:spcAft>
                          <a:spcPts val="0"/>
                        </a:spcAft>
                      </a:pPr>
                      <a:r>
                        <a:rPr lang="ja-JP" altLang="en-US" sz="3200" b="1" kern="0" dirty="0">
                          <a:solidFill>
                            <a:srgbClr val="FF0000"/>
                          </a:solidFill>
                          <a:latin typeface="Century"/>
                          <a:ea typeface="HGPｺﾞｼｯｸM"/>
                          <a:cs typeface="ＭＳゴシック"/>
                        </a:rPr>
                        <a:t>　</a:t>
                      </a:r>
                      <a:r>
                        <a:rPr lang="ja-JP" sz="3200" b="1" kern="0" dirty="0">
                          <a:solidFill>
                            <a:srgbClr val="FF0000"/>
                          </a:solidFill>
                          <a:latin typeface="Century"/>
                          <a:ea typeface="HGPｺﾞｼｯｸM"/>
                          <a:cs typeface="ＭＳゴシック"/>
                        </a:rPr>
                        <a:t>容</a:t>
                      </a:r>
                      <a:endParaRPr lang="en-US" altLang="ja-JP" sz="3200" b="1" kern="0" dirty="0">
                        <a:solidFill>
                          <a:srgbClr val="FF0000"/>
                        </a:solidFill>
                        <a:latin typeface="Century"/>
                        <a:ea typeface="HGPｺﾞｼｯｸM"/>
                        <a:cs typeface="ＭＳゴシック"/>
                      </a:endParaRPr>
                    </a:p>
                    <a:p>
                      <a:pPr algn="l">
                        <a:spcAft>
                          <a:spcPts val="0"/>
                        </a:spcAft>
                      </a:pPr>
                      <a:endParaRPr lang="en-US" altLang="ja-JP" sz="3200" b="1" kern="0" dirty="0">
                        <a:solidFill>
                          <a:srgbClr val="FF0000"/>
                        </a:solidFill>
                        <a:latin typeface="Century"/>
                        <a:ea typeface="HGPｺﾞｼｯｸM"/>
                        <a:cs typeface="Times New Roman"/>
                      </a:endParaRPr>
                    </a:p>
                    <a:p>
                      <a:pPr algn="l">
                        <a:spcAft>
                          <a:spcPts val="0"/>
                        </a:spcAft>
                      </a:pPr>
                      <a:endParaRPr lang="en-US" altLang="ja-JP" sz="3200" b="1" kern="0" dirty="0">
                        <a:solidFill>
                          <a:srgbClr val="FF0000"/>
                        </a:solidFill>
                        <a:latin typeface="Century"/>
                        <a:ea typeface="HGPｺﾞｼｯｸM"/>
                        <a:cs typeface="Times New Roman"/>
                      </a:endParaRPr>
                    </a:p>
                    <a:p>
                      <a:pPr algn="l">
                        <a:spcAft>
                          <a:spcPts val="0"/>
                        </a:spcAft>
                      </a:pPr>
                      <a:endParaRPr lang="ja-JP" sz="3200" b="1" kern="100" dirty="0">
                        <a:latin typeface="Century"/>
                        <a:ea typeface="ＭＳ 明朝"/>
                        <a:cs typeface="Times New Roman"/>
                      </a:endParaRPr>
                    </a:p>
                    <a:p>
                      <a:pPr algn="l">
                        <a:spcAft>
                          <a:spcPts val="0"/>
                        </a:spcAft>
                      </a:pPr>
                      <a:r>
                        <a:rPr lang="ja-JP" altLang="en-US" sz="3200" b="1" kern="0" dirty="0">
                          <a:solidFill>
                            <a:srgbClr val="1F3864"/>
                          </a:solidFill>
                          <a:latin typeface="Century"/>
                          <a:ea typeface="HGPｺﾞｼｯｸM"/>
                          <a:cs typeface="ＭＳゴシック"/>
                        </a:rPr>
                        <a:t>・</a:t>
                      </a:r>
                      <a:r>
                        <a:rPr lang="ja-JP" sz="3200" b="1" kern="0" dirty="0">
                          <a:solidFill>
                            <a:srgbClr val="1F3864"/>
                          </a:solidFill>
                          <a:latin typeface="Century"/>
                          <a:ea typeface="HGPｺﾞｼｯｸM"/>
                          <a:cs typeface="ＭＳゴシック"/>
                        </a:rPr>
                        <a:t>自宅環境、周辺環境</a:t>
                      </a:r>
                      <a:endParaRPr lang="ja-JP" sz="3200" b="1" kern="100" dirty="0">
                        <a:latin typeface="Century"/>
                        <a:ea typeface="ＭＳ 明朝"/>
                        <a:cs typeface="Times New Roman"/>
                      </a:endParaRPr>
                    </a:p>
                  </a:txBody>
                  <a:tcPr marL="68580" marR="68580" marT="32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l">
                        <a:spcAft>
                          <a:spcPts val="0"/>
                        </a:spcAft>
                      </a:pPr>
                      <a:r>
                        <a:rPr lang="ja-JP" sz="3200" b="1" kern="0" dirty="0">
                          <a:solidFill>
                            <a:srgbClr val="FF0000"/>
                          </a:solidFill>
                          <a:latin typeface="Century"/>
                          <a:ea typeface="HGPｺﾞｼｯｸM"/>
                          <a:cs typeface="ＭＳゴシック"/>
                        </a:rPr>
                        <a:t>・再発防止に向けた健康管</a:t>
                      </a:r>
                      <a:endParaRPr lang="en-US" altLang="ja-JP" sz="3200" b="1" kern="0" dirty="0">
                        <a:solidFill>
                          <a:srgbClr val="FF0000"/>
                        </a:solidFill>
                        <a:latin typeface="Century"/>
                        <a:ea typeface="HGPｺﾞｼｯｸM"/>
                        <a:cs typeface="ＭＳゴシック"/>
                      </a:endParaRPr>
                    </a:p>
                    <a:p>
                      <a:pPr marL="127000" indent="-127000" algn="l">
                        <a:spcAft>
                          <a:spcPts val="0"/>
                        </a:spcAft>
                      </a:pPr>
                      <a:r>
                        <a:rPr lang="ja-JP" altLang="en-US" sz="3200" b="1" kern="0" dirty="0">
                          <a:solidFill>
                            <a:srgbClr val="FF0000"/>
                          </a:solidFill>
                          <a:latin typeface="Century"/>
                          <a:ea typeface="HGPｺﾞｼｯｸM"/>
                          <a:cs typeface="ＭＳゴシック"/>
                        </a:rPr>
                        <a:t>　</a:t>
                      </a:r>
                      <a:r>
                        <a:rPr lang="ja-JP" sz="3200" b="1" kern="0" dirty="0">
                          <a:solidFill>
                            <a:srgbClr val="FF0000"/>
                          </a:solidFill>
                          <a:latin typeface="Century"/>
                          <a:ea typeface="HGPｺﾞｼｯｸM"/>
                          <a:cs typeface="ＭＳゴシック"/>
                        </a:rPr>
                        <a:t>理の目安を共有する為。</a:t>
                      </a:r>
                      <a:endParaRPr lang="ja-JP" sz="3200" b="1" kern="100" dirty="0">
                        <a:latin typeface="Century"/>
                        <a:ea typeface="ＭＳ 明朝"/>
                        <a:cs typeface="Times New Roman"/>
                      </a:endParaRPr>
                    </a:p>
                    <a:p>
                      <a:pPr marL="127000" indent="-127000" algn="l">
                        <a:spcAft>
                          <a:spcPts val="0"/>
                        </a:spcAft>
                      </a:pPr>
                      <a:r>
                        <a:rPr lang="ja-JP" sz="3200" b="1" kern="0" dirty="0">
                          <a:solidFill>
                            <a:srgbClr val="FF0000"/>
                          </a:solidFill>
                          <a:latin typeface="Century"/>
                          <a:ea typeface="HGPｺﾞｼｯｸM"/>
                          <a:cs typeface="ＭＳゴシック"/>
                        </a:rPr>
                        <a:t>・治療継続に必要な事項を把握する為。</a:t>
                      </a:r>
                      <a:endParaRPr lang="en-US" altLang="ja-JP" sz="3200" b="1" kern="0" dirty="0">
                        <a:solidFill>
                          <a:srgbClr val="FF0000"/>
                        </a:solidFill>
                        <a:latin typeface="Century"/>
                        <a:ea typeface="HGPｺﾞｼｯｸM"/>
                        <a:cs typeface="ＭＳゴシック"/>
                      </a:endParaRPr>
                    </a:p>
                    <a:p>
                      <a:pPr marL="127000" indent="-127000" algn="l">
                        <a:spcAft>
                          <a:spcPts val="0"/>
                        </a:spcAft>
                      </a:pPr>
                      <a:endParaRPr lang="en-US" altLang="ja-JP" sz="3200" b="1" kern="0" dirty="0">
                        <a:solidFill>
                          <a:srgbClr val="FF0000"/>
                        </a:solidFill>
                        <a:latin typeface="Century"/>
                        <a:ea typeface="HGPｺﾞｼｯｸM"/>
                        <a:cs typeface="Times New Roman"/>
                      </a:endParaRPr>
                    </a:p>
                    <a:p>
                      <a:pPr marL="127000" indent="-127000" algn="l">
                        <a:spcAft>
                          <a:spcPts val="0"/>
                        </a:spcAft>
                      </a:pPr>
                      <a:endParaRPr lang="ja-JP" sz="3200" b="1" kern="100" dirty="0">
                        <a:latin typeface="Century"/>
                        <a:ea typeface="ＭＳ 明朝"/>
                        <a:cs typeface="Times New Roman"/>
                      </a:endParaRPr>
                    </a:p>
                    <a:p>
                      <a:pPr marL="127000" indent="-127000" algn="l">
                        <a:spcAft>
                          <a:spcPts val="0"/>
                        </a:spcAft>
                      </a:pPr>
                      <a:r>
                        <a:rPr lang="ja-JP" sz="3200" b="1" kern="0" dirty="0">
                          <a:solidFill>
                            <a:srgbClr val="1F3864"/>
                          </a:solidFill>
                          <a:latin typeface="Century"/>
                          <a:ea typeface="HGPｺﾞｼｯｸM"/>
                          <a:cs typeface="ＭＳゴシック"/>
                        </a:rPr>
                        <a:t>・脳血管障害により日常生活のどの場面に障害が出るのか具体的にイメージする為。</a:t>
                      </a:r>
                      <a:endParaRPr lang="ja-JP" sz="3200" b="1" kern="100" dirty="0">
                        <a:latin typeface="Century"/>
                        <a:ea typeface="ＭＳ 明朝"/>
                        <a:cs typeface="Times New Roman"/>
                      </a:endParaRPr>
                    </a:p>
                    <a:p>
                      <a:pPr marL="127000" indent="-127000" algn="l">
                        <a:spcAft>
                          <a:spcPts val="0"/>
                        </a:spcAft>
                      </a:pPr>
                      <a:r>
                        <a:rPr lang="ja-JP" sz="3200" b="1" kern="0" dirty="0">
                          <a:solidFill>
                            <a:srgbClr val="1F3864"/>
                          </a:solidFill>
                          <a:latin typeface="Century"/>
                          <a:ea typeface="HGPｺﾞｼｯｸM"/>
                          <a:cs typeface="ＭＳゴシック"/>
                        </a:rPr>
                        <a:t>・家族の介護負担がどの程度か把握する為。</a:t>
                      </a:r>
                      <a:endParaRPr lang="en-US" altLang="ja-JP" sz="3200" b="1" kern="0" dirty="0">
                        <a:solidFill>
                          <a:srgbClr val="1F3864"/>
                        </a:solidFill>
                        <a:latin typeface="Century"/>
                        <a:ea typeface="HGPｺﾞｼｯｸM"/>
                        <a:cs typeface="ＭＳゴシック"/>
                      </a:endParaRPr>
                    </a:p>
                    <a:p>
                      <a:pPr marL="127000" indent="-127000" algn="l">
                        <a:spcAft>
                          <a:spcPts val="0"/>
                        </a:spcAft>
                      </a:pPr>
                      <a:endParaRPr lang="ja-JP" sz="3200" b="1" kern="100" dirty="0">
                        <a:latin typeface="Century"/>
                        <a:ea typeface="ＭＳ 明朝"/>
                        <a:cs typeface="Times New Roman"/>
                      </a:endParaRPr>
                    </a:p>
                    <a:p>
                      <a:pPr algn="l">
                        <a:spcAft>
                          <a:spcPts val="0"/>
                        </a:spcAft>
                      </a:pPr>
                      <a:r>
                        <a:rPr lang="ja-JP" altLang="en-US" sz="3200" b="1" kern="0" dirty="0">
                          <a:solidFill>
                            <a:srgbClr val="FF0000"/>
                          </a:solidFill>
                          <a:latin typeface="Century"/>
                          <a:ea typeface="HGPｺﾞｼｯｸM"/>
                          <a:cs typeface="ＭＳゴシック"/>
                        </a:rPr>
                        <a:t>・</a:t>
                      </a:r>
                      <a:r>
                        <a:rPr lang="ja-JP" sz="3200" b="1" kern="0" dirty="0">
                          <a:solidFill>
                            <a:srgbClr val="FF0000"/>
                          </a:solidFill>
                          <a:latin typeface="Century"/>
                          <a:ea typeface="HGPｺﾞｼｯｸM"/>
                          <a:cs typeface="ＭＳゴシック"/>
                        </a:rPr>
                        <a:t>障害の程度や達成可能な状</a:t>
                      </a:r>
                      <a:endParaRPr lang="en-US" altLang="ja-JP" sz="3200" b="1" kern="0" dirty="0">
                        <a:solidFill>
                          <a:srgbClr val="FF0000"/>
                        </a:solidFill>
                        <a:latin typeface="Century"/>
                        <a:ea typeface="HGPｺﾞｼｯｸM"/>
                        <a:cs typeface="ＭＳゴシック"/>
                      </a:endParaRPr>
                    </a:p>
                    <a:p>
                      <a:pPr algn="l">
                        <a:spcAft>
                          <a:spcPts val="0"/>
                        </a:spcAft>
                      </a:pPr>
                      <a:r>
                        <a:rPr lang="ja-JP" altLang="en-US" sz="3200" b="1" kern="0" dirty="0">
                          <a:solidFill>
                            <a:srgbClr val="FF0000"/>
                          </a:solidFill>
                          <a:latin typeface="Century"/>
                          <a:ea typeface="HGPｺﾞｼｯｸM"/>
                          <a:cs typeface="ＭＳゴシック"/>
                        </a:rPr>
                        <a:t>　</a:t>
                      </a:r>
                      <a:r>
                        <a:rPr lang="ja-JP" sz="3200" b="1" kern="0" dirty="0">
                          <a:solidFill>
                            <a:srgbClr val="FF0000"/>
                          </a:solidFill>
                          <a:latin typeface="Century"/>
                          <a:ea typeface="HGPｺﾞｼｯｸM"/>
                          <a:cs typeface="ＭＳゴシック"/>
                        </a:rPr>
                        <a:t>態像を把握し、退院後の生</a:t>
                      </a:r>
                      <a:endParaRPr lang="en-US" altLang="ja-JP" sz="3200" b="1" kern="0" dirty="0">
                        <a:solidFill>
                          <a:srgbClr val="FF0000"/>
                        </a:solidFill>
                        <a:latin typeface="Century"/>
                        <a:ea typeface="HGPｺﾞｼｯｸM"/>
                        <a:cs typeface="ＭＳゴシック"/>
                      </a:endParaRPr>
                    </a:p>
                    <a:p>
                      <a:pPr algn="l">
                        <a:spcAft>
                          <a:spcPts val="0"/>
                        </a:spcAft>
                      </a:pPr>
                      <a:r>
                        <a:rPr lang="ja-JP" altLang="en-US" sz="3200" b="1" kern="0" dirty="0">
                          <a:solidFill>
                            <a:srgbClr val="FF0000"/>
                          </a:solidFill>
                          <a:latin typeface="Century"/>
                          <a:ea typeface="HGPｺﾞｼｯｸM"/>
                          <a:cs typeface="ＭＳゴシック"/>
                        </a:rPr>
                        <a:t>　</a:t>
                      </a:r>
                      <a:r>
                        <a:rPr lang="ja-JP" sz="3200" b="1" kern="0" dirty="0">
                          <a:solidFill>
                            <a:srgbClr val="FF0000"/>
                          </a:solidFill>
                          <a:latin typeface="Century"/>
                          <a:ea typeface="HGPｺﾞｼｯｸM"/>
                          <a:cs typeface="ＭＳゴシック"/>
                        </a:rPr>
                        <a:t>活動作をイメージする為。</a:t>
                      </a:r>
                      <a:endParaRPr lang="en-US" altLang="ja-JP" sz="3200" b="1" kern="0" dirty="0">
                        <a:solidFill>
                          <a:srgbClr val="FF0000"/>
                        </a:solidFill>
                        <a:latin typeface="Century"/>
                        <a:ea typeface="HGPｺﾞｼｯｸM"/>
                        <a:cs typeface="ＭＳゴシック"/>
                      </a:endParaRPr>
                    </a:p>
                    <a:p>
                      <a:pPr algn="l">
                        <a:spcAft>
                          <a:spcPts val="0"/>
                        </a:spcAft>
                      </a:pPr>
                      <a:endParaRPr lang="en-US" altLang="ja-JP" sz="3200" b="1" kern="0" dirty="0">
                        <a:solidFill>
                          <a:srgbClr val="FF0000"/>
                        </a:solidFill>
                        <a:latin typeface="Century"/>
                        <a:ea typeface="HGPｺﾞｼｯｸM"/>
                        <a:cs typeface="Times New Roman"/>
                      </a:endParaRPr>
                    </a:p>
                    <a:p>
                      <a:pPr algn="l">
                        <a:spcAft>
                          <a:spcPts val="0"/>
                        </a:spcAft>
                      </a:pPr>
                      <a:endParaRPr lang="ja-JP" sz="3200" b="1" kern="100" dirty="0">
                        <a:latin typeface="Century"/>
                        <a:ea typeface="ＭＳ 明朝"/>
                        <a:cs typeface="Times New Roman"/>
                      </a:endParaRPr>
                    </a:p>
                    <a:p>
                      <a:pPr algn="l">
                        <a:spcAft>
                          <a:spcPts val="0"/>
                        </a:spcAft>
                      </a:pPr>
                      <a:r>
                        <a:rPr lang="ja-JP" altLang="en-US" sz="3200" b="1" kern="0" dirty="0">
                          <a:solidFill>
                            <a:srgbClr val="1F3864"/>
                          </a:solidFill>
                          <a:latin typeface="Century"/>
                          <a:ea typeface="HGPｺﾞｼｯｸM"/>
                          <a:cs typeface="ＭＳゴシック"/>
                        </a:rPr>
                        <a:t>・</a:t>
                      </a:r>
                      <a:r>
                        <a:rPr lang="ja-JP" sz="3200" b="1" kern="0" dirty="0">
                          <a:solidFill>
                            <a:srgbClr val="1F3864"/>
                          </a:solidFill>
                          <a:latin typeface="Century"/>
                          <a:ea typeface="HGPｺﾞｼｯｸM"/>
                          <a:cs typeface="ＭＳゴシック"/>
                        </a:rPr>
                        <a:t>障害と生活場面の双方を確</a:t>
                      </a:r>
                      <a:endParaRPr lang="en-US" altLang="ja-JP" sz="3200" b="1" kern="0" dirty="0">
                        <a:solidFill>
                          <a:srgbClr val="1F3864"/>
                        </a:solidFill>
                        <a:latin typeface="Century"/>
                        <a:ea typeface="HGPｺﾞｼｯｸM"/>
                        <a:cs typeface="ＭＳゴシック"/>
                      </a:endParaRPr>
                    </a:p>
                    <a:p>
                      <a:pPr algn="l">
                        <a:spcAft>
                          <a:spcPts val="0"/>
                        </a:spcAft>
                      </a:pPr>
                      <a:r>
                        <a:rPr lang="ja-JP" altLang="en-US" sz="3200" b="1" kern="0" dirty="0">
                          <a:solidFill>
                            <a:srgbClr val="1F3864"/>
                          </a:solidFill>
                          <a:latin typeface="Century"/>
                          <a:ea typeface="HGPｺﾞｼｯｸM"/>
                          <a:cs typeface="ＭＳゴシック"/>
                        </a:rPr>
                        <a:t>　</a:t>
                      </a:r>
                      <a:r>
                        <a:rPr lang="ja-JP" sz="3200" b="1" kern="0" dirty="0">
                          <a:solidFill>
                            <a:srgbClr val="1F3864"/>
                          </a:solidFill>
                          <a:latin typeface="Century"/>
                          <a:ea typeface="HGPｺﾞｼｯｸM"/>
                          <a:cs typeface="ＭＳゴシック"/>
                        </a:rPr>
                        <a:t>認しながら、退院後の生活</a:t>
                      </a:r>
                      <a:endParaRPr lang="en-US" altLang="ja-JP" sz="3200" b="1" kern="0" dirty="0">
                        <a:solidFill>
                          <a:srgbClr val="1F3864"/>
                        </a:solidFill>
                        <a:latin typeface="Century"/>
                        <a:ea typeface="HGPｺﾞｼｯｸM"/>
                        <a:cs typeface="ＭＳゴシック"/>
                      </a:endParaRPr>
                    </a:p>
                    <a:p>
                      <a:pPr algn="l">
                        <a:spcAft>
                          <a:spcPts val="0"/>
                        </a:spcAft>
                      </a:pPr>
                      <a:r>
                        <a:rPr lang="ja-JP" altLang="en-US" sz="3200" b="1" kern="0" dirty="0">
                          <a:solidFill>
                            <a:srgbClr val="1F3864"/>
                          </a:solidFill>
                          <a:latin typeface="Century"/>
                          <a:ea typeface="HGPｺﾞｼｯｸM"/>
                          <a:cs typeface="ＭＳゴシック"/>
                        </a:rPr>
                        <a:t>　</a:t>
                      </a:r>
                      <a:r>
                        <a:rPr lang="ja-JP" sz="3200" b="1" kern="0" dirty="0">
                          <a:solidFill>
                            <a:srgbClr val="1F3864"/>
                          </a:solidFill>
                          <a:latin typeface="Century"/>
                          <a:ea typeface="HGPｺﾞｼｯｸM"/>
                          <a:cs typeface="ＭＳゴシック"/>
                        </a:rPr>
                        <a:t>を具体的に把握する為。</a:t>
                      </a:r>
                      <a:endParaRPr lang="ja-JP" sz="3200" b="1" kern="100" dirty="0">
                        <a:latin typeface="Century"/>
                        <a:ea typeface="ＭＳ 明朝"/>
                        <a:cs typeface="Times New Roman"/>
                      </a:endParaRPr>
                    </a:p>
                  </a:txBody>
                  <a:tcPr marL="68580" marR="68580" marT="32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3200" b="1" kern="0" dirty="0">
                          <a:solidFill>
                            <a:srgbClr val="FF0000"/>
                          </a:solidFill>
                          <a:latin typeface="Century"/>
                          <a:ea typeface="HGPｺﾞｼｯｸM"/>
                          <a:cs typeface="ＭＳゴシック"/>
                        </a:rPr>
                        <a:t>・主治医や看護師からの聞き</a:t>
                      </a:r>
                      <a:endParaRPr lang="en-US" altLang="ja-JP" sz="3200" b="1" kern="0" dirty="0">
                        <a:solidFill>
                          <a:srgbClr val="FF0000"/>
                        </a:solidFill>
                        <a:latin typeface="Century"/>
                        <a:ea typeface="HGPｺﾞｼｯｸM"/>
                        <a:cs typeface="ＭＳゴシック"/>
                      </a:endParaRPr>
                    </a:p>
                    <a:p>
                      <a:pPr algn="l">
                        <a:spcAft>
                          <a:spcPts val="0"/>
                        </a:spcAft>
                      </a:pPr>
                      <a:r>
                        <a:rPr lang="ja-JP" altLang="en-US" sz="3200" b="1" kern="0" dirty="0">
                          <a:solidFill>
                            <a:srgbClr val="FF0000"/>
                          </a:solidFill>
                          <a:latin typeface="Century"/>
                          <a:ea typeface="HGPｺﾞｼｯｸM"/>
                          <a:cs typeface="ＭＳゴシック"/>
                        </a:rPr>
                        <a:t>　</a:t>
                      </a:r>
                      <a:r>
                        <a:rPr lang="ja-JP" sz="3200" b="1" kern="0" dirty="0">
                          <a:solidFill>
                            <a:srgbClr val="FF0000"/>
                          </a:solidFill>
                          <a:latin typeface="Century"/>
                          <a:ea typeface="HGPｺﾞｼｯｸM"/>
                          <a:cs typeface="ＭＳゴシック"/>
                        </a:rPr>
                        <a:t>取り</a:t>
                      </a:r>
                      <a:endParaRPr lang="en-US" altLang="ja-JP" sz="3200" b="1" kern="0" dirty="0">
                        <a:solidFill>
                          <a:srgbClr val="FF0000"/>
                        </a:solidFill>
                        <a:latin typeface="Century"/>
                        <a:ea typeface="HGPｺﾞｼｯｸM"/>
                        <a:cs typeface="ＭＳゴシック"/>
                      </a:endParaRPr>
                    </a:p>
                    <a:p>
                      <a:pPr algn="l">
                        <a:spcAft>
                          <a:spcPts val="0"/>
                        </a:spcAft>
                      </a:pPr>
                      <a:endParaRPr lang="en-US" altLang="ja-JP" sz="3200" b="1" kern="0" dirty="0">
                        <a:solidFill>
                          <a:srgbClr val="FF0000"/>
                        </a:solidFill>
                        <a:latin typeface="Century"/>
                        <a:ea typeface="HGPｺﾞｼｯｸM"/>
                        <a:cs typeface="Times New Roman"/>
                      </a:endParaRPr>
                    </a:p>
                    <a:p>
                      <a:pPr algn="l">
                        <a:spcAft>
                          <a:spcPts val="0"/>
                        </a:spcAft>
                      </a:pPr>
                      <a:endParaRPr lang="en-US" altLang="ja-JP" sz="3200" b="1" kern="0" dirty="0">
                        <a:solidFill>
                          <a:srgbClr val="FF0000"/>
                        </a:solidFill>
                        <a:latin typeface="Century"/>
                        <a:ea typeface="HGPｺﾞｼｯｸM"/>
                        <a:cs typeface="Times New Roman"/>
                      </a:endParaRPr>
                    </a:p>
                    <a:p>
                      <a:pPr algn="l">
                        <a:spcAft>
                          <a:spcPts val="0"/>
                        </a:spcAft>
                      </a:pPr>
                      <a:endParaRPr lang="en-US" altLang="ja-JP" sz="3200" b="1" kern="0" dirty="0">
                        <a:solidFill>
                          <a:srgbClr val="FF0000"/>
                        </a:solidFill>
                        <a:latin typeface="Century"/>
                        <a:ea typeface="HGPｺﾞｼｯｸM"/>
                        <a:cs typeface="Times New Roman"/>
                      </a:endParaRPr>
                    </a:p>
                    <a:p>
                      <a:pPr algn="l">
                        <a:spcAft>
                          <a:spcPts val="0"/>
                        </a:spcAft>
                      </a:pPr>
                      <a:endParaRPr lang="ja-JP" sz="3200" b="1" kern="100" dirty="0">
                        <a:latin typeface="Century"/>
                        <a:ea typeface="ＭＳ 明朝"/>
                        <a:cs typeface="Times New Roman"/>
                      </a:endParaRPr>
                    </a:p>
                    <a:p>
                      <a:pPr marL="127000" indent="-127000" algn="l">
                        <a:spcAft>
                          <a:spcPts val="0"/>
                        </a:spcAft>
                      </a:pPr>
                      <a:r>
                        <a:rPr lang="ja-JP" sz="3200" b="1" kern="0" dirty="0">
                          <a:solidFill>
                            <a:srgbClr val="1F3864"/>
                          </a:solidFill>
                          <a:latin typeface="Century"/>
                          <a:ea typeface="HGPｺﾞｼｯｸM"/>
                          <a:cs typeface="ＭＳゴシック"/>
                        </a:rPr>
                        <a:t>・主治医やリハビリスタッフからの聞き取り</a:t>
                      </a:r>
                      <a:endParaRPr lang="ja-JP" sz="3200" b="1" kern="100" dirty="0">
                        <a:latin typeface="Century"/>
                        <a:ea typeface="ＭＳ 明朝"/>
                        <a:cs typeface="Times New Roman"/>
                      </a:endParaRPr>
                    </a:p>
                    <a:p>
                      <a:pPr algn="l">
                        <a:spcAft>
                          <a:spcPts val="0"/>
                        </a:spcAft>
                      </a:pPr>
                      <a:r>
                        <a:rPr lang="ja-JP" sz="3200" b="1" kern="0" dirty="0">
                          <a:solidFill>
                            <a:srgbClr val="1F3864"/>
                          </a:solidFill>
                          <a:latin typeface="Century"/>
                          <a:ea typeface="HGPｺﾞｼｯｸM"/>
                          <a:cs typeface="ＭＳゴシック"/>
                        </a:rPr>
                        <a:t>・病院内の動きを観て確認</a:t>
                      </a:r>
                      <a:endParaRPr lang="en-US" altLang="ja-JP" sz="3200" b="1" kern="0" dirty="0">
                        <a:solidFill>
                          <a:srgbClr val="1F3864"/>
                        </a:solidFill>
                        <a:latin typeface="Century"/>
                        <a:ea typeface="HGPｺﾞｼｯｸM"/>
                        <a:cs typeface="ＭＳゴシック"/>
                      </a:endParaRPr>
                    </a:p>
                    <a:p>
                      <a:pPr algn="l">
                        <a:spcAft>
                          <a:spcPts val="0"/>
                        </a:spcAft>
                      </a:pPr>
                      <a:endParaRPr lang="en-US" altLang="ja-JP" sz="3200" b="1" kern="0" dirty="0">
                        <a:solidFill>
                          <a:srgbClr val="1F3864"/>
                        </a:solidFill>
                        <a:latin typeface="Century"/>
                        <a:ea typeface="HGPｺﾞｼｯｸM"/>
                        <a:cs typeface="Times New Roman"/>
                      </a:endParaRPr>
                    </a:p>
                    <a:p>
                      <a:pPr algn="l">
                        <a:spcAft>
                          <a:spcPts val="0"/>
                        </a:spcAft>
                      </a:pPr>
                      <a:endParaRPr lang="en-US" altLang="ja-JP" sz="3200" b="1" kern="0" dirty="0">
                        <a:solidFill>
                          <a:srgbClr val="1F3864"/>
                        </a:solidFill>
                        <a:latin typeface="Century"/>
                        <a:ea typeface="HGPｺﾞｼｯｸM"/>
                        <a:cs typeface="Times New Roman"/>
                      </a:endParaRPr>
                    </a:p>
                    <a:p>
                      <a:pPr algn="l">
                        <a:spcAft>
                          <a:spcPts val="0"/>
                        </a:spcAft>
                      </a:pPr>
                      <a:endParaRPr lang="ja-JP" sz="3200" b="1" kern="100" dirty="0">
                        <a:latin typeface="Century"/>
                        <a:ea typeface="ＭＳ 明朝"/>
                        <a:cs typeface="Times New Roman"/>
                      </a:endParaRPr>
                    </a:p>
                    <a:p>
                      <a:pPr marL="127000" indent="-127000" algn="l">
                        <a:spcAft>
                          <a:spcPts val="0"/>
                        </a:spcAft>
                      </a:pPr>
                      <a:r>
                        <a:rPr lang="ja-JP" sz="3200" b="1" kern="0" dirty="0">
                          <a:solidFill>
                            <a:srgbClr val="FF0000"/>
                          </a:solidFill>
                          <a:latin typeface="Century"/>
                          <a:ea typeface="HGPｺﾞｼｯｸM"/>
                          <a:cs typeface="ＭＳゴシック"/>
                        </a:rPr>
                        <a:t>・リハビリスタッフからの聞き取りとリハビリ場面の見学</a:t>
                      </a:r>
                      <a:endParaRPr lang="ja-JP" sz="3200" b="1" kern="100" dirty="0">
                        <a:latin typeface="Century"/>
                        <a:ea typeface="ＭＳ 明朝"/>
                        <a:cs typeface="Times New Roman"/>
                      </a:endParaRPr>
                    </a:p>
                    <a:p>
                      <a:pPr marL="127000" indent="-127000" algn="l">
                        <a:spcAft>
                          <a:spcPts val="0"/>
                        </a:spcAft>
                      </a:pPr>
                      <a:r>
                        <a:rPr lang="ja-JP" sz="3200" b="1" kern="0" dirty="0">
                          <a:solidFill>
                            <a:srgbClr val="FF0000"/>
                          </a:solidFill>
                          <a:latin typeface="Century"/>
                          <a:ea typeface="HGPｺﾞｼｯｸM"/>
                          <a:cs typeface="ＭＳゴシック"/>
                        </a:rPr>
                        <a:t>・本人や家族の意欲や気持ちの聞き取り</a:t>
                      </a:r>
                      <a:endParaRPr lang="en-US" altLang="ja-JP" sz="3200" b="1" kern="0" dirty="0">
                        <a:solidFill>
                          <a:srgbClr val="FF0000"/>
                        </a:solidFill>
                        <a:latin typeface="Century"/>
                        <a:ea typeface="HGPｺﾞｼｯｸM"/>
                        <a:cs typeface="ＭＳゴシック"/>
                      </a:endParaRPr>
                    </a:p>
                    <a:p>
                      <a:pPr marL="127000" indent="-127000" algn="l">
                        <a:spcAft>
                          <a:spcPts val="0"/>
                        </a:spcAft>
                      </a:pPr>
                      <a:endParaRPr lang="ja-JP" sz="3200" b="1" kern="100" dirty="0">
                        <a:latin typeface="Century"/>
                        <a:ea typeface="ＭＳ 明朝"/>
                        <a:cs typeface="Times New Roman"/>
                      </a:endParaRPr>
                    </a:p>
                    <a:p>
                      <a:pPr algn="l">
                        <a:spcAft>
                          <a:spcPts val="0"/>
                        </a:spcAft>
                      </a:pPr>
                      <a:r>
                        <a:rPr lang="ja-JP" altLang="en-US" sz="3200" b="1" kern="0" dirty="0">
                          <a:solidFill>
                            <a:srgbClr val="1F3864"/>
                          </a:solidFill>
                          <a:latin typeface="Century"/>
                          <a:ea typeface="HGPｺﾞｼｯｸM"/>
                          <a:cs typeface="ＭＳゴシック"/>
                        </a:rPr>
                        <a:t>・</a:t>
                      </a:r>
                      <a:r>
                        <a:rPr lang="ja-JP" sz="3200" b="1" kern="0" dirty="0">
                          <a:solidFill>
                            <a:srgbClr val="1F3864"/>
                          </a:solidFill>
                          <a:latin typeface="Century"/>
                          <a:ea typeface="HGPｺﾞｼｯｸM"/>
                          <a:cs typeface="ＭＳゴシック"/>
                        </a:rPr>
                        <a:t>自宅訪問による確認</a:t>
                      </a:r>
                      <a:endParaRPr lang="ja-JP" sz="3200" b="1" kern="100" dirty="0">
                        <a:latin typeface="Century"/>
                        <a:ea typeface="ＭＳ 明朝"/>
                        <a:cs typeface="Times New Roman"/>
                      </a:endParaRPr>
                    </a:p>
                  </a:txBody>
                  <a:tcPr marL="68580" marR="68580" marT="32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Rectangle 1"/>
          <p:cNvSpPr>
            <a:spLocks noChangeArrowheads="1"/>
          </p:cNvSpPr>
          <p:nvPr/>
        </p:nvSpPr>
        <p:spPr bwMode="auto">
          <a:xfrm>
            <a:off x="3458095" y="-29666"/>
            <a:ext cx="12797905" cy="923330"/>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ja-JP" sz="4400" b="1" dirty="0"/>
              <a:t>　演習①　【テキスト</a:t>
            </a:r>
            <a:r>
              <a:rPr lang="en-US" altLang="ja-JP" sz="4400" b="1" dirty="0"/>
              <a:t>P131</a:t>
            </a:r>
            <a:r>
              <a:rPr lang="ja-JP" altLang="ja-JP" sz="4400" b="1" dirty="0"/>
              <a:t>】　</a:t>
            </a:r>
            <a:r>
              <a:rPr lang="ja-JP" altLang="ja-JP" sz="5400" b="1" dirty="0">
                <a:solidFill>
                  <a:srgbClr val="FF0000"/>
                </a:solidFill>
              </a:rPr>
              <a:t>　</a:t>
            </a:r>
            <a:r>
              <a:rPr lang="ja-JP" altLang="ja-JP" sz="5400" dirty="0">
                <a:solidFill>
                  <a:srgbClr val="00B050"/>
                </a:solidFill>
                <a:latin typeface="HGP創英角ﾎﾟｯﾌﾟ体" pitchFamily="50" charset="-128"/>
                <a:ea typeface="HGP創英角ﾎﾟｯﾌﾟ体" pitchFamily="50" charset="-128"/>
              </a:rPr>
              <a:t>【記載例】</a:t>
            </a:r>
            <a:endParaRPr kumimoji="0" lang="ja-JP" altLang="ja-JP" sz="5400" dirty="0">
              <a:solidFill>
                <a:srgbClr val="00B050"/>
              </a:solidFill>
              <a:latin typeface="HGP創英角ﾎﾟｯﾌﾟ体" pitchFamily="50" charset="-128"/>
              <a:ea typeface="HGP創英角ﾎﾟｯﾌﾟ体" pitchFamily="50" charset="-128"/>
            </a:endParaRPr>
          </a:p>
        </p:txBody>
      </p:sp>
      <p:sp>
        <p:nvSpPr>
          <p:cNvPr id="5" name="正方形/長方形 4"/>
          <p:cNvSpPr/>
          <p:nvPr/>
        </p:nvSpPr>
        <p:spPr>
          <a:xfrm>
            <a:off x="0" y="0"/>
            <a:ext cx="3458094" cy="900000"/>
          </a:xfrm>
          <a:prstGeom prst="rect">
            <a:avLst/>
          </a:prstGeom>
          <a:solidFill>
            <a:srgbClr val="FFC000"/>
          </a:solidFill>
        </p:spPr>
        <p:txBody>
          <a:bodyPr wrap="square" anchor="ctr" anchorCtr="1">
            <a:spAutoFit/>
          </a:bodyPr>
          <a:lstStyle/>
          <a:p>
            <a:r>
              <a:rPr lang="zh-TW" altLang="en-US" sz="4000" dirty="0">
                <a:solidFill>
                  <a:schemeClr val="bg1"/>
                </a:solidFill>
                <a:latin typeface="HGP創英角ﾎﾟｯﾌﾟ体" panose="040B0A00000000000000" pitchFamily="50" charset="-128"/>
                <a:ea typeface="HGP創英角ﾎﾟｯﾌﾟ体" panose="040B0A00000000000000" pitchFamily="50" charset="-128"/>
              </a:rPr>
              <a:t>「</a:t>
            </a: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脳血管疾患</a:t>
            </a:r>
            <a:r>
              <a:rPr lang="zh-TW" altLang="en-US" sz="4000" dirty="0">
                <a:solidFill>
                  <a:schemeClr val="bg1"/>
                </a:solidFill>
                <a:latin typeface="HGP創英角ﾎﾟｯﾌﾟ体" panose="040B0A00000000000000" pitchFamily="50" charset="-128"/>
                <a:ea typeface="HGP創英角ﾎﾟｯﾌﾟ体" panose="040B0A00000000000000" pitchFamily="50" charset="-128"/>
              </a:rPr>
              <a:t>」</a:t>
            </a:r>
          </a:p>
        </p:txBody>
      </p:sp>
    </p:spTree>
    <p:extLst>
      <p:ext uri="{BB962C8B-B14F-4D97-AF65-F5344CB8AC3E}">
        <p14:creationId xmlns:p14="http://schemas.microsoft.com/office/powerpoint/2010/main" val="10942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1723" y="795309"/>
            <a:ext cx="14020800" cy="2356556"/>
          </a:xfrm>
          <a:solidFill>
            <a:schemeClr val="accent1">
              <a:lumMod val="40000"/>
              <a:lumOff val="60000"/>
            </a:schemeClr>
          </a:solidFill>
        </p:spPr>
        <p:txBody>
          <a:bodyPr/>
          <a:lstStyle/>
          <a:p>
            <a:pPr algn="ctr"/>
            <a:r>
              <a:rPr kumimoji="1" lang="ja-JP" altLang="en-US" dirty="0"/>
              <a:t>講義②　</a:t>
            </a:r>
            <a:r>
              <a:rPr lang="ja-JP" altLang="ja-JP" b="1" dirty="0">
                <a:effectLst>
                  <a:outerShdw blurRad="38100" dist="38100" dir="2700000" algn="tl">
                    <a:srgbClr val="000000">
                      <a:alpha val="43137"/>
                    </a:srgbClr>
                  </a:outerShdw>
                </a:effectLst>
              </a:rPr>
              <a:t>事例の読み込み</a:t>
            </a:r>
            <a:endParaRPr kumimoji="1" lang="ja-JP" altLang="en-US" dirty="0">
              <a:effectLst>
                <a:outerShdw blurRad="38100" dist="38100" dir="2700000" algn="tl">
                  <a:srgbClr val="000000">
                    <a:alpha val="43137"/>
                  </a:srgbClr>
                </a:outerShdw>
              </a:effectLst>
            </a:endParaRPr>
          </a:p>
        </p:txBody>
      </p:sp>
      <p:sp>
        <p:nvSpPr>
          <p:cNvPr id="3" name="スライド番号プレースホルダー 2"/>
          <p:cNvSpPr>
            <a:spLocks noGrp="1"/>
          </p:cNvSpPr>
          <p:nvPr>
            <p:ph type="sldNum" sz="quarter" idx="12"/>
          </p:nvPr>
        </p:nvSpPr>
        <p:spPr>
          <a:xfrm>
            <a:off x="11712398" y="11216570"/>
            <a:ext cx="3793067" cy="649111"/>
          </a:xfrm>
        </p:spPr>
        <p:txBody>
          <a:bodyPr/>
          <a:lstStyle/>
          <a:p>
            <a:fld id="{9F8524E6-B2B5-4881-B86F-F6ECDF80A2A9}" type="slidenum">
              <a:rPr kumimoji="1" lang="ja-JP" altLang="en-US" smtClean="0"/>
              <a:pPr/>
              <a:t>17</a:t>
            </a:fld>
            <a:endParaRPr kumimoji="1" lang="ja-JP" altLang="en-US"/>
          </a:p>
        </p:txBody>
      </p:sp>
      <p:sp>
        <p:nvSpPr>
          <p:cNvPr id="4098" name="Text Box 2"/>
          <p:cNvSpPr txBox="1">
            <a:spLocks noChangeArrowheads="1"/>
          </p:cNvSpPr>
          <p:nvPr/>
        </p:nvSpPr>
        <p:spPr bwMode="auto">
          <a:xfrm>
            <a:off x="984738" y="3470030"/>
            <a:ext cx="14653847" cy="3774832"/>
          </a:xfrm>
          <a:prstGeom prst="rect">
            <a:avLst/>
          </a:prstGeom>
          <a:solidFill>
            <a:srgbClr val="B9FFB9"/>
          </a:solidFill>
          <a:ln w="9525">
            <a:solidFill>
              <a:srgbClr val="FFFFFF"/>
            </a:solidFill>
            <a:miter lim="800000"/>
            <a:headEnd/>
            <a:tailEnd/>
          </a:ln>
        </p:spPr>
        <p:txBody>
          <a:bodyPr vert="horz" wrap="square" lIns="74295" tIns="30600" rIns="74295" bIns="8890" numCol="1" anchor="t" anchorCtr="0" compatLnSpc="1">
            <a:prstTxWarp prst="textNoShape">
              <a:avLst/>
            </a:prstTxWarp>
          </a:bodyPr>
          <a:lstStyle/>
          <a:p>
            <a:pPr marL="457200" marR="0" lvl="1" indent="0" algn="l" defTabSz="914400" rtl="0" eaLnBrk="1" fontAlgn="base" latinLnBrk="0" hangingPunct="1">
              <a:lnSpc>
                <a:spcPct val="150000"/>
              </a:lnSpc>
              <a:spcBef>
                <a:spcPct val="0"/>
              </a:spcBef>
              <a:spcAft>
                <a:spcPct val="0"/>
              </a:spcAft>
              <a:buClrTx/>
              <a:buSzTx/>
              <a:buFontTx/>
              <a:buNone/>
              <a:tabLst/>
            </a:pPr>
            <a:r>
              <a:rPr kumimoji="1" lang="en-US" altLang="ja-JP" sz="5400" b="0" i="0" u="none" strike="noStrike" cap="none" normalizeH="0" baseline="0" dirty="0">
                <a:ln>
                  <a:noFill/>
                </a:ln>
                <a:solidFill>
                  <a:srgbClr val="000000"/>
                </a:solidFill>
                <a:effectLst/>
                <a:latin typeface="ＭＳ ゴシック" pitchFamily="49" charset="-128"/>
                <a:ea typeface="ＭＳ ゴシック" pitchFamily="49" charset="-128"/>
                <a:cs typeface="ＭＳ Ｐゴシック" pitchFamily="50" charset="-128"/>
              </a:rPr>
              <a:t>①</a:t>
            </a:r>
            <a:r>
              <a:rPr kumimoji="1" lang="ja-JP" altLang="en-US" sz="5400" b="0" i="0" u="none" strike="noStrike" cap="none" normalizeH="0" baseline="0" dirty="0">
                <a:ln>
                  <a:noFill/>
                </a:ln>
                <a:solidFill>
                  <a:srgbClr val="000000"/>
                </a:solidFill>
                <a:effectLst/>
                <a:latin typeface="ＭＳ ゴシック" pitchFamily="49" charset="-128"/>
                <a:ea typeface="ＭＳ ゴシック" pitchFamily="49" charset="-128"/>
                <a:cs typeface="ＭＳ Ｐゴシック" pitchFamily="50" charset="-128"/>
              </a:rPr>
              <a:t>支援経過②</a:t>
            </a:r>
            <a:r>
              <a:rPr kumimoji="1" lang="ja-JP" altLang="en-US"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a:t>
            </a:r>
            <a:r>
              <a:rPr kumimoji="1" lang="en-US" altLang="ja-JP"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P132</a:t>
            </a:r>
            <a:r>
              <a:rPr kumimoji="1" lang="ja-JP" altLang="en-US"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a:t>
            </a:r>
            <a:endParaRPr kumimoji="1" lang="ja-JP" altLang="en-US" sz="5400" b="0" i="0" u="none" strike="noStrike" cap="none" normalizeH="0" baseline="0" dirty="0">
              <a:ln>
                <a:noFill/>
              </a:ln>
              <a:solidFill>
                <a:srgbClr val="000000"/>
              </a:solidFill>
              <a:effectLst/>
              <a:latin typeface="ＭＳ ゴシック" pitchFamily="49" charset="-128"/>
              <a:ea typeface="ＭＳ ゴシック" pitchFamily="49" charset="-128"/>
              <a:cs typeface="ＭＳ Ｐゴシック" pitchFamily="50" charset="-128"/>
            </a:endParaRPr>
          </a:p>
          <a:p>
            <a:pPr marL="457200" marR="0" lvl="1" indent="0" algn="l" defTabSz="914400" rtl="0" eaLnBrk="1" fontAlgn="base" latinLnBrk="0" hangingPunct="1">
              <a:lnSpc>
                <a:spcPct val="150000"/>
              </a:lnSpc>
              <a:spcBef>
                <a:spcPct val="0"/>
              </a:spcBef>
              <a:spcAft>
                <a:spcPct val="0"/>
              </a:spcAft>
              <a:buClrTx/>
              <a:buSzTx/>
              <a:buFontTx/>
              <a:buNone/>
              <a:tabLst/>
            </a:pPr>
            <a:r>
              <a:rPr kumimoji="1" lang="ja-JP" altLang="en-US" sz="5400" b="0" i="0" u="none" strike="noStrike" cap="none" normalizeH="0" baseline="0" dirty="0">
                <a:ln>
                  <a:noFill/>
                </a:ln>
                <a:solidFill>
                  <a:srgbClr val="000000"/>
                </a:solidFill>
                <a:effectLst/>
                <a:latin typeface="ＭＳ ゴシック" pitchFamily="49" charset="-128"/>
                <a:ea typeface="ＭＳ ゴシック" pitchFamily="49" charset="-128"/>
                <a:cs typeface="ＭＳ Ｐゴシック" pitchFamily="50" charset="-128"/>
              </a:rPr>
              <a:t>②主治医意見書</a:t>
            </a:r>
            <a:r>
              <a:rPr kumimoji="1" lang="ja-JP" altLang="en-US"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a:t>
            </a:r>
            <a:r>
              <a:rPr kumimoji="1" lang="en-US" altLang="ja-JP"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P134</a:t>
            </a:r>
            <a:r>
              <a:rPr kumimoji="1" lang="ja-JP" altLang="en-US"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a:t>
            </a:r>
            <a:r>
              <a:rPr kumimoji="1" lang="en-US" altLang="ja-JP"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135</a:t>
            </a:r>
            <a:r>
              <a:rPr kumimoji="1" lang="ja-JP" altLang="en-US"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a:t>
            </a:r>
          </a:p>
          <a:p>
            <a:pPr marL="457200" marR="0" lvl="1" indent="0" algn="l" defTabSz="914400" rtl="0" eaLnBrk="1" fontAlgn="base" latinLnBrk="0" hangingPunct="1">
              <a:lnSpc>
                <a:spcPct val="150000"/>
              </a:lnSpc>
              <a:spcBef>
                <a:spcPct val="0"/>
              </a:spcBef>
              <a:spcAft>
                <a:spcPct val="0"/>
              </a:spcAft>
              <a:buClrTx/>
              <a:buSzTx/>
              <a:buFontTx/>
              <a:buNone/>
              <a:tabLst/>
            </a:pPr>
            <a:r>
              <a:rPr kumimoji="1" lang="ja-JP" altLang="en-US" sz="5400" b="0" i="0" u="none" strike="noStrike" cap="none" normalizeH="0" baseline="0" dirty="0">
                <a:ln>
                  <a:noFill/>
                </a:ln>
                <a:solidFill>
                  <a:srgbClr val="000000"/>
                </a:solidFill>
                <a:effectLst/>
                <a:latin typeface="ＭＳ ゴシック" pitchFamily="49" charset="-128"/>
                <a:ea typeface="ＭＳ ゴシック" pitchFamily="49" charset="-128"/>
                <a:cs typeface="ＭＳ Ｐゴシック" pitchFamily="50" charset="-128"/>
              </a:rPr>
              <a:t>③チェックポイントシート</a:t>
            </a:r>
            <a:r>
              <a:rPr kumimoji="1" lang="ja-JP" altLang="en-US"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a:t>
            </a:r>
            <a:r>
              <a:rPr kumimoji="1" lang="en-US" altLang="ja-JP"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136</a:t>
            </a:r>
            <a:r>
              <a:rPr kumimoji="1" lang="ja-JP" altLang="en-US"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a:t>
            </a:r>
            <a:r>
              <a:rPr kumimoji="1" lang="en-US" altLang="ja-JP"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137</a:t>
            </a:r>
            <a:r>
              <a:rPr kumimoji="1" lang="ja-JP" altLang="en-US"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a:t>
            </a:r>
            <a:endParaRPr kumimoji="1" lang="ja-JP" sz="5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AutoShape 3"/>
          <p:cNvSpPr>
            <a:spLocks noChangeArrowheads="1"/>
          </p:cNvSpPr>
          <p:nvPr/>
        </p:nvSpPr>
        <p:spPr bwMode="auto">
          <a:xfrm>
            <a:off x="961292" y="7432431"/>
            <a:ext cx="14747631" cy="4243753"/>
          </a:xfrm>
          <a:prstGeom prst="roundRect">
            <a:avLst>
              <a:gd name="adj" fmla="val 10375"/>
            </a:avLst>
          </a:prstGeom>
          <a:solidFill>
            <a:srgbClr val="F2F2F2"/>
          </a:solidFill>
          <a:ln w="9525">
            <a:noFill/>
            <a:round/>
            <a:headEnd/>
            <a:tailEnd/>
          </a:ln>
        </p:spPr>
        <p:txBody>
          <a:bodyPr vert="horz" wrap="square" lIns="30960" tIns="19800" rIns="30960" bIns="1620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a:t>
            </a:r>
            <a:r>
              <a:rPr kumimoji="1" lang="ja-JP" altLang="en-US" sz="48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修得目標</a:t>
            </a:r>
            <a:r>
              <a:rPr kumimoji="1" lang="en-US" altLang="ja-JP" sz="48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a:t>
            </a: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CC3399"/>
                </a:solidFill>
                <a:effectLst/>
                <a:latin typeface="ＭＳ ゴシック" pitchFamily="49" charset="-128"/>
                <a:ea typeface="ＭＳ ゴシック" pitchFamily="49" charset="-128"/>
                <a:cs typeface="ＭＳ Ｐゴシック" pitchFamily="50" charset="-128"/>
              </a:rPr>
              <a:t>⑥</a:t>
            </a:r>
            <a:r>
              <a:rPr kumimoji="1" lang="ja-JP" altLang="en-US" sz="48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医療職をはじめとする多職種との連携・協働の</a:t>
            </a:r>
            <a:endParaRPr kumimoji="1" lang="en-US" altLang="ja-JP" sz="48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ja-JP" altLang="en-US" sz="4800" dirty="0">
                <a:solidFill>
                  <a:srgbClr val="CC0066"/>
                </a:solidFill>
                <a:latin typeface="ＭＳ ゴシック" pitchFamily="49" charset="-128"/>
                <a:ea typeface="ＭＳ ゴシック" pitchFamily="49" charset="-128"/>
                <a:cs typeface="ＭＳ Ｐゴシック" pitchFamily="50" charset="-128"/>
              </a:rPr>
              <a:t>　</a:t>
            </a:r>
            <a:r>
              <a:rPr kumimoji="1" lang="ja-JP" altLang="en-US" sz="48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ポイントについて説明できる</a:t>
            </a: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4800" b="0" i="0" u="none" strike="noStrike" cap="none" normalizeH="0" baseline="0" dirty="0">
                <a:ln>
                  <a:noFill/>
                </a:ln>
                <a:solidFill>
                  <a:srgbClr val="CC3399"/>
                </a:solidFill>
                <a:effectLst/>
                <a:latin typeface="ＭＳ ゴシック" pitchFamily="49" charset="-128"/>
                <a:ea typeface="ＭＳ ゴシック" pitchFamily="49" charset="-128"/>
                <a:cs typeface="ＭＳ Ｐゴシック" pitchFamily="50" charset="-128"/>
              </a:rPr>
              <a:t>⑦</a:t>
            </a:r>
            <a:r>
              <a:rPr kumimoji="1" lang="ja-JP" altLang="en-US" sz="48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脳血管障害の特性に応じたケアマネジメントの</a:t>
            </a:r>
            <a:endParaRPr kumimoji="1" lang="en-US" altLang="ja-JP" sz="48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ja-JP" altLang="en-US" sz="4800" dirty="0">
                <a:solidFill>
                  <a:srgbClr val="CC0066"/>
                </a:solidFill>
                <a:latin typeface="ＭＳ ゴシック" pitchFamily="49" charset="-128"/>
                <a:ea typeface="ＭＳ ゴシック" pitchFamily="49" charset="-128"/>
                <a:cs typeface="ＭＳ Ｐゴシック" pitchFamily="50" charset="-128"/>
              </a:rPr>
              <a:t>　</a:t>
            </a:r>
            <a:r>
              <a:rPr kumimoji="1" lang="ja-JP" altLang="en-US" sz="48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具体的な方法を実施できる</a:t>
            </a:r>
            <a:endParaRPr kumimoji="1" lang="ja-JP" sz="4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399585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0" y="488245"/>
            <a:ext cx="14630400" cy="1278379"/>
          </a:xfrm>
        </p:spPr>
        <p:txBody>
          <a:bodyPr>
            <a:normAutofit/>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F8524E6-B2B5-4881-B86F-F6ECDF80A2A9}" type="slidenum">
              <a:rPr kumimoji="1" lang="ja-JP" altLang="en-US" smtClean="0"/>
              <a:pPr/>
              <a:t>18</a:t>
            </a:fld>
            <a:endParaRPr kumimoji="1" lang="ja-JP" altLang="en-US"/>
          </a:p>
        </p:txBody>
      </p:sp>
      <p:sp>
        <p:nvSpPr>
          <p:cNvPr id="7" name="タイトル 1"/>
          <p:cNvSpPr txBox="1">
            <a:spLocks/>
          </p:cNvSpPr>
          <p:nvPr/>
        </p:nvSpPr>
        <p:spPr>
          <a:xfrm>
            <a:off x="0" y="0"/>
            <a:ext cx="16256000" cy="1743516"/>
          </a:xfrm>
          <a:prstGeom prst="rect">
            <a:avLst/>
          </a:prstGeom>
          <a:solidFill>
            <a:schemeClr val="accent1">
              <a:lumMod val="40000"/>
              <a:lumOff val="60000"/>
            </a:schemeClr>
          </a:solidFill>
        </p:spPr>
        <p:txBody>
          <a:bodyPr vert="horz" lIns="162560" tIns="81280" rIns="162560" bIns="8128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6400" dirty="0"/>
              <a:t>＜演習②＞</a:t>
            </a:r>
            <a:br>
              <a:rPr lang="en-US" altLang="ja-JP" sz="6400" dirty="0"/>
            </a:br>
            <a:r>
              <a:rPr lang="en-US" altLang="ja-JP" sz="6400" dirty="0"/>
              <a:t>      </a:t>
            </a:r>
            <a:r>
              <a:rPr lang="ja-JP" altLang="en-US" sz="6000" dirty="0">
                <a:solidFill>
                  <a:srgbClr val="FF0000"/>
                </a:solidFill>
              </a:rPr>
              <a:t>情報の整理と不足情報確認の視点</a:t>
            </a:r>
          </a:p>
        </p:txBody>
      </p:sp>
      <p:sp>
        <p:nvSpPr>
          <p:cNvPr id="9" name="コンテンツ プレースホルダー 2"/>
          <p:cNvSpPr>
            <a:spLocks noGrp="1"/>
          </p:cNvSpPr>
          <p:nvPr>
            <p:ph idx="1"/>
          </p:nvPr>
        </p:nvSpPr>
        <p:spPr>
          <a:xfrm>
            <a:off x="414638" y="1954564"/>
            <a:ext cx="15841362" cy="9601067"/>
          </a:xfrm>
        </p:spPr>
        <p:txBody>
          <a:bodyPr>
            <a:noAutofit/>
          </a:bodyPr>
          <a:lstStyle/>
          <a:p>
            <a:pPr marL="0" indent="0">
              <a:buNone/>
            </a:pPr>
            <a:r>
              <a:rPr lang="ja-JP" altLang="en-US" sz="4800" dirty="0">
                <a:solidFill>
                  <a:srgbClr val="0070C0"/>
                </a:solidFill>
              </a:rPr>
              <a:t>１．支援経過②</a:t>
            </a:r>
            <a:endParaRPr lang="en-US" altLang="ja-JP" sz="4800" dirty="0">
              <a:solidFill>
                <a:srgbClr val="0070C0"/>
              </a:solidFill>
            </a:endParaRPr>
          </a:p>
          <a:p>
            <a:pPr marL="0" indent="0">
              <a:buNone/>
            </a:pPr>
            <a:r>
              <a:rPr lang="ja-JP" altLang="en-US" sz="4800" dirty="0"/>
              <a:t>Ｓ病院の面談室で、奥さんと面接をする（ＭＳＷ同席）。</a:t>
            </a:r>
            <a:endParaRPr lang="en-US" altLang="ja-JP" sz="4800" dirty="0"/>
          </a:p>
          <a:p>
            <a:pPr marL="0" indent="0">
              <a:buNone/>
            </a:pPr>
            <a:r>
              <a:rPr lang="ja-JP" altLang="en-US" sz="4800" dirty="0"/>
              <a:t>病状は安定しているが、退院をすることには不安を感じている。兄弟や子どもとも疎遠で支援を受けることが難しく、経済的にも奥さんが仕事を続ける必要がある。その後、病室で佐藤さん本人とも面接を行う。</a:t>
            </a:r>
            <a:endParaRPr lang="en-US" altLang="ja-JP" sz="4800" dirty="0"/>
          </a:p>
          <a:p>
            <a:pPr marL="0" indent="0">
              <a:buNone/>
            </a:pPr>
            <a:r>
              <a:rPr lang="ja-JP" altLang="en-US" sz="4800" dirty="0"/>
              <a:t>●佐藤さんの要望：言語障害があり、うまく伝えることができ ない。手足がよく動かないこともあり、うまく歩けず、トイレもまだできない。妻に負担をかけると思うので心配だが、家には帰りたいということのようである。</a:t>
            </a:r>
            <a:endParaRPr lang="en-US" altLang="ja-JP" sz="4800" dirty="0"/>
          </a:p>
          <a:p>
            <a:pPr marL="0" indent="0">
              <a:buNone/>
            </a:pPr>
            <a:r>
              <a:rPr lang="ja-JP" altLang="en-US" sz="4800" dirty="0"/>
              <a:t>●妻の要望：自分自身も持病を抱えているし、仕事も続けていかなければならないので不安だ。家に帰りたい気持ちもわかるので、負担にならないように介護保険サービスを使いたいとのこと。</a:t>
            </a:r>
            <a:endParaRPr lang="en-US" altLang="ja-JP" sz="4800" dirty="0"/>
          </a:p>
        </p:txBody>
      </p:sp>
      <p:sp>
        <p:nvSpPr>
          <p:cNvPr id="6" name="テキスト ボックス 5"/>
          <p:cNvSpPr txBox="1"/>
          <p:nvPr/>
        </p:nvSpPr>
        <p:spPr>
          <a:xfrm>
            <a:off x="13504598" y="871133"/>
            <a:ext cx="1920213" cy="584775"/>
          </a:xfrm>
          <a:prstGeom prst="rect">
            <a:avLst/>
          </a:prstGeom>
          <a:noFill/>
          <a:ln>
            <a:solidFill>
              <a:schemeClr val="tx1"/>
            </a:solidFill>
          </a:ln>
        </p:spPr>
        <p:txBody>
          <a:bodyPr wrap="square" rtlCol="0">
            <a:spAutoFit/>
          </a:bodyPr>
          <a:lstStyle/>
          <a:p>
            <a:r>
              <a:rPr lang="ja-JP" altLang="en-US" sz="3200" dirty="0"/>
              <a:t>Ｐ．１３２</a:t>
            </a:r>
          </a:p>
        </p:txBody>
      </p:sp>
      <p:sp>
        <p:nvSpPr>
          <p:cNvPr id="8" name="AutoShape 3"/>
          <p:cNvSpPr>
            <a:spLocks noChangeArrowheads="1"/>
          </p:cNvSpPr>
          <p:nvPr/>
        </p:nvSpPr>
        <p:spPr bwMode="auto">
          <a:xfrm>
            <a:off x="13317415" y="328246"/>
            <a:ext cx="2938585" cy="1547446"/>
          </a:xfrm>
          <a:prstGeom prst="foldedCorner">
            <a:avLst>
              <a:gd name="adj" fmla="val 14435"/>
            </a:avLst>
          </a:prstGeom>
          <a:solidFill>
            <a:srgbClr val="FFFF66"/>
          </a:solidFill>
          <a:ln w="9525">
            <a:solidFill>
              <a:schemeClr val="bg1"/>
            </a:solidFill>
            <a:round/>
            <a:headEnd/>
            <a:tailEnd/>
          </a:ln>
        </p:spPr>
        <p:txBody>
          <a:bodyPr vert="horz" wrap="square" lIns="0" tIns="25200" rIns="0"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ﾃｷｽﾄ</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P13</a:t>
            </a:r>
            <a:r>
              <a:rPr lang="en-US" altLang="ja-JP" sz="4800" dirty="0">
                <a:solidFill>
                  <a:srgbClr val="FF0000"/>
                </a:solidFill>
                <a:latin typeface="HGSｺﾞｼｯｸM" pitchFamily="50" charset="-128"/>
                <a:ea typeface="HGSｺﾞｼｯｸM" pitchFamily="50" charset="-128"/>
                <a:cs typeface="ＭＳ Ｐゴシック" pitchFamily="50" charset="-128"/>
              </a:rPr>
              <a:t>2</a:t>
            </a:r>
            <a:endParaRPr kumimoji="1" lang="ja-JP" altLang="ja-JP" sz="4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779485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F8524E6-B2B5-4881-B86F-F6ECDF80A2A9}" type="slidenum">
              <a:rPr kumimoji="1" lang="ja-JP" altLang="en-US" smtClean="0"/>
              <a:pPr/>
              <a:t>19</a:t>
            </a:fld>
            <a:endParaRPr kumimoji="1" lang="ja-JP" altLang="en-US"/>
          </a:p>
        </p:txBody>
      </p:sp>
      <p:sp>
        <p:nvSpPr>
          <p:cNvPr id="6" name="コンテンツ プレースホルダー 2"/>
          <p:cNvSpPr>
            <a:spLocks noGrp="1"/>
          </p:cNvSpPr>
          <p:nvPr>
            <p:ph idx="1"/>
          </p:nvPr>
        </p:nvSpPr>
        <p:spPr>
          <a:xfrm>
            <a:off x="420130" y="591389"/>
            <a:ext cx="15495373" cy="10625180"/>
          </a:xfrm>
        </p:spPr>
        <p:txBody>
          <a:bodyPr>
            <a:noAutofit/>
          </a:bodyPr>
          <a:lstStyle/>
          <a:p>
            <a:pPr marL="0" indent="0">
              <a:buNone/>
            </a:pPr>
            <a:r>
              <a:rPr lang="ja-JP" altLang="en-US" sz="4800" dirty="0">
                <a:solidFill>
                  <a:srgbClr val="0070C0"/>
                </a:solidFill>
              </a:rPr>
              <a:t>１．支援経過②（続き）</a:t>
            </a:r>
            <a:endParaRPr lang="en-US" altLang="ja-JP" sz="4800" dirty="0">
              <a:solidFill>
                <a:srgbClr val="0070C0"/>
              </a:solidFill>
            </a:endParaRPr>
          </a:p>
          <a:p>
            <a:pPr marL="0" indent="0">
              <a:buNone/>
            </a:pPr>
            <a:r>
              <a:rPr lang="ja-JP" altLang="en-US" sz="4800" dirty="0"/>
              <a:t>●心身の状況：左片麻痺があり、思い通りには動かせない。痛みはあまりないようである。言語障害があり意思をうまく伝えることができないが、こちらの言うことはおおむね理解できている。認知能力はやや低下がみられるようである。</a:t>
            </a:r>
            <a:endParaRPr lang="en-US" altLang="ja-JP" sz="4800" dirty="0"/>
          </a:p>
          <a:p>
            <a:pPr marL="0" indent="0">
              <a:buNone/>
            </a:pPr>
            <a:r>
              <a:rPr lang="ja-JP" altLang="en-US" sz="4800" dirty="0"/>
              <a:t>●ＡＤＬ：立ち上がりや車いすへの以上は見守りがあれば何とかできる。歩行訓練も行っているが数メートルの杖歩行しかできず、車いすでの移動となっている。車いすの操作は広いところであればできる。食事は左手でフォークをもって柔らかめのものを食べている。飲み込みに問題はないとのこと。入浴は介助で、トイレはズボンの上げ下ろしや後始末もできないので職員が連れて行っている。夜間はポータブルトイレで介助。整容や歯磨きは声を掛けないとうまくできないので一部介助。</a:t>
            </a:r>
            <a:endParaRPr lang="en-US" altLang="ja-JP" sz="4800" dirty="0"/>
          </a:p>
          <a:p>
            <a:pPr marL="0" indent="0">
              <a:buNone/>
            </a:pPr>
            <a:r>
              <a:rPr lang="ja-JP" altLang="en-US" sz="4800" dirty="0"/>
              <a:t>●その他：妻は間質性肺炎で通院しており、体力には自信がないとのこと。</a:t>
            </a:r>
            <a:endParaRPr lang="en-US" altLang="ja-JP" sz="4800" dirty="0"/>
          </a:p>
        </p:txBody>
      </p:sp>
      <p:sp>
        <p:nvSpPr>
          <p:cNvPr id="4" name="AutoShape 3"/>
          <p:cNvSpPr>
            <a:spLocks noChangeArrowheads="1"/>
          </p:cNvSpPr>
          <p:nvPr/>
        </p:nvSpPr>
        <p:spPr bwMode="auto">
          <a:xfrm>
            <a:off x="13317415" y="0"/>
            <a:ext cx="2938585" cy="1547446"/>
          </a:xfrm>
          <a:prstGeom prst="foldedCorner">
            <a:avLst>
              <a:gd name="adj" fmla="val 14435"/>
            </a:avLst>
          </a:prstGeom>
          <a:solidFill>
            <a:srgbClr val="FFFF66"/>
          </a:solidFill>
          <a:ln w="9525">
            <a:solidFill>
              <a:schemeClr val="bg1"/>
            </a:solidFill>
            <a:round/>
            <a:headEnd/>
            <a:tailEnd/>
          </a:ln>
        </p:spPr>
        <p:txBody>
          <a:bodyPr vert="horz" wrap="square" lIns="0" tIns="25200" rIns="0"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ﾃｷｽﾄ</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P13</a:t>
            </a:r>
            <a:r>
              <a:rPr lang="en-US" altLang="ja-JP" sz="4800" dirty="0">
                <a:solidFill>
                  <a:srgbClr val="FF0000"/>
                </a:solidFill>
                <a:latin typeface="HGSｺﾞｼｯｸM" pitchFamily="50" charset="-128"/>
                <a:ea typeface="HGSｺﾞｼｯｸM" pitchFamily="50" charset="-128"/>
                <a:cs typeface="ＭＳ Ｐゴシック" pitchFamily="50" charset="-128"/>
              </a:rPr>
              <a:t>2</a:t>
            </a:r>
            <a:endParaRPr kumimoji="1" lang="ja-JP" altLang="ja-JP" sz="4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97195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189" y="591388"/>
            <a:ext cx="14630400" cy="2032000"/>
          </a:xfrm>
          <a:solidFill>
            <a:schemeClr val="accent1">
              <a:lumMod val="40000"/>
              <a:lumOff val="60000"/>
            </a:schemeClr>
          </a:solidFill>
        </p:spPr>
        <p:txBody>
          <a:bodyPr/>
          <a:lstStyle/>
          <a:p>
            <a:pPr algn="ctr"/>
            <a:r>
              <a:rPr kumimoji="1" lang="ja-JP" altLang="en-US" dirty="0"/>
              <a:t>本科目の目的</a:t>
            </a:r>
          </a:p>
        </p:txBody>
      </p:sp>
      <p:sp>
        <p:nvSpPr>
          <p:cNvPr id="5" name="コンテンツ プレースホルダー 4"/>
          <p:cNvSpPr>
            <a:spLocks noGrp="1"/>
          </p:cNvSpPr>
          <p:nvPr>
            <p:ph idx="1"/>
          </p:nvPr>
        </p:nvSpPr>
        <p:spPr/>
        <p:txBody>
          <a:bodyPr>
            <a:normAutofit/>
          </a:bodyPr>
          <a:lstStyle/>
          <a:p>
            <a:pPr marL="0" indent="0">
              <a:buNone/>
            </a:pPr>
            <a:endParaRPr lang="en-US" altLang="ja-JP" sz="6000" kern="100" dirty="0">
              <a:latin typeface="Century"/>
              <a:ea typeface="ＭＳ 明朝"/>
              <a:cs typeface="Times New Roman"/>
            </a:endParaRPr>
          </a:p>
          <a:p>
            <a:pPr marL="0" indent="0">
              <a:buNone/>
            </a:pPr>
            <a:endParaRPr lang="en-US" altLang="ja-JP" sz="6000" kern="100" dirty="0">
              <a:latin typeface="Century"/>
              <a:ea typeface="ＭＳ 明朝"/>
              <a:cs typeface="Times New Roman"/>
            </a:endParaRPr>
          </a:p>
          <a:p>
            <a:pPr marL="0" indent="0">
              <a:lnSpc>
                <a:spcPct val="150000"/>
              </a:lnSpc>
              <a:buNone/>
            </a:pPr>
            <a:r>
              <a:rPr lang="ja-JP" altLang="ja-JP" sz="6000" b="1" kern="100" dirty="0">
                <a:latin typeface="ＭＳ ゴシック" panose="020B0609070205080204" pitchFamily="49" charset="-128"/>
                <a:ea typeface="ＭＳ ゴシック" panose="020B0609070205080204" pitchFamily="49" charset="-128"/>
                <a:cs typeface="Times New Roman"/>
              </a:rPr>
              <a:t>脳血管疾患の特性や療養上の留意点、起こりやすい課題を踏まえた支援に当たってのポイントを理解する。</a:t>
            </a:r>
            <a:endParaRPr kumimoji="1" lang="ja-JP" altLang="en-US" sz="6000" b="1"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9F8524E6-B2B5-4881-B86F-F6ECDF80A2A9}" type="slidenum">
              <a:rPr kumimoji="1" lang="ja-JP" altLang="en-US" smtClean="0"/>
              <a:pPr/>
              <a:t>2</a:t>
            </a:fld>
            <a:endParaRPr kumimoji="1" lang="ja-JP" altLang="en-US"/>
          </a:p>
        </p:txBody>
      </p:sp>
    </p:spTree>
    <p:extLst>
      <p:ext uri="{BB962C8B-B14F-4D97-AF65-F5344CB8AC3E}">
        <p14:creationId xmlns:p14="http://schemas.microsoft.com/office/powerpoint/2010/main" val="244698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F8524E6-B2B5-4881-B86F-F6ECDF80A2A9}" type="slidenum">
              <a:rPr kumimoji="1" lang="ja-JP" altLang="en-US" smtClean="0"/>
              <a:pPr/>
              <a:t>20</a:t>
            </a:fld>
            <a:endParaRPr kumimoji="1" lang="ja-JP" altLang="en-US"/>
          </a:p>
        </p:txBody>
      </p:sp>
      <p:sp>
        <p:nvSpPr>
          <p:cNvPr id="6" name="コンテンツ プレースホルダー 2"/>
          <p:cNvSpPr>
            <a:spLocks noGrp="1"/>
          </p:cNvSpPr>
          <p:nvPr>
            <p:ph idx="1"/>
          </p:nvPr>
        </p:nvSpPr>
        <p:spPr>
          <a:xfrm>
            <a:off x="345989" y="463374"/>
            <a:ext cx="15243615" cy="11393266"/>
          </a:xfrm>
        </p:spPr>
        <p:txBody>
          <a:bodyPr>
            <a:noAutofit/>
          </a:bodyPr>
          <a:lstStyle/>
          <a:p>
            <a:pPr marL="0" indent="0">
              <a:buNone/>
            </a:pPr>
            <a:r>
              <a:rPr lang="ja-JP" altLang="en-US" sz="4800" dirty="0">
                <a:solidFill>
                  <a:srgbClr val="0070C0"/>
                </a:solidFill>
              </a:rPr>
              <a:t>１．支援経過②（続き）</a:t>
            </a:r>
            <a:endParaRPr lang="en-US" altLang="ja-JP" sz="4800" dirty="0">
              <a:solidFill>
                <a:srgbClr val="0070C0"/>
              </a:solidFill>
            </a:endParaRPr>
          </a:p>
          <a:p>
            <a:pPr marL="0" indent="0">
              <a:buNone/>
            </a:pPr>
            <a:endParaRPr lang="en-US" altLang="ja-JP" sz="1800" dirty="0"/>
          </a:p>
          <a:p>
            <a:pPr marL="0" indent="0">
              <a:buNone/>
            </a:pPr>
            <a:r>
              <a:rPr lang="ja-JP" altLang="en-US" sz="4800" dirty="0"/>
              <a:t>●主治医より：病状は安定しているが、服薬はしっかりしてほしい。麻痺や言語障害は残るが、リハビリを続けていくしかない。自宅から遠く外来に通うのは難しいようなので、かかりつけ医と通所リハビリに紹介したい。</a:t>
            </a:r>
            <a:endParaRPr lang="en-US" altLang="ja-JP" sz="2000" dirty="0"/>
          </a:p>
          <a:p>
            <a:pPr marL="0" indent="0">
              <a:buNone/>
            </a:pPr>
            <a:r>
              <a:rPr lang="ja-JP" altLang="en-US" sz="4800" dirty="0"/>
              <a:t>●リハビリ担当より：立ち上がりや移乗はよくなっていて、短距離であれば４点杖歩行もできる。今は車いす中心の生活となっているので、リハビリは継続したほうが望ましい（ＰＴ）。ＡＤＬでは右手がうまく使えないので着替えなどで不自由がある。特にズボンの上げ下ろしはまだ介助が必要（</a:t>
            </a:r>
            <a:r>
              <a:rPr lang="en-US" altLang="ja-JP" sz="4800" dirty="0"/>
              <a:t>О</a:t>
            </a:r>
            <a:r>
              <a:rPr lang="ja-JP" altLang="en-US" sz="4800" dirty="0"/>
              <a:t>Ｔ）。運動性失語症があり簡単な単語しか話せない。格段の改善は厳しいが理解は比較的よい（ＳＴ）。</a:t>
            </a:r>
            <a:endParaRPr lang="en-US" altLang="ja-JP" sz="4800" dirty="0"/>
          </a:p>
          <a:p>
            <a:pPr marL="0" indent="0">
              <a:buNone/>
            </a:pPr>
            <a:endParaRPr lang="en-US" altLang="ja-JP" sz="2800" dirty="0"/>
          </a:p>
          <a:p>
            <a:pPr marL="0" indent="0">
              <a:buNone/>
            </a:pPr>
            <a:r>
              <a:rPr lang="ja-JP" altLang="en-US" sz="4800" dirty="0"/>
              <a:t>６月末から７月頃の退院を目指して、居宅サービス計画作成と調整を行うこととした。</a:t>
            </a:r>
            <a:endParaRPr lang="en-US" altLang="ja-JP" sz="4800" dirty="0"/>
          </a:p>
        </p:txBody>
      </p:sp>
      <p:sp>
        <p:nvSpPr>
          <p:cNvPr id="4" name="AutoShape 3"/>
          <p:cNvSpPr>
            <a:spLocks noChangeArrowheads="1"/>
          </p:cNvSpPr>
          <p:nvPr/>
        </p:nvSpPr>
        <p:spPr bwMode="auto">
          <a:xfrm>
            <a:off x="13317415" y="0"/>
            <a:ext cx="2938585" cy="1547446"/>
          </a:xfrm>
          <a:prstGeom prst="foldedCorner">
            <a:avLst>
              <a:gd name="adj" fmla="val 14435"/>
            </a:avLst>
          </a:prstGeom>
          <a:solidFill>
            <a:srgbClr val="FFFF66"/>
          </a:solidFill>
          <a:ln w="9525">
            <a:solidFill>
              <a:schemeClr val="bg1"/>
            </a:solidFill>
            <a:round/>
            <a:headEnd/>
            <a:tailEnd/>
          </a:ln>
        </p:spPr>
        <p:txBody>
          <a:bodyPr vert="horz" wrap="square" lIns="0" tIns="25200" rIns="0"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ﾃｷｽﾄ</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P13</a:t>
            </a:r>
            <a:r>
              <a:rPr lang="en-US" altLang="ja-JP" sz="4800" dirty="0">
                <a:solidFill>
                  <a:srgbClr val="FF0000"/>
                </a:solidFill>
                <a:latin typeface="HGSｺﾞｼｯｸM" pitchFamily="50" charset="-128"/>
                <a:ea typeface="HGSｺﾞｼｯｸM" pitchFamily="50" charset="-128"/>
                <a:cs typeface="ＭＳ Ｐゴシック" pitchFamily="50" charset="-128"/>
              </a:rPr>
              <a:t>2</a:t>
            </a:r>
            <a:endParaRPr kumimoji="1" lang="ja-JP" altLang="ja-JP" sz="4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75880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F8524E6-B2B5-4881-B86F-F6ECDF80A2A9}" type="slidenum">
              <a:rPr kumimoji="1" lang="ja-JP" altLang="en-US" smtClean="0"/>
              <a:pPr/>
              <a:t>21</a:t>
            </a:fld>
            <a:endParaRPr kumimoji="1" lang="ja-JP" altLang="en-US"/>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362" y="1365113"/>
            <a:ext cx="7162926" cy="10113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9355" y="1749155"/>
            <a:ext cx="6880468" cy="9729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3"/>
          <p:cNvSpPr>
            <a:spLocks noChangeArrowheads="1"/>
          </p:cNvSpPr>
          <p:nvPr/>
        </p:nvSpPr>
        <p:spPr bwMode="auto">
          <a:xfrm>
            <a:off x="12800000" y="-1"/>
            <a:ext cx="3456000" cy="1641231"/>
          </a:xfrm>
          <a:prstGeom prst="foldedCorner">
            <a:avLst>
              <a:gd name="adj" fmla="val 14435"/>
            </a:avLst>
          </a:prstGeom>
          <a:solidFill>
            <a:srgbClr val="FFFF66"/>
          </a:solidFill>
          <a:ln w="9525">
            <a:solidFill>
              <a:schemeClr val="bg1"/>
            </a:solidFill>
            <a:round/>
            <a:headEnd/>
            <a:tailEnd/>
          </a:ln>
        </p:spPr>
        <p:txBody>
          <a:bodyPr vert="horz" wrap="square" lIns="0" tIns="25200" rIns="0"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ﾃｷｽﾄ</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P134</a:t>
            </a:r>
            <a:r>
              <a:rPr kumimoji="1" lang="ja-JP" altLang="en-US"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a:t>
            </a:r>
            <a:r>
              <a:rPr kumimoji="1" lang="en-US" altLang="ja-JP"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135</a:t>
            </a:r>
            <a:endParaRPr kumimoji="1" lang="ja-JP" altLang="ja-JP" sz="4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930963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3458094" cy="1692000"/>
          </a:xfrm>
          <a:prstGeom prst="rect">
            <a:avLst/>
          </a:prstGeom>
          <a:solidFill>
            <a:srgbClr val="FFC000"/>
          </a:solidFill>
        </p:spPr>
        <p:txBody>
          <a:bodyPr wrap="square" anchor="ctr" anchorCtr="1">
            <a:spAutoFit/>
          </a:bodyPr>
          <a:lstStyle/>
          <a:p>
            <a:r>
              <a:rPr lang="zh-TW" altLang="en-US" sz="4000" dirty="0">
                <a:solidFill>
                  <a:schemeClr val="bg1"/>
                </a:solidFill>
                <a:latin typeface="HGP創英角ﾎﾟｯﾌﾟ体" panose="040B0A00000000000000" pitchFamily="50" charset="-128"/>
                <a:ea typeface="HGP創英角ﾎﾟｯﾌﾟ体" panose="040B0A00000000000000" pitchFamily="50" charset="-128"/>
              </a:rPr>
              <a:t>「</a:t>
            </a: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脳血管疾患</a:t>
            </a:r>
            <a:r>
              <a:rPr lang="zh-TW" altLang="en-US" sz="4000" dirty="0">
                <a:solidFill>
                  <a:schemeClr val="bg1"/>
                </a:solidFill>
                <a:latin typeface="HGP創英角ﾎﾟｯﾌﾟ体" panose="040B0A00000000000000" pitchFamily="50" charset="-128"/>
                <a:ea typeface="HGP創英角ﾎﾟｯﾌﾟ体" panose="040B0A00000000000000" pitchFamily="50" charset="-128"/>
              </a:rPr>
              <a:t>」</a:t>
            </a:r>
          </a:p>
        </p:txBody>
      </p:sp>
      <p:sp>
        <p:nvSpPr>
          <p:cNvPr id="6" name="タイトル 1"/>
          <p:cNvSpPr txBox="1">
            <a:spLocks/>
          </p:cNvSpPr>
          <p:nvPr/>
        </p:nvSpPr>
        <p:spPr>
          <a:xfrm>
            <a:off x="3423138" y="0"/>
            <a:ext cx="12832862" cy="1764000"/>
          </a:xfrm>
          <a:prstGeom prst="rect">
            <a:avLst/>
          </a:prstGeom>
          <a:solidFill>
            <a:schemeClr val="accent6">
              <a:lumMod val="40000"/>
              <a:lumOff val="60000"/>
            </a:schemeClr>
          </a:solidFill>
        </p:spPr>
        <p:txBody>
          <a:bodyPr anchor="ctr" anchorCtr="0">
            <a:normAutofit/>
          </a:bodyPr>
          <a:lstStyle/>
          <a:p>
            <a:pPr marL="0" marR="0" lvl="0" indent="0" defTabSz="1625620" rtl="0" eaLnBrk="1" fontAlgn="auto" latinLnBrk="0" hangingPunct="1">
              <a:lnSpc>
                <a:spcPct val="90000"/>
              </a:lnSpc>
              <a:spcBef>
                <a:spcPct val="0"/>
              </a:spcBef>
              <a:spcAft>
                <a:spcPts val="0"/>
              </a:spcAft>
              <a:buClrTx/>
              <a:buSzTx/>
              <a:buFontTx/>
              <a:buNone/>
              <a:tabLst/>
              <a:defRPr/>
            </a:pPr>
            <a:r>
              <a:rPr kumimoji="1" lang="ja-JP" altLang="en-US" sz="6000" b="1" i="0" u="none" strike="noStrike" kern="1200" cap="none" spc="0" normalizeH="0" baseline="0" noProof="0" dirty="0">
                <a:ln>
                  <a:noFill/>
                </a:ln>
                <a:solidFill>
                  <a:schemeClr val="tx1"/>
                </a:solidFill>
                <a:effectLst/>
                <a:uLnTx/>
                <a:uFillTx/>
                <a:latin typeface="+mj-lt"/>
                <a:ea typeface="+mj-ea"/>
                <a:cs typeface="+mj-cs"/>
              </a:rPr>
              <a:t>　</a:t>
            </a:r>
            <a:r>
              <a:rPr kumimoji="1" lang="ja-JP" altLang="ja-JP" sz="6000" b="1" i="0" u="none" strike="noStrike" kern="1200" cap="none" spc="0" normalizeH="0" baseline="0" noProof="0" dirty="0">
                <a:ln>
                  <a:noFill/>
                </a:ln>
                <a:solidFill>
                  <a:schemeClr val="tx1"/>
                </a:solidFill>
                <a:effectLst/>
                <a:uLnTx/>
                <a:uFillTx/>
                <a:latin typeface="+mj-lt"/>
                <a:ea typeface="+mj-ea"/>
                <a:cs typeface="+mj-cs"/>
              </a:rPr>
              <a:t>インテークを終えた場面を想定し、</a:t>
            </a:r>
            <a:endParaRPr kumimoji="1" lang="en-US" altLang="ja-JP" sz="6000" b="1" i="0" u="none" strike="noStrike" kern="1200" cap="none" spc="0" normalizeH="0" baseline="0" noProof="0" dirty="0">
              <a:ln>
                <a:noFill/>
              </a:ln>
              <a:solidFill>
                <a:schemeClr val="tx1"/>
              </a:solidFill>
              <a:effectLst/>
              <a:uLnTx/>
              <a:uFillTx/>
              <a:latin typeface="+mj-lt"/>
              <a:ea typeface="+mj-ea"/>
              <a:cs typeface="+mj-cs"/>
            </a:endParaRPr>
          </a:p>
          <a:p>
            <a:pPr marL="0" marR="0" lvl="0" indent="0" defTabSz="1625620" rtl="0" eaLnBrk="1" fontAlgn="auto" latinLnBrk="0" hangingPunct="1">
              <a:lnSpc>
                <a:spcPct val="90000"/>
              </a:lnSpc>
              <a:spcBef>
                <a:spcPct val="0"/>
              </a:spcBef>
              <a:spcAft>
                <a:spcPts val="0"/>
              </a:spcAft>
              <a:buClrTx/>
              <a:buSzTx/>
              <a:buFontTx/>
              <a:buNone/>
              <a:tabLst/>
              <a:defRPr/>
            </a:pPr>
            <a:r>
              <a:rPr kumimoji="1" lang="ja-JP" altLang="ja-JP" sz="6000" b="1" i="0" u="none" strike="noStrike" kern="1200" cap="none" spc="0" normalizeH="0" baseline="0" noProof="0" dirty="0">
                <a:ln>
                  <a:noFill/>
                </a:ln>
                <a:solidFill>
                  <a:schemeClr val="tx1"/>
                </a:solidFill>
                <a:effectLst/>
                <a:uLnTx/>
                <a:uFillTx/>
                <a:latin typeface="+mj-lt"/>
                <a:ea typeface="+mj-ea"/>
                <a:cs typeface="+mj-cs"/>
              </a:rPr>
              <a:t>更に必要な情報を補足説明</a:t>
            </a:r>
            <a:endParaRPr kumimoji="1" lang="ja-JP" altLang="en-US" sz="6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表 6"/>
          <p:cNvGraphicFramePr>
            <a:graphicFrameLocks noGrp="1"/>
          </p:cNvGraphicFramePr>
          <p:nvPr>
            <p:extLst>
              <p:ext uri="{D42A27DB-BD31-4B8C-83A1-F6EECF244321}">
                <p14:modId xmlns:p14="http://schemas.microsoft.com/office/powerpoint/2010/main" val="223976425"/>
              </p:ext>
            </p:extLst>
          </p:nvPr>
        </p:nvGraphicFramePr>
        <p:xfrm>
          <a:off x="0" y="2041114"/>
          <a:ext cx="16236000" cy="9973889"/>
        </p:xfrm>
        <a:graphic>
          <a:graphicData uri="http://schemas.openxmlformats.org/drawingml/2006/table">
            <a:tbl>
              <a:tblPr firstRow="1" firstCol="1" bandRow="1"/>
              <a:tblGrid>
                <a:gridCol w="5412000">
                  <a:extLst>
                    <a:ext uri="{9D8B030D-6E8A-4147-A177-3AD203B41FA5}">
                      <a16:colId xmlns:a16="http://schemas.microsoft.com/office/drawing/2014/main" val="20000"/>
                    </a:ext>
                  </a:extLst>
                </a:gridCol>
                <a:gridCol w="5921976">
                  <a:extLst>
                    <a:ext uri="{9D8B030D-6E8A-4147-A177-3AD203B41FA5}">
                      <a16:colId xmlns:a16="http://schemas.microsoft.com/office/drawing/2014/main" val="20001"/>
                    </a:ext>
                  </a:extLst>
                </a:gridCol>
                <a:gridCol w="4902024">
                  <a:extLst>
                    <a:ext uri="{9D8B030D-6E8A-4147-A177-3AD203B41FA5}">
                      <a16:colId xmlns:a16="http://schemas.microsoft.com/office/drawing/2014/main" val="20002"/>
                    </a:ext>
                  </a:extLst>
                </a:gridCol>
              </a:tblGrid>
              <a:tr h="2037770">
                <a:tc gridSpan="3">
                  <a:txBody>
                    <a:bodyPr/>
                    <a:lstStyle/>
                    <a:p>
                      <a:r>
                        <a:rPr kumimoji="1" lang="ja-JP" altLang="en-US" sz="3200" b="1" kern="1200" dirty="0">
                          <a:solidFill>
                            <a:schemeClr val="tx1"/>
                          </a:solidFill>
                          <a:latin typeface="+mn-lt"/>
                          <a:ea typeface="+mn-ea"/>
                          <a:cs typeface="+mn-cs"/>
                        </a:rPr>
                        <a:t>　</a:t>
                      </a:r>
                      <a:r>
                        <a:rPr kumimoji="1" lang="ja-JP" altLang="ja-JP" sz="3200" kern="1200" dirty="0">
                          <a:solidFill>
                            <a:schemeClr val="tx1"/>
                          </a:solidFill>
                          <a:latin typeface="+mn-lt"/>
                          <a:ea typeface="+mn-ea"/>
                          <a:cs typeface="+mn-cs"/>
                        </a:rPr>
                        <a:t>佐藤剛さんの支援経過記録②と基本情報に関する項目、主治医意見書、課題分析（アセスメント）総括票の情報を確認し、居宅サービス計画書を作成していくうえで、特に自立支援の視点を踏まえて、補足することが必要な情報や、不足している情報・視点について検討しましょう。また、それらが必要な理由や収集の方法についての考えてみましょう</a:t>
                      </a:r>
                      <a:endParaRPr kumimoji="1" lang="ja-JP" altLang="ja-JP" sz="3200" b="1"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0000"/>
                        </a:lnSpc>
                      </a:pPr>
                      <a:endParaRPr kumimoji="1" lang="ja-JP" altLang="ja-JP" sz="3200" b="1"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0000"/>
                        </a:lnSpc>
                      </a:pPr>
                      <a:endParaRPr kumimoji="1" lang="ja-JP" altLang="ja-JP" sz="3200" b="1"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1985">
                <a:tc>
                  <a:txBody>
                    <a:bodyPr/>
                    <a:lstStyle/>
                    <a:p>
                      <a:pPr algn="ctr">
                        <a:spcAft>
                          <a:spcPts val="0"/>
                        </a:spcAft>
                      </a:pPr>
                      <a:r>
                        <a:rPr kumimoji="1" lang="ja-JP" altLang="ja-JP" sz="3200" b="1" kern="1200" dirty="0">
                          <a:solidFill>
                            <a:schemeClr val="bg1">
                              <a:lumMod val="50000"/>
                            </a:schemeClr>
                          </a:solidFill>
                          <a:latin typeface="+mn-lt"/>
                          <a:ea typeface="+mn-ea"/>
                          <a:cs typeface="+mn-cs"/>
                        </a:rPr>
                        <a:t>不足している情報・視点</a:t>
                      </a:r>
                      <a:endParaRPr lang="ja-JP" sz="3200" b="1" kern="100" dirty="0">
                        <a:solidFill>
                          <a:schemeClr val="bg1">
                            <a:lumMod val="50000"/>
                          </a:schemeClr>
                        </a:solidFill>
                        <a:latin typeface="Century"/>
                        <a:ea typeface="ＭＳ 明朝"/>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3200" b="1" kern="0" dirty="0">
                          <a:solidFill>
                            <a:schemeClr val="bg1">
                              <a:lumMod val="50000"/>
                            </a:schemeClr>
                          </a:solidFill>
                          <a:latin typeface="Century"/>
                          <a:ea typeface="ＭＳ ゴシック"/>
                          <a:cs typeface="ＭＳゴシック"/>
                        </a:rPr>
                        <a:t>理　　　由</a:t>
                      </a:r>
                      <a:endParaRPr lang="ja-JP" sz="3200" b="1" kern="100" dirty="0">
                        <a:solidFill>
                          <a:schemeClr val="bg1">
                            <a:lumMod val="50000"/>
                          </a:schemeClr>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3200" b="1" kern="0" dirty="0">
                          <a:solidFill>
                            <a:schemeClr val="bg1">
                              <a:lumMod val="50000"/>
                            </a:schemeClr>
                          </a:solidFill>
                          <a:latin typeface="Century"/>
                          <a:ea typeface="ＭＳ ゴシック"/>
                          <a:cs typeface="ＭＳゴシック"/>
                        </a:rPr>
                        <a:t>収集の方法</a:t>
                      </a:r>
                      <a:endParaRPr lang="ja-JP" sz="3200" b="1" kern="100" dirty="0">
                        <a:solidFill>
                          <a:schemeClr val="bg1">
                            <a:lumMod val="50000"/>
                          </a:schemeClr>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12244">
                <a:tc>
                  <a:txBody>
                    <a:bodyPr/>
                    <a:lstStyle/>
                    <a:p>
                      <a:pPr marL="127000" indent="-127000" algn="l">
                        <a:spcAft>
                          <a:spcPts val="0"/>
                        </a:spcAft>
                      </a:pPr>
                      <a:r>
                        <a:rPr lang="ja-JP" sz="3600" b="1" kern="0" dirty="0">
                          <a:solidFill>
                            <a:srgbClr val="FF0000"/>
                          </a:solidFill>
                          <a:latin typeface="Century"/>
                          <a:ea typeface="HGPｺﾞｼｯｸM"/>
                          <a:cs typeface="ＭＳゴシック"/>
                        </a:rPr>
                        <a:t>・現在の本人、家族が望む生活やしたいこと</a:t>
                      </a:r>
                      <a:endParaRPr lang="en-US" altLang="ja-JP" sz="3600" b="1" kern="0" dirty="0">
                        <a:solidFill>
                          <a:srgbClr val="FF0000"/>
                        </a:solidFill>
                        <a:latin typeface="Century"/>
                        <a:ea typeface="HGPｺﾞｼｯｸM"/>
                        <a:cs typeface="ＭＳゴシック"/>
                      </a:endParaRPr>
                    </a:p>
                    <a:p>
                      <a:pPr marL="127000" indent="-127000" algn="l">
                        <a:spcAft>
                          <a:spcPts val="0"/>
                        </a:spcAft>
                      </a:pPr>
                      <a:endParaRPr lang="en-US" altLang="ja-JP" sz="3600" b="1" kern="0" dirty="0">
                        <a:solidFill>
                          <a:srgbClr val="FF0000"/>
                        </a:solidFill>
                        <a:latin typeface="Century"/>
                        <a:ea typeface="HGPｺﾞｼｯｸM"/>
                        <a:cs typeface="Times New Roman"/>
                      </a:endParaRPr>
                    </a:p>
                    <a:p>
                      <a:pPr marL="127000" indent="-127000" algn="l">
                        <a:spcAft>
                          <a:spcPts val="0"/>
                        </a:spcAft>
                      </a:pPr>
                      <a:endParaRPr lang="en-US" altLang="ja-JP" sz="3600" b="1" kern="100" dirty="0">
                        <a:latin typeface="Century"/>
                        <a:ea typeface="ＭＳ 明朝"/>
                        <a:cs typeface="Times New Roman"/>
                      </a:endParaRPr>
                    </a:p>
                    <a:p>
                      <a:pPr marL="127000" indent="-127000" algn="l">
                        <a:spcAft>
                          <a:spcPts val="0"/>
                        </a:spcAft>
                      </a:pPr>
                      <a:endParaRPr lang="ja-JP" sz="2000" b="1" kern="100" dirty="0">
                        <a:latin typeface="Century"/>
                        <a:ea typeface="ＭＳ 明朝"/>
                        <a:cs typeface="Times New Roman"/>
                      </a:endParaRPr>
                    </a:p>
                    <a:p>
                      <a:pPr marL="127000" indent="-127000" algn="l">
                        <a:spcAft>
                          <a:spcPts val="0"/>
                        </a:spcAft>
                      </a:pPr>
                      <a:r>
                        <a:rPr lang="ja-JP" sz="3600" b="1" kern="0" dirty="0">
                          <a:solidFill>
                            <a:srgbClr val="1F3864"/>
                          </a:solidFill>
                          <a:latin typeface="Century"/>
                          <a:ea typeface="HGPｺﾞｼｯｸM"/>
                          <a:cs typeface="ＭＳゴシック"/>
                        </a:rPr>
                        <a:t>・自宅内移動動作の方法や介助方法の専門的な視点</a:t>
                      </a:r>
                      <a:endParaRPr lang="en-US" altLang="ja-JP" sz="3600" b="1" kern="0" dirty="0">
                        <a:solidFill>
                          <a:srgbClr val="1F3864"/>
                        </a:solidFill>
                        <a:latin typeface="Century"/>
                        <a:ea typeface="HGPｺﾞｼｯｸM"/>
                        <a:cs typeface="ＭＳゴシック"/>
                      </a:endParaRPr>
                    </a:p>
                    <a:p>
                      <a:pPr marL="127000" indent="-127000" algn="l">
                        <a:spcAft>
                          <a:spcPts val="0"/>
                        </a:spcAft>
                      </a:pPr>
                      <a:endParaRPr lang="en-US" altLang="ja-JP" sz="3600" b="1" kern="0" dirty="0">
                        <a:solidFill>
                          <a:srgbClr val="1F3864"/>
                        </a:solidFill>
                        <a:latin typeface="Century"/>
                        <a:ea typeface="HGPｺﾞｼｯｸM"/>
                        <a:cs typeface="Times New Roman"/>
                      </a:endParaRPr>
                    </a:p>
                    <a:p>
                      <a:pPr marL="127000" indent="-127000" algn="l">
                        <a:spcAft>
                          <a:spcPts val="0"/>
                        </a:spcAft>
                      </a:pPr>
                      <a:endParaRPr lang="en-US" altLang="ja-JP" sz="3600" b="1" kern="0" dirty="0">
                        <a:solidFill>
                          <a:srgbClr val="1F3864"/>
                        </a:solidFill>
                        <a:latin typeface="Century"/>
                        <a:ea typeface="HGPｺﾞｼｯｸM"/>
                        <a:cs typeface="Times New Roman"/>
                      </a:endParaRPr>
                    </a:p>
                    <a:p>
                      <a:pPr marL="127000" indent="-127000" algn="l">
                        <a:spcAft>
                          <a:spcPts val="0"/>
                        </a:spcAft>
                      </a:pPr>
                      <a:endParaRPr lang="en-US" altLang="ja-JP" sz="3600" b="1" kern="100" dirty="0">
                        <a:latin typeface="Century"/>
                        <a:ea typeface="ＭＳ 明朝"/>
                        <a:cs typeface="Times New Roman"/>
                      </a:endParaRPr>
                    </a:p>
                    <a:p>
                      <a:pPr marL="127000" indent="-127000" algn="l">
                        <a:spcAft>
                          <a:spcPts val="0"/>
                        </a:spcAft>
                      </a:pPr>
                      <a:endParaRPr lang="ja-JP" sz="2000" b="1" kern="100" dirty="0">
                        <a:latin typeface="Century"/>
                        <a:ea typeface="ＭＳ 明朝"/>
                        <a:cs typeface="Times New Roman"/>
                      </a:endParaRPr>
                    </a:p>
                    <a:p>
                      <a:pPr marL="127000" indent="-127000" algn="l">
                        <a:spcAft>
                          <a:spcPts val="0"/>
                        </a:spcAft>
                      </a:pPr>
                      <a:r>
                        <a:rPr lang="ja-JP" sz="3600" b="1" kern="0" dirty="0">
                          <a:solidFill>
                            <a:srgbClr val="FF0000"/>
                          </a:solidFill>
                          <a:latin typeface="Century"/>
                          <a:ea typeface="HGPｺﾞｼｯｸM"/>
                          <a:cs typeface="ＭＳゴシック"/>
                        </a:rPr>
                        <a:t>・家族や知人等、本人が繋がっている人、モノが、どの程度関わりが持てるか。</a:t>
                      </a:r>
                      <a:endParaRPr lang="ja-JP" sz="3600" b="1" kern="100" dirty="0">
                        <a:latin typeface="Century"/>
                        <a:ea typeface="ＭＳ 明朝"/>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l">
                        <a:spcAft>
                          <a:spcPts val="0"/>
                        </a:spcAft>
                      </a:pPr>
                      <a:r>
                        <a:rPr lang="ja-JP" sz="3600" b="1" kern="0" dirty="0">
                          <a:solidFill>
                            <a:srgbClr val="FF0000"/>
                          </a:solidFill>
                          <a:latin typeface="Century"/>
                          <a:ea typeface="HGPｺﾞｼｯｸM"/>
                          <a:cs typeface="ＭＳゴシック"/>
                        </a:rPr>
                        <a:t>・病気に対するショックの後だが、その中でも本人が前を向けるきっかけを少しずつ見出したい為。</a:t>
                      </a:r>
                      <a:endParaRPr lang="en-US" altLang="ja-JP" sz="3600" b="1" kern="0" dirty="0">
                        <a:solidFill>
                          <a:srgbClr val="FF0000"/>
                        </a:solidFill>
                        <a:latin typeface="Century"/>
                        <a:ea typeface="HGPｺﾞｼｯｸM"/>
                        <a:cs typeface="ＭＳゴシック"/>
                      </a:endParaRPr>
                    </a:p>
                    <a:p>
                      <a:pPr marL="127000" indent="-127000" algn="l">
                        <a:spcAft>
                          <a:spcPts val="0"/>
                        </a:spcAft>
                      </a:pPr>
                      <a:endParaRPr lang="ja-JP" sz="2000" b="1" kern="100" dirty="0">
                        <a:latin typeface="Century"/>
                        <a:ea typeface="ＭＳ 明朝"/>
                        <a:cs typeface="Times New Roman"/>
                      </a:endParaRPr>
                    </a:p>
                    <a:p>
                      <a:pPr marL="127000" indent="-127000" algn="l">
                        <a:spcAft>
                          <a:spcPts val="0"/>
                        </a:spcAft>
                      </a:pPr>
                      <a:r>
                        <a:rPr lang="ja-JP" sz="3600" b="1" kern="0" dirty="0">
                          <a:solidFill>
                            <a:srgbClr val="1F3864"/>
                          </a:solidFill>
                          <a:latin typeface="Century"/>
                          <a:ea typeface="HGPｺﾞｼｯｸM"/>
                          <a:cs typeface="ＭＳゴシック"/>
                        </a:rPr>
                        <a:t>・病院とは異なる生活の場で、本人の力を活かしながら動作できる方法、ポイントを得る為。</a:t>
                      </a:r>
                      <a:endParaRPr lang="ja-JP" sz="3600" b="1" kern="100" dirty="0">
                        <a:latin typeface="Century"/>
                        <a:ea typeface="ＭＳ 明朝"/>
                        <a:cs typeface="Times New Roman"/>
                      </a:endParaRPr>
                    </a:p>
                    <a:p>
                      <a:pPr marL="127000" indent="-127000" algn="l">
                        <a:spcAft>
                          <a:spcPts val="0"/>
                        </a:spcAft>
                      </a:pPr>
                      <a:r>
                        <a:rPr lang="ja-JP" sz="3600" b="1" kern="0" dirty="0">
                          <a:solidFill>
                            <a:srgbClr val="1F3864"/>
                          </a:solidFill>
                          <a:latin typeface="Century"/>
                          <a:ea typeface="HGPｺﾞｼｯｸM"/>
                          <a:cs typeface="ＭＳゴシック"/>
                        </a:rPr>
                        <a:t>・退院後のリハビリ目標、実施内容を具体化する為。</a:t>
                      </a:r>
                      <a:endParaRPr lang="en-US" altLang="ja-JP" sz="3600" b="1" kern="0" dirty="0">
                        <a:solidFill>
                          <a:srgbClr val="1F3864"/>
                        </a:solidFill>
                        <a:latin typeface="Century"/>
                        <a:ea typeface="HGPｺﾞｼｯｸM"/>
                        <a:cs typeface="ＭＳゴシック"/>
                      </a:endParaRPr>
                    </a:p>
                    <a:p>
                      <a:pPr marL="127000" indent="-127000" algn="l">
                        <a:spcAft>
                          <a:spcPts val="0"/>
                        </a:spcAft>
                      </a:pPr>
                      <a:endParaRPr lang="ja-JP" sz="2000" b="1" kern="100" dirty="0">
                        <a:latin typeface="Century"/>
                        <a:ea typeface="ＭＳ 明朝"/>
                        <a:cs typeface="Times New Roman"/>
                      </a:endParaRPr>
                    </a:p>
                    <a:p>
                      <a:pPr marL="127000" indent="-127000" algn="l">
                        <a:spcAft>
                          <a:spcPts val="0"/>
                        </a:spcAft>
                      </a:pPr>
                      <a:r>
                        <a:rPr lang="ja-JP" sz="3600" b="1" kern="0" dirty="0">
                          <a:solidFill>
                            <a:srgbClr val="FF0000"/>
                          </a:solidFill>
                          <a:latin typeface="Century"/>
                          <a:ea typeface="HGPｺﾞｼｯｸM"/>
                          <a:cs typeface="ＭＳゴシック"/>
                        </a:rPr>
                        <a:t>・本人や妻を支援する力がどの程度あるのか把握し、支援力を高めたい為。</a:t>
                      </a:r>
                      <a:endParaRPr lang="ja-JP" sz="3600" b="1" kern="100" dirty="0">
                        <a:latin typeface="Century"/>
                        <a:ea typeface="ＭＳ 明朝"/>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l">
                        <a:spcAft>
                          <a:spcPts val="0"/>
                        </a:spcAft>
                      </a:pPr>
                      <a:r>
                        <a:rPr lang="ja-JP" sz="3600" b="1" kern="0" dirty="0">
                          <a:solidFill>
                            <a:srgbClr val="FF0000"/>
                          </a:solidFill>
                          <a:latin typeface="Century"/>
                          <a:ea typeface="HGPｺﾞｼｯｸM"/>
                          <a:cs typeface="ＭＳゴシック"/>
                        </a:rPr>
                        <a:t>・本人、家族と対話しながら、少しずつ具体的に聞き取る。</a:t>
                      </a:r>
                      <a:endParaRPr lang="en-US" altLang="ja-JP" sz="3600" b="1" kern="0" dirty="0">
                        <a:solidFill>
                          <a:srgbClr val="FF0000"/>
                        </a:solidFill>
                        <a:latin typeface="Century"/>
                        <a:ea typeface="HGPｺﾞｼｯｸM"/>
                        <a:cs typeface="ＭＳゴシック"/>
                      </a:endParaRPr>
                    </a:p>
                    <a:p>
                      <a:pPr marL="127000" indent="-127000" algn="l">
                        <a:spcAft>
                          <a:spcPts val="0"/>
                        </a:spcAft>
                      </a:pPr>
                      <a:endParaRPr lang="en-US" altLang="ja-JP" sz="3600" b="1" kern="100" dirty="0">
                        <a:latin typeface="Century"/>
                        <a:ea typeface="ＭＳ 明朝"/>
                        <a:cs typeface="Times New Roman"/>
                      </a:endParaRPr>
                    </a:p>
                    <a:p>
                      <a:pPr marL="127000" indent="-127000" algn="l">
                        <a:spcAft>
                          <a:spcPts val="0"/>
                        </a:spcAft>
                      </a:pPr>
                      <a:endParaRPr lang="ja-JP" sz="2000" b="1" kern="100" dirty="0">
                        <a:latin typeface="Century"/>
                        <a:ea typeface="ＭＳ 明朝"/>
                        <a:cs typeface="Times New Roman"/>
                      </a:endParaRPr>
                    </a:p>
                    <a:p>
                      <a:pPr marL="127000" indent="-127000" algn="l">
                        <a:spcAft>
                          <a:spcPts val="0"/>
                        </a:spcAft>
                      </a:pPr>
                      <a:r>
                        <a:rPr lang="ja-JP" sz="3600" b="1" kern="0" dirty="0">
                          <a:solidFill>
                            <a:srgbClr val="1F3864"/>
                          </a:solidFill>
                          <a:latin typeface="Century"/>
                          <a:ea typeface="HGPｺﾞｼｯｸM"/>
                          <a:cs typeface="ＭＳゴシック"/>
                        </a:rPr>
                        <a:t>・本人、家族、リハビリスタッフと共に自宅訪問、家屋チェック、動作チェックの上、リハビリスタッフから助言指導を得る</a:t>
                      </a:r>
                      <a:endParaRPr lang="en-US" altLang="ja-JP" sz="3600" b="1" kern="0" dirty="0">
                        <a:solidFill>
                          <a:srgbClr val="1F3864"/>
                        </a:solidFill>
                        <a:latin typeface="Century"/>
                        <a:ea typeface="HGPｺﾞｼｯｸM"/>
                        <a:cs typeface="ＭＳゴシック"/>
                      </a:endParaRPr>
                    </a:p>
                    <a:p>
                      <a:pPr marL="127000" indent="-127000" algn="l">
                        <a:spcAft>
                          <a:spcPts val="0"/>
                        </a:spcAft>
                      </a:pPr>
                      <a:endParaRPr lang="ja-JP" sz="2000" b="1" kern="100" dirty="0">
                        <a:latin typeface="Century"/>
                        <a:ea typeface="ＭＳ 明朝"/>
                        <a:cs typeface="Times New Roman"/>
                      </a:endParaRPr>
                    </a:p>
                    <a:p>
                      <a:pPr algn="l">
                        <a:spcAft>
                          <a:spcPts val="0"/>
                        </a:spcAft>
                      </a:pPr>
                      <a:r>
                        <a:rPr lang="ja-JP" sz="3600" b="1" kern="0" dirty="0">
                          <a:solidFill>
                            <a:srgbClr val="FF0000"/>
                          </a:solidFill>
                          <a:latin typeface="Century"/>
                          <a:ea typeface="HGPｺﾞｼｯｸM"/>
                          <a:cs typeface="ＭＳゴシック"/>
                        </a:rPr>
                        <a:t>・これまでの繋がりの強さや内容を本人、妻から少しずつ聞き取る。</a:t>
                      </a:r>
                      <a:endParaRPr lang="ja-JP" sz="3600" b="1" kern="100" dirty="0">
                        <a:latin typeface="Century"/>
                        <a:ea typeface="ＭＳ 明朝"/>
                        <a:cs typeface="Times New Roman"/>
                      </a:endParaRPr>
                    </a:p>
                  </a:txBody>
                  <a:tcPr marL="68580" marR="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Rectangle 1"/>
          <p:cNvSpPr>
            <a:spLocks noChangeArrowheads="1"/>
          </p:cNvSpPr>
          <p:nvPr/>
        </p:nvSpPr>
        <p:spPr bwMode="auto">
          <a:xfrm>
            <a:off x="12871938" y="1078134"/>
            <a:ext cx="3384062" cy="646331"/>
          </a:xfrm>
          <a:prstGeom prst="rect">
            <a:avLst/>
          </a:prstGeom>
          <a:solidFill>
            <a:srgbClr val="FF0066"/>
          </a:solidFill>
          <a:ln>
            <a:noFill/>
          </a:ln>
          <a:effec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ja-JP" sz="3600" b="1" dirty="0">
                <a:solidFill>
                  <a:schemeClr val="bg1"/>
                </a:solidFill>
              </a:rPr>
              <a:t>テキスト</a:t>
            </a:r>
            <a:r>
              <a:rPr lang="en-US" altLang="ja-JP" sz="3600" b="1" dirty="0">
                <a:solidFill>
                  <a:schemeClr val="bg1"/>
                </a:solidFill>
              </a:rPr>
              <a:t>P</a:t>
            </a:r>
            <a:r>
              <a:rPr lang="ja-JP" altLang="en-US" sz="3600" b="1" dirty="0">
                <a:solidFill>
                  <a:schemeClr val="bg1"/>
                </a:solidFill>
              </a:rPr>
              <a:t>１３３　</a:t>
            </a:r>
            <a:r>
              <a:rPr lang="ja-JP" altLang="ja-JP" sz="3600" b="1" dirty="0">
                <a:solidFill>
                  <a:schemeClr val="bg1"/>
                </a:solidFill>
              </a:rPr>
              <a:t>　</a:t>
            </a:r>
            <a:endParaRPr kumimoji="0" lang="ja-JP" altLang="ja-JP" sz="3600" dirty="0">
              <a:solidFill>
                <a:schemeClr val="bg1"/>
              </a:solidFill>
            </a:endParaRPr>
          </a:p>
        </p:txBody>
      </p:sp>
    </p:spTree>
    <p:extLst>
      <p:ext uri="{BB962C8B-B14F-4D97-AF65-F5344CB8AC3E}">
        <p14:creationId xmlns:p14="http://schemas.microsoft.com/office/powerpoint/2010/main" val="109425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164493" y="0"/>
            <a:ext cx="14020800" cy="2356556"/>
          </a:xfrm>
        </p:spPr>
        <p:txBody>
          <a:bodyPr>
            <a:normAutofit fontScale="90000"/>
          </a:bodyPr>
          <a:lstStyle/>
          <a:p>
            <a:pPr algn="ctr"/>
            <a:r>
              <a:rPr kumimoji="1" lang="ja-JP" altLang="en-US" dirty="0"/>
              <a:t>演習②　</a:t>
            </a:r>
            <a:r>
              <a:rPr lang="ja-JP" altLang="ja-JP" b="1" dirty="0"/>
              <a:t>脳血管障害に関する事例の</a:t>
            </a:r>
            <a:r>
              <a:rPr lang="en-US" altLang="ja-JP" b="1" dirty="0"/>
              <a:t>  </a:t>
            </a:r>
            <a:r>
              <a:rPr lang="ja-JP" altLang="ja-JP" b="1" dirty="0"/>
              <a:t>情報分析と課題抽出ポイント</a:t>
            </a:r>
            <a:endParaRPr kumimoji="1" lang="ja-JP" altLang="en-US" dirty="0"/>
          </a:p>
        </p:txBody>
      </p:sp>
      <p:sp>
        <p:nvSpPr>
          <p:cNvPr id="4" name="スライド番号プレースホルダー 3"/>
          <p:cNvSpPr>
            <a:spLocks noGrp="1"/>
          </p:cNvSpPr>
          <p:nvPr>
            <p:ph type="sldNum" sz="quarter" idx="12"/>
          </p:nvPr>
        </p:nvSpPr>
        <p:spPr/>
        <p:txBody>
          <a:bodyPr/>
          <a:lstStyle/>
          <a:p>
            <a:fld id="{9F8524E6-B2B5-4881-B86F-F6ECDF80A2A9}" type="slidenum">
              <a:rPr kumimoji="1" lang="ja-JP" altLang="en-US" smtClean="0"/>
              <a:pPr/>
              <a:t>23</a:t>
            </a:fld>
            <a:endParaRPr kumimoji="1" lang="ja-JP" altLang="en-US"/>
          </a:p>
        </p:txBody>
      </p:sp>
      <p:sp>
        <p:nvSpPr>
          <p:cNvPr id="6" name="正方形/長方形 5"/>
          <p:cNvSpPr/>
          <p:nvPr/>
        </p:nvSpPr>
        <p:spPr>
          <a:xfrm>
            <a:off x="1899138" y="3050903"/>
            <a:ext cx="13762893" cy="1107996"/>
          </a:xfrm>
          <a:prstGeom prst="rect">
            <a:avLst/>
          </a:prstGeom>
        </p:spPr>
        <p:txBody>
          <a:bodyPr wrap="square">
            <a:spAutoFit/>
          </a:bodyPr>
          <a:lstStyle/>
          <a:p>
            <a:r>
              <a:rPr lang="ja-JP" altLang="ja-JP" sz="6600" b="1" dirty="0">
                <a:solidFill>
                  <a:srgbClr val="FF0000"/>
                </a:solidFill>
                <a:effectLst>
                  <a:outerShdw blurRad="38100" dist="38100" dir="2700000" algn="tl">
                    <a:srgbClr val="000000">
                      <a:alpha val="43137"/>
                    </a:srgbClr>
                  </a:outerShdw>
                </a:effectLst>
              </a:rPr>
              <a:t>課題分析総括票の読み込み</a:t>
            </a:r>
            <a:r>
              <a:rPr lang="ja-JP" altLang="en-US" sz="6600" b="1" dirty="0">
                <a:solidFill>
                  <a:srgbClr val="FF0000"/>
                </a:solidFill>
                <a:effectLst>
                  <a:outerShdw blurRad="38100" dist="38100" dir="2700000" algn="tl">
                    <a:srgbClr val="000000">
                      <a:alpha val="43137"/>
                    </a:srgbClr>
                  </a:outerShdw>
                </a:effectLst>
              </a:rPr>
              <a:t>　</a:t>
            </a:r>
            <a:r>
              <a:rPr lang="ja-JP" altLang="ja-JP" sz="6600" b="1" dirty="0">
                <a:solidFill>
                  <a:srgbClr val="FF0000"/>
                </a:solidFill>
              </a:rPr>
              <a:t>（</a:t>
            </a:r>
            <a:r>
              <a:rPr lang="en-US" altLang="ja-JP" sz="6600" b="1" dirty="0">
                <a:solidFill>
                  <a:srgbClr val="FF0000"/>
                </a:solidFill>
              </a:rPr>
              <a:t>10</a:t>
            </a:r>
            <a:r>
              <a:rPr lang="ja-JP" altLang="ja-JP" sz="6600" b="1" dirty="0">
                <a:solidFill>
                  <a:srgbClr val="FF0000"/>
                </a:solidFill>
              </a:rPr>
              <a:t>分）</a:t>
            </a:r>
            <a:endParaRPr lang="ja-JP" altLang="en-US" sz="6600" dirty="0">
              <a:solidFill>
                <a:srgbClr val="FF0000"/>
              </a:solidFill>
            </a:endParaRPr>
          </a:p>
        </p:txBody>
      </p:sp>
      <p:sp>
        <p:nvSpPr>
          <p:cNvPr id="5122" name="Text Box 2"/>
          <p:cNvSpPr txBox="1">
            <a:spLocks noChangeArrowheads="1"/>
          </p:cNvSpPr>
          <p:nvPr/>
        </p:nvSpPr>
        <p:spPr bwMode="auto">
          <a:xfrm>
            <a:off x="2297722" y="4736124"/>
            <a:ext cx="12590585" cy="1735014"/>
          </a:xfrm>
          <a:prstGeom prst="rect">
            <a:avLst/>
          </a:prstGeom>
          <a:solidFill>
            <a:srgbClr val="B9FFB9"/>
          </a:solidFill>
          <a:ln w="9525">
            <a:solidFill>
              <a:srgbClr val="FFFFFF"/>
            </a:solidFill>
            <a:miter lim="800000"/>
            <a:headEnd/>
            <a:tailEnd/>
          </a:ln>
        </p:spPr>
        <p:txBody>
          <a:bodyPr vert="horz" wrap="square" lIns="74295" tIns="30600" rIns="74295" bIns="8890" numCol="1" anchor="ctr"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1" lang="en-US" altLang="ja-JP" sz="5400" b="0" i="0" u="none" strike="noStrike" cap="none" normalizeH="0" baseline="0" dirty="0">
                <a:ln>
                  <a:noFill/>
                </a:ln>
                <a:solidFill>
                  <a:srgbClr val="000000"/>
                </a:solidFill>
                <a:effectLst/>
                <a:latin typeface="ＭＳ ゴシック" pitchFamily="49" charset="-128"/>
                <a:ea typeface="ＭＳ ゴシック" pitchFamily="49" charset="-128"/>
                <a:cs typeface="ＭＳ Ｐゴシック" pitchFamily="50" charset="-128"/>
              </a:rPr>
              <a:t>【</a:t>
            </a:r>
            <a:r>
              <a:rPr kumimoji="1" lang="ja-JP" altLang="en-US" sz="5400" b="0" i="0" u="none" strike="noStrike" cap="none" normalizeH="0" baseline="0" dirty="0">
                <a:ln>
                  <a:noFill/>
                </a:ln>
                <a:solidFill>
                  <a:srgbClr val="000000"/>
                </a:solidFill>
                <a:effectLst/>
                <a:latin typeface="ＭＳ ゴシック" pitchFamily="49" charset="-128"/>
                <a:ea typeface="ＭＳ ゴシック" pitchFamily="49" charset="-128"/>
                <a:cs typeface="ＭＳ Ｐゴシック" pitchFamily="50" charset="-128"/>
              </a:rPr>
              <a:t>課題分析（アセスメント）総括票</a:t>
            </a:r>
            <a:r>
              <a:rPr lang="en-US" altLang="ja-JP" sz="5400" dirty="0">
                <a:solidFill>
                  <a:srgbClr val="000000"/>
                </a:solidFill>
                <a:latin typeface="ＭＳ ゴシック" pitchFamily="49" charset="-128"/>
                <a:ea typeface="ＭＳ ゴシック" pitchFamily="49" charset="-128"/>
                <a:cs typeface="ＭＳ Ｐゴシック" pitchFamily="50" charset="-128"/>
              </a:rPr>
              <a:t>】</a:t>
            </a:r>
          </a:p>
          <a:p>
            <a:pPr marL="457200" marR="0" lvl="1" indent="0" algn="l" defTabSz="914400" rtl="0" eaLnBrk="1" fontAlgn="base" latinLnBrk="0" hangingPunct="1">
              <a:lnSpc>
                <a:spcPct val="100000"/>
              </a:lnSpc>
              <a:spcBef>
                <a:spcPct val="0"/>
              </a:spcBef>
              <a:spcAft>
                <a:spcPct val="0"/>
              </a:spcAft>
              <a:buClrTx/>
              <a:buSzTx/>
              <a:buFontTx/>
              <a:buNone/>
              <a:tabLst/>
            </a:pPr>
            <a:r>
              <a:rPr lang="ja-JP" altLang="en-US" sz="5400" dirty="0">
                <a:solidFill>
                  <a:srgbClr val="000000"/>
                </a:solidFill>
                <a:latin typeface="ＭＳ ゴシック" pitchFamily="49" charset="-128"/>
                <a:ea typeface="ＭＳ ゴシック" pitchFamily="49" charset="-128"/>
                <a:cs typeface="ＭＳ Ｐゴシック" pitchFamily="50" charset="-128"/>
              </a:rPr>
              <a:t>　　　　　</a:t>
            </a:r>
            <a:r>
              <a:rPr kumimoji="1" lang="ja-JP" altLang="en-US" sz="5400" b="0" i="0" u="none" strike="noStrike" cap="none" normalizeH="0" baseline="0" dirty="0">
                <a:ln>
                  <a:noFill/>
                </a:ln>
                <a:solidFill>
                  <a:srgbClr val="FF0066"/>
                </a:solidFill>
                <a:effectLst/>
                <a:latin typeface="ＭＳ ゴシック" pitchFamily="49" charset="-128"/>
                <a:ea typeface="ＭＳ ゴシック" pitchFamily="49" charset="-128"/>
                <a:cs typeface="ＭＳ Ｐゴシック" pitchFamily="50" charset="-128"/>
              </a:rPr>
              <a:t>（ワークシート</a:t>
            </a:r>
            <a:r>
              <a:rPr kumimoji="1" lang="en-US" altLang="ja-JP" sz="5400" b="0" i="0" u="none" strike="noStrike" cap="none" normalizeH="0" baseline="0" dirty="0">
                <a:ln>
                  <a:noFill/>
                </a:ln>
                <a:solidFill>
                  <a:srgbClr val="FF0066"/>
                </a:solidFill>
                <a:effectLst/>
                <a:latin typeface="ＭＳ ゴシック" pitchFamily="49" charset="-128"/>
                <a:ea typeface="ＭＳ ゴシック" pitchFamily="49" charset="-128"/>
                <a:cs typeface="ＭＳ Ｐゴシック" pitchFamily="50" charset="-128"/>
              </a:rPr>
              <a:t>P47</a:t>
            </a:r>
            <a:r>
              <a:rPr kumimoji="1" lang="ja-JP" altLang="en-US" sz="5400" b="0" i="0" u="none" strike="noStrike" cap="none" normalizeH="0" baseline="0" dirty="0">
                <a:ln>
                  <a:noFill/>
                </a:ln>
                <a:solidFill>
                  <a:srgbClr val="FF0066"/>
                </a:solidFill>
                <a:effectLst/>
                <a:latin typeface="ＭＳ ゴシック" pitchFamily="49" charset="-128"/>
                <a:ea typeface="ＭＳ ゴシック" pitchFamily="49" charset="-128"/>
                <a:cs typeface="ＭＳ Ｐゴシック" pitchFamily="50" charset="-128"/>
              </a:rPr>
              <a:t>～</a:t>
            </a:r>
            <a:r>
              <a:rPr lang="en-US" altLang="ja-JP" sz="5400" dirty="0">
                <a:solidFill>
                  <a:srgbClr val="FF0066"/>
                </a:solidFill>
                <a:latin typeface="ＭＳ ゴシック" pitchFamily="49" charset="-128"/>
                <a:ea typeface="ＭＳ ゴシック" pitchFamily="49" charset="-128"/>
                <a:cs typeface="ＭＳ Ｐゴシック" pitchFamily="50" charset="-128"/>
              </a:rPr>
              <a:t>48</a:t>
            </a:r>
            <a:r>
              <a:rPr kumimoji="1" lang="ja-JP" altLang="en-US" sz="5400" b="0" i="0" u="none" strike="noStrike" cap="none" normalizeH="0" baseline="0" dirty="0">
                <a:ln>
                  <a:noFill/>
                </a:ln>
                <a:solidFill>
                  <a:srgbClr val="FF0066"/>
                </a:solidFill>
                <a:effectLst/>
                <a:latin typeface="ＭＳ ゴシック" pitchFamily="49" charset="-128"/>
                <a:ea typeface="ＭＳ ゴシック" pitchFamily="49" charset="-128"/>
                <a:cs typeface="ＭＳ Ｐゴシック" pitchFamily="50" charset="-128"/>
              </a:rPr>
              <a:t>）</a:t>
            </a:r>
            <a:endParaRPr kumimoji="1" lang="ja-JP" sz="5400" b="0" i="0" u="none" strike="noStrike" cap="none" normalizeH="0" baseline="0" dirty="0">
              <a:ln>
                <a:noFill/>
              </a:ln>
              <a:solidFill>
                <a:srgbClr val="FF0066"/>
              </a:solidFill>
              <a:effectLst/>
              <a:latin typeface="Arial" pitchFamily="34" charset="0"/>
              <a:ea typeface="ＭＳ Ｐゴシック" pitchFamily="50" charset="-128"/>
              <a:cs typeface="ＭＳ Ｐゴシック" pitchFamily="50" charset="-128"/>
            </a:endParaRPr>
          </a:p>
        </p:txBody>
      </p:sp>
      <p:sp>
        <p:nvSpPr>
          <p:cNvPr id="5124" name="AutoShape 4"/>
          <p:cNvSpPr>
            <a:spLocks noChangeArrowheads="1"/>
          </p:cNvSpPr>
          <p:nvPr/>
        </p:nvSpPr>
        <p:spPr bwMode="auto">
          <a:xfrm>
            <a:off x="1336432" y="7088187"/>
            <a:ext cx="14067692" cy="4611443"/>
          </a:xfrm>
          <a:prstGeom prst="roundRect">
            <a:avLst>
              <a:gd name="adj" fmla="val 10375"/>
            </a:avLst>
          </a:prstGeom>
          <a:solidFill>
            <a:srgbClr val="F2F2F2"/>
          </a:solidFill>
          <a:ln w="9525">
            <a:noFill/>
            <a:round/>
            <a:headEnd/>
            <a:tailEnd/>
          </a:ln>
        </p:spPr>
        <p:txBody>
          <a:bodyPr vert="horz" wrap="square" lIns="30960" tIns="19800" rIns="30960" bIns="1620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54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a:t>
            </a:r>
            <a:r>
              <a:rPr kumimoji="1" lang="ja-JP" altLang="en-US" sz="54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修得目標</a:t>
            </a:r>
            <a:r>
              <a:rPr kumimoji="1" lang="en-US" altLang="ja-JP" sz="54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a:t>
            </a: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5400" b="0" i="0" u="none" strike="noStrike" cap="none" normalizeH="0" baseline="0" dirty="0">
                <a:ln>
                  <a:noFill/>
                </a:ln>
                <a:solidFill>
                  <a:srgbClr val="CC3399"/>
                </a:solidFill>
                <a:effectLst/>
                <a:latin typeface="ＭＳ ゴシック" pitchFamily="49" charset="-128"/>
                <a:ea typeface="ＭＳ ゴシック" pitchFamily="49" charset="-128"/>
                <a:cs typeface="ＭＳ Ｐゴシック" pitchFamily="50" charset="-128"/>
              </a:rPr>
              <a:t>⑥</a:t>
            </a:r>
            <a:r>
              <a:rPr kumimoji="1" lang="ja-JP" altLang="en-US" sz="54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医療職をはじめとする多職種との連携・</a:t>
            </a:r>
            <a:endParaRPr kumimoji="1" lang="en-US" altLang="ja-JP" sz="54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ja-JP" altLang="en-US" sz="5400" dirty="0">
                <a:solidFill>
                  <a:srgbClr val="CC0066"/>
                </a:solidFill>
                <a:latin typeface="ＭＳ ゴシック" pitchFamily="49" charset="-128"/>
                <a:ea typeface="ＭＳ ゴシック" pitchFamily="49" charset="-128"/>
                <a:cs typeface="ＭＳ Ｐゴシック" pitchFamily="50" charset="-128"/>
              </a:rPr>
              <a:t>　</a:t>
            </a:r>
            <a:r>
              <a:rPr kumimoji="1" lang="ja-JP" altLang="en-US" sz="54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協働のポイントについて説明できる</a:t>
            </a: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5400" b="0" i="0" u="none" strike="noStrike" cap="none" normalizeH="0" baseline="0" dirty="0">
                <a:ln>
                  <a:noFill/>
                </a:ln>
                <a:solidFill>
                  <a:srgbClr val="CC3399"/>
                </a:solidFill>
                <a:effectLst/>
                <a:latin typeface="ＭＳ ゴシック" pitchFamily="49" charset="-128"/>
                <a:ea typeface="ＭＳ ゴシック" pitchFamily="49" charset="-128"/>
                <a:cs typeface="ＭＳ Ｐゴシック" pitchFamily="50" charset="-128"/>
              </a:rPr>
              <a:t>⑦</a:t>
            </a:r>
            <a:r>
              <a:rPr kumimoji="1" lang="ja-JP" altLang="en-US" sz="54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脳血管障害の特性に応じたケアマネジメ</a:t>
            </a:r>
            <a:endParaRPr kumimoji="1" lang="en-US" altLang="ja-JP" sz="54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ja-JP" altLang="en-US" sz="5400" dirty="0">
                <a:solidFill>
                  <a:srgbClr val="CC0066"/>
                </a:solidFill>
                <a:latin typeface="ＭＳ ゴシック" pitchFamily="49" charset="-128"/>
                <a:ea typeface="ＭＳ ゴシック" pitchFamily="49" charset="-128"/>
                <a:cs typeface="ＭＳ Ｐゴシック" pitchFamily="50" charset="-128"/>
              </a:rPr>
              <a:t>　</a:t>
            </a:r>
            <a:r>
              <a:rPr kumimoji="1" lang="ja-JP" altLang="en-US" sz="54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ントの具体的な方法を実施できる</a:t>
            </a:r>
            <a:endParaRPr kumimoji="1" lang="ja-JP" sz="5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583590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164493" y="281354"/>
            <a:ext cx="14020800" cy="2356556"/>
          </a:xfrm>
        </p:spPr>
        <p:txBody>
          <a:bodyPr>
            <a:normAutofit fontScale="90000"/>
          </a:bodyPr>
          <a:lstStyle/>
          <a:p>
            <a:pPr algn="ctr"/>
            <a:r>
              <a:rPr kumimoji="1" lang="ja-JP" altLang="en-US" dirty="0"/>
              <a:t>演習②　</a:t>
            </a:r>
            <a:r>
              <a:rPr lang="ja-JP" altLang="ja-JP" b="1" dirty="0"/>
              <a:t>脳血管障害に関する事例の</a:t>
            </a:r>
            <a:br>
              <a:rPr lang="en-US" altLang="ja-JP" b="1" dirty="0"/>
            </a:br>
            <a:r>
              <a:rPr lang="ja-JP" altLang="en-US" b="1" dirty="0"/>
              <a:t>　　　　　</a:t>
            </a:r>
            <a:r>
              <a:rPr lang="ja-JP" altLang="ja-JP" b="1" dirty="0"/>
              <a:t>情報分析と課題抽出ポイント</a:t>
            </a:r>
            <a:endParaRPr kumimoji="1" lang="ja-JP" altLang="en-US" dirty="0"/>
          </a:p>
        </p:txBody>
      </p:sp>
      <p:sp>
        <p:nvSpPr>
          <p:cNvPr id="4" name="スライド番号プレースホルダー 3"/>
          <p:cNvSpPr>
            <a:spLocks noGrp="1"/>
          </p:cNvSpPr>
          <p:nvPr>
            <p:ph type="sldNum" sz="quarter" idx="12"/>
          </p:nvPr>
        </p:nvSpPr>
        <p:spPr/>
        <p:txBody>
          <a:bodyPr/>
          <a:lstStyle/>
          <a:p>
            <a:fld id="{9F8524E6-B2B5-4881-B86F-F6ECDF80A2A9}" type="slidenum">
              <a:rPr kumimoji="1" lang="ja-JP" altLang="en-US" smtClean="0"/>
              <a:pPr/>
              <a:t>24</a:t>
            </a:fld>
            <a:endParaRPr kumimoji="1" lang="ja-JP" altLang="en-US"/>
          </a:p>
        </p:txBody>
      </p:sp>
      <p:sp>
        <p:nvSpPr>
          <p:cNvPr id="7" name="正方形/長方形 6"/>
          <p:cNvSpPr/>
          <p:nvPr/>
        </p:nvSpPr>
        <p:spPr>
          <a:xfrm>
            <a:off x="1266093" y="3681045"/>
            <a:ext cx="10480431" cy="1200329"/>
          </a:xfrm>
          <a:prstGeom prst="rect">
            <a:avLst/>
          </a:prstGeom>
        </p:spPr>
        <p:txBody>
          <a:bodyPr wrap="square">
            <a:spAutoFit/>
          </a:bodyPr>
          <a:lstStyle/>
          <a:p>
            <a:r>
              <a:rPr lang="ja-JP" altLang="en-US" sz="7200" b="1" dirty="0">
                <a:solidFill>
                  <a:srgbClr val="FF0000"/>
                </a:solidFill>
                <a:effectLst>
                  <a:outerShdw blurRad="38100" dist="38100" dir="2700000" algn="tl">
                    <a:srgbClr val="000000">
                      <a:alpha val="43137"/>
                    </a:srgbClr>
                  </a:outerShdw>
                </a:effectLst>
              </a:rPr>
              <a:t>＜</a:t>
            </a:r>
            <a:r>
              <a:rPr lang="ja-JP" altLang="ja-JP" sz="7200" b="1" dirty="0">
                <a:solidFill>
                  <a:srgbClr val="FF0000"/>
                </a:solidFill>
                <a:effectLst>
                  <a:outerShdw blurRad="38100" dist="38100" dir="2700000" algn="tl">
                    <a:srgbClr val="000000">
                      <a:alpha val="43137"/>
                    </a:srgbClr>
                  </a:outerShdw>
                </a:effectLst>
              </a:rPr>
              <a:t>課題の整理・分析</a:t>
            </a:r>
            <a:r>
              <a:rPr lang="ja-JP" altLang="en-US" sz="7200" b="1" dirty="0">
                <a:solidFill>
                  <a:srgbClr val="FF0000"/>
                </a:solidFill>
                <a:effectLst>
                  <a:outerShdw blurRad="38100" dist="38100" dir="2700000" algn="tl">
                    <a:srgbClr val="000000">
                      <a:alpha val="43137"/>
                    </a:srgbClr>
                  </a:outerShdw>
                </a:effectLst>
              </a:rPr>
              <a:t>＞</a:t>
            </a:r>
            <a:endParaRPr lang="ja-JP" altLang="en-US" sz="7200" dirty="0">
              <a:solidFill>
                <a:srgbClr val="FF0000"/>
              </a:solidFill>
              <a:effectLst>
                <a:outerShdw blurRad="38100" dist="38100" dir="2700000" algn="tl">
                  <a:srgbClr val="000000">
                    <a:alpha val="43137"/>
                  </a:srgbClr>
                </a:outerShdw>
              </a:effectLst>
            </a:endParaRPr>
          </a:p>
        </p:txBody>
      </p:sp>
      <p:sp>
        <p:nvSpPr>
          <p:cNvPr id="7169" name="Rectangle 1"/>
          <p:cNvSpPr>
            <a:spLocks noChangeArrowheads="1"/>
          </p:cNvSpPr>
          <p:nvPr/>
        </p:nvSpPr>
        <p:spPr bwMode="auto">
          <a:xfrm>
            <a:off x="711200" y="5640647"/>
            <a:ext cx="155448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27000" fontAlgn="base">
              <a:spcBef>
                <a:spcPct val="0"/>
              </a:spcBef>
              <a:spcAft>
                <a:spcPct val="0"/>
              </a:spcAft>
            </a:pPr>
            <a:r>
              <a:rPr kumimoji="1" lang="ja-JP" altLang="en-US" sz="6000" b="1" i="0" u="none" strike="noStrike" cap="none" normalizeH="0" baseline="0" dirty="0">
                <a:ln>
                  <a:noFill/>
                </a:ln>
                <a:solidFill>
                  <a:schemeClr val="tx1"/>
                </a:solidFill>
                <a:effectLst/>
                <a:latin typeface="ＭＳ ゴシック" pitchFamily="49" charset="-128"/>
                <a:ea typeface="ＭＳ ゴシック" pitchFamily="49" charset="-128"/>
                <a:cs typeface="MS-PMincho"/>
              </a:rPr>
              <a:t>　　</a:t>
            </a:r>
            <a:r>
              <a:rPr kumimoji="1" lang="ja-JP" altLang="en-US" sz="6000"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課題分析総括票の記載</a:t>
            </a:r>
            <a:r>
              <a:rPr kumimoji="1" lang="ja-JP" altLang="en-US" sz="6000" b="1" i="0" u="none" strike="noStrike" cap="none" normalizeH="0" baseline="0" dirty="0">
                <a:ln>
                  <a:noFill/>
                </a:ln>
                <a:solidFill>
                  <a:schemeClr val="tx1"/>
                </a:solidFill>
                <a:effectLst/>
                <a:latin typeface="ＭＳ ゴシック" pitchFamily="49" charset="-128"/>
                <a:ea typeface="ＭＳ ゴシック" pitchFamily="49" charset="-128"/>
                <a:cs typeface="MS-PMincho"/>
              </a:rPr>
              <a:t>　</a:t>
            </a:r>
            <a:endParaRPr kumimoji="1" lang="en-US" altLang="ja-JP" sz="6000" b="1" i="0" u="none" strike="noStrike" cap="none" normalizeH="0" baseline="0" dirty="0">
              <a:ln>
                <a:noFill/>
              </a:ln>
              <a:solidFill>
                <a:schemeClr val="tx1"/>
              </a:solidFill>
              <a:effectLst/>
              <a:latin typeface="ＭＳ ゴシック" pitchFamily="49" charset="-128"/>
              <a:ea typeface="ＭＳ ゴシック" pitchFamily="49" charset="-128"/>
              <a:cs typeface="MS-PMincho"/>
            </a:endParaRPr>
          </a:p>
          <a:p>
            <a:pPr lvl="0" indent="127000" fontAlgn="base">
              <a:spcBef>
                <a:spcPct val="0"/>
              </a:spcBef>
              <a:spcAft>
                <a:spcPct val="0"/>
              </a:spcAft>
            </a:pPr>
            <a:r>
              <a:rPr lang="ja-JP" altLang="en-US" sz="6000" b="1" dirty="0">
                <a:latin typeface="ＭＳ ゴシック" pitchFamily="49" charset="-128"/>
                <a:ea typeface="ＭＳ ゴシック" pitchFamily="49" charset="-128"/>
                <a:cs typeface="MS-PMincho"/>
              </a:rPr>
              <a:t>　　　　　　　　　　</a:t>
            </a:r>
            <a:r>
              <a:rPr lang="ja-JP" altLang="ja-JP" sz="6000" b="1" dirty="0">
                <a:solidFill>
                  <a:srgbClr val="0070C0"/>
                </a:solidFill>
                <a:effectLst>
                  <a:outerShdw blurRad="38100" dist="38100" dir="2700000" algn="tl">
                    <a:srgbClr val="000000">
                      <a:alpha val="43137"/>
                    </a:srgbClr>
                  </a:outerShdw>
                </a:effectLst>
                <a:latin typeface="ＭＳ ゴシック" pitchFamily="49" charset="-128"/>
                <a:ea typeface="ＭＳ ゴシック" pitchFamily="49" charset="-128"/>
                <a:cs typeface="MS-PMincho"/>
              </a:rPr>
              <a:t>個人ワーク</a:t>
            </a:r>
            <a:r>
              <a:rPr lang="ja-JP" altLang="ja-JP" sz="6000" b="1" dirty="0">
                <a:solidFill>
                  <a:srgbClr val="0070C0"/>
                </a:solidFill>
                <a:latin typeface="ＭＳ ゴシック" pitchFamily="49" charset="-128"/>
                <a:ea typeface="ＭＳ ゴシック" pitchFamily="49" charset="-128"/>
                <a:cs typeface="MS-PMincho"/>
              </a:rPr>
              <a:t>（</a:t>
            </a:r>
            <a:r>
              <a:rPr lang="en-US" altLang="ja-JP" sz="6000" b="1" dirty="0">
                <a:solidFill>
                  <a:srgbClr val="0070C0"/>
                </a:solidFill>
                <a:latin typeface="ＭＳ ゴシック" pitchFamily="49" charset="-128"/>
                <a:ea typeface="ＭＳ ゴシック" pitchFamily="49" charset="-128"/>
                <a:cs typeface="MS-PMincho"/>
              </a:rPr>
              <a:t>15</a:t>
            </a:r>
            <a:r>
              <a:rPr lang="ja-JP" altLang="en-US" sz="6000" b="1" dirty="0">
                <a:solidFill>
                  <a:srgbClr val="0070C0"/>
                </a:solidFill>
                <a:latin typeface="ＭＳ ゴシック" pitchFamily="49" charset="-128"/>
                <a:ea typeface="ＭＳ ゴシック" pitchFamily="49" charset="-128"/>
                <a:cs typeface="MS-PMincho"/>
              </a:rPr>
              <a:t>分）</a:t>
            </a:r>
            <a:endParaRPr kumimoji="1" lang="ja-JP" altLang="en-US" sz="6000" b="0" i="0" u="none" strike="noStrike" cap="none" normalizeH="0" baseline="0" dirty="0">
              <a:ln>
                <a:noFill/>
              </a:ln>
              <a:solidFill>
                <a:srgbClr val="0070C0"/>
              </a:solidFill>
              <a:effectLst/>
              <a:latin typeface="ＭＳ 明朝" pitchFamily="17" charset="-128"/>
              <a:ea typeface="ＭＳ 明朝" pitchFamily="17" charset="-128"/>
              <a:cs typeface="MS-PMincho"/>
            </a:endParaRPr>
          </a:p>
          <a:p>
            <a:pPr marL="0" marR="0" lvl="0" indent="127000" algn="l" defTabSz="914400" rtl="0" eaLnBrk="0" fontAlgn="base" latinLnBrk="0" hangingPunct="0">
              <a:lnSpc>
                <a:spcPct val="100000"/>
              </a:lnSpc>
              <a:spcBef>
                <a:spcPct val="0"/>
              </a:spcBef>
              <a:spcAft>
                <a:spcPct val="0"/>
              </a:spcAft>
              <a:buClrTx/>
              <a:buSzTx/>
              <a:buFontTx/>
              <a:buNone/>
              <a:tabLst/>
            </a:pPr>
            <a:endParaRPr kumimoji="1" lang="en-US" altLang="ja-JP" sz="6000" b="0" i="0" u="none" strike="noStrike" cap="none" normalizeH="0" baseline="0" dirty="0">
              <a:ln>
                <a:noFill/>
              </a:ln>
              <a:solidFill>
                <a:schemeClr val="tx1"/>
              </a:solidFill>
              <a:effectLst/>
              <a:latin typeface="ＭＳ 明朝" pitchFamily="17" charset="-128"/>
              <a:ea typeface="ＭＳ 明朝" pitchFamily="17" charset="-128"/>
              <a:cs typeface="MS-PMincho"/>
            </a:endParaRPr>
          </a:p>
          <a:p>
            <a:pPr marL="0" marR="0" lvl="0" indent="127000" algn="l" defTabSz="914400" rtl="0" eaLnBrk="0" fontAlgn="base" latinLnBrk="0" hangingPunct="0">
              <a:lnSpc>
                <a:spcPct val="100000"/>
              </a:lnSpc>
              <a:spcBef>
                <a:spcPct val="0"/>
              </a:spcBef>
              <a:spcAft>
                <a:spcPct val="0"/>
              </a:spcAft>
              <a:buClrTx/>
              <a:buSzTx/>
              <a:buFontTx/>
              <a:buNone/>
              <a:tabLst/>
            </a:pPr>
            <a:r>
              <a:rPr lang="ja-JP" altLang="en-US" sz="6000" dirty="0">
                <a:latin typeface="ＭＳ 明朝" pitchFamily="17" charset="-128"/>
                <a:ea typeface="ＭＳ 明朝" pitchFamily="17" charset="-128"/>
                <a:cs typeface="MS-PMincho"/>
              </a:rPr>
              <a:t>　</a:t>
            </a:r>
            <a:r>
              <a:rPr kumimoji="1" lang="ja-JP" altLang="en-US" sz="6000" b="0" i="0" u="none" strike="noStrike" cap="none" normalizeH="0" baseline="0" dirty="0">
                <a:ln>
                  <a:noFill/>
                </a:ln>
                <a:solidFill>
                  <a:schemeClr val="accent6">
                    <a:lumMod val="50000"/>
                  </a:schemeClr>
                </a:solidFill>
                <a:effectLst/>
                <a:latin typeface="+mn-ea"/>
                <a:cs typeface="MS-PMincho"/>
              </a:rPr>
              <a:t>→　課題分析総括</a:t>
            </a:r>
            <a:r>
              <a:rPr lang="ja-JP" altLang="en-US" sz="6000" dirty="0">
                <a:solidFill>
                  <a:schemeClr val="accent6">
                    <a:lumMod val="50000"/>
                  </a:schemeClr>
                </a:solidFill>
                <a:latin typeface="+mn-ea"/>
                <a:cs typeface="MS-PMincho"/>
              </a:rPr>
              <a:t>票</a:t>
            </a:r>
            <a:r>
              <a:rPr kumimoji="1" lang="ja-JP" altLang="en-US" sz="6000" b="0" i="0" u="none" strike="noStrike" cap="none" normalizeH="0" baseline="0" dirty="0">
                <a:ln>
                  <a:noFill/>
                </a:ln>
                <a:solidFill>
                  <a:schemeClr val="accent6">
                    <a:lumMod val="50000"/>
                  </a:schemeClr>
                </a:solidFill>
                <a:effectLst/>
                <a:latin typeface="+mn-ea"/>
                <a:cs typeface="MS-PMincho"/>
              </a:rPr>
              <a:t>の</a:t>
            </a:r>
            <a:endParaRPr kumimoji="1" lang="en-US" altLang="ja-JP" sz="6000" b="0" i="0" u="none" strike="noStrike" cap="none" normalizeH="0" baseline="0" dirty="0">
              <a:ln>
                <a:noFill/>
              </a:ln>
              <a:solidFill>
                <a:schemeClr val="accent6">
                  <a:lumMod val="50000"/>
                </a:schemeClr>
              </a:solidFill>
              <a:effectLst/>
              <a:latin typeface="+mn-ea"/>
              <a:cs typeface="MS-PMincho"/>
            </a:endParaRPr>
          </a:p>
          <a:p>
            <a:pPr marL="0" marR="0" lvl="0" indent="127000" algn="l" defTabSz="914400" rtl="0" eaLnBrk="0" fontAlgn="base" latinLnBrk="0" hangingPunct="0">
              <a:lnSpc>
                <a:spcPct val="100000"/>
              </a:lnSpc>
              <a:spcBef>
                <a:spcPct val="0"/>
              </a:spcBef>
              <a:spcAft>
                <a:spcPct val="0"/>
              </a:spcAft>
              <a:buClrTx/>
              <a:buSzTx/>
              <a:buFontTx/>
              <a:buNone/>
              <a:tabLst/>
            </a:pPr>
            <a:r>
              <a:rPr lang="ja-JP" altLang="en-US" sz="6000" dirty="0">
                <a:solidFill>
                  <a:schemeClr val="accent6">
                    <a:lumMod val="50000"/>
                  </a:schemeClr>
                </a:solidFill>
                <a:latin typeface="+mn-ea"/>
                <a:cs typeface="MS-PMincho"/>
              </a:rPr>
              <a:t>　　</a:t>
            </a:r>
            <a:r>
              <a:rPr kumimoji="1" lang="ja-JP" altLang="en-US" sz="6000" b="0" i="0" u="none" strike="noStrike" cap="none" normalizeH="0" baseline="0" dirty="0">
                <a:ln>
                  <a:noFill/>
                </a:ln>
                <a:solidFill>
                  <a:srgbClr val="FF0000"/>
                </a:solidFill>
                <a:effectLst>
                  <a:outerShdw blurRad="38100" dist="38100" dir="2700000" algn="tl">
                    <a:srgbClr val="000000">
                      <a:alpha val="43137"/>
                    </a:srgbClr>
                  </a:outerShdw>
                </a:effectLst>
                <a:latin typeface="+mn-ea"/>
                <a:cs typeface="MS-PMincho"/>
              </a:rPr>
              <a:t>「介護支援専門員が把握した問題」</a:t>
            </a:r>
            <a:r>
              <a:rPr lang="ja-JP" altLang="en-US" sz="6000" dirty="0">
                <a:solidFill>
                  <a:schemeClr val="accent6">
                    <a:lumMod val="50000"/>
                  </a:schemeClr>
                </a:solidFill>
                <a:latin typeface="+mn-ea"/>
                <a:cs typeface="MS-PMincho"/>
              </a:rPr>
              <a:t>を</a:t>
            </a:r>
            <a:r>
              <a:rPr kumimoji="1" lang="ja-JP" altLang="en-US" sz="6000" b="0" i="0" u="none" strike="noStrike" cap="none" normalizeH="0" baseline="0" dirty="0">
                <a:ln>
                  <a:noFill/>
                </a:ln>
                <a:solidFill>
                  <a:schemeClr val="accent6">
                    <a:lumMod val="50000"/>
                  </a:schemeClr>
                </a:solidFill>
                <a:effectLst/>
                <a:latin typeface="+mn-ea"/>
                <a:cs typeface="MS-PMincho"/>
              </a:rPr>
              <a:t>記載</a:t>
            </a:r>
            <a:r>
              <a:rPr kumimoji="1" lang="ja-JP" altLang="en-US" sz="6000" b="0" i="0" u="none" strike="noStrike" cap="none" normalizeH="0" baseline="0" dirty="0">
                <a:ln>
                  <a:noFill/>
                </a:ln>
                <a:solidFill>
                  <a:schemeClr val="accent6">
                    <a:lumMod val="50000"/>
                  </a:schemeClr>
                </a:solidFill>
                <a:effectLst/>
                <a:latin typeface="+mn-ea"/>
                <a:cs typeface="ＭＳ Ｐゴシック" pitchFamily="50" charset="-128"/>
              </a:rPr>
              <a:t> </a:t>
            </a:r>
          </a:p>
        </p:txBody>
      </p:sp>
    </p:spTree>
    <p:extLst>
      <p:ext uri="{BB962C8B-B14F-4D97-AF65-F5344CB8AC3E}">
        <p14:creationId xmlns:p14="http://schemas.microsoft.com/office/powerpoint/2010/main" val="2583590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458095" y="119834"/>
            <a:ext cx="12797905" cy="1200329"/>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ja-JP" sz="7200" b="1" dirty="0"/>
              <a:t>　演習</a:t>
            </a:r>
            <a:r>
              <a:rPr lang="ja-JP" altLang="en-US" sz="7200" b="1" dirty="0"/>
              <a:t>②　</a:t>
            </a:r>
            <a:r>
              <a:rPr lang="ja-JP" altLang="ja-JP" sz="7200" b="1" dirty="0">
                <a:solidFill>
                  <a:srgbClr val="0070C0"/>
                </a:solidFill>
                <a:effectLst>
                  <a:outerShdw blurRad="38100" dist="38100" dir="2700000" algn="tl">
                    <a:srgbClr val="000000">
                      <a:alpha val="43137"/>
                    </a:srgbClr>
                  </a:outerShdw>
                </a:effectLst>
              </a:rPr>
              <a:t>課題</a:t>
            </a:r>
            <a:r>
              <a:rPr lang="ja-JP" altLang="en-US" sz="7200" b="1" dirty="0">
                <a:solidFill>
                  <a:srgbClr val="0070C0"/>
                </a:solidFill>
                <a:effectLst>
                  <a:outerShdw blurRad="38100" dist="38100" dir="2700000" algn="tl">
                    <a:srgbClr val="000000">
                      <a:alpha val="43137"/>
                    </a:srgbClr>
                  </a:outerShdw>
                </a:effectLst>
              </a:rPr>
              <a:t>の整理・分析</a:t>
            </a:r>
            <a:endParaRPr kumimoji="0" lang="ja-JP" altLang="ja-JP" sz="7200" dirty="0">
              <a:solidFill>
                <a:srgbClr val="FF0000"/>
              </a:solidFill>
              <a:effectLst>
                <a:outerShdw blurRad="38100" dist="38100" dir="2700000" algn="tl">
                  <a:srgbClr val="000000">
                    <a:alpha val="43137"/>
                  </a:srgbClr>
                </a:outerShdw>
              </a:effectLst>
            </a:endParaRPr>
          </a:p>
        </p:txBody>
      </p:sp>
      <p:sp>
        <p:nvSpPr>
          <p:cNvPr id="5" name="正方形/長方形 4"/>
          <p:cNvSpPr/>
          <p:nvPr/>
        </p:nvSpPr>
        <p:spPr>
          <a:xfrm>
            <a:off x="0" y="0"/>
            <a:ext cx="3458094" cy="1476000"/>
          </a:xfrm>
          <a:prstGeom prst="rect">
            <a:avLst/>
          </a:prstGeom>
          <a:solidFill>
            <a:srgbClr val="FFC000"/>
          </a:solidFill>
        </p:spPr>
        <p:txBody>
          <a:bodyPr wrap="square" anchor="ctr" anchorCtr="1">
            <a:spAutoFit/>
          </a:bodyPr>
          <a:lstStyle/>
          <a:p>
            <a:r>
              <a:rPr lang="zh-TW" altLang="en-US" sz="4000" dirty="0">
                <a:solidFill>
                  <a:schemeClr val="bg1"/>
                </a:solidFill>
                <a:latin typeface="HGP創英角ﾎﾟｯﾌﾟ体" panose="040B0A00000000000000" pitchFamily="50" charset="-128"/>
                <a:ea typeface="HGP創英角ﾎﾟｯﾌﾟ体" panose="040B0A00000000000000" pitchFamily="50" charset="-128"/>
              </a:rPr>
              <a:t>「</a:t>
            </a: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脳血管疾患</a:t>
            </a:r>
            <a:r>
              <a:rPr lang="zh-TW" altLang="en-US" sz="4000" dirty="0">
                <a:solidFill>
                  <a:schemeClr val="bg1"/>
                </a:solidFill>
                <a:latin typeface="HGP創英角ﾎﾟｯﾌﾟ体" panose="040B0A00000000000000" pitchFamily="50" charset="-128"/>
                <a:ea typeface="HGP創英角ﾎﾟｯﾌﾟ体" panose="040B0A00000000000000" pitchFamily="50" charset="-128"/>
              </a:rPr>
              <a:t>」</a:t>
            </a:r>
          </a:p>
        </p:txBody>
      </p:sp>
      <p:sp>
        <p:nvSpPr>
          <p:cNvPr id="1025" name="Rectangle 1"/>
          <p:cNvSpPr>
            <a:spLocks noChangeArrowheads="1"/>
          </p:cNvSpPr>
          <p:nvPr/>
        </p:nvSpPr>
        <p:spPr bwMode="auto">
          <a:xfrm>
            <a:off x="485398" y="3842216"/>
            <a:ext cx="677781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200" b="1" i="0" u="none" strike="noStrike" cap="none" normalizeH="0" baseline="0" dirty="0">
                <a:ln>
                  <a:noFill/>
                </a:ln>
                <a:solidFill>
                  <a:schemeClr val="tx1"/>
                </a:solidFill>
                <a:effectLst/>
                <a:latin typeface="ＭＳ Ｐゴシック" pitchFamily="50" charset="-128"/>
                <a:ea typeface="ＭＳ Ｐゴシック" pitchFamily="50" charset="-128"/>
                <a:cs typeface="ＭＳ 明朝" pitchFamily="17" charset="-128"/>
              </a:rPr>
              <a:t>【</a:t>
            </a:r>
            <a:r>
              <a:rPr kumimoji="1" lang="ja-JP" sz="3200" b="1" i="0" u="none" strike="noStrike" cap="none" normalizeH="0" baseline="0" dirty="0">
                <a:ln>
                  <a:noFill/>
                </a:ln>
                <a:solidFill>
                  <a:schemeClr val="tx1"/>
                </a:solidFill>
                <a:effectLst/>
                <a:latin typeface="ＭＳ ゴシック" pitchFamily="49" charset="-128"/>
                <a:ea typeface="ＭＳ ゴシック" pitchFamily="49" charset="-128"/>
                <a:cs typeface="ＭＳ 明朝" pitchFamily="17" charset="-128"/>
              </a:rPr>
              <a:t>課題分析（アセスメント）総括票</a:t>
            </a:r>
            <a:r>
              <a:rPr kumimoji="1" lang="ja-JP" altLang="ja-JP" sz="3200" b="1" i="0" u="none" strike="noStrike" cap="none" normalizeH="0" baseline="0" dirty="0">
                <a:ln>
                  <a:noFill/>
                </a:ln>
                <a:solidFill>
                  <a:schemeClr val="tx1"/>
                </a:solidFill>
                <a:effectLst/>
                <a:latin typeface="ＭＳ Ｐゴシック" pitchFamily="50" charset="-128"/>
                <a:ea typeface="ＭＳ Ｐゴシック" pitchFamily="50" charset="-128"/>
                <a:cs typeface="ＭＳ 明朝" pitchFamily="17" charset="-128"/>
              </a:rPr>
              <a:t>】</a:t>
            </a:r>
            <a:endParaRPr kumimoji="1" lang="ja-JP" alt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正方形/長方形 5"/>
          <p:cNvSpPr/>
          <p:nvPr/>
        </p:nvSpPr>
        <p:spPr>
          <a:xfrm>
            <a:off x="8745379" y="3132015"/>
            <a:ext cx="7416000" cy="1008000"/>
          </a:xfrm>
          <a:prstGeom prst="rect">
            <a:avLst/>
          </a:prstGeom>
          <a:solidFill>
            <a:srgbClr val="FF0000"/>
          </a:solidFill>
        </p:spPr>
        <p:txBody>
          <a:bodyPr wrap="none" anchor="ctr" anchorCtr="1">
            <a:spAutoFit/>
          </a:bodyPr>
          <a:lstStyle/>
          <a:p>
            <a:r>
              <a:rPr lang="ja-JP" altLang="ja-JP" sz="4000" b="1" dirty="0">
                <a:solidFill>
                  <a:schemeClr val="bg1"/>
                </a:solidFill>
              </a:rPr>
              <a:t>介護支援専門員が把握した問題</a:t>
            </a:r>
            <a:endParaRPr lang="ja-JP" altLang="en-US" sz="4000" b="1" dirty="0">
              <a:solidFill>
                <a:schemeClr val="bg1"/>
              </a:solidFill>
            </a:endParaRPr>
          </a:p>
        </p:txBody>
      </p:sp>
      <p:graphicFrame>
        <p:nvGraphicFramePr>
          <p:cNvPr id="7" name="表 6"/>
          <p:cNvGraphicFramePr>
            <a:graphicFrameLocks noGrp="1"/>
          </p:cNvGraphicFramePr>
          <p:nvPr/>
        </p:nvGraphicFramePr>
        <p:xfrm>
          <a:off x="410837" y="4553152"/>
          <a:ext cx="15525578" cy="7170017"/>
        </p:xfrm>
        <a:graphic>
          <a:graphicData uri="http://schemas.openxmlformats.org/drawingml/2006/table">
            <a:tbl>
              <a:tblPr/>
              <a:tblGrid>
                <a:gridCol w="1089717">
                  <a:extLst>
                    <a:ext uri="{9D8B030D-6E8A-4147-A177-3AD203B41FA5}">
                      <a16:colId xmlns:a16="http://schemas.microsoft.com/office/drawing/2014/main" val="20000"/>
                    </a:ext>
                  </a:extLst>
                </a:gridCol>
                <a:gridCol w="7995138">
                  <a:extLst>
                    <a:ext uri="{9D8B030D-6E8A-4147-A177-3AD203B41FA5}">
                      <a16:colId xmlns:a16="http://schemas.microsoft.com/office/drawing/2014/main" val="20001"/>
                    </a:ext>
                  </a:extLst>
                </a:gridCol>
                <a:gridCol w="6440723">
                  <a:extLst>
                    <a:ext uri="{9D8B030D-6E8A-4147-A177-3AD203B41FA5}">
                      <a16:colId xmlns:a16="http://schemas.microsoft.com/office/drawing/2014/main" val="20002"/>
                    </a:ext>
                  </a:extLst>
                </a:gridCol>
              </a:tblGrid>
              <a:tr h="722233">
                <a:tc>
                  <a:txBody>
                    <a:bodyPr/>
                    <a:lstStyle/>
                    <a:p>
                      <a:pPr algn="ctr">
                        <a:lnSpc>
                          <a:spcPct val="100000"/>
                        </a:lnSpc>
                        <a:spcAft>
                          <a:spcPts val="0"/>
                        </a:spcAft>
                      </a:pPr>
                      <a:r>
                        <a:rPr lang="ja-JP" sz="2800" kern="0" dirty="0">
                          <a:latin typeface="+mj-ea"/>
                          <a:ea typeface="+mj-ea"/>
                          <a:cs typeface="Times New Roman"/>
                        </a:rPr>
                        <a:t>項　目</a:t>
                      </a:r>
                      <a:endParaRPr lang="ja-JP" sz="2800" kern="100" dirty="0">
                        <a:latin typeface="+mj-ea"/>
                        <a:ea typeface="+mj-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2800" kern="0">
                          <a:latin typeface="+mj-ea"/>
                          <a:ea typeface="+mj-ea"/>
                          <a:cs typeface="Times New Roman"/>
                        </a:rPr>
                        <a:t>現　状（現在の本人の状態および家族・生活の状況）</a:t>
                      </a:r>
                      <a:endParaRPr lang="ja-JP" sz="2800" kern="100">
                        <a:latin typeface="+mj-ea"/>
                        <a:ea typeface="+mj-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2800" b="1" kern="0" dirty="0">
                          <a:solidFill>
                            <a:srgbClr val="FF0000"/>
                          </a:solidFill>
                          <a:latin typeface="+mj-ea"/>
                          <a:ea typeface="+mj-ea"/>
                          <a:cs typeface="Times New Roman"/>
                        </a:rPr>
                        <a:t>介護支援専門員が把握した問題</a:t>
                      </a:r>
                      <a:endParaRPr lang="ja-JP" sz="2800" b="1" kern="100" dirty="0">
                        <a:solidFill>
                          <a:srgbClr val="FF0000"/>
                        </a:solidFill>
                        <a:latin typeface="+mj-ea"/>
                        <a:ea typeface="+mj-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67523">
                <a:tc>
                  <a:txBody>
                    <a:bodyPr/>
                    <a:lstStyle/>
                    <a:p>
                      <a:pPr algn="ctr">
                        <a:lnSpc>
                          <a:spcPct val="100000"/>
                        </a:lnSpc>
                        <a:spcAft>
                          <a:spcPts val="0"/>
                        </a:spcAft>
                      </a:pPr>
                      <a:r>
                        <a:rPr lang="ja-JP" sz="2800" kern="0" spc="150">
                          <a:latin typeface="+mj-ea"/>
                          <a:ea typeface="+mj-ea"/>
                          <a:cs typeface="ＭＳ 明朝"/>
                        </a:rPr>
                        <a:t>健康状態</a:t>
                      </a:r>
                      <a:endParaRPr lang="ja-JP" sz="2800" kern="100">
                        <a:latin typeface="+mj-ea"/>
                        <a:ea typeface="+mj-ea"/>
                        <a:cs typeface="Times New Roman"/>
                      </a:endParaRPr>
                    </a:p>
                  </a:txBody>
                  <a:tcPr marL="11746" marR="11746" marT="11746" marB="117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2800" kern="0" dirty="0">
                          <a:latin typeface="+mj-ea"/>
                          <a:ea typeface="+mj-ea"/>
                          <a:cs typeface="Times New Roman"/>
                        </a:rPr>
                        <a:t>病名：脳出血（平成</a:t>
                      </a:r>
                      <a:r>
                        <a:rPr lang="en-US" sz="2800" kern="0" dirty="0">
                          <a:latin typeface="+mj-ea"/>
                          <a:ea typeface="+mj-ea"/>
                          <a:cs typeface="Times New Roman"/>
                        </a:rPr>
                        <a:t>28</a:t>
                      </a:r>
                      <a:r>
                        <a:rPr lang="ja-JP" sz="2800" kern="0" dirty="0">
                          <a:latin typeface="+mj-ea"/>
                          <a:ea typeface="+mj-ea"/>
                          <a:cs typeface="Times New Roman"/>
                        </a:rPr>
                        <a:t>年）、高血圧（平成</a:t>
                      </a:r>
                      <a:r>
                        <a:rPr lang="en-US" sz="2800" kern="0" dirty="0">
                          <a:latin typeface="+mj-ea"/>
                          <a:ea typeface="+mj-ea"/>
                          <a:cs typeface="Times New Roman"/>
                        </a:rPr>
                        <a:t>21</a:t>
                      </a:r>
                      <a:r>
                        <a:rPr lang="ja-JP" sz="2800" kern="0" dirty="0">
                          <a:latin typeface="+mj-ea"/>
                          <a:ea typeface="+mj-ea"/>
                          <a:cs typeface="Times New Roman"/>
                        </a:rPr>
                        <a:t>年）</a:t>
                      </a:r>
                      <a:endParaRPr lang="ja-JP" sz="2800" kern="100" dirty="0">
                        <a:latin typeface="+mj-ea"/>
                        <a:ea typeface="+mj-ea"/>
                        <a:cs typeface="Times New Roman"/>
                      </a:endParaRPr>
                    </a:p>
                    <a:p>
                      <a:pPr algn="just">
                        <a:lnSpc>
                          <a:spcPct val="100000"/>
                        </a:lnSpc>
                        <a:spcAft>
                          <a:spcPts val="0"/>
                        </a:spcAft>
                      </a:pPr>
                      <a:r>
                        <a:rPr lang="ja-JP" sz="2800" kern="0" dirty="0">
                          <a:latin typeface="+mj-ea"/>
                          <a:ea typeface="+mj-ea"/>
                          <a:cs typeface="Times New Roman"/>
                        </a:rPr>
                        <a:t>現在</a:t>
                      </a:r>
                      <a:r>
                        <a:rPr lang="en-US" sz="2800" kern="0" dirty="0">
                          <a:latin typeface="+mj-ea"/>
                          <a:ea typeface="+mj-ea"/>
                          <a:cs typeface="Times New Roman"/>
                        </a:rPr>
                        <a:t>S</a:t>
                      </a:r>
                      <a:r>
                        <a:rPr lang="ja-JP" sz="2800" kern="0" dirty="0">
                          <a:latin typeface="+mj-ea"/>
                          <a:ea typeface="+mj-ea"/>
                          <a:cs typeface="Times New Roman"/>
                        </a:rPr>
                        <a:t>病院に</a:t>
                      </a:r>
                      <a:r>
                        <a:rPr lang="en-US" sz="2800" kern="0" dirty="0">
                          <a:latin typeface="+mj-ea"/>
                          <a:ea typeface="+mj-ea"/>
                          <a:cs typeface="Times New Roman"/>
                        </a:rPr>
                        <a:t>28</a:t>
                      </a:r>
                      <a:r>
                        <a:rPr lang="ja-JP" sz="2800" kern="0" dirty="0">
                          <a:latin typeface="+mj-ea"/>
                          <a:ea typeface="+mj-ea"/>
                          <a:cs typeface="Times New Roman"/>
                        </a:rPr>
                        <a:t>年</a:t>
                      </a:r>
                      <a:r>
                        <a:rPr lang="en-US" sz="2800" kern="0" dirty="0">
                          <a:latin typeface="+mj-ea"/>
                          <a:ea typeface="+mj-ea"/>
                          <a:cs typeface="Times New Roman"/>
                        </a:rPr>
                        <a:t>3</a:t>
                      </a:r>
                      <a:r>
                        <a:rPr lang="ja-JP" sz="2800" kern="0" dirty="0">
                          <a:latin typeface="+mj-ea"/>
                          <a:ea typeface="+mj-ea"/>
                          <a:cs typeface="Times New Roman"/>
                        </a:rPr>
                        <a:t>月から入院中、リハビリテーション実施中であるが、全身状態が安定しており、</a:t>
                      </a:r>
                      <a:r>
                        <a:rPr lang="en-US" sz="2800" kern="0" dirty="0">
                          <a:latin typeface="+mj-ea"/>
                          <a:ea typeface="+mj-ea"/>
                          <a:cs typeface="Times New Roman"/>
                        </a:rPr>
                        <a:t>7</a:t>
                      </a:r>
                      <a:r>
                        <a:rPr lang="ja-JP" sz="2800" kern="0" dirty="0">
                          <a:latin typeface="+mj-ea"/>
                          <a:ea typeface="+mj-ea"/>
                          <a:cs typeface="Times New Roman"/>
                        </a:rPr>
                        <a:t>月上旬退院予定。</a:t>
                      </a:r>
                      <a:endParaRPr lang="ja-JP" sz="2800" kern="100" dirty="0">
                        <a:latin typeface="+mj-ea"/>
                        <a:ea typeface="+mj-ea"/>
                        <a:cs typeface="Times New Roman"/>
                      </a:endParaRPr>
                    </a:p>
                    <a:p>
                      <a:pPr algn="just">
                        <a:lnSpc>
                          <a:spcPct val="100000"/>
                        </a:lnSpc>
                        <a:spcAft>
                          <a:spcPts val="0"/>
                        </a:spcAft>
                      </a:pPr>
                      <a:r>
                        <a:rPr lang="ja-JP" sz="2800" kern="0" dirty="0">
                          <a:latin typeface="+mj-ea"/>
                          <a:ea typeface="+mj-ea"/>
                          <a:cs typeface="Times New Roman"/>
                        </a:rPr>
                        <a:t>服薬：以前より高血圧症で服薬を続けている。</a:t>
                      </a:r>
                      <a:endParaRPr lang="ja-JP" sz="2800" kern="100" dirty="0">
                        <a:latin typeface="+mj-ea"/>
                        <a:ea typeface="+mj-ea"/>
                        <a:cs typeface="Times New Roman"/>
                      </a:endParaRPr>
                    </a:p>
                    <a:p>
                      <a:pPr algn="just">
                        <a:lnSpc>
                          <a:spcPct val="100000"/>
                        </a:lnSpc>
                        <a:spcAft>
                          <a:spcPts val="0"/>
                        </a:spcAft>
                      </a:pPr>
                      <a:r>
                        <a:rPr lang="ja-JP" sz="2800" kern="0" dirty="0">
                          <a:latin typeface="+mj-ea"/>
                          <a:ea typeface="+mj-ea"/>
                          <a:cs typeface="Times New Roman"/>
                        </a:rPr>
                        <a:t>麻痺：右上肢・右下肢に中程度　　筋力の低下：両下肢に軽度</a:t>
                      </a:r>
                      <a:endParaRPr lang="ja-JP" sz="2800" kern="100" dirty="0">
                        <a:latin typeface="+mj-ea"/>
                        <a:ea typeface="+mj-ea"/>
                        <a:cs typeface="Times New Roman"/>
                      </a:endParaRPr>
                    </a:p>
                    <a:p>
                      <a:pPr algn="just">
                        <a:lnSpc>
                          <a:spcPct val="100000"/>
                        </a:lnSpc>
                        <a:spcAft>
                          <a:spcPts val="0"/>
                        </a:spcAft>
                      </a:pPr>
                      <a:r>
                        <a:rPr lang="ja-JP" sz="2800" kern="0" dirty="0">
                          <a:latin typeface="+mj-ea"/>
                          <a:ea typeface="+mj-ea"/>
                          <a:cs typeface="Times New Roman"/>
                        </a:rPr>
                        <a:t>拘縮：右肩・右肘関節に中程度　　関節の痛み：左肩に軽度　　　　　</a:t>
                      </a:r>
                      <a:endParaRPr lang="ja-JP" sz="2800" kern="100" dirty="0">
                        <a:latin typeface="+mj-ea"/>
                        <a:ea typeface="+mj-ea"/>
                        <a:cs typeface="Times New Roman"/>
                      </a:endParaRPr>
                    </a:p>
                    <a:p>
                      <a:pPr algn="just">
                        <a:lnSpc>
                          <a:spcPct val="100000"/>
                        </a:lnSpc>
                        <a:spcAft>
                          <a:spcPts val="0"/>
                        </a:spcAft>
                      </a:pPr>
                      <a:r>
                        <a:rPr lang="ja-JP" sz="2800" kern="0" dirty="0">
                          <a:latin typeface="+mj-ea"/>
                          <a:ea typeface="+mj-ea"/>
                          <a:cs typeface="Times New Roman"/>
                        </a:rPr>
                        <a:t>身長：</a:t>
                      </a:r>
                      <a:r>
                        <a:rPr lang="en-US" sz="2800" kern="0" dirty="0">
                          <a:latin typeface="+mj-ea"/>
                          <a:ea typeface="+mj-ea"/>
                          <a:cs typeface="Times New Roman"/>
                        </a:rPr>
                        <a:t>158cm</a:t>
                      </a:r>
                      <a:r>
                        <a:rPr lang="ja-JP" sz="2800" kern="0" dirty="0" err="1">
                          <a:latin typeface="+mj-ea"/>
                          <a:ea typeface="+mj-ea"/>
                          <a:cs typeface="Times New Roman"/>
                        </a:rPr>
                        <a:t>、</a:t>
                      </a:r>
                      <a:r>
                        <a:rPr lang="ja-JP" sz="2800" kern="0" dirty="0">
                          <a:latin typeface="+mj-ea"/>
                          <a:ea typeface="+mj-ea"/>
                          <a:cs typeface="Times New Roman"/>
                        </a:rPr>
                        <a:t>体重：</a:t>
                      </a:r>
                      <a:r>
                        <a:rPr lang="en-US" sz="2800" kern="0" dirty="0">
                          <a:latin typeface="+mj-ea"/>
                          <a:ea typeface="+mj-ea"/>
                          <a:cs typeface="Times New Roman"/>
                        </a:rPr>
                        <a:t>52.0</a:t>
                      </a:r>
                      <a:r>
                        <a:rPr lang="ja-JP" sz="2800" kern="0" dirty="0">
                          <a:latin typeface="+mj-ea"/>
                          <a:ea typeface="+mj-ea"/>
                          <a:cs typeface="Times New Roman"/>
                        </a:rPr>
                        <a:t>㎏、</a:t>
                      </a:r>
                      <a:r>
                        <a:rPr lang="en-US" sz="2800" kern="0" dirty="0">
                          <a:latin typeface="+mj-ea"/>
                          <a:ea typeface="+mj-ea"/>
                          <a:cs typeface="Times New Roman"/>
                        </a:rPr>
                        <a:t>BMI</a:t>
                      </a:r>
                      <a:r>
                        <a:rPr lang="ja-JP" sz="2800" kern="0" dirty="0">
                          <a:latin typeface="+mj-ea"/>
                          <a:ea typeface="+mj-ea"/>
                          <a:cs typeface="Times New Roman"/>
                        </a:rPr>
                        <a:t>：</a:t>
                      </a:r>
                      <a:r>
                        <a:rPr lang="en-US" sz="2800" kern="0" dirty="0">
                          <a:latin typeface="+mj-ea"/>
                          <a:ea typeface="+mj-ea"/>
                          <a:cs typeface="Times New Roman"/>
                        </a:rPr>
                        <a:t>20.83</a:t>
                      </a:r>
                      <a:r>
                        <a:rPr lang="ja-JP" sz="2800" kern="0" dirty="0">
                          <a:latin typeface="+mj-ea"/>
                          <a:ea typeface="+mj-ea"/>
                          <a:cs typeface="Times New Roman"/>
                        </a:rPr>
                        <a:t>（</a:t>
                      </a:r>
                      <a:r>
                        <a:rPr lang="en-US" sz="2800" kern="0" dirty="0">
                          <a:latin typeface="+mj-ea"/>
                          <a:ea typeface="+mj-ea"/>
                          <a:cs typeface="Times New Roman"/>
                        </a:rPr>
                        <a:t>6</a:t>
                      </a:r>
                      <a:r>
                        <a:rPr lang="ja-JP" sz="2800" kern="0" dirty="0">
                          <a:latin typeface="+mj-ea"/>
                          <a:ea typeface="+mj-ea"/>
                          <a:cs typeface="Times New Roman"/>
                        </a:rPr>
                        <a:t>か月内の体重減少あり）</a:t>
                      </a:r>
                      <a:endParaRPr lang="ja-JP" sz="2800" kern="100" dirty="0">
                        <a:latin typeface="+mj-ea"/>
                        <a:ea typeface="+mj-ea"/>
                        <a:cs typeface="Times New Roman"/>
                      </a:endParaRPr>
                    </a:p>
                  </a:txBody>
                  <a:tcPr marL="11746" marR="11746" marT="11746" marB="117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800" kern="0" dirty="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17811">
                <a:tc>
                  <a:txBody>
                    <a:bodyPr/>
                    <a:lstStyle/>
                    <a:p>
                      <a:pPr algn="ctr">
                        <a:lnSpc>
                          <a:spcPct val="100000"/>
                        </a:lnSpc>
                        <a:spcAft>
                          <a:spcPts val="0"/>
                        </a:spcAft>
                      </a:pPr>
                      <a:r>
                        <a:rPr lang="ja-JP" sz="2800" kern="0" spc="525">
                          <a:latin typeface="+mj-ea"/>
                          <a:ea typeface="+mj-ea"/>
                          <a:cs typeface="ＭＳ 明朝"/>
                        </a:rPr>
                        <a:t>ＡＤＬ</a:t>
                      </a:r>
                      <a:endParaRPr lang="ja-JP" sz="2800" kern="100">
                        <a:latin typeface="+mj-ea"/>
                        <a:ea typeface="+mj-ea"/>
                        <a:cs typeface="Times New Roman"/>
                      </a:endParaRPr>
                    </a:p>
                  </a:txBody>
                  <a:tcPr marL="11746" marR="11746" marT="11746" marB="117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2800" kern="0" dirty="0">
                          <a:latin typeface="+mj-ea"/>
                          <a:ea typeface="+mj-ea"/>
                          <a:cs typeface="Times New Roman"/>
                        </a:rPr>
                        <a:t>立ち上がりや車いすへの乗り移りは何とかできるが、歩行は数メートルしかできず、車いすでの移動となっている。</a:t>
                      </a:r>
                      <a:endParaRPr lang="ja-JP" sz="2800" kern="100" dirty="0">
                        <a:latin typeface="+mj-ea"/>
                        <a:ea typeface="+mj-ea"/>
                        <a:cs typeface="Times New Roman"/>
                      </a:endParaRPr>
                    </a:p>
                    <a:p>
                      <a:pPr algn="just">
                        <a:lnSpc>
                          <a:spcPct val="100000"/>
                        </a:lnSpc>
                        <a:spcAft>
                          <a:spcPts val="0"/>
                        </a:spcAft>
                      </a:pPr>
                      <a:r>
                        <a:rPr lang="ja-JP" sz="2800" kern="0" dirty="0">
                          <a:latin typeface="+mj-ea"/>
                          <a:ea typeface="+mj-ea"/>
                          <a:cs typeface="Times New Roman"/>
                        </a:rPr>
                        <a:t>入浴は介助入浴。トイレには職員に連れて行って</a:t>
                      </a:r>
                      <a:endParaRPr lang="ja-JP" sz="2800" kern="100" dirty="0">
                        <a:latin typeface="+mj-ea"/>
                        <a:ea typeface="+mj-ea"/>
                        <a:cs typeface="Times New Roman"/>
                      </a:endParaRPr>
                    </a:p>
                  </a:txBody>
                  <a:tcPr marL="11746" marR="11746" marT="11746" marB="117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800" kern="0" dirty="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下矢印 7"/>
          <p:cNvSpPr/>
          <p:nvPr/>
        </p:nvSpPr>
        <p:spPr>
          <a:xfrm>
            <a:off x="11889100" y="4013094"/>
            <a:ext cx="1334530" cy="593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49" name="AutoShape 1"/>
          <p:cNvSpPr>
            <a:spLocks noChangeArrowheads="1"/>
          </p:cNvSpPr>
          <p:nvPr/>
        </p:nvSpPr>
        <p:spPr bwMode="auto">
          <a:xfrm>
            <a:off x="13364308" y="1343392"/>
            <a:ext cx="2891692" cy="1376362"/>
          </a:xfrm>
          <a:prstGeom prst="foldedCorner">
            <a:avLst>
              <a:gd name="adj" fmla="val 12500"/>
            </a:avLst>
          </a:prstGeom>
          <a:solidFill>
            <a:srgbClr val="FFFF66"/>
          </a:solidFill>
          <a:ln w="9525">
            <a:solidFill>
              <a:schemeClr val="bg1"/>
            </a:solidFill>
            <a:round/>
            <a:headEnd/>
            <a:tailEnd/>
          </a:ln>
        </p:spPr>
        <p:txBody>
          <a:bodyPr vert="horz" wrap="square" lIns="0" tIns="23400" rIns="0" bIns="126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4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ﾜｰｸｼｰﾄ</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P47</a:t>
            </a:r>
            <a:r>
              <a:rPr kumimoji="1" lang="ja-JP" altLang="en-US" sz="44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a:t>
            </a:r>
            <a:r>
              <a:rPr lang="en-US" altLang="ja-JP" sz="4400" dirty="0">
                <a:solidFill>
                  <a:srgbClr val="FF0000"/>
                </a:solidFill>
                <a:latin typeface="HGSｺﾞｼｯｸM" pitchFamily="50" charset="-128"/>
                <a:ea typeface="HGSｺﾞｼｯｸM" pitchFamily="50" charset="-128"/>
                <a:cs typeface="ＭＳ Ｐゴシック" pitchFamily="50" charset="-128"/>
              </a:rPr>
              <a:t>48</a:t>
            </a:r>
            <a:endParaRPr kumimoji="1" lang="ja-JP" altLang="ja-JP" sz="4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0942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94154" y="415886"/>
            <a:ext cx="14020800" cy="2356556"/>
          </a:xfrm>
        </p:spPr>
        <p:txBody>
          <a:bodyPr>
            <a:normAutofit/>
          </a:bodyPr>
          <a:lstStyle/>
          <a:p>
            <a:pPr algn="ctr"/>
            <a:r>
              <a:rPr kumimoji="1" lang="ja-JP" altLang="en-US" dirty="0"/>
              <a:t>演習③</a:t>
            </a:r>
            <a:r>
              <a:rPr lang="ja-JP" altLang="en-US" dirty="0"/>
              <a:t>　</a:t>
            </a:r>
            <a:r>
              <a:rPr lang="ja-JP" altLang="en-US" dirty="0">
                <a:solidFill>
                  <a:srgbClr val="FF0000"/>
                </a:solidFill>
                <a:effectLst>
                  <a:outerShdw blurRad="38100" dist="38100" dir="2700000" algn="tl">
                    <a:srgbClr val="000000">
                      <a:alpha val="43137"/>
                    </a:srgbClr>
                  </a:outerShdw>
                </a:effectLst>
              </a:rPr>
              <a:t>ニーズ・目標の検討</a:t>
            </a:r>
            <a:endParaRPr kumimoji="1" lang="ja-JP" altLang="en-US" dirty="0">
              <a:solidFill>
                <a:srgbClr val="FF0000"/>
              </a:solidFill>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2"/>
          </p:nvPr>
        </p:nvSpPr>
        <p:spPr/>
        <p:txBody>
          <a:bodyPr/>
          <a:lstStyle/>
          <a:p>
            <a:fld id="{9F8524E6-B2B5-4881-B86F-F6ECDF80A2A9}" type="slidenum">
              <a:rPr kumimoji="1" lang="ja-JP" altLang="en-US" smtClean="0"/>
              <a:pPr/>
              <a:t>26</a:t>
            </a:fld>
            <a:endParaRPr kumimoji="1" lang="ja-JP" altLang="en-US"/>
          </a:p>
        </p:txBody>
      </p:sp>
      <p:sp>
        <p:nvSpPr>
          <p:cNvPr id="26625" name="Rectangle 1"/>
          <p:cNvSpPr>
            <a:spLocks noChangeArrowheads="1"/>
          </p:cNvSpPr>
          <p:nvPr/>
        </p:nvSpPr>
        <p:spPr bwMode="auto">
          <a:xfrm>
            <a:off x="914399" y="2629378"/>
            <a:ext cx="14395939"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5400" b="1" i="0" u="none" strike="noStrike" cap="none" normalizeH="0" baseline="0" dirty="0">
                <a:ln>
                  <a:noFill/>
                </a:ln>
                <a:solidFill>
                  <a:schemeClr val="accent5">
                    <a:lumMod val="75000"/>
                  </a:schemeClr>
                </a:solidFill>
                <a:effectLst/>
                <a:latin typeface="ＭＳ ゴシック" pitchFamily="49" charset="-128"/>
                <a:ea typeface="ＭＳ ゴシック" pitchFamily="49" charset="-128"/>
                <a:cs typeface="MS-PMincho"/>
              </a:rPr>
              <a:t>課題分析総括表で捉えた「介護支援専門員が把握した問題」について、テキスト</a:t>
            </a:r>
            <a:r>
              <a:rPr kumimoji="1" lang="en-US" altLang="ja-JP" sz="5400" b="1" i="0" u="none" strike="noStrike" cap="none" normalizeH="0" baseline="0" dirty="0">
                <a:ln>
                  <a:noFill/>
                </a:ln>
                <a:solidFill>
                  <a:schemeClr val="accent5">
                    <a:lumMod val="75000"/>
                  </a:schemeClr>
                </a:solidFill>
                <a:effectLst/>
                <a:latin typeface="ＭＳ ゴシック" pitchFamily="49" charset="-128"/>
                <a:ea typeface="ＭＳ ゴシック" pitchFamily="49" charset="-128"/>
                <a:cs typeface="MS-PMincho"/>
              </a:rPr>
              <a:t>ICF</a:t>
            </a:r>
            <a:r>
              <a:rPr kumimoji="1" lang="ja-JP" altLang="en-US" sz="5400" b="1" i="0" u="none" strike="noStrike" cap="none" normalizeH="0" baseline="0" dirty="0">
                <a:ln>
                  <a:noFill/>
                </a:ln>
                <a:solidFill>
                  <a:schemeClr val="accent5">
                    <a:lumMod val="75000"/>
                  </a:schemeClr>
                </a:solidFill>
                <a:effectLst/>
                <a:latin typeface="ＭＳ ゴシック" pitchFamily="49" charset="-128"/>
                <a:ea typeface="ＭＳ ゴシック" pitchFamily="49" charset="-128"/>
                <a:cs typeface="MS-PMincho"/>
              </a:rPr>
              <a:t>シートを参考に、サービス計画書のニーズ・目標の検討を行う</a:t>
            </a:r>
            <a:endParaRPr kumimoji="1" lang="ja-JP" altLang="en-US" sz="5400" b="1" i="0" u="none" strike="noStrike" cap="none" normalizeH="0" baseline="0" dirty="0">
              <a:ln>
                <a:noFill/>
              </a:ln>
              <a:solidFill>
                <a:schemeClr val="accent5">
                  <a:lumMod val="75000"/>
                </a:schemeClr>
              </a:solidFill>
              <a:effectLst/>
              <a:latin typeface="Arial" pitchFamily="34" charset="0"/>
              <a:ea typeface="ＭＳ Ｐゴシック" pitchFamily="50" charset="-128"/>
              <a:cs typeface="ＭＳ Ｐゴシック" pitchFamily="50" charset="-128"/>
            </a:endParaRPr>
          </a:p>
        </p:txBody>
      </p:sp>
      <p:sp>
        <p:nvSpPr>
          <p:cNvPr id="26626" name="AutoShape 2"/>
          <p:cNvSpPr>
            <a:spLocks noChangeArrowheads="1"/>
          </p:cNvSpPr>
          <p:nvPr/>
        </p:nvSpPr>
        <p:spPr bwMode="auto">
          <a:xfrm>
            <a:off x="890953" y="6808908"/>
            <a:ext cx="15052431" cy="5031400"/>
          </a:xfrm>
          <a:prstGeom prst="roundRect">
            <a:avLst>
              <a:gd name="adj" fmla="val 10375"/>
            </a:avLst>
          </a:prstGeom>
          <a:solidFill>
            <a:srgbClr val="F2F2F2"/>
          </a:solidFill>
          <a:ln w="9525">
            <a:noFill/>
            <a:round/>
            <a:headEnd/>
            <a:tailEnd/>
          </a:ln>
        </p:spPr>
        <p:txBody>
          <a:bodyPr vert="horz" wrap="square" lIns="30960" tIns="19800" rIns="30960" bIns="1620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60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a:t>
            </a:r>
            <a:r>
              <a:rPr kumimoji="1" lang="ja-JP" altLang="en-US" sz="60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修得目標</a:t>
            </a:r>
            <a:r>
              <a:rPr kumimoji="1" lang="en-US" altLang="ja-JP" sz="60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a:t>
            </a: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6000" b="0" i="0" u="none" strike="noStrike" cap="none" normalizeH="0" baseline="0" dirty="0">
                <a:ln>
                  <a:noFill/>
                </a:ln>
                <a:solidFill>
                  <a:srgbClr val="CC3399"/>
                </a:solidFill>
                <a:effectLst/>
                <a:latin typeface="ＭＳ ゴシック" pitchFamily="49" charset="-128"/>
                <a:ea typeface="ＭＳ ゴシック" pitchFamily="49" charset="-128"/>
                <a:cs typeface="ＭＳ Ｐゴシック" pitchFamily="50" charset="-128"/>
              </a:rPr>
              <a:t>⑦</a:t>
            </a:r>
            <a:r>
              <a:rPr kumimoji="1" lang="ja-JP" altLang="en-US" sz="60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脳血管障害の特性に応じたケアマネ</a:t>
            </a:r>
            <a:endParaRPr kumimoji="1" lang="en-US" altLang="ja-JP" sz="60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ja-JP" altLang="en-US" sz="6000" dirty="0">
                <a:solidFill>
                  <a:srgbClr val="CC0066"/>
                </a:solidFill>
                <a:latin typeface="ＭＳ ゴシック" pitchFamily="49" charset="-128"/>
                <a:ea typeface="ＭＳ ゴシック" pitchFamily="49" charset="-128"/>
                <a:cs typeface="ＭＳ Ｐゴシック" pitchFamily="50" charset="-128"/>
              </a:rPr>
              <a:t>　</a:t>
            </a:r>
            <a:r>
              <a:rPr kumimoji="1" lang="ja-JP" altLang="en-US" sz="60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ジメントの具体的な方法を実施できる</a:t>
            </a: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60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⑧継続学習の必要性と、具体的な学習</a:t>
            </a:r>
            <a:endParaRPr kumimoji="1" lang="en-US" altLang="ja-JP" sz="60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ja-JP" altLang="en-US" sz="6000" dirty="0">
                <a:solidFill>
                  <a:srgbClr val="CC0066"/>
                </a:solidFill>
                <a:latin typeface="ＭＳ ゴシック" pitchFamily="49" charset="-128"/>
                <a:ea typeface="ＭＳ ゴシック" pitchFamily="49" charset="-128"/>
                <a:cs typeface="ＭＳ Ｐゴシック" pitchFamily="50" charset="-128"/>
              </a:rPr>
              <a:t>　</a:t>
            </a:r>
            <a:r>
              <a:rPr kumimoji="1" lang="ja-JP" altLang="en-US" sz="60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方法を述べることができる</a:t>
            </a:r>
            <a:endParaRPr kumimoji="1" lang="ja-JP" sz="6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816096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F8524E6-B2B5-4881-B86F-F6ECDF80A2A9}" type="slidenum">
              <a:rPr kumimoji="1" lang="ja-JP" altLang="en-US" smtClean="0"/>
              <a:pPr/>
              <a:t>27</a:t>
            </a:fld>
            <a:endParaRPr kumimoji="1" lang="ja-JP" altLang="en-US"/>
          </a:p>
        </p:txBody>
      </p:sp>
      <p:sp>
        <p:nvSpPr>
          <p:cNvPr id="7" name="タイトル 1"/>
          <p:cNvSpPr txBox="1">
            <a:spLocks/>
          </p:cNvSpPr>
          <p:nvPr/>
        </p:nvSpPr>
        <p:spPr>
          <a:xfrm>
            <a:off x="0" y="0"/>
            <a:ext cx="16256000" cy="1999545"/>
          </a:xfrm>
          <a:prstGeom prst="rect">
            <a:avLst/>
          </a:prstGeom>
          <a:solidFill>
            <a:schemeClr val="accent1">
              <a:lumMod val="40000"/>
              <a:lumOff val="60000"/>
            </a:schemeClr>
          </a:solidFill>
        </p:spPr>
        <p:txBody>
          <a:bodyPr vert="horz" lIns="162560" tIns="81280" rIns="162560" bIns="8128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6400" dirty="0"/>
              <a:t>＜演習③＞　　ニーズ・目標の検討</a:t>
            </a:r>
          </a:p>
        </p:txBody>
      </p:sp>
      <p:sp>
        <p:nvSpPr>
          <p:cNvPr id="9" name="正方形/長方形 8"/>
          <p:cNvSpPr/>
          <p:nvPr/>
        </p:nvSpPr>
        <p:spPr>
          <a:xfrm>
            <a:off x="2888867" y="3379149"/>
            <a:ext cx="10387780" cy="1107996"/>
          </a:xfrm>
          <a:prstGeom prst="rect">
            <a:avLst/>
          </a:prstGeom>
        </p:spPr>
        <p:txBody>
          <a:bodyPr wrap="none">
            <a:spAutoFit/>
          </a:bodyPr>
          <a:lstStyle/>
          <a:p>
            <a:r>
              <a:rPr lang="ja-JP" altLang="ja-JP" sz="6600" b="1" dirty="0">
                <a:solidFill>
                  <a:srgbClr val="FF0000"/>
                </a:solidFill>
                <a:effectLst>
                  <a:outerShdw blurRad="38100" dist="38100" dir="2700000" algn="tl">
                    <a:srgbClr val="000000">
                      <a:alpha val="43137"/>
                    </a:srgbClr>
                  </a:outerShdw>
                </a:effectLst>
              </a:rPr>
              <a:t>情報整理・分析シート等解説</a:t>
            </a:r>
            <a:endParaRPr lang="ja-JP" altLang="en-US" sz="6600" dirty="0">
              <a:solidFill>
                <a:srgbClr val="FF0000"/>
              </a:solidFill>
              <a:effectLst>
                <a:outerShdw blurRad="38100" dist="38100" dir="2700000" algn="tl">
                  <a:srgbClr val="000000">
                    <a:alpha val="43137"/>
                  </a:srgbClr>
                </a:outerShdw>
              </a:effectLst>
            </a:endParaRPr>
          </a:p>
        </p:txBody>
      </p:sp>
      <p:sp>
        <p:nvSpPr>
          <p:cNvPr id="66562" name="Text Box 2"/>
          <p:cNvSpPr txBox="1">
            <a:spLocks noChangeArrowheads="1"/>
          </p:cNvSpPr>
          <p:nvPr/>
        </p:nvSpPr>
        <p:spPr bwMode="auto">
          <a:xfrm>
            <a:off x="1704974" y="5394324"/>
            <a:ext cx="13581917" cy="4054476"/>
          </a:xfrm>
          <a:prstGeom prst="rect">
            <a:avLst/>
          </a:prstGeom>
          <a:solidFill>
            <a:srgbClr val="B9FFB9"/>
          </a:solidFill>
          <a:ln w="9525">
            <a:solidFill>
              <a:srgbClr val="FFFFFF"/>
            </a:solidFill>
            <a:miter lim="800000"/>
            <a:headEnd/>
            <a:tailEnd/>
          </a:ln>
        </p:spPr>
        <p:txBody>
          <a:bodyPr vert="horz" wrap="square" lIns="540000" tIns="30600" rIns="74295" bIns="8890" numCol="1" anchor="ctr" anchorCtr="0" compatLnSpc="1">
            <a:prstTxWarp prst="textNoShape">
              <a:avLst/>
            </a:prstTxWarp>
          </a:bodyPr>
          <a:lstStyle/>
          <a:p>
            <a:pPr algn="just" fontAlgn="base">
              <a:spcBef>
                <a:spcPct val="0"/>
              </a:spcBef>
              <a:spcAft>
                <a:spcPct val="0"/>
              </a:spcAft>
            </a:pPr>
            <a:r>
              <a:rPr kumimoji="1" lang="ja-JP" altLang="en-US" sz="60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テキスト</a:t>
            </a:r>
            <a:r>
              <a:rPr lang="ja-JP" altLang="en-US" sz="6000" dirty="0">
                <a:solidFill>
                  <a:srgbClr val="FF0000"/>
                </a:solidFill>
                <a:latin typeface="ＭＳ ゴシック" pitchFamily="49" charset="-128"/>
                <a:ea typeface="ＭＳ ゴシック" pitchFamily="49" charset="-128"/>
                <a:cs typeface="ＭＳ Ｐゴシック" pitchFamily="50" charset="-128"/>
              </a:rPr>
              <a:t>（</a:t>
            </a:r>
            <a:r>
              <a:rPr lang="en-US" altLang="ja-JP" sz="6000" dirty="0">
                <a:solidFill>
                  <a:srgbClr val="FF0000"/>
                </a:solidFill>
                <a:latin typeface="ＭＳ ゴシック" pitchFamily="49" charset="-128"/>
                <a:ea typeface="ＭＳ ゴシック" pitchFamily="49" charset="-128"/>
                <a:cs typeface="ＭＳ Ｐゴシック" pitchFamily="50" charset="-128"/>
              </a:rPr>
              <a:t>P143</a:t>
            </a:r>
            <a:r>
              <a:rPr lang="ja-JP" altLang="en-US" sz="6000" dirty="0">
                <a:solidFill>
                  <a:srgbClr val="FF0000"/>
                </a:solidFill>
                <a:latin typeface="ＭＳ ゴシック" pitchFamily="49" charset="-128"/>
                <a:ea typeface="ＭＳ ゴシック" pitchFamily="49" charset="-128"/>
                <a:cs typeface="ＭＳ Ｐゴシック" pitchFamily="50" charset="-128"/>
              </a:rPr>
              <a:t>～</a:t>
            </a:r>
            <a:r>
              <a:rPr lang="en-US" altLang="ja-JP" sz="6000" dirty="0">
                <a:solidFill>
                  <a:srgbClr val="FF0000"/>
                </a:solidFill>
                <a:latin typeface="ＭＳ ゴシック" pitchFamily="49" charset="-128"/>
                <a:ea typeface="ＭＳ ゴシック" pitchFamily="49" charset="-128"/>
                <a:cs typeface="ＭＳ Ｐゴシック" pitchFamily="50" charset="-128"/>
              </a:rPr>
              <a:t>144</a:t>
            </a:r>
            <a:r>
              <a:rPr lang="ja-JP" altLang="en-US" sz="6000" dirty="0">
                <a:solidFill>
                  <a:srgbClr val="FF0000"/>
                </a:solidFill>
                <a:latin typeface="ＭＳ ゴシック" pitchFamily="49" charset="-128"/>
                <a:ea typeface="ＭＳ ゴシック" pitchFamily="49" charset="-128"/>
                <a:cs typeface="ＭＳ Ｐゴシック" pitchFamily="50" charset="-128"/>
              </a:rPr>
              <a:t>）</a:t>
            </a:r>
            <a:endParaRPr lang="ja-JP" altLang="ja-JP" sz="6000" dirty="0">
              <a:latin typeface="Arial" pitchFamily="34" charset="0"/>
              <a:ea typeface="ＭＳ Ｐゴシック"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60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60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ICF</a:t>
            </a:r>
            <a:r>
              <a:rPr kumimoji="1" lang="ja-JP" altLang="en-US" sz="60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情報整理・分析シートの解説</a:t>
            </a:r>
            <a:endParaRPr kumimoji="1" lang="en-US" altLang="ja-JP" sz="60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endParaRPr>
          </a:p>
        </p:txBody>
      </p:sp>
    </p:spTree>
    <p:extLst>
      <p:ext uri="{BB962C8B-B14F-4D97-AF65-F5344CB8AC3E}">
        <p14:creationId xmlns:p14="http://schemas.microsoft.com/office/powerpoint/2010/main" val="4232549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55027" y="2442316"/>
            <a:ext cx="14918359" cy="4133641"/>
          </a:xfrm>
        </p:spPr>
        <p:txBody>
          <a:bodyPr>
            <a:normAutofit/>
          </a:bodyPr>
          <a:lstStyle/>
          <a:p>
            <a:pPr marL="0" indent="0">
              <a:buNone/>
            </a:pPr>
            <a:r>
              <a:rPr lang="ja-JP" altLang="ja-JP" dirty="0"/>
              <a:t>●課題分析総括表で検討した「介護支援専門員が把握</a:t>
            </a:r>
            <a:r>
              <a:rPr lang="ja-JP" altLang="en-US" dirty="0"/>
              <a:t>　</a:t>
            </a:r>
            <a:endParaRPr lang="en-US" altLang="ja-JP" dirty="0"/>
          </a:p>
          <a:p>
            <a:pPr marL="0" indent="0">
              <a:buNone/>
            </a:pPr>
            <a:r>
              <a:rPr lang="ja-JP" altLang="en-US" dirty="0"/>
              <a:t>　</a:t>
            </a:r>
            <a:r>
              <a:rPr lang="ja-JP" altLang="ja-JP" dirty="0"/>
              <a:t>した問題」について、テキスト</a:t>
            </a:r>
            <a:r>
              <a:rPr lang="en-US" altLang="ja-JP" dirty="0"/>
              <a:t>P143</a:t>
            </a:r>
            <a:r>
              <a:rPr lang="ja-JP" altLang="ja-JP" dirty="0"/>
              <a:t>～</a:t>
            </a:r>
            <a:r>
              <a:rPr lang="en-US" altLang="ja-JP" dirty="0"/>
              <a:t>144</a:t>
            </a:r>
            <a:r>
              <a:rPr lang="ja-JP" altLang="ja-JP" dirty="0"/>
              <a:t>の</a:t>
            </a:r>
            <a:r>
              <a:rPr lang="en-US" altLang="ja-JP" dirty="0"/>
              <a:t>ICF</a:t>
            </a:r>
            <a:r>
              <a:rPr lang="ja-JP" altLang="ja-JP" dirty="0"/>
              <a:t>シート</a:t>
            </a:r>
          </a:p>
          <a:p>
            <a:pPr marL="0" indent="0">
              <a:buNone/>
            </a:pPr>
            <a:r>
              <a:rPr lang="ja-JP" altLang="en-US" dirty="0"/>
              <a:t>　</a:t>
            </a:r>
            <a:r>
              <a:rPr lang="ja-JP" altLang="ja-JP" dirty="0"/>
              <a:t>を参考にして、ニーズと目標を設定してみましょう。</a:t>
            </a:r>
          </a:p>
          <a:p>
            <a:pPr marL="0" indent="0">
              <a:buNone/>
            </a:pPr>
            <a:endParaRPr lang="en-US" altLang="ja-JP" dirty="0"/>
          </a:p>
        </p:txBody>
      </p:sp>
      <p:sp>
        <p:nvSpPr>
          <p:cNvPr id="5" name="スライド番号プレースホルダー 4"/>
          <p:cNvSpPr>
            <a:spLocks noGrp="1"/>
          </p:cNvSpPr>
          <p:nvPr>
            <p:ph type="sldNum" sz="quarter" idx="12"/>
          </p:nvPr>
        </p:nvSpPr>
        <p:spPr/>
        <p:txBody>
          <a:bodyPr/>
          <a:lstStyle/>
          <a:p>
            <a:fld id="{9F8524E6-B2B5-4881-B86F-F6ECDF80A2A9}" type="slidenum">
              <a:rPr kumimoji="1" lang="ja-JP" altLang="en-US" smtClean="0"/>
              <a:pPr/>
              <a:t>28</a:t>
            </a:fld>
            <a:endParaRPr kumimoji="1" lang="ja-JP" altLang="en-US"/>
          </a:p>
        </p:txBody>
      </p:sp>
      <p:sp>
        <p:nvSpPr>
          <p:cNvPr id="7" name="タイトル 1"/>
          <p:cNvSpPr txBox="1">
            <a:spLocks/>
          </p:cNvSpPr>
          <p:nvPr/>
        </p:nvSpPr>
        <p:spPr>
          <a:xfrm>
            <a:off x="0" y="0"/>
            <a:ext cx="16256000" cy="1999545"/>
          </a:xfrm>
          <a:prstGeom prst="rect">
            <a:avLst/>
          </a:prstGeom>
          <a:solidFill>
            <a:schemeClr val="accent1">
              <a:lumMod val="40000"/>
              <a:lumOff val="60000"/>
            </a:schemeClr>
          </a:solidFill>
        </p:spPr>
        <p:txBody>
          <a:bodyPr vert="horz" lIns="162560" tIns="81280" rIns="162560" bIns="8128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6400" dirty="0"/>
              <a:t>＜演習③＞　　ニーズ・目標の検討</a:t>
            </a:r>
          </a:p>
        </p:txBody>
      </p:sp>
      <p:sp>
        <p:nvSpPr>
          <p:cNvPr id="6" name="コンテンツ プレースホルダー 2"/>
          <p:cNvSpPr txBox="1">
            <a:spLocks/>
          </p:cNvSpPr>
          <p:nvPr/>
        </p:nvSpPr>
        <p:spPr>
          <a:xfrm>
            <a:off x="679939" y="5580185"/>
            <a:ext cx="14623174" cy="5767754"/>
          </a:xfrm>
          <a:prstGeom prst="rect">
            <a:avLst/>
          </a:prstGeom>
          <a:solidFill>
            <a:schemeClr val="accent2">
              <a:lumMod val="20000"/>
              <a:lumOff val="80000"/>
            </a:schemeClr>
          </a:solidFill>
        </p:spPr>
        <p:txBody>
          <a:bodyPr vert="horz" lIns="91440" tIns="45720" rIns="91440" bIns="45720" rtlCol="0" anchor="ctr" anchorCtr="0">
            <a:normAutofit/>
          </a:bodyPr>
          <a:lstStyle/>
          <a:p>
            <a:pPr marL="0" marR="0" lvl="0" indent="0" algn="l" defTabSz="1625620" rtl="0" eaLnBrk="1" fontAlgn="auto" latinLnBrk="0" hangingPunct="1">
              <a:lnSpc>
                <a:spcPct val="90000"/>
              </a:lnSpc>
              <a:spcBef>
                <a:spcPts val="1778"/>
              </a:spcBef>
              <a:spcAft>
                <a:spcPts val="0"/>
              </a:spcAft>
              <a:buClrTx/>
              <a:buSzTx/>
              <a:buFont typeface="Arial" panose="020B0604020202020204" pitchFamily="34" charset="0"/>
              <a:buNone/>
              <a:tabLst/>
              <a:defRPr/>
            </a:pPr>
            <a:r>
              <a:rPr kumimoji="1" lang="ja-JP" altLang="en-US" sz="4978" b="0" i="0" u="none" strike="noStrike" kern="1200" cap="none" spc="0" normalizeH="0" baseline="0" noProof="0" dirty="0">
                <a:ln>
                  <a:noFill/>
                </a:ln>
                <a:solidFill>
                  <a:schemeClr val="tx1"/>
                </a:solidFill>
                <a:effectLst/>
                <a:uLnTx/>
                <a:uFillTx/>
                <a:latin typeface="+mn-lt"/>
                <a:ea typeface="+mn-ea"/>
                <a:cs typeface="+mn-cs"/>
              </a:rPr>
              <a:t>　司会・書記・発表者を決めましょう</a:t>
            </a:r>
            <a:endParaRPr kumimoji="1" lang="en-US" altLang="ja-JP" sz="4978"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1625620" rtl="0" eaLnBrk="1" fontAlgn="auto" latinLnBrk="0" hangingPunct="1">
              <a:lnSpc>
                <a:spcPct val="90000"/>
              </a:lnSpc>
              <a:spcBef>
                <a:spcPts val="1778"/>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1625620" rtl="0" eaLnBrk="1" fontAlgn="auto" latinLnBrk="0" hangingPunct="1">
              <a:lnSpc>
                <a:spcPct val="90000"/>
              </a:lnSpc>
              <a:spcBef>
                <a:spcPts val="1778"/>
              </a:spcBef>
              <a:spcAft>
                <a:spcPts val="0"/>
              </a:spcAft>
              <a:buClrTx/>
              <a:buSzTx/>
              <a:buFont typeface="Arial" panose="020B0604020202020204" pitchFamily="34" charset="0"/>
              <a:buNone/>
              <a:tabLst/>
              <a:defRPr/>
            </a:pPr>
            <a:r>
              <a:rPr kumimoji="1" lang="ja-JP" altLang="en-US" sz="4978" b="0" i="0" u="none" strike="noStrike" kern="1200" cap="none" spc="0" normalizeH="0" baseline="0" noProof="0" dirty="0">
                <a:ln>
                  <a:noFill/>
                </a:ln>
                <a:solidFill>
                  <a:schemeClr val="tx1"/>
                </a:solidFill>
                <a:effectLst/>
                <a:uLnTx/>
                <a:uFillTx/>
                <a:latin typeface="+mn-lt"/>
                <a:ea typeface="+mn-ea"/>
                <a:cs typeface="+mn-cs"/>
              </a:rPr>
              <a:t>　　　●　個人ワーク　　　　　（１０分）</a:t>
            </a:r>
            <a:endParaRPr kumimoji="1" lang="en-US" altLang="ja-JP" sz="4978"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1625620" rtl="0" eaLnBrk="1" fontAlgn="auto" latinLnBrk="0" hangingPunct="1">
              <a:lnSpc>
                <a:spcPct val="90000"/>
              </a:lnSpc>
              <a:spcBef>
                <a:spcPts val="1778"/>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schemeClr val="tx1"/>
                </a:solidFill>
                <a:effectLst/>
                <a:uLnTx/>
                <a:uFillTx/>
                <a:latin typeface="+mn-lt"/>
                <a:ea typeface="+mn-ea"/>
                <a:cs typeface="+mn-cs"/>
              </a:rPr>
              <a:t>　</a:t>
            </a:r>
            <a:endParaRPr kumimoji="1" lang="en-US" altLang="ja-JP"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1625620" rtl="0" eaLnBrk="1" fontAlgn="auto" latinLnBrk="0" hangingPunct="1">
              <a:lnSpc>
                <a:spcPct val="90000"/>
              </a:lnSpc>
              <a:spcBef>
                <a:spcPts val="1778"/>
              </a:spcBef>
              <a:spcAft>
                <a:spcPts val="0"/>
              </a:spcAft>
              <a:buClrTx/>
              <a:buSzTx/>
              <a:buFont typeface="Arial" panose="020B0604020202020204" pitchFamily="34" charset="0"/>
              <a:buNone/>
              <a:tabLst/>
              <a:defRPr/>
            </a:pPr>
            <a:r>
              <a:rPr kumimoji="1" lang="ja-JP" altLang="en-US" sz="4978" b="0" i="0" u="none" strike="noStrike" kern="1200" cap="none" spc="0" normalizeH="0" baseline="0" noProof="0" dirty="0">
                <a:ln>
                  <a:noFill/>
                </a:ln>
                <a:solidFill>
                  <a:schemeClr val="tx1"/>
                </a:solidFill>
                <a:effectLst/>
                <a:uLnTx/>
                <a:uFillTx/>
                <a:latin typeface="+mn-lt"/>
                <a:ea typeface="+mn-ea"/>
                <a:cs typeface="+mn-cs"/>
              </a:rPr>
              <a:t>　　　●　グループワーク</a:t>
            </a:r>
            <a:r>
              <a:rPr kumimoji="1" lang="ja-JP" altLang="en-US" sz="4000" b="0" i="0" u="none" strike="noStrike" kern="1200" cap="none" spc="0" normalizeH="0" baseline="0" noProof="0" dirty="0">
                <a:ln>
                  <a:noFill/>
                </a:ln>
                <a:solidFill>
                  <a:schemeClr val="tx1"/>
                </a:solidFill>
                <a:effectLst/>
                <a:uLnTx/>
                <a:uFillTx/>
                <a:latin typeface="+mn-lt"/>
                <a:ea typeface="+mn-ea"/>
                <a:cs typeface="+mn-cs"/>
              </a:rPr>
              <a:t>　　　</a:t>
            </a:r>
            <a:r>
              <a:rPr kumimoji="1" lang="ja-JP" altLang="en-US" sz="4978" b="0" i="0" u="none" strike="noStrike" kern="1200" cap="none" spc="0" normalizeH="0" baseline="0" noProof="0" dirty="0">
                <a:ln>
                  <a:noFill/>
                </a:ln>
                <a:solidFill>
                  <a:schemeClr val="tx1"/>
                </a:solidFill>
                <a:effectLst/>
                <a:uLnTx/>
                <a:uFillTx/>
                <a:latin typeface="+mn-lt"/>
                <a:ea typeface="+mn-ea"/>
                <a:cs typeface="+mn-cs"/>
              </a:rPr>
              <a:t>（１２分）</a:t>
            </a:r>
            <a:endParaRPr kumimoji="1" lang="en-US" altLang="ja-JP" sz="4978"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1625620" rtl="0" eaLnBrk="1" fontAlgn="auto" latinLnBrk="0" hangingPunct="1">
              <a:lnSpc>
                <a:spcPct val="90000"/>
              </a:lnSpc>
              <a:spcBef>
                <a:spcPts val="1778"/>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1625620" rtl="0" eaLnBrk="1" fontAlgn="auto" latinLnBrk="0" hangingPunct="1">
              <a:lnSpc>
                <a:spcPct val="90000"/>
              </a:lnSpc>
              <a:spcBef>
                <a:spcPts val="1778"/>
              </a:spcBef>
              <a:spcAft>
                <a:spcPts val="0"/>
              </a:spcAft>
              <a:buClrTx/>
              <a:buSzTx/>
              <a:buFont typeface="Arial" panose="020B0604020202020204" pitchFamily="34" charset="0"/>
              <a:buNone/>
              <a:tabLst/>
              <a:defRPr/>
            </a:pPr>
            <a:r>
              <a:rPr kumimoji="1" lang="ja-JP" altLang="en-US" sz="4978" b="0" i="0" u="none" strike="noStrike" kern="1200" cap="none" spc="0" normalizeH="0" baseline="0" noProof="0" dirty="0">
                <a:ln>
                  <a:noFill/>
                </a:ln>
                <a:solidFill>
                  <a:schemeClr val="tx1"/>
                </a:solidFill>
                <a:effectLst/>
                <a:uLnTx/>
                <a:uFillTx/>
                <a:latin typeface="+mn-lt"/>
                <a:ea typeface="+mn-ea"/>
                <a:cs typeface="+mn-cs"/>
              </a:rPr>
              <a:t>　　　●　</a:t>
            </a:r>
            <a:r>
              <a:rPr lang="ja-JP" altLang="en-US" sz="4978" dirty="0"/>
              <a:t>解説・記載例提示　</a:t>
            </a:r>
            <a:r>
              <a:rPr kumimoji="1" lang="ja-JP" altLang="en-US" sz="4978" b="0" i="0" u="none" strike="noStrike" kern="1200" cap="none" spc="0" normalizeH="0" baseline="0" noProof="0" dirty="0">
                <a:ln>
                  <a:noFill/>
                </a:ln>
                <a:solidFill>
                  <a:schemeClr val="tx1"/>
                </a:solidFill>
                <a:effectLst/>
                <a:uLnTx/>
                <a:uFillTx/>
                <a:latin typeface="+mn-lt"/>
                <a:ea typeface="+mn-ea"/>
                <a:cs typeface="+mn-cs"/>
              </a:rPr>
              <a:t>（　８分）</a:t>
            </a:r>
          </a:p>
        </p:txBody>
      </p:sp>
    </p:spTree>
    <p:extLst>
      <p:ext uri="{BB962C8B-B14F-4D97-AF65-F5344CB8AC3E}">
        <p14:creationId xmlns:p14="http://schemas.microsoft.com/office/powerpoint/2010/main" val="4232549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371643" y="3435550"/>
          <a:ext cx="15512715" cy="8058074"/>
        </p:xfrm>
        <a:graphic>
          <a:graphicData uri="http://schemas.openxmlformats.org/drawingml/2006/table">
            <a:tbl>
              <a:tblPr firstRow="1" firstCol="1" bandRow="1"/>
              <a:tblGrid>
                <a:gridCol w="5170905">
                  <a:extLst>
                    <a:ext uri="{9D8B030D-6E8A-4147-A177-3AD203B41FA5}">
                      <a16:colId xmlns:a16="http://schemas.microsoft.com/office/drawing/2014/main" val="20000"/>
                    </a:ext>
                  </a:extLst>
                </a:gridCol>
                <a:gridCol w="5170905">
                  <a:extLst>
                    <a:ext uri="{9D8B030D-6E8A-4147-A177-3AD203B41FA5}">
                      <a16:colId xmlns:a16="http://schemas.microsoft.com/office/drawing/2014/main" val="20001"/>
                    </a:ext>
                  </a:extLst>
                </a:gridCol>
                <a:gridCol w="5170905">
                  <a:extLst>
                    <a:ext uri="{9D8B030D-6E8A-4147-A177-3AD203B41FA5}">
                      <a16:colId xmlns:a16="http://schemas.microsoft.com/office/drawing/2014/main" val="20002"/>
                    </a:ext>
                  </a:extLst>
                </a:gridCol>
              </a:tblGrid>
              <a:tr h="1776899">
                <a:tc gridSpan="3">
                  <a:txBody>
                    <a:bodyPr/>
                    <a:lstStyle/>
                    <a:p>
                      <a:r>
                        <a:rPr kumimoji="1" lang="ja-JP" altLang="en-US" sz="3200" b="1" kern="1200" dirty="0">
                          <a:solidFill>
                            <a:schemeClr val="tx1"/>
                          </a:solidFill>
                          <a:latin typeface="+mn-lt"/>
                          <a:ea typeface="+mn-ea"/>
                          <a:cs typeface="+mn-cs"/>
                        </a:rPr>
                        <a:t>　</a:t>
                      </a:r>
                      <a:r>
                        <a:rPr kumimoji="1" lang="ja-JP" altLang="ja-JP" sz="4000" b="1" u="none" kern="1200" dirty="0">
                          <a:solidFill>
                            <a:schemeClr val="tx1"/>
                          </a:solidFill>
                          <a:effectLst/>
                          <a:latin typeface="+mn-lt"/>
                          <a:ea typeface="+mn-ea"/>
                          <a:cs typeface="+mn-cs"/>
                        </a:rPr>
                        <a:t>●課題分析総括表で検討した「介護支援専門員が把握した問題」について、テキスト</a:t>
                      </a:r>
                      <a:r>
                        <a:rPr kumimoji="1" lang="ja-JP" altLang="en-US" sz="4000" b="1" u="none" kern="1200" dirty="0">
                          <a:solidFill>
                            <a:schemeClr val="tx1"/>
                          </a:solidFill>
                          <a:effectLst/>
                          <a:latin typeface="+mn-lt"/>
                          <a:ea typeface="+mn-ea"/>
                          <a:cs typeface="+mn-cs"/>
                        </a:rPr>
                        <a:t>　</a:t>
                      </a:r>
                      <a:r>
                        <a:rPr kumimoji="1" lang="en-US" altLang="ja-JP" sz="4000" b="1" u="none" kern="1200" dirty="0">
                          <a:solidFill>
                            <a:schemeClr val="tx1"/>
                          </a:solidFill>
                          <a:effectLst/>
                          <a:latin typeface="+mn-lt"/>
                          <a:ea typeface="+mn-ea"/>
                          <a:cs typeface="+mn-cs"/>
                        </a:rPr>
                        <a:t>P143</a:t>
                      </a:r>
                      <a:r>
                        <a:rPr kumimoji="1" lang="ja-JP" altLang="ja-JP" sz="4000" b="1" u="none" kern="1200" dirty="0">
                          <a:solidFill>
                            <a:schemeClr val="tx1"/>
                          </a:solidFill>
                          <a:effectLst/>
                          <a:latin typeface="+mn-lt"/>
                          <a:ea typeface="+mn-ea"/>
                          <a:cs typeface="+mn-cs"/>
                        </a:rPr>
                        <a:t>～</a:t>
                      </a:r>
                      <a:r>
                        <a:rPr kumimoji="1" lang="en-US" altLang="ja-JP" sz="4000" b="1" u="none" kern="1200" dirty="0">
                          <a:solidFill>
                            <a:schemeClr val="tx1"/>
                          </a:solidFill>
                          <a:effectLst/>
                          <a:latin typeface="+mn-lt"/>
                          <a:ea typeface="+mn-ea"/>
                          <a:cs typeface="+mn-cs"/>
                        </a:rPr>
                        <a:t>144</a:t>
                      </a:r>
                      <a:r>
                        <a:rPr kumimoji="1" lang="ja-JP" altLang="ja-JP" sz="4000" b="1" u="none" kern="1200" dirty="0">
                          <a:solidFill>
                            <a:schemeClr val="tx1"/>
                          </a:solidFill>
                          <a:effectLst/>
                          <a:latin typeface="+mn-lt"/>
                          <a:ea typeface="+mn-ea"/>
                          <a:cs typeface="+mn-cs"/>
                        </a:rPr>
                        <a:t>の</a:t>
                      </a:r>
                      <a:r>
                        <a:rPr kumimoji="1" lang="en-US" altLang="ja-JP" sz="4000" b="1" u="none" kern="1200" dirty="0">
                          <a:solidFill>
                            <a:schemeClr val="tx1"/>
                          </a:solidFill>
                          <a:effectLst/>
                          <a:latin typeface="+mn-lt"/>
                          <a:ea typeface="+mn-ea"/>
                          <a:cs typeface="+mn-cs"/>
                        </a:rPr>
                        <a:t>ICF</a:t>
                      </a:r>
                      <a:r>
                        <a:rPr kumimoji="1" lang="ja-JP" altLang="ja-JP" sz="4000" b="1" u="none" kern="1200" dirty="0">
                          <a:solidFill>
                            <a:schemeClr val="tx1"/>
                          </a:solidFill>
                          <a:effectLst/>
                          <a:latin typeface="+mn-lt"/>
                          <a:ea typeface="+mn-ea"/>
                          <a:cs typeface="+mn-cs"/>
                        </a:rPr>
                        <a:t>シートを参考にして、ニーズと目標を設定してみましょう</a:t>
                      </a:r>
                      <a:r>
                        <a:rPr kumimoji="1" lang="ja-JP" altLang="ja-JP" sz="3200" b="1" u="none" kern="1200" dirty="0">
                          <a:solidFill>
                            <a:schemeClr val="tx1"/>
                          </a:solidFill>
                          <a:effectLst/>
                          <a:latin typeface="+mn-lt"/>
                          <a:ea typeface="+mn-ea"/>
                          <a:cs typeface="+mn-cs"/>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0000"/>
                        </a:lnSpc>
                      </a:pPr>
                      <a:endParaRPr kumimoji="1" lang="ja-JP" altLang="ja-JP" sz="3200" b="1"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0000"/>
                        </a:lnSpc>
                      </a:pPr>
                      <a:endParaRPr kumimoji="1" lang="ja-JP" altLang="ja-JP" sz="3200" b="1"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9007">
                <a:tc>
                  <a:txBody>
                    <a:bodyPr/>
                    <a:lstStyle/>
                    <a:p>
                      <a:pPr algn="ctr">
                        <a:spcAft>
                          <a:spcPts val="0"/>
                        </a:spcAft>
                      </a:pPr>
                      <a:r>
                        <a:rPr lang="ja-JP" sz="2800" b="1" kern="0" dirty="0">
                          <a:solidFill>
                            <a:srgbClr val="FF0000"/>
                          </a:solidFill>
                          <a:effectLst/>
                          <a:latin typeface="Century" panose="02040604050505020304" pitchFamily="18" charset="0"/>
                          <a:ea typeface="ＭＳ ゴシック" panose="020B0609070205080204" pitchFamily="49" charset="-128"/>
                          <a:cs typeface="ＭＳゴシック"/>
                        </a:rPr>
                        <a:t>介護支援専門員が把握した問題</a:t>
                      </a:r>
                      <a:endParaRPr lang="ja-JP" sz="32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3200" b="1" kern="0" dirty="0">
                          <a:solidFill>
                            <a:srgbClr val="FF0000"/>
                          </a:solidFill>
                          <a:effectLst/>
                          <a:latin typeface="Century" panose="02040604050505020304" pitchFamily="18" charset="0"/>
                          <a:ea typeface="ＭＳ ゴシック" panose="020B0609070205080204" pitchFamily="49" charset="-128"/>
                          <a:cs typeface="ＭＳゴシック"/>
                        </a:rPr>
                        <a:t>ニーズ</a:t>
                      </a:r>
                      <a:endParaRPr lang="ja-JP" sz="32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3200" b="1" kern="0" dirty="0">
                          <a:solidFill>
                            <a:srgbClr val="FF0000"/>
                          </a:solidFill>
                          <a:effectLst/>
                          <a:latin typeface="Century" panose="02040604050505020304" pitchFamily="18" charset="0"/>
                          <a:ea typeface="ＭＳ ゴシック" panose="020B0609070205080204" pitchFamily="49" charset="-128"/>
                          <a:cs typeface="ＭＳゴシック"/>
                        </a:rPr>
                        <a:t>目標設定（長期・短期）</a:t>
                      </a:r>
                      <a:endParaRPr lang="ja-JP" sz="32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40267">
                <a:tc>
                  <a:txBody>
                    <a:bodyPr/>
                    <a:lstStyle/>
                    <a:p>
                      <a:pPr algn="just">
                        <a:spcAft>
                          <a:spcPts val="0"/>
                        </a:spcAft>
                      </a:pPr>
                      <a:endParaRPr lang="ja-JP" sz="4000" b="1" kern="100" dirty="0">
                        <a:latin typeface="Century"/>
                        <a:ea typeface="ＭＳ 明朝"/>
                        <a:cs typeface="Times New Roman"/>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4000" b="1" kern="100" dirty="0">
                        <a:solidFill>
                          <a:srgbClr val="002060"/>
                        </a:solidFill>
                        <a:latin typeface="Century"/>
                        <a:ea typeface="ＭＳ 明朝"/>
                        <a:cs typeface="Times New Roman"/>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4000" b="1" kern="100" dirty="0">
                          <a:solidFill>
                            <a:schemeClr val="accent3">
                              <a:lumMod val="50000"/>
                            </a:schemeClr>
                          </a:solidFill>
                          <a:latin typeface="Century"/>
                          <a:ea typeface="ＭＳ 明朝"/>
                          <a:cs typeface="Times New Roman"/>
                        </a:rPr>
                        <a:t>（長期目標）</a:t>
                      </a:r>
                      <a:endParaRPr lang="en-US" altLang="ja-JP" sz="4000" b="1" kern="100" dirty="0">
                        <a:solidFill>
                          <a:schemeClr val="accent3">
                            <a:lumMod val="50000"/>
                          </a:schemeClr>
                        </a:solidFill>
                        <a:latin typeface="Century"/>
                        <a:ea typeface="ＭＳ 明朝"/>
                        <a:cs typeface="Times New Roman"/>
                      </a:endParaRPr>
                    </a:p>
                    <a:p>
                      <a:pPr algn="just">
                        <a:spcAft>
                          <a:spcPts val="0"/>
                        </a:spcAft>
                      </a:pPr>
                      <a:endParaRPr lang="en-US" altLang="ja-JP" sz="4000" b="1" kern="100" dirty="0">
                        <a:solidFill>
                          <a:schemeClr val="accent3">
                            <a:lumMod val="50000"/>
                          </a:schemeClr>
                        </a:solidFill>
                        <a:latin typeface="Century"/>
                        <a:ea typeface="ＭＳ 明朝"/>
                        <a:cs typeface="Times New Roman"/>
                      </a:endParaRPr>
                    </a:p>
                    <a:p>
                      <a:pPr algn="just">
                        <a:spcAft>
                          <a:spcPts val="0"/>
                        </a:spcAft>
                      </a:pPr>
                      <a:endParaRPr lang="en-US" altLang="ja-JP" sz="4000" b="1" kern="100" dirty="0">
                        <a:solidFill>
                          <a:schemeClr val="accent3">
                            <a:lumMod val="50000"/>
                          </a:schemeClr>
                        </a:solidFill>
                        <a:latin typeface="Century"/>
                        <a:ea typeface="ＭＳ 明朝"/>
                        <a:cs typeface="Times New Roman"/>
                      </a:endParaRPr>
                    </a:p>
                    <a:p>
                      <a:pPr algn="just">
                        <a:spcAft>
                          <a:spcPts val="0"/>
                        </a:spcAft>
                      </a:pPr>
                      <a:endParaRPr lang="en-US" altLang="ja-JP" sz="4000" b="1" kern="100" dirty="0">
                        <a:solidFill>
                          <a:schemeClr val="accent3">
                            <a:lumMod val="50000"/>
                          </a:schemeClr>
                        </a:solidFill>
                        <a:latin typeface="Century"/>
                        <a:ea typeface="ＭＳ 明朝"/>
                        <a:cs typeface="Times New Roman"/>
                      </a:endParaRPr>
                    </a:p>
                    <a:p>
                      <a:pPr algn="just">
                        <a:spcAft>
                          <a:spcPts val="0"/>
                        </a:spcAft>
                      </a:pPr>
                      <a:r>
                        <a:rPr lang="ja-JP" altLang="en-US" sz="4000" b="1" kern="100" dirty="0">
                          <a:solidFill>
                            <a:schemeClr val="accent3">
                              <a:lumMod val="50000"/>
                            </a:schemeClr>
                          </a:solidFill>
                          <a:latin typeface="Century"/>
                          <a:ea typeface="ＭＳ 明朝"/>
                          <a:cs typeface="Times New Roman"/>
                        </a:rPr>
                        <a:t>（短期目標）</a:t>
                      </a:r>
                      <a:endParaRPr lang="en-US" altLang="ja-JP" sz="4000" b="1" kern="100" dirty="0">
                        <a:solidFill>
                          <a:schemeClr val="accent3">
                            <a:lumMod val="50000"/>
                          </a:schemeClr>
                        </a:solidFill>
                        <a:latin typeface="Century"/>
                        <a:ea typeface="ＭＳ 明朝"/>
                        <a:cs typeface="Times New Roman"/>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Rectangle 1"/>
          <p:cNvSpPr>
            <a:spLocks noChangeArrowheads="1"/>
          </p:cNvSpPr>
          <p:nvPr/>
        </p:nvSpPr>
        <p:spPr bwMode="auto">
          <a:xfrm>
            <a:off x="3458095" y="0"/>
            <a:ext cx="12797905" cy="1476000"/>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6000" b="1" dirty="0"/>
              <a:t>　演習③　ニーズ・目標の検討　　</a:t>
            </a:r>
            <a:endParaRPr kumimoji="0" lang="ja-JP" altLang="ja-JP" sz="6000" dirty="0">
              <a:solidFill>
                <a:srgbClr val="FF0000"/>
              </a:solidFill>
            </a:endParaRPr>
          </a:p>
        </p:txBody>
      </p:sp>
      <p:sp>
        <p:nvSpPr>
          <p:cNvPr id="5" name="正方形/長方形 4"/>
          <p:cNvSpPr/>
          <p:nvPr/>
        </p:nvSpPr>
        <p:spPr>
          <a:xfrm>
            <a:off x="0" y="0"/>
            <a:ext cx="3458094" cy="1476000"/>
          </a:xfrm>
          <a:prstGeom prst="rect">
            <a:avLst/>
          </a:prstGeom>
          <a:solidFill>
            <a:srgbClr val="FFC000"/>
          </a:solidFill>
        </p:spPr>
        <p:txBody>
          <a:bodyPr wrap="square" anchor="ctr" anchorCtr="1">
            <a:spAutoFit/>
          </a:bodyPr>
          <a:lstStyle/>
          <a:p>
            <a:r>
              <a:rPr lang="zh-TW" altLang="en-US" sz="4000" dirty="0">
                <a:solidFill>
                  <a:schemeClr val="bg1"/>
                </a:solidFill>
                <a:latin typeface="HGP創英角ﾎﾟｯﾌﾟ体" panose="040B0A00000000000000" pitchFamily="50" charset="-128"/>
                <a:ea typeface="HGP創英角ﾎﾟｯﾌﾟ体" panose="040B0A00000000000000" pitchFamily="50" charset="-128"/>
              </a:rPr>
              <a:t>「</a:t>
            </a: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脳血管疾患</a:t>
            </a:r>
            <a:r>
              <a:rPr lang="zh-TW" altLang="en-US" sz="4000" dirty="0">
                <a:solidFill>
                  <a:schemeClr val="bg1"/>
                </a:solidFill>
                <a:latin typeface="HGP創英角ﾎﾟｯﾌﾟ体" panose="040B0A00000000000000" pitchFamily="50" charset="-128"/>
                <a:ea typeface="HGP創英角ﾎﾟｯﾌﾟ体" panose="040B0A00000000000000" pitchFamily="50" charset="-128"/>
              </a:rPr>
              <a:t>」</a:t>
            </a:r>
          </a:p>
        </p:txBody>
      </p:sp>
      <p:sp>
        <p:nvSpPr>
          <p:cNvPr id="6" name="AutoShape 3"/>
          <p:cNvSpPr>
            <a:spLocks noChangeArrowheads="1"/>
          </p:cNvSpPr>
          <p:nvPr/>
        </p:nvSpPr>
        <p:spPr bwMode="auto">
          <a:xfrm>
            <a:off x="12731262" y="1430216"/>
            <a:ext cx="3524738" cy="1547446"/>
          </a:xfrm>
          <a:prstGeom prst="foldedCorner">
            <a:avLst>
              <a:gd name="adj" fmla="val 14435"/>
            </a:avLst>
          </a:prstGeom>
          <a:solidFill>
            <a:srgbClr val="FFFF66"/>
          </a:solidFill>
          <a:ln w="9525">
            <a:solidFill>
              <a:schemeClr val="bg1"/>
            </a:solidFill>
            <a:round/>
            <a:headEnd/>
            <a:tailEnd/>
          </a:ln>
        </p:spPr>
        <p:txBody>
          <a:bodyPr vert="horz" wrap="square" lIns="0" tIns="25200" rIns="0"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4000" dirty="0">
                <a:solidFill>
                  <a:srgbClr val="FF0000"/>
                </a:solidFill>
                <a:latin typeface="HGSｺﾞｼｯｸM" pitchFamily="50" charset="-128"/>
                <a:ea typeface="HGSｺﾞｼｯｸM" pitchFamily="50" charset="-128"/>
                <a:cs typeface="ＭＳ Ｐゴシック" pitchFamily="50" charset="-128"/>
              </a:rPr>
              <a:t>ワークシート</a:t>
            </a:r>
            <a:endParaRPr kumimoji="1" lang="ja-JP" altLang="en-US" sz="40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FF0000"/>
                </a:solidFill>
                <a:effectLst/>
                <a:latin typeface="HGSｺﾞｼｯｸM" pitchFamily="50" charset="-128"/>
                <a:ea typeface="HGSｺﾞｼｯｸM" pitchFamily="50" charset="-128"/>
                <a:cs typeface="ＭＳ Ｐゴシック" pitchFamily="50" charset="-128"/>
              </a:rPr>
              <a:t>P49</a:t>
            </a:r>
            <a:endParaRPr kumimoji="1" lang="ja-JP" altLang="ja-JP" sz="4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54160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8277" y="304800"/>
            <a:ext cx="14020800" cy="1266092"/>
          </a:xfrm>
          <a:solidFill>
            <a:schemeClr val="accent1">
              <a:lumMod val="40000"/>
              <a:lumOff val="60000"/>
            </a:schemeClr>
          </a:solidFill>
        </p:spPr>
        <p:txBody>
          <a:bodyPr/>
          <a:lstStyle/>
          <a:p>
            <a:pPr algn="ctr"/>
            <a:r>
              <a:rPr kumimoji="1" lang="ja-JP" altLang="en-US" dirty="0"/>
              <a:t>本科目の</a:t>
            </a:r>
            <a:r>
              <a:rPr lang="ja-JP" altLang="en-US" dirty="0"/>
              <a:t>修得</a:t>
            </a:r>
            <a:r>
              <a:rPr kumimoji="1" lang="ja-JP" altLang="en-US" dirty="0"/>
              <a:t>目標</a:t>
            </a:r>
          </a:p>
        </p:txBody>
      </p:sp>
      <p:sp>
        <p:nvSpPr>
          <p:cNvPr id="3" name="コンテンツ プレースホルダー 2"/>
          <p:cNvSpPr>
            <a:spLocks noGrp="1"/>
          </p:cNvSpPr>
          <p:nvPr>
            <p:ph idx="1"/>
          </p:nvPr>
        </p:nvSpPr>
        <p:spPr>
          <a:xfrm>
            <a:off x="797167" y="1947556"/>
            <a:ext cx="15075877" cy="9939644"/>
          </a:xfrm>
        </p:spPr>
        <p:txBody>
          <a:bodyPr>
            <a:noAutofit/>
          </a:bodyPr>
          <a:lstStyle/>
          <a:p>
            <a:pPr marL="0" indent="0">
              <a:buNone/>
            </a:pPr>
            <a:r>
              <a:rPr lang="ja-JP" altLang="ja-JP" sz="4000" b="1" kern="100" dirty="0">
                <a:latin typeface="+mj-ea"/>
                <a:ea typeface="+mj-ea"/>
                <a:cs typeface="Times New Roman"/>
              </a:rPr>
              <a:t>①脳血管障害の特徴について説明できる。</a:t>
            </a:r>
          </a:p>
          <a:p>
            <a:pPr marL="0" indent="0">
              <a:buNone/>
            </a:pPr>
            <a:r>
              <a:rPr lang="ja-JP" altLang="ja-JP" sz="4000" b="1" kern="100" dirty="0">
                <a:latin typeface="+mj-ea"/>
                <a:ea typeface="+mj-ea"/>
                <a:cs typeface="Times New Roman"/>
              </a:rPr>
              <a:t>②脳血管障害における生活障害の特徴について説明できる。</a:t>
            </a:r>
          </a:p>
          <a:p>
            <a:pPr marL="0" indent="0">
              <a:buNone/>
            </a:pPr>
            <a:r>
              <a:rPr lang="ja-JP" altLang="ja-JP" sz="4000" b="1" kern="100" dirty="0">
                <a:latin typeface="+mj-ea"/>
                <a:ea typeface="+mj-ea"/>
                <a:cs typeface="Times New Roman"/>
              </a:rPr>
              <a:t>③脳血管障害における療養上の留意点や起こりやすい課題について</a:t>
            </a:r>
            <a:endParaRPr lang="en-US" altLang="ja-JP" sz="4000" b="1" kern="100" dirty="0">
              <a:latin typeface="+mj-ea"/>
              <a:ea typeface="+mj-ea"/>
              <a:cs typeface="Times New Roman"/>
            </a:endParaRPr>
          </a:p>
          <a:p>
            <a:pPr marL="0" indent="0">
              <a:buNone/>
            </a:pPr>
            <a:r>
              <a:rPr lang="ja-JP" altLang="en-US" sz="4000" b="1" kern="100" dirty="0">
                <a:latin typeface="+mj-ea"/>
                <a:ea typeface="+mj-ea"/>
                <a:cs typeface="Times New Roman"/>
              </a:rPr>
              <a:t>　</a:t>
            </a:r>
            <a:r>
              <a:rPr lang="ja-JP" altLang="ja-JP" sz="4000" b="1" kern="100" dirty="0">
                <a:latin typeface="+mj-ea"/>
                <a:ea typeface="+mj-ea"/>
                <a:cs typeface="Times New Roman"/>
              </a:rPr>
              <a:t>説明できる。</a:t>
            </a:r>
          </a:p>
          <a:p>
            <a:pPr marL="0" indent="0">
              <a:buNone/>
            </a:pPr>
            <a:r>
              <a:rPr lang="ja-JP" altLang="ja-JP" sz="4000" b="1" kern="100" dirty="0">
                <a:latin typeface="+mj-ea"/>
                <a:ea typeface="+mj-ea"/>
                <a:cs typeface="Times New Roman"/>
              </a:rPr>
              <a:t>④脳血管障害における環境の調整（福祉用具・住宅改修を含む）の</a:t>
            </a:r>
            <a:endParaRPr lang="en-US" altLang="ja-JP" sz="4000" b="1" kern="100" dirty="0">
              <a:latin typeface="+mj-ea"/>
              <a:ea typeface="+mj-ea"/>
              <a:cs typeface="Times New Roman"/>
            </a:endParaRPr>
          </a:p>
          <a:p>
            <a:pPr marL="0" indent="0">
              <a:buNone/>
            </a:pPr>
            <a:r>
              <a:rPr lang="ja-JP" altLang="en-US" sz="4000" b="1" kern="100" dirty="0">
                <a:latin typeface="+mj-ea"/>
                <a:ea typeface="+mj-ea"/>
                <a:cs typeface="Times New Roman"/>
              </a:rPr>
              <a:t>　</a:t>
            </a:r>
            <a:r>
              <a:rPr lang="ja-JP" altLang="ja-JP" sz="4000" b="1" kern="100" dirty="0">
                <a:latin typeface="+mj-ea"/>
                <a:ea typeface="+mj-ea"/>
                <a:cs typeface="Times New Roman"/>
              </a:rPr>
              <a:t>必要性について説明できる。</a:t>
            </a:r>
          </a:p>
          <a:p>
            <a:pPr marL="0" indent="0">
              <a:buNone/>
            </a:pPr>
            <a:r>
              <a:rPr lang="ja-JP" altLang="ja-JP" sz="4000" b="1" kern="100" dirty="0">
                <a:latin typeface="+mj-ea"/>
                <a:ea typeface="+mj-ea"/>
                <a:cs typeface="Times New Roman"/>
              </a:rPr>
              <a:t>⑤脳血管障害におけるリハビリテーションの必要性について説明で</a:t>
            </a:r>
            <a:endParaRPr lang="en-US" altLang="ja-JP" sz="4000" b="1" kern="100" dirty="0">
              <a:latin typeface="+mj-ea"/>
              <a:ea typeface="+mj-ea"/>
              <a:cs typeface="Times New Roman"/>
            </a:endParaRPr>
          </a:p>
          <a:p>
            <a:pPr marL="0" indent="0">
              <a:buNone/>
            </a:pPr>
            <a:r>
              <a:rPr lang="ja-JP" altLang="en-US" sz="4000" b="1" kern="100" dirty="0">
                <a:latin typeface="+mj-ea"/>
                <a:ea typeface="+mj-ea"/>
                <a:cs typeface="Times New Roman"/>
              </a:rPr>
              <a:t>　</a:t>
            </a:r>
            <a:r>
              <a:rPr lang="ja-JP" altLang="ja-JP" sz="4000" b="1" kern="100" dirty="0">
                <a:latin typeface="+mj-ea"/>
                <a:ea typeface="+mj-ea"/>
                <a:cs typeface="Times New Roman"/>
              </a:rPr>
              <a:t>きる。</a:t>
            </a:r>
          </a:p>
          <a:p>
            <a:pPr marL="0" indent="0">
              <a:buNone/>
            </a:pPr>
            <a:r>
              <a:rPr lang="ja-JP" altLang="ja-JP" sz="4000" b="1" kern="100" dirty="0">
                <a:latin typeface="+mj-ea"/>
                <a:ea typeface="+mj-ea"/>
                <a:cs typeface="Times New Roman"/>
              </a:rPr>
              <a:t>⑥医療職をはじめとする多職種との連携・協働のポイントについて</a:t>
            </a:r>
            <a:endParaRPr lang="en-US" altLang="ja-JP" sz="4000" b="1" kern="100" dirty="0">
              <a:latin typeface="+mj-ea"/>
              <a:ea typeface="+mj-ea"/>
              <a:cs typeface="Times New Roman"/>
            </a:endParaRPr>
          </a:p>
          <a:p>
            <a:pPr marL="0" indent="0">
              <a:buNone/>
            </a:pPr>
            <a:r>
              <a:rPr lang="ja-JP" altLang="en-US" sz="4000" b="1" kern="100" dirty="0">
                <a:latin typeface="+mj-ea"/>
                <a:ea typeface="+mj-ea"/>
                <a:cs typeface="Times New Roman"/>
              </a:rPr>
              <a:t>　</a:t>
            </a:r>
            <a:r>
              <a:rPr lang="ja-JP" altLang="ja-JP" sz="4000" b="1" kern="100" dirty="0">
                <a:latin typeface="+mj-ea"/>
                <a:ea typeface="+mj-ea"/>
                <a:cs typeface="Times New Roman"/>
              </a:rPr>
              <a:t>説明できる。</a:t>
            </a:r>
          </a:p>
          <a:p>
            <a:pPr marL="0" indent="0">
              <a:buNone/>
            </a:pPr>
            <a:r>
              <a:rPr lang="ja-JP" altLang="ja-JP" sz="4000" b="1" kern="100" dirty="0">
                <a:latin typeface="+mj-ea"/>
                <a:ea typeface="+mj-ea"/>
                <a:cs typeface="Times New Roman"/>
              </a:rPr>
              <a:t>⑦脳血管障害の特性に応じたケアマネジメントの具体的な方法を実</a:t>
            </a:r>
            <a:endParaRPr lang="en-US" altLang="ja-JP" sz="4000" b="1" kern="100" dirty="0">
              <a:latin typeface="+mj-ea"/>
              <a:ea typeface="+mj-ea"/>
              <a:cs typeface="Times New Roman"/>
            </a:endParaRPr>
          </a:p>
          <a:p>
            <a:pPr marL="0" indent="0">
              <a:buNone/>
            </a:pPr>
            <a:r>
              <a:rPr lang="ja-JP" altLang="en-US" sz="4000" b="1" kern="100" dirty="0">
                <a:latin typeface="+mj-ea"/>
                <a:ea typeface="+mj-ea"/>
                <a:cs typeface="Times New Roman"/>
              </a:rPr>
              <a:t>　</a:t>
            </a:r>
            <a:r>
              <a:rPr lang="ja-JP" altLang="ja-JP" sz="4000" b="1" kern="100" dirty="0">
                <a:latin typeface="+mj-ea"/>
                <a:ea typeface="+mj-ea"/>
                <a:cs typeface="Times New Roman"/>
              </a:rPr>
              <a:t>施できる。</a:t>
            </a:r>
          </a:p>
          <a:p>
            <a:pPr marL="0" indent="0">
              <a:buNone/>
            </a:pPr>
            <a:r>
              <a:rPr lang="ja-JP" altLang="ja-JP" sz="4000" b="1" kern="100" dirty="0">
                <a:latin typeface="+mj-ea"/>
                <a:ea typeface="+mj-ea"/>
                <a:cs typeface="Times New Roman"/>
              </a:rPr>
              <a:t>⑧継続学習の必要性と、具体的な学習方法を述べることができる。</a:t>
            </a:r>
          </a:p>
        </p:txBody>
      </p:sp>
      <p:sp>
        <p:nvSpPr>
          <p:cNvPr id="5" name="スライド番号プレースホルダー 4"/>
          <p:cNvSpPr>
            <a:spLocks noGrp="1"/>
          </p:cNvSpPr>
          <p:nvPr>
            <p:ph type="sldNum" sz="quarter" idx="12"/>
          </p:nvPr>
        </p:nvSpPr>
        <p:spPr/>
        <p:txBody>
          <a:bodyPr/>
          <a:lstStyle/>
          <a:p>
            <a:fld id="{9F8524E6-B2B5-4881-B86F-F6ECDF80A2A9}" type="slidenum">
              <a:rPr kumimoji="1" lang="ja-JP" altLang="en-US" smtClean="0"/>
              <a:pPr/>
              <a:t>3</a:t>
            </a:fld>
            <a:endParaRPr kumimoji="1" lang="ja-JP" altLang="en-US"/>
          </a:p>
        </p:txBody>
      </p:sp>
    </p:spTree>
    <p:extLst>
      <p:ext uri="{BB962C8B-B14F-4D97-AF65-F5344CB8AC3E}">
        <p14:creationId xmlns:p14="http://schemas.microsoft.com/office/powerpoint/2010/main" val="3588409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681381209"/>
              </p:ext>
            </p:extLst>
          </p:nvPr>
        </p:nvGraphicFramePr>
        <p:xfrm>
          <a:off x="465221" y="1754661"/>
          <a:ext cx="15512715" cy="10209773"/>
        </p:xfrm>
        <a:graphic>
          <a:graphicData uri="http://schemas.openxmlformats.org/drawingml/2006/table">
            <a:tbl>
              <a:tblPr firstRow="1" firstCol="1" bandRow="1"/>
              <a:tblGrid>
                <a:gridCol w="5170905">
                  <a:extLst>
                    <a:ext uri="{9D8B030D-6E8A-4147-A177-3AD203B41FA5}">
                      <a16:colId xmlns:a16="http://schemas.microsoft.com/office/drawing/2014/main" val="20000"/>
                    </a:ext>
                  </a:extLst>
                </a:gridCol>
                <a:gridCol w="5170905">
                  <a:extLst>
                    <a:ext uri="{9D8B030D-6E8A-4147-A177-3AD203B41FA5}">
                      <a16:colId xmlns:a16="http://schemas.microsoft.com/office/drawing/2014/main" val="20001"/>
                    </a:ext>
                  </a:extLst>
                </a:gridCol>
                <a:gridCol w="5170905">
                  <a:extLst>
                    <a:ext uri="{9D8B030D-6E8A-4147-A177-3AD203B41FA5}">
                      <a16:colId xmlns:a16="http://schemas.microsoft.com/office/drawing/2014/main" val="20002"/>
                    </a:ext>
                  </a:extLst>
                </a:gridCol>
              </a:tblGrid>
              <a:tr h="2891480">
                <a:tc gridSpan="3">
                  <a:txBody>
                    <a:bodyPr/>
                    <a:lstStyle/>
                    <a:p>
                      <a:r>
                        <a:rPr kumimoji="1" lang="ja-JP" altLang="en-US" sz="3200" b="1" kern="1200" dirty="0">
                          <a:solidFill>
                            <a:schemeClr val="tx1"/>
                          </a:solidFill>
                          <a:latin typeface="+mn-lt"/>
                          <a:ea typeface="+mn-ea"/>
                          <a:cs typeface="+mn-cs"/>
                        </a:rPr>
                        <a:t>　</a:t>
                      </a:r>
                      <a:r>
                        <a:rPr kumimoji="1" lang="ja-JP" altLang="en-US" sz="3200" kern="1200" dirty="0">
                          <a:solidFill>
                            <a:schemeClr val="tx1"/>
                          </a:solidFill>
                          <a:latin typeface="+mn-lt"/>
                          <a:ea typeface="+mn-ea"/>
                          <a:cs typeface="+mn-cs"/>
                        </a:rPr>
                        <a:t>　</a:t>
                      </a:r>
                      <a:r>
                        <a:rPr kumimoji="1" lang="ja-JP" altLang="en-US" sz="3200" b="1" kern="1200" dirty="0">
                          <a:solidFill>
                            <a:schemeClr val="tx1"/>
                          </a:solidFill>
                          <a:latin typeface="+mn-lt"/>
                          <a:ea typeface="+mn-ea"/>
                          <a:cs typeface="+mn-cs"/>
                        </a:rPr>
                        <a:t>　</a:t>
                      </a:r>
                      <a:endParaRPr kumimoji="1" lang="en-US" altLang="ja-JP" sz="3200" b="1" kern="1200" dirty="0">
                        <a:solidFill>
                          <a:schemeClr val="tx1"/>
                        </a:solidFill>
                        <a:latin typeface="+mn-lt"/>
                        <a:ea typeface="+mn-ea"/>
                        <a:cs typeface="+mn-cs"/>
                      </a:endParaRPr>
                    </a:p>
                    <a:p>
                      <a:pPr marL="0" marR="0" lvl="0" indent="0" algn="l" defTabSz="1625620" rtl="0" eaLnBrk="1" fontAlgn="auto" latinLnBrk="0" hangingPunct="1">
                        <a:lnSpc>
                          <a:spcPct val="100000"/>
                        </a:lnSpc>
                        <a:spcBef>
                          <a:spcPts val="0"/>
                        </a:spcBef>
                        <a:spcAft>
                          <a:spcPts val="0"/>
                        </a:spcAft>
                        <a:buClrTx/>
                        <a:buSzTx/>
                        <a:buFontTx/>
                        <a:buNone/>
                        <a:tabLst/>
                        <a:defRPr/>
                      </a:pPr>
                      <a:r>
                        <a:rPr kumimoji="1" lang="ja-JP" altLang="en-US" sz="3200" kern="1200" dirty="0">
                          <a:solidFill>
                            <a:schemeClr val="tx1"/>
                          </a:solidFill>
                          <a:latin typeface="+mn-lt"/>
                          <a:ea typeface="+mn-ea"/>
                          <a:cs typeface="+mn-cs"/>
                        </a:rPr>
                        <a:t>　　</a:t>
                      </a:r>
                      <a:r>
                        <a:rPr kumimoji="1" lang="ja-JP" altLang="ja-JP" sz="3200" u="none" kern="1200" dirty="0">
                          <a:solidFill>
                            <a:schemeClr val="tx1"/>
                          </a:solidFill>
                          <a:effectLst/>
                          <a:latin typeface="+mn-lt"/>
                          <a:ea typeface="+mn-ea"/>
                          <a:cs typeface="+mn-cs"/>
                        </a:rPr>
                        <a:t>●課題分析総括表で検討した「介護支援専門員が把握した問題」について、テキスト</a:t>
                      </a:r>
                      <a:r>
                        <a:rPr kumimoji="1" lang="ja-JP" altLang="en-US" sz="3200" u="none" kern="1200" dirty="0">
                          <a:solidFill>
                            <a:schemeClr val="tx1"/>
                          </a:solidFill>
                          <a:effectLst/>
                          <a:latin typeface="+mn-lt"/>
                          <a:ea typeface="+mn-ea"/>
                          <a:cs typeface="+mn-cs"/>
                        </a:rPr>
                        <a:t>　</a:t>
                      </a:r>
                      <a:endParaRPr kumimoji="1" lang="en-US" altLang="ja-JP" sz="3200" u="none" kern="1200" dirty="0">
                        <a:solidFill>
                          <a:schemeClr val="tx1"/>
                        </a:solidFill>
                        <a:effectLst/>
                        <a:latin typeface="+mn-lt"/>
                        <a:ea typeface="+mn-ea"/>
                        <a:cs typeface="+mn-cs"/>
                      </a:endParaRPr>
                    </a:p>
                    <a:p>
                      <a:pPr marL="0" marR="0" lvl="0" indent="0" algn="l" defTabSz="1625620" rtl="0" eaLnBrk="1" fontAlgn="auto" latinLnBrk="0" hangingPunct="1">
                        <a:lnSpc>
                          <a:spcPct val="100000"/>
                        </a:lnSpc>
                        <a:spcBef>
                          <a:spcPts val="0"/>
                        </a:spcBef>
                        <a:spcAft>
                          <a:spcPts val="0"/>
                        </a:spcAft>
                        <a:buClrTx/>
                        <a:buSzTx/>
                        <a:buFontTx/>
                        <a:buNone/>
                        <a:tabLst/>
                        <a:defRPr/>
                      </a:pPr>
                      <a:r>
                        <a:rPr kumimoji="1" lang="ja-JP" altLang="en-US" sz="3200" u="none" kern="1200" dirty="0">
                          <a:solidFill>
                            <a:schemeClr val="tx1"/>
                          </a:solidFill>
                          <a:effectLst/>
                          <a:latin typeface="+mn-lt"/>
                          <a:ea typeface="+mn-ea"/>
                          <a:cs typeface="+mn-cs"/>
                        </a:rPr>
                        <a:t>　　　　</a:t>
                      </a:r>
                      <a:r>
                        <a:rPr kumimoji="1" lang="en-US" altLang="ja-JP" sz="3200" u="none" kern="1200" dirty="0">
                          <a:solidFill>
                            <a:schemeClr val="tx1"/>
                          </a:solidFill>
                          <a:effectLst/>
                          <a:latin typeface="+mn-lt"/>
                          <a:ea typeface="+mn-ea"/>
                          <a:cs typeface="+mn-cs"/>
                        </a:rPr>
                        <a:t>P143</a:t>
                      </a:r>
                      <a:r>
                        <a:rPr kumimoji="1" lang="ja-JP" altLang="ja-JP" sz="3200" u="none" kern="1200" dirty="0">
                          <a:solidFill>
                            <a:schemeClr val="tx1"/>
                          </a:solidFill>
                          <a:effectLst/>
                          <a:latin typeface="+mn-lt"/>
                          <a:ea typeface="+mn-ea"/>
                          <a:cs typeface="+mn-cs"/>
                        </a:rPr>
                        <a:t>～</a:t>
                      </a:r>
                      <a:r>
                        <a:rPr kumimoji="1" lang="en-US" altLang="ja-JP" sz="3200" u="none" kern="1200" dirty="0">
                          <a:solidFill>
                            <a:schemeClr val="tx1"/>
                          </a:solidFill>
                          <a:effectLst/>
                          <a:latin typeface="+mn-lt"/>
                          <a:ea typeface="+mn-ea"/>
                          <a:cs typeface="+mn-cs"/>
                        </a:rPr>
                        <a:t>144</a:t>
                      </a:r>
                      <a:r>
                        <a:rPr kumimoji="1" lang="ja-JP" altLang="ja-JP" sz="3200" u="none" kern="1200" dirty="0">
                          <a:solidFill>
                            <a:schemeClr val="tx1"/>
                          </a:solidFill>
                          <a:effectLst/>
                          <a:latin typeface="+mn-lt"/>
                          <a:ea typeface="+mn-ea"/>
                          <a:cs typeface="+mn-cs"/>
                        </a:rPr>
                        <a:t>の</a:t>
                      </a:r>
                      <a:r>
                        <a:rPr kumimoji="1" lang="en-US" altLang="ja-JP" sz="3200" u="none" kern="1200" dirty="0">
                          <a:solidFill>
                            <a:schemeClr val="tx1"/>
                          </a:solidFill>
                          <a:effectLst/>
                          <a:latin typeface="+mn-lt"/>
                          <a:ea typeface="+mn-ea"/>
                          <a:cs typeface="+mn-cs"/>
                        </a:rPr>
                        <a:t>ICF</a:t>
                      </a:r>
                      <a:r>
                        <a:rPr kumimoji="1" lang="ja-JP" altLang="ja-JP" sz="3200" u="none" kern="1200" dirty="0">
                          <a:solidFill>
                            <a:schemeClr val="tx1"/>
                          </a:solidFill>
                          <a:effectLst/>
                          <a:latin typeface="+mn-lt"/>
                          <a:ea typeface="+mn-ea"/>
                          <a:cs typeface="+mn-cs"/>
                        </a:rPr>
                        <a:t>シートを参考にして、ニーズと目標を設定してみましょう。</a:t>
                      </a:r>
                    </a:p>
                    <a:p>
                      <a:endParaRPr kumimoji="1" lang="ja-JP" altLang="ja-JP" sz="3200" b="1"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0000"/>
                        </a:lnSpc>
                      </a:pPr>
                      <a:endParaRPr kumimoji="1" lang="ja-JP" altLang="ja-JP" sz="3200" b="1"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0000"/>
                        </a:lnSpc>
                      </a:pPr>
                      <a:endParaRPr kumimoji="1" lang="ja-JP" altLang="ja-JP" sz="3200" b="1"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1978">
                <a:tc>
                  <a:txBody>
                    <a:bodyPr/>
                    <a:lstStyle/>
                    <a:p>
                      <a:pPr algn="ctr">
                        <a:spcAft>
                          <a:spcPts val="0"/>
                        </a:spcAft>
                      </a:pPr>
                      <a:r>
                        <a:rPr lang="ja-JP" sz="2800" b="1" kern="0" dirty="0">
                          <a:solidFill>
                            <a:srgbClr val="FF0000"/>
                          </a:solidFill>
                          <a:effectLst/>
                          <a:latin typeface="Century" panose="02040604050505020304" pitchFamily="18" charset="0"/>
                          <a:ea typeface="ＭＳ ゴシック" panose="020B0609070205080204" pitchFamily="49" charset="-128"/>
                          <a:cs typeface="ＭＳゴシック"/>
                        </a:rPr>
                        <a:t>介護支援専門員が把握した問題</a:t>
                      </a:r>
                      <a:endParaRPr lang="ja-JP" sz="32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3200" b="1" kern="0" dirty="0">
                          <a:solidFill>
                            <a:srgbClr val="FF0000"/>
                          </a:solidFill>
                          <a:effectLst/>
                          <a:latin typeface="Century" panose="02040604050505020304" pitchFamily="18" charset="0"/>
                          <a:ea typeface="ＭＳ ゴシック" panose="020B0609070205080204" pitchFamily="49" charset="-128"/>
                          <a:cs typeface="ＭＳゴシック"/>
                        </a:rPr>
                        <a:t>ニーズ</a:t>
                      </a:r>
                      <a:endParaRPr lang="ja-JP" sz="32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3200" b="1" kern="0" dirty="0">
                          <a:solidFill>
                            <a:srgbClr val="FF0000"/>
                          </a:solidFill>
                          <a:effectLst/>
                          <a:latin typeface="Century" panose="02040604050505020304" pitchFamily="18" charset="0"/>
                          <a:ea typeface="ＭＳ ゴシック" panose="020B0609070205080204" pitchFamily="49" charset="-128"/>
                          <a:cs typeface="ＭＳゴシック"/>
                        </a:rPr>
                        <a:t>目標設定（長期・短期）</a:t>
                      </a:r>
                      <a:endParaRPr lang="ja-JP" sz="32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26315">
                <a:tc>
                  <a:txBody>
                    <a:bodyPr/>
                    <a:lstStyle/>
                    <a:p>
                      <a:pPr algn="just">
                        <a:spcAft>
                          <a:spcPts val="0"/>
                        </a:spcAft>
                      </a:pPr>
                      <a:r>
                        <a:rPr lang="ja-JP" altLang="en-US" sz="4000" b="1" kern="0" dirty="0">
                          <a:solidFill>
                            <a:srgbClr val="FF0000"/>
                          </a:solidFill>
                          <a:latin typeface="Century"/>
                          <a:ea typeface="HGPｺﾞｼｯｸM"/>
                          <a:cs typeface="ＭＳゴシック"/>
                        </a:rPr>
                        <a:t>一人で入浴することができない。</a:t>
                      </a:r>
                      <a:endParaRPr lang="ja-JP" sz="4000" b="1" kern="100" dirty="0">
                        <a:latin typeface="Century"/>
                        <a:ea typeface="ＭＳ 明朝"/>
                        <a:cs typeface="Times New Roman"/>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4000" b="1" kern="0" dirty="0">
                          <a:solidFill>
                            <a:srgbClr val="002060"/>
                          </a:solidFill>
                          <a:latin typeface="Century"/>
                          <a:ea typeface="HGPｺﾞｼｯｸM"/>
                          <a:cs typeface="ＭＳゴシック"/>
                        </a:rPr>
                        <a:t>自宅で入浴できるようになりたい。</a:t>
                      </a:r>
                      <a:endParaRPr lang="ja-JP" sz="4000" b="1" kern="100" dirty="0">
                        <a:solidFill>
                          <a:srgbClr val="002060"/>
                        </a:solidFill>
                        <a:latin typeface="Century"/>
                        <a:ea typeface="ＭＳ 明朝"/>
                        <a:cs typeface="Times New Roman"/>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4000" b="1" kern="0" dirty="0">
                          <a:solidFill>
                            <a:schemeClr val="accent3">
                              <a:lumMod val="50000"/>
                            </a:schemeClr>
                          </a:solidFill>
                          <a:latin typeface="Century"/>
                          <a:ea typeface="HGPｺﾞｼｯｸM"/>
                          <a:cs typeface="ＭＳゴシック"/>
                        </a:rPr>
                        <a:t>（長期目標）</a:t>
                      </a:r>
                      <a:endParaRPr lang="en-US" altLang="ja-JP" sz="4000" b="1" kern="0" dirty="0">
                        <a:solidFill>
                          <a:schemeClr val="accent3">
                            <a:lumMod val="50000"/>
                          </a:schemeClr>
                        </a:solidFill>
                        <a:latin typeface="Century"/>
                        <a:ea typeface="HGPｺﾞｼｯｸM"/>
                        <a:cs typeface="ＭＳゴシック"/>
                      </a:endParaRPr>
                    </a:p>
                    <a:p>
                      <a:pPr algn="just">
                        <a:spcAft>
                          <a:spcPts val="0"/>
                        </a:spcAft>
                      </a:pPr>
                      <a:r>
                        <a:rPr lang="ja-JP" altLang="en-US" sz="4000" b="1" kern="0" dirty="0">
                          <a:solidFill>
                            <a:schemeClr val="accent3">
                              <a:lumMod val="50000"/>
                            </a:schemeClr>
                          </a:solidFill>
                          <a:latin typeface="Century"/>
                          <a:ea typeface="HGPｺﾞｼｯｸM"/>
                          <a:cs typeface="ＭＳゴシック"/>
                        </a:rPr>
                        <a:t>自宅で入浴できる</a:t>
                      </a:r>
                      <a:endParaRPr lang="en-US" altLang="ja-JP" sz="4000" b="1" kern="0" dirty="0">
                        <a:solidFill>
                          <a:schemeClr val="accent3">
                            <a:lumMod val="50000"/>
                          </a:schemeClr>
                        </a:solidFill>
                        <a:latin typeface="Century"/>
                        <a:ea typeface="HGPｺﾞｼｯｸM"/>
                        <a:cs typeface="ＭＳゴシック"/>
                      </a:endParaRPr>
                    </a:p>
                    <a:p>
                      <a:pPr algn="just">
                        <a:spcAft>
                          <a:spcPts val="0"/>
                        </a:spcAft>
                      </a:pPr>
                      <a:endParaRPr lang="en-US" altLang="ja-JP" sz="4000" b="1" kern="0" dirty="0">
                        <a:solidFill>
                          <a:schemeClr val="accent3">
                            <a:lumMod val="50000"/>
                          </a:schemeClr>
                        </a:solidFill>
                        <a:latin typeface="Century"/>
                        <a:ea typeface="HGPｺﾞｼｯｸM"/>
                        <a:cs typeface="Times New Roman"/>
                      </a:endParaRPr>
                    </a:p>
                    <a:p>
                      <a:pPr algn="just">
                        <a:spcAft>
                          <a:spcPts val="0"/>
                        </a:spcAft>
                      </a:pPr>
                      <a:r>
                        <a:rPr lang="ja-JP" altLang="en-US" sz="4000" b="1" kern="0" dirty="0">
                          <a:solidFill>
                            <a:schemeClr val="accent3">
                              <a:lumMod val="50000"/>
                            </a:schemeClr>
                          </a:solidFill>
                          <a:latin typeface="Century"/>
                          <a:ea typeface="HGPｺﾞｼｯｸM"/>
                          <a:cs typeface="Times New Roman"/>
                        </a:rPr>
                        <a:t>（短期目標）</a:t>
                      </a:r>
                      <a:endParaRPr lang="en-US" altLang="ja-JP" sz="4000" b="1" kern="0" dirty="0">
                        <a:solidFill>
                          <a:schemeClr val="accent3">
                            <a:lumMod val="50000"/>
                          </a:schemeClr>
                        </a:solidFill>
                        <a:latin typeface="Century"/>
                        <a:ea typeface="HGPｺﾞｼｯｸM"/>
                        <a:cs typeface="Times New Roman"/>
                      </a:endParaRPr>
                    </a:p>
                    <a:p>
                      <a:pPr algn="just">
                        <a:spcAft>
                          <a:spcPts val="0"/>
                        </a:spcAft>
                      </a:pPr>
                      <a:r>
                        <a:rPr lang="ja-JP" altLang="en-US" sz="4000" b="1" kern="0" dirty="0">
                          <a:solidFill>
                            <a:schemeClr val="accent3">
                              <a:lumMod val="50000"/>
                            </a:schemeClr>
                          </a:solidFill>
                          <a:latin typeface="Century"/>
                          <a:ea typeface="HGPｺﾞｼｯｸM"/>
                          <a:cs typeface="Times New Roman"/>
                        </a:rPr>
                        <a:t>・浴室までの移動ができる</a:t>
                      </a:r>
                      <a:endParaRPr lang="en-US" altLang="ja-JP" sz="4000" b="1" kern="0" dirty="0">
                        <a:solidFill>
                          <a:schemeClr val="accent3">
                            <a:lumMod val="50000"/>
                          </a:schemeClr>
                        </a:solidFill>
                        <a:latin typeface="Century"/>
                        <a:ea typeface="HGPｺﾞｼｯｸM"/>
                        <a:cs typeface="Times New Roman"/>
                      </a:endParaRPr>
                    </a:p>
                    <a:p>
                      <a:pPr algn="just">
                        <a:spcAft>
                          <a:spcPts val="0"/>
                        </a:spcAft>
                      </a:pPr>
                      <a:r>
                        <a:rPr lang="ja-JP" altLang="en-US" sz="4000" b="1" kern="0" dirty="0">
                          <a:solidFill>
                            <a:schemeClr val="accent3">
                              <a:lumMod val="50000"/>
                            </a:schemeClr>
                          </a:solidFill>
                          <a:latin typeface="Century"/>
                          <a:ea typeface="HGPｺﾞｼｯｸM"/>
                          <a:cs typeface="Times New Roman"/>
                        </a:rPr>
                        <a:t>・着脱ができるようになる</a:t>
                      </a:r>
                      <a:endParaRPr lang="en-US" altLang="ja-JP" sz="4000" b="1" kern="0" dirty="0">
                        <a:solidFill>
                          <a:schemeClr val="accent3">
                            <a:lumMod val="50000"/>
                          </a:schemeClr>
                        </a:solidFill>
                        <a:latin typeface="Century"/>
                        <a:ea typeface="HGPｺﾞｼｯｸM"/>
                        <a:cs typeface="Times New Roman"/>
                      </a:endParaRPr>
                    </a:p>
                    <a:p>
                      <a:pPr algn="just">
                        <a:spcAft>
                          <a:spcPts val="0"/>
                        </a:spcAft>
                      </a:pPr>
                      <a:r>
                        <a:rPr lang="ja-JP" altLang="en-US" sz="4000" b="1" kern="0" dirty="0">
                          <a:solidFill>
                            <a:schemeClr val="accent3">
                              <a:lumMod val="50000"/>
                            </a:schemeClr>
                          </a:solidFill>
                          <a:latin typeface="Century"/>
                          <a:ea typeface="HGPｺﾞｼｯｸM"/>
                          <a:cs typeface="Times New Roman"/>
                        </a:rPr>
                        <a:t>・シャワー浴が実施できる</a:t>
                      </a:r>
                      <a:endParaRPr lang="ja-JP" sz="4000" b="1" kern="100" dirty="0">
                        <a:solidFill>
                          <a:schemeClr val="accent3">
                            <a:lumMod val="50000"/>
                          </a:schemeClr>
                        </a:solidFill>
                        <a:latin typeface="Century"/>
                        <a:ea typeface="ＭＳ 明朝"/>
                        <a:cs typeface="Times New Roman"/>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Rectangle 1"/>
          <p:cNvSpPr>
            <a:spLocks noChangeArrowheads="1"/>
          </p:cNvSpPr>
          <p:nvPr/>
        </p:nvSpPr>
        <p:spPr bwMode="auto">
          <a:xfrm>
            <a:off x="3458095" y="14725"/>
            <a:ext cx="12797905" cy="1446550"/>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4400" b="1" dirty="0"/>
              <a:t>演習③　ニーズ・目標の検討　　演習用</a:t>
            </a:r>
            <a:r>
              <a:rPr lang="ja-JP" altLang="ja-JP" sz="4400" b="1" dirty="0"/>
              <a:t>ワークシート</a:t>
            </a:r>
            <a:endParaRPr lang="en-US" altLang="ja-JP" sz="4400" b="1" dirty="0"/>
          </a:p>
          <a:p>
            <a:r>
              <a:rPr lang="ja-JP" altLang="ja-JP" sz="4400" b="1" dirty="0"/>
              <a:t>　</a:t>
            </a:r>
            <a:r>
              <a:rPr lang="ja-JP" altLang="en-US" sz="4400" b="1" dirty="0"/>
              <a:t>　　</a:t>
            </a:r>
            <a:r>
              <a:rPr lang="ja-JP" altLang="ja-JP" sz="4400" b="1" dirty="0">
                <a:solidFill>
                  <a:srgbClr val="FF0000"/>
                </a:solidFill>
              </a:rPr>
              <a:t>＜記載例＞</a:t>
            </a:r>
            <a:endParaRPr kumimoji="0" lang="ja-JP" altLang="ja-JP" sz="4400" dirty="0">
              <a:solidFill>
                <a:srgbClr val="FF0000"/>
              </a:solidFill>
            </a:endParaRPr>
          </a:p>
        </p:txBody>
      </p:sp>
      <p:sp>
        <p:nvSpPr>
          <p:cNvPr id="5" name="正方形/長方形 4"/>
          <p:cNvSpPr/>
          <p:nvPr/>
        </p:nvSpPr>
        <p:spPr>
          <a:xfrm>
            <a:off x="0" y="0"/>
            <a:ext cx="3458094" cy="1476000"/>
          </a:xfrm>
          <a:prstGeom prst="rect">
            <a:avLst/>
          </a:prstGeom>
          <a:solidFill>
            <a:srgbClr val="FFC000"/>
          </a:solidFill>
        </p:spPr>
        <p:txBody>
          <a:bodyPr wrap="square" anchor="ctr" anchorCtr="1">
            <a:spAutoFit/>
          </a:bodyPr>
          <a:lstStyle/>
          <a:p>
            <a:r>
              <a:rPr lang="zh-TW" altLang="en-US" sz="4000" dirty="0">
                <a:solidFill>
                  <a:schemeClr val="bg1"/>
                </a:solidFill>
                <a:latin typeface="HGP創英角ﾎﾟｯﾌﾟ体" panose="040B0A00000000000000" pitchFamily="50" charset="-128"/>
                <a:ea typeface="HGP創英角ﾎﾟｯﾌﾟ体" panose="040B0A00000000000000" pitchFamily="50" charset="-128"/>
              </a:rPr>
              <a:t>「</a:t>
            </a:r>
            <a:r>
              <a:rPr lang="ja-JP" altLang="en-US" sz="4000" dirty="0">
                <a:solidFill>
                  <a:schemeClr val="bg1"/>
                </a:solidFill>
                <a:latin typeface="HGP創英角ﾎﾟｯﾌﾟ体" panose="040B0A00000000000000" pitchFamily="50" charset="-128"/>
                <a:ea typeface="HGP創英角ﾎﾟｯﾌﾟ体" panose="040B0A00000000000000" pitchFamily="50" charset="-128"/>
              </a:rPr>
              <a:t>脳血管疾患</a:t>
            </a:r>
            <a:r>
              <a:rPr lang="zh-TW" altLang="en-US" sz="4000" dirty="0">
                <a:solidFill>
                  <a:schemeClr val="bg1"/>
                </a:solidFill>
                <a:latin typeface="HGP創英角ﾎﾟｯﾌﾟ体" panose="040B0A00000000000000" pitchFamily="50" charset="-128"/>
                <a:ea typeface="HGP創英角ﾎﾟｯﾌﾟ体" panose="040B0A00000000000000" pitchFamily="50" charset="-128"/>
              </a:rPr>
              <a:t>」</a:t>
            </a:r>
          </a:p>
        </p:txBody>
      </p:sp>
    </p:spTree>
    <p:extLst>
      <p:ext uri="{BB962C8B-B14F-4D97-AF65-F5344CB8AC3E}">
        <p14:creationId xmlns:p14="http://schemas.microsoft.com/office/powerpoint/2010/main" val="1143063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F8524E6-B2B5-4881-B86F-F6ECDF80A2A9}" type="slidenum">
              <a:rPr kumimoji="1" lang="ja-JP" altLang="en-US" smtClean="0"/>
              <a:pPr/>
              <a:t>31</a:t>
            </a:fld>
            <a:endParaRPr kumimoji="1" lang="ja-JP" altLang="en-US"/>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700" y="719403"/>
            <a:ext cx="6860185" cy="9985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972" y="802327"/>
            <a:ext cx="7158869" cy="981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045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F8524E6-B2B5-4881-B86F-F6ECDF80A2A9}" type="slidenum">
              <a:rPr kumimoji="1" lang="ja-JP" altLang="en-US" smtClean="0"/>
              <a:pPr/>
              <a:t>32</a:t>
            </a:fld>
            <a:endParaRPr kumimoji="1" lang="ja-JP" altLang="en-US"/>
          </a:p>
        </p:txBody>
      </p:sp>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124370" y="-1165621"/>
            <a:ext cx="9381067" cy="139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997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F8524E6-B2B5-4881-B86F-F6ECDF80A2A9}" type="slidenum">
              <a:rPr kumimoji="1" lang="ja-JP" altLang="en-US" smtClean="0"/>
              <a:pPr/>
              <a:t>33</a:t>
            </a:fld>
            <a:endParaRPr kumimoji="1" lang="ja-JP" altLang="en-US"/>
          </a:p>
        </p:txBody>
      </p:sp>
      <p:pic>
        <p:nvPicPr>
          <p:cNvPr id="317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044350" y="-967451"/>
            <a:ext cx="7347333" cy="11649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003425" y="4164507"/>
            <a:ext cx="3361438" cy="115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224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F8524E6-B2B5-4881-B86F-F6ECDF80A2A9}" type="slidenum">
              <a:rPr kumimoji="1" lang="ja-JP" altLang="en-US" smtClean="0"/>
              <a:pPr/>
              <a:t>34</a:t>
            </a:fld>
            <a:endParaRPr kumimoji="1" lang="ja-JP" altLang="en-US"/>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488437" y="-505572"/>
            <a:ext cx="8161867" cy="1342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131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F8524E6-B2B5-4881-B86F-F6ECDF80A2A9}" type="slidenum">
              <a:rPr kumimoji="1" lang="ja-JP" altLang="en-US" smtClean="0"/>
              <a:pPr/>
              <a:t>35</a:t>
            </a:fld>
            <a:endParaRPr kumimoji="1" lang="ja-JP" altLang="en-US"/>
          </a:p>
        </p:txBody>
      </p:sp>
      <p:pic>
        <p:nvPicPr>
          <p:cNvPr id="317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044350" y="-967451"/>
            <a:ext cx="7347333" cy="11649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003425" y="4164507"/>
            <a:ext cx="3361438" cy="115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25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t>まとめ</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a:t>疾病や心身症状の特性、療養上の留意点などを継続的に学習すること</a:t>
            </a:r>
            <a:endParaRPr kumimoji="1" lang="en-US" altLang="ja-JP" dirty="0"/>
          </a:p>
          <a:p>
            <a:r>
              <a:rPr lang="ja-JP" altLang="en-US" dirty="0"/>
              <a:t>知識だけを増やすのではなく、他職種との連携のなかで情報収集、指導・助言を受ける</a:t>
            </a:r>
            <a:endParaRPr lang="en-US" altLang="ja-JP" dirty="0"/>
          </a:p>
          <a:p>
            <a:r>
              <a:rPr lang="ja-JP" altLang="en-US" dirty="0"/>
              <a:t>医療的ケアを含めたチームアプローチの必要性の理解する</a:t>
            </a:r>
            <a:endParaRPr lang="en-US" altLang="ja-JP" dirty="0"/>
          </a:p>
          <a:p>
            <a:r>
              <a:rPr lang="ja-JP" altLang="en-US" dirty="0"/>
              <a:t>脳血管障害の後遺症を理解したうえで、情報の収集と分析をする</a:t>
            </a:r>
            <a:endParaRPr lang="en-US" altLang="ja-JP" dirty="0"/>
          </a:p>
        </p:txBody>
      </p:sp>
      <p:sp>
        <p:nvSpPr>
          <p:cNvPr id="4" name="スライド番号プレースホルダー 3"/>
          <p:cNvSpPr>
            <a:spLocks noGrp="1"/>
          </p:cNvSpPr>
          <p:nvPr>
            <p:ph type="sldNum" sz="quarter" idx="12"/>
          </p:nvPr>
        </p:nvSpPr>
        <p:spPr/>
        <p:txBody>
          <a:bodyPr/>
          <a:lstStyle/>
          <a:p>
            <a:fld id="{9F8524E6-B2B5-4881-B86F-F6ECDF80A2A9}" type="slidenum">
              <a:rPr kumimoji="1" lang="ja-JP" altLang="en-US" smtClean="0"/>
              <a:pPr/>
              <a:t>36</a:t>
            </a:fld>
            <a:endParaRPr kumimoji="1" lang="ja-JP" altLang="en-US"/>
          </a:p>
        </p:txBody>
      </p:sp>
    </p:spTree>
    <p:extLst>
      <p:ext uri="{BB962C8B-B14F-4D97-AF65-F5344CB8AC3E}">
        <p14:creationId xmlns:p14="http://schemas.microsoft.com/office/powerpoint/2010/main" val="127856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05788" y="2174420"/>
            <a:ext cx="14630400" cy="2032000"/>
          </a:xfrm>
        </p:spPr>
        <p:txBody>
          <a:bodyPr/>
          <a:lstStyle/>
          <a:p>
            <a:pPr algn="ctr"/>
            <a:r>
              <a:rPr kumimoji="1" lang="ja-JP" altLang="en-US" dirty="0"/>
              <a:t>研修記録シートの記入</a:t>
            </a:r>
          </a:p>
        </p:txBody>
      </p:sp>
      <p:sp>
        <p:nvSpPr>
          <p:cNvPr id="3" name="コンテンツ プレースホルダー 2"/>
          <p:cNvSpPr>
            <a:spLocks noGrp="1"/>
          </p:cNvSpPr>
          <p:nvPr>
            <p:ph idx="1"/>
          </p:nvPr>
        </p:nvSpPr>
        <p:spPr>
          <a:xfrm>
            <a:off x="812800" y="4687843"/>
            <a:ext cx="14630400" cy="4147300"/>
          </a:xfrm>
        </p:spPr>
        <p:txBody>
          <a:bodyPr/>
          <a:lstStyle/>
          <a:p>
            <a:pPr marL="0" indent="0" algn="ctr">
              <a:buNone/>
            </a:pPr>
            <a:endParaRPr lang="en-US" altLang="ja-JP" dirty="0"/>
          </a:p>
          <a:p>
            <a:pPr marL="0" indent="0" algn="ctr">
              <a:buNone/>
            </a:pPr>
            <a:r>
              <a:rPr lang="ja-JP" altLang="en-US" dirty="0"/>
              <a:t>研修記録シートを通じて、</a:t>
            </a:r>
            <a:endParaRPr lang="en-US" altLang="ja-JP" dirty="0"/>
          </a:p>
          <a:p>
            <a:pPr marL="0" indent="0" algn="ctr">
              <a:buNone/>
            </a:pPr>
            <a:r>
              <a:rPr lang="ja-JP" altLang="en-US" dirty="0"/>
              <a:t>本科目を振り返りましょう。</a:t>
            </a:r>
            <a:endParaRPr kumimoji="1" lang="en-US" altLang="ja-JP" dirty="0"/>
          </a:p>
        </p:txBody>
      </p:sp>
      <p:sp>
        <p:nvSpPr>
          <p:cNvPr id="4" name="スライド番号プレースホルダー 3"/>
          <p:cNvSpPr>
            <a:spLocks noGrp="1"/>
          </p:cNvSpPr>
          <p:nvPr>
            <p:ph type="sldNum" sz="quarter" idx="12"/>
          </p:nvPr>
        </p:nvSpPr>
        <p:spPr/>
        <p:txBody>
          <a:bodyPr/>
          <a:lstStyle/>
          <a:p>
            <a:fld id="{9F8524E6-B2B5-4881-B86F-F6ECDF80A2A9}" type="slidenum">
              <a:rPr kumimoji="1" lang="ja-JP" altLang="en-US" smtClean="0"/>
              <a:pPr/>
              <a:t>37</a:t>
            </a:fld>
            <a:endParaRPr kumimoji="1" lang="ja-JP" altLang="en-US"/>
          </a:p>
        </p:txBody>
      </p:sp>
    </p:spTree>
    <p:extLst>
      <p:ext uri="{BB962C8B-B14F-4D97-AF65-F5344CB8AC3E}">
        <p14:creationId xmlns:p14="http://schemas.microsoft.com/office/powerpoint/2010/main" val="207694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40000"/>
              <a:lumOff val="60000"/>
            </a:schemeClr>
          </a:solidFill>
        </p:spPr>
        <p:txBody>
          <a:bodyPr/>
          <a:lstStyle/>
          <a:p>
            <a:pPr algn="ctr"/>
            <a:r>
              <a:rPr kumimoji="1" lang="ja-JP" altLang="en-US" dirty="0"/>
              <a:t>本科目の習得目標</a:t>
            </a:r>
          </a:p>
        </p:txBody>
      </p:sp>
      <p:sp>
        <p:nvSpPr>
          <p:cNvPr id="3" name="コンテンツ プレースホルダー 2"/>
          <p:cNvSpPr>
            <a:spLocks noGrp="1"/>
          </p:cNvSpPr>
          <p:nvPr>
            <p:ph idx="1"/>
          </p:nvPr>
        </p:nvSpPr>
        <p:spPr>
          <a:xfrm>
            <a:off x="1117600" y="3659125"/>
            <a:ext cx="14020800" cy="7735712"/>
          </a:xfrm>
        </p:spPr>
        <p:txBody>
          <a:bodyPr>
            <a:normAutofit fontScale="70000" lnSpcReduction="20000"/>
          </a:bodyPr>
          <a:lstStyle/>
          <a:p>
            <a:pPr marL="0" indent="0">
              <a:buNone/>
            </a:pPr>
            <a:r>
              <a:rPr lang="ja-JP" altLang="ja-JP" kern="100" dirty="0">
                <a:latin typeface="+mj-ea"/>
                <a:ea typeface="+mj-ea"/>
                <a:cs typeface="Times New Roman"/>
              </a:rPr>
              <a:t>①脳血管障害の特徴について説明できる。</a:t>
            </a:r>
          </a:p>
          <a:p>
            <a:pPr marL="0" indent="0">
              <a:buNone/>
            </a:pPr>
            <a:r>
              <a:rPr lang="ja-JP" altLang="ja-JP" kern="100" dirty="0">
                <a:latin typeface="+mj-ea"/>
                <a:ea typeface="+mj-ea"/>
                <a:cs typeface="Times New Roman"/>
              </a:rPr>
              <a:t>②脳血管障害における生活障害の特徴について説明できる。</a:t>
            </a:r>
          </a:p>
          <a:p>
            <a:pPr marL="0" indent="0">
              <a:buNone/>
            </a:pPr>
            <a:r>
              <a:rPr lang="ja-JP" altLang="ja-JP" kern="100" dirty="0">
                <a:latin typeface="+mj-ea"/>
                <a:ea typeface="+mj-ea"/>
                <a:cs typeface="Times New Roman"/>
              </a:rPr>
              <a:t>③脳血管障害における療養上の留意点や起こりやすい課題について</a:t>
            </a:r>
            <a:endParaRPr lang="en-US" altLang="ja-JP" kern="100" dirty="0">
              <a:latin typeface="+mj-ea"/>
              <a:ea typeface="+mj-ea"/>
              <a:cs typeface="Times New Roman"/>
            </a:endParaRPr>
          </a:p>
          <a:p>
            <a:pPr marL="0" indent="0">
              <a:buNone/>
            </a:pPr>
            <a:r>
              <a:rPr lang="ja-JP" altLang="en-US" kern="100" dirty="0">
                <a:latin typeface="+mj-ea"/>
                <a:ea typeface="+mj-ea"/>
                <a:cs typeface="Times New Roman"/>
              </a:rPr>
              <a:t>　</a:t>
            </a:r>
            <a:r>
              <a:rPr lang="ja-JP" altLang="ja-JP" kern="100" dirty="0">
                <a:latin typeface="+mj-ea"/>
                <a:ea typeface="+mj-ea"/>
                <a:cs typeface="Times New Roman"/>
              </a:rPr>
              <a:t>説明できる。</a:t>
            </a:r>
          </a:p>
          <a:p>
            <a:pPr marL="0" indent="0">
              <a:buNone/>
            </a:pPr>
            <a:r>
              <a:rPr lang="ja-JP" altLang="ja-JP" kern="100" dirty="0">
                <a:latin typeface="+mj-ea"/>
                <a:ea typeface="+mj-ea"/>
                <a:cs typeface="Times New Roman"/>
              </a:rPr>
              <a:t>④脳血管障害における環境の調整（福祉用具・住宅改修を含む）の</a:t>
            </a:r>
            <a:endParaRPr lang="en-US" altLang="ja-JP" kern="100" dirty="0">
              <a:latin typeface="+mj-ea"/>
              <a:ea typeface="+mj-ea"/>
              <a:cs typeface="Times New Roman"/>
            </a:endParaRPr>
          </a:p>
          <a:p>
            <a:pPr marL="0" indent="0">
              <a:buNone/>
            </a:pPr>
            <a:r>
              <a:rPr lang="ja-JP" altLang="en-US" kern="100" dirty="0">
                <a:latin typeface="+mj-ea"/>
                <a:ea typeface="+mj-ea"/>
                <a:cs typeface="Times New Roman"/>
              </a:rPr>
              <a:t>　</a:t>
            </a:r>
            <a:r>
              <a:rPr lang="ja-JP" altLang="ja-JP" kern="100" dirty="0">
                <a:latin typeface="+mj-ea"/>
                <a:ea typeface="+mj-ea"/>
                <a:cs typeface="Times New Roman"/>
              </a:rPr>
              <a:t>必要性について説明できる。</a:t>
            </a:r>
          </a:p>
          <a:p>
            <a:pPr marL="0" indent="0">
              <a:buNone/>
            </a:pPr>
            <a:r>
              <a:rPr lang="ja-JP" altLang="ja-JP" kern="100" dirty="0">
                <a:latin typeface="+mj-ea"/>
                <a:ea typeface="+mj-ea"/>
                <a:cs typeface="Times New Roman"/>
              </a:rPr>
              <a:t>⑤脳血管障害におけるリハビリテーションの必要性について説明で</a:t>
            </a:r>
            <a:endParaRPr lang="en-US" altLang="ja-JP" kern="100" dirty="0">
              <a:latin typeface="+mj-ea"/>
              <a:ea typeface="+mj-ea"/>
              <a:cs typeface="Times New Roman"/>
            </a:endParaRPr>
          </a:p>
          <a:p>
            <a:pPr marL="0" indent="0">
              <a:buNone/>
            </a:pPr>
            <a:r>
              <a:rPr lang="ja-JP" altLang="en-US" kern="100" dirty="0">
                <a:latin typeface="+mj-ea"/>
                <a:ea typeface="+mj-ea"/>
                <a:cs typeface="Times New Roman"/>
              </a:rPr>
              <a:t>　</a:t>
            </a:r>
            <a:r>
              <a:rPr lang="ja-JP" altLang="ja-JP" kern="100" dirty="0">
                <a:latin typeface="+mj-ea"/>
                <a:ea typeface="+mj-ea"/>
                <a:cs typeface="Times New Roman"/>
              </a:rPr>
              <a:t>きる。</a:t>
            </a:r>
          </a:p>
          <a:p>
            <a:pPr marL="0" indent="0">
              <a:buNone/>
            </a:pPr>
            <a:r>
              <a:rPr lang="ja-JP" altLang="ja-JP" kern="100" dirty="0">
                <a:latin typeface="+mj-ea"/>
                <a:ea typeface="+mj-ea"/>
                <a:cs typeface="Times New Roman"/>
              </a:rPr>
              <a:t>⑥医療職をはじめとする多職種との連携・協働のポイントについて</a:t>
            </a:r>
            <a:endParaRPr lang="en-US" altLang="ja-JP" kern="100" dirty="0">
              <a:latin typeface="+mj-ea"/>
              <a:ea typeface="+mj-ea"/>
              <a:cs typeface="Times New Roman"/>
            </a:endParaRPr>
          </a:p>
          <a:p>
            <a:pPr marL="0" indent="0">
              <a:buNone/>
            </a:pPr>
            <a:r>
              <a:rPr lang="ja-JP" altLang="en-US" kern="100" dirty="0">
                <a:latin typeface="+mj-ea"/>
                <a:ea typeface="+mj-ea"/>
                <a:cs typeface="Times New Roman"/>
              </a:rPr>
              <a:t>　</a:t>
            </a:r>
            <a:r>
              <a:rPr lang="ja-JP" altLang="ja-JP" kern="100" dirty="0">
                <a:latin typeface="+mj-ea"/>
                <a:ea typeface="+mj-ea"/>
                <a:cs typeface="Times New Roman"/>
              </a:rPr>
              <a:t>説明できる。</a:t>
            </a:r>
          </a:p>
          <a:p>
            <a:pPr marL="0" indent="0">
              <a:buNone/>
            </a:pPr>
            <a:r>
              <a:rPr lang="ja-JP" altLang="ja-JP" kern="100" dirty="0">
                <a:latin typeface="+mj-ea"/>
                <a:ea typeface="+mj-ea"/>
                <a:cs typeface="Times New Roman"/>
              </a:rPr>
              <a:t>⑦脳血管障害の特性に応じたケアマネジメントの具体的な方法を実</a:t>
            </a:r>
            <a:endParaRPr lang="en-US" altLang="ja-JP" kern="100" dirty="0">
              <a:latin typeface="+mj-ea"/>
              <a:ea typeface="+mj-ea"/>
              <a:cs typeface="Times New Roman"/>
            </a:endParaRPr>
          </a:p>
          <a:p>
            <a:pPr marL="0" indent="0">
              <a:buNone/>
            </a:pPr>
            <a:r>
              <a:rPr lang="ja-JP" altLang="en-US" kern="100" dirty="0">
                <a:latin typeface="+mj-ea"/>
                <a:ea typeface="+mj-ea"/>
                <a:cs typeface="Times New Roman"/>
              </a:rPr>
              <a:t>　</a:t>
            </a:r>
            <a:r>
              <a:rPr lang="ja-JP" altLang="ja-JP" kern="100" dirty="0">
                <a:latin typeface="+mj-ea"/>
                <a:ea typeface="+mj-ea"/>
                <a:cs typeface="Times New Roman"/>
              </a:rPr>
              <a:t>施できる。</a:t>
            </a:r>
          </a:p>
          <a:p>
            <a:pPr marL="0" indent="0">
              <a:buNone/>
            </a:pPr>
            <a:r>
              <a:rPr lang="ja-JP" altLang="ja-JP" kern="100" dirty="0">
                <a:latin typeface="+mj-ea"/>
                <a:ea typeface="+mj-ea"/>
                <a:cs typeface="Times New Roman"/>
              </a:rPr>
              <a:t>⑧継続学習の必要性と、具体的な学習方法を述べることができる。</a:t>
            </a:r>
          </a:p>
          <a:p>
            <a:endParaRPr kumimoji="1" lang="ja-JP" altLang="en-US" dirty="0">
              <a:latin typeface="+mj-ea"/>
              <a:ea typeface="+mj-ea"/>
            </a:endParaRPr>
          </a:p>
        </p:txBody>
      </p:sp>
      <p:sp>
        <p:nvSpPr>
          <p:cNvPr id="5" name="スライド番号プレースホルダー 4"/>
          <p:cNvSpPr>
            <a:spLocks noGrp="1"/>
          </p:cNvSpPr>
          <p:nvPr>
            <p:ph type="sldNum" sz="quarter" idx="12"/>
          </p:nvPr>
        </p:nvSpPr>
        <p:spPr/>
        <p:txBody>
          <a:bodyPr/>
          <a:lstStyle/>
          <a:p>
            <a:fld id="{9F8524E6-B2B5-4881-B86F-F6ECDF80A2A9}" type="slidenum">
              <a:rPr kumimoji="1" lang="ja-JP" altLang="en-US" smtClean="0"/>
              <a:pPr/>
              <a:t>38</a:t>
            </a:fld>
            <a:endParaRPr kumimoji="1" lang="ja-JP" altLang="en-US"/>
          </a:p>
        </p:txBody>
      </p:sp>
    </p:spTree>
    <p:extLst>
      <p:ext uri="{BB962C8B-B14F-4D97-AF65-F5344CB8AC3E}">
        <p14:creationId xmlns:p14="http://schemas.microsoft.com/office/powerpoint/2010/main" val="3588409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C:\Users\hiratatomonori\Desktop\新しいフォルダー\イラスト\女子・物\コーヒーでほっと女性.jpg"/>
          <p:cNvPicPr>
            <a:picLocks noChangeAspect="1" noChangeArrowheads="1"/>
          </p:cNvPicPr>
          <p:nvPr/>
        </p:nvPicPr>
        <p:blipFill>
          <a:blip r:embed="rId2" cstate="print"/>
          <a:srcRect/>
          <a:stretch>
            <a:fillRect/>
          </a:stretch>
        </p:blipFill>
        <p:spPr bwMode="auto">
          <a:xfrm>
            <a:off x="9024100" y="6608057"/>
            <a:ext cx="2894894" cy="2894894"/>
          </a:xfrm>
          <a:prstGeom prst="rect">
            <a:avLst/>
          </a:prstGeom>
          <a:noFill/>
        </p:spPr>
      </p:pic>
      <p:sp>
        <p:nvSpPr>
          <p:cNvPr id="4" name="テキスト ボックス 3"/>
          <p:cNvSpPr txBox="1"/>
          <p:nvPr/>
        </p:nvSpPr>
        <p:spPr>
          <a:xfrm>
            <a:off x="3721787" y="4501485"/>
            <a:ext cx="8064896" cy="1805623"/>
          </a:xfrm>
          <a:prstGeom prst="rect">
            <a:avLst/>
          </a:prstGeom>
          <a:noFill/>
        </p:spPr>
        <p:txBody>
          <a:bodyPr wrap="square" lIns="162553" tIns="81276" rIns="162553" bIns="81276" rtlCol="0">
            <a:spAutoFit/>
          </a:bodyPr>
          <a:lstStyle/>
          <a:p>
            <a:r>
              <a:rPr lang="ja-JP" altLang="en-US" sz="10700" dirty="0">
                <a:solidFill>
                  <a:srgbClr val="FF0066"/>
                </a:solidFill>
                <a:latin typeface="HG創英角ﾎﾟｯﾌﾟ体" pitchFamily="49" charset="-128"/>
                <a:ea typeface="HG創英角ﾎﾟｯﾌﾟ体" pitchFamily="49" charset="-128"/>
              </a:rPr>
              <a:t>昼休憩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0" y="210164"/>
            <a:ext cx="14630400" cy="1920213"/>
          </a:xfrm>
          <a:solidFill>
            <a:schemeClr val="accent1">
              <a:lumMod val="40000"/>
              <a:lumOff val="60000"/>
            </a:schemeClr>
          </a:solidFill>
        </p:spPr>
        <p:txBody>
          <a:bodyPr/>
          <a:lstStyle/>
          <a:p>
            <a:pPr algn="ctr"/>
            <a:r>
              <a:rPr kumimoji="1" lang="ja-JP" altLang="en-US" dirty="0"/>
              <a:t>本科目のスケジュール　</a:t>
            </a:r>
          </a:p>
        </p:txBody>
      </p:sp>
      <p:sp>
        <p:nvSpPr>
          <p:cNvPr id="3" name="スライド番号プレースホルダー 2"/>
          <p:cNvSpPr>
            <a:spLocks noGrp="1"/>
          </p:cNvSpPr>
          <p:nvPr>
            <p:ph type="sldNum" sz="quarter" idx="12"/>
          </p:nvPr>
        </p:nvSpPr>
        <p:spPr/>
        <p:txBody>
          <a:bodyPr/>
          <a:lstStyle/>
          <a:p>
            <a:fld id="{9F8524E6-B2B5-4881-B86F-F6ECDF80A2A9}" type="slidenum">
              <a:rPr kumimoji="1" lang="ja-JP" altLang="en-US" smtClean="0"/>
              <a:pPr/>
              <a:t>4</a:t>
            </a:fld>
            <a:endParaRPr kumimoji="1" lang="ja-JP" altLang="en-US"/>
          </a:p>
        </p:txBody>
      </p:sp>
      <p:sp>
        <p:nvSpPr>
          <p:cNvPr id="4" name="テキスト ボックス 3"/>
          <p:cNvSpPr txBox="1"/>
          <p:nvPr/>
        </p:nvSpPr>
        <p:spPr>
          <a:xfrm>
            <a:off x="1793869" y="3179036"/>
            <a:ext cx="13305454" cy="8402300"/>
          </a:xfrm>
          <a:prstGeom prst="rect">
            <a:avLst/>
          </a:prstGeom>
          <a:noFill/>
        </p:spPr>
        <p:txBody>
          <a:bodyPr wrap="square" rtlCol="0">
            <a:spAutoFit/>
          </a:bodyPr>
          <a:lstStyle/>
          <a:p>
            <a:r>
              <a:rPr lang="ja-JP" altLang="en-US" sz="6000" dirty="0"/>
              <a:t>１０：００～　　研修記録シート記入</a:t>
            </a:r>
            <a:endParaRPr lang="en-US" altLang="ja-JP" sz="6000" dirty="0"/>
          </a:p>
          <a:p>
            <a:r>
              <a:rPr lang="ja-JP" altLang="en-US" sz="6000" dirty="0"/>
              <a:t>１０：１０～　　講義①</a:t>
            </a:r>
            <a:endParaRPr lang="en-US" altLang="ja-JP" sz="6000" dirty="0"/>
          </a:p>
          <a:p>
            <a:r>
              <a:rPr lang="ja-JP" altLang="en-US" sz="6000" dirty="0"/>
              <a:t>１０：２５～　　演習①</a:t>
            </a:r>
            <a:endParaRPr lang="en-US" altLang="ja-JP" sz="6000" dirty="0"/>
          </a:p>
          <a:p>
            <a:r>
              <a:rPr lang="ja-JP" altLang="en-US" sz="6000" dirty="0"/>
              <a:t>１０：５０～　　講義②</a:t>
            </a:r>
            <a:endParaRPr lang="en-US" altLang="ja-JP" sz="6000" dirty="0"/>
          </a:p>
          <a:p>
            <a:r>
              <a:rPr lang="ja-JP" altLang="en-US" sz="6000" dirty="0">
                <a:solidFill>
                  <a:srgbClr val="00B0F0"/>
                </a:solidFill>
              </a:rPr>
              <a:t>１１：０５～　　休憩（</a:t>
            </a:r>
            <a:r>
              <a:rPr lang="en-US" altLang="ja-JP" sz="6000" dirty="0">
                <a:solidFill>
                  <a:srgbClr val="00B0F0"/>
                </a:solidFill>
              </a:rPr>
              <a:t>10</a:t>
            </a:r>
            <a:r>
              <a:rPr lang="ja-JP" altLang="en-US" sz="6000" dirty="0">
                <a:solidFill>
                  <a:srgbClr val="00B0F0"/>
                </a:solidFill>
              </a:rPr>
              <a:t>分）</a:t>
            </a:r>
            <a:endParaRPr lang="en-US" altLang="ja-JP" sz="6000" dirty="0">
              <a:solidFill>
                <a:srgbClr val="00B0F0"/>
              </a:solidFill>
            </a:endParaRPr>
          </a:p>
          <a:p>
            <a:r>
              <a:rPr lang="ja-JP" altLang="en-US" sz="6000" dirty="0"/>
              <a:t>１１：１５～　　演習②</a:t>
            </a:r>
            <a:endParaRPr lang="en-US" altLang="ja-JP" sz="6000" dirty="0"/>
          </a:p>
          <a:p>
            <a:r>
              <a:rPr lang="ja-JP" altLang="en-US" sz="6000" dirty="0"/>
              <a:t>１１：４０～　　演習③</a:t>
            </a:r>
            <a:endParaRPr lang="en-US" altLang="ja-JP" sz="6000" dirty="0"/>
          </a:p>
          <a:p>
            <a:r>
              <a:rPr lang="ja-JP" altLang="en-US" sz="6000" dirty="0"/>
              <a:t>１２：２５～　　研修記録シート記載</a:t>
            </a:r>
            <a:endParaRPr lang="en-US" altLang="ja-JP" sz="6000" dirty="0"/>
          </a:p>
          <a:p>
            <a:r>
              <a:rPr lang="ja-JP" altLang="en-US" sz="6000" dirty="0">
                <a:solidFill>
                  <a:srgbClr val="00B0F0"/>
                </a:solidFill>
              </a:rPr>
              <a:t>１２：３０　　　　終了　</a:t>
            </a:r>
            <a:r>
              <a:rPr lang="en-US" altLang="ja-JP" sz="6000" dirty="0">
                <a:solidFill>
                  <a:srgbClr val="00B0F0"/>
                </a:solidFill>
              </a:rPr>
              <a:t>(</a:t>
            </a:r>
            <a:r>
              <a:rPr lang="ja-JP" altLang="en-US" sz="6000" dirty="0">
                <a:solidFill>
                  <a:srgbClr val="00B0F0"/>
                </a:solidFill>
              </a:rPr>
              <a:t>昼休憩）</a:t>
            </a:r>
          </a:p>
        </p:txBody>
      </p:sp>
    </p:spTree>
    <p:extLst>
      <p:ext uri="{BB962C8B-B14F-4D97-AF65-F5344CB8AC3E}">
        <p14:creationId xmlns:p14="http://schemas.microsoft.com/office/powerpoint/2010/main" val="112900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3446" y="703384"/>
            <a:ext cx="14020800" cy="5814647"/>
          </a:xfrm>
          <a:solidFill>
            <a:schemeClr val="accent1">
              <a:lumMod val="40000"/>
              <a:lumOff val="60000"/>
            </a:schemeClr>
          </a:solidFill>
        </p:spPr>
        <p:txBody>
          <a:bodyPr>
            <a:normAutofit/>
          </a:bodyPr>
          <a:lstStyle/>
          <a:p>
            <a:pPr algn="ctr"/>
            <a:r>
              <a:rPr kumimoji="1" lang="ja-JP" altLang="en-US" dirty="0"/>
              <a:t>講義　</a:t>
            </a:r>
            <a:r>
              <a:rPr lang="ja-JP" altLang="ja-JP" b="1" dirty="0"/>
              <a:t>脳血管障害に関する事例</a:t>
            </a:r>
            <a:br>
              <a:rPr lang="en-US" altLang="ja-JP" b="1" dirty="0"/>
            </a:br>
            <a:br>
              <a:rPr kumimoji="1" lang="en-US" altLang="ja-JP" dirty="0"/>
            </a:br>
            <a:r>
              <a:rPr lang="ja-JP" altLang="ja-JP" b="1" dirty="0">
                <a:solidFill>
                  <a:schemeClr val="accent5">
                    <a:lumMod val="50000"/>
                  </a:schemeClr>
                </a:solidFill>
                <a:effectLst>
                  <a:outerShdw blurRad="38100" dist="38100" dir="2700000" algn="tl">
                    <a:srgbClr val="000000">
                      <a:alpha val="43137"/>
                    </a:srgbClr>
                  </a:outerShdw>
                </a:effectLst>
              </a:rPr>
              <a:t>ケアマネジメント各プロセスに</a:t>
            </a:r>
            <a:br>
              <a:rPr lang="en-US" altLang="ja-JP" b="1" dirty="0">
                <a:solidFill>
                  <a:schemeClr val="accent5">
                    <a:lumMod val="50000"/>
                  </a:schemeClr>
                </a:solidFill>
                <a:effectLst>
                  <a:outerShdw blurRad="38100" dist="38100" dir="2700000" algn="tl">
                    <a:srgbClr val="000000">
                      <a:alpha val="43137"/>
                    </a:srgbClr>
                  </a:outerShdw>
                </a:effectLst>
              </a:rPr>
            </a:br>
            <a:r>
              <a:rPr lang="ja-JP" altLang="ja-JP" b="1" dirty="0">
                <a:solidFill>
                  <a:schemeClr val="accent5">
                    <a:lumMod val="50000"/>
                  </a:schemeClr>
                </a:solidFill>
                <a:effectLst>
                  <a:outerShdw blurRad="38100" dist="38100" dir="2700000" algn="tl">
                    <a:srgbClr val="000000">
                      <a:alpha val="43137"/>
                    </a:srgbClr>
                  </a:outerShdw>
                </a:effectLst>
              </a:rPr>
              <a:t>おける留意点</a:t>
            </a:r>
            <a:endParaRPr kumimoji="1" lang="ja-JP" altLang="en-US" dirty="0"/>
          </a:p>
        </p:txBody>
      </p:sp>
      <p:sp>
        <p:nvSpPr>
          <p:cNvPr id="3" name="スライド番号プレースホルダー 2"/>
          <p:cNvSpPr>
            <a:spLocks noGrp="1"/>
          </p:cNvSpPr>
          <p:nvPr>
            <p:ph type="sldNum" sz="quarter" idx="12"/>
          </p:nvPr>
        </p:nvSpPr>
        <p:spPr>
          <a:xfrm>
            <a:off x="11712398" y="11216570"/>
            <a:ext cx="3793067" cy="649111"/>
          </a:xfrm>
        </p:spPr>
        <p:txBody>
          <a:bodyPr/>
          <a:lstStyle/>
          <a:p>
            <a:fld id="{9F8524E6-B2B5-4881-B86F-F6ECDF80A2A9}" type="slidenum">
              <a:rPr kumimoji="1" lang="ja-JP" altLang="en-US" smtClean="0"/>
              <a:pPr/>
              <a:t>5</a:t>
            </a:fld>
            <a:endParaRPr kumimoji="1" lang="ja-JP" altLang="en-US"/>
          </a:p>
        </p:txBody>
      </p:sp>
      <p:sp>
        <p:nvSpPr>
          <p:cNvPr id="1026" name="AutoShape 2"/>
          <p:cNvSpPr>
            <a:spLocks noChangeArrowheads="1"/>
          </p:cNvSpPr>
          <p:nvPr/>
        </p:nvSpPr>
        <p:spPr bwMode="auto">
          <a:xfrm>
            <a:off x="1055077" y="6658709"/>
            <a:ext cx="14255261" cy="4876800"/>
          </a:xfrm>
          <a:prstGeom prst="roundRect">
            <a:avLst>
              <a:gd name="adj" fmla="val 10375"/>
            </a:avLst>
          </a:prstGeom>
          <a:solidFill>
            <a:srgbClr val="F2F2F2"/>
          </a:solidFill>
          <a:ln w="9525">
            <a:noFill/>
            <a:round/>
            <a:headEnd/>
            <a:tailEnd/>
          </a:ln>
        </p:spPr>
        <p:txBody>
          <a:bodyPr vert="horz" wrap="square" lIns="30960" tIns="19800" rIns="30960" bIns="1620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54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a:t>
            </a:r>
            <a:r>
              <a:rPr kumimoji="1" lang="ja-JP" altLang="en-US" sz="54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修得目標</a:t>
            </a:r>
            <a:r>
              <a:rPr kumimoji="1" lang="en-US" altLang="ja-JP" sz="54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a:t>
            </a:r>
          </a:p>
          <a:p>
            <a:pPr marL="457200" marR="0" lvl="1" indent="0" algn="just"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5400" b="0" i="0" u="none" strike="noStrike" cap="none" normalizeH="0" baseline="0" dirty="0">
                <a:ln>
                  <a:noFill/>
                </a:ln>
                <a:solidFill>
                  <a:srgbClr val="CC3399"/>
                </a:solidFill>
                <a:effectLst/>
                <a:latin typeface="ＭＳ ゴシック" pitchFamily="49" charset="-128"/>
                <a:ea typeface="ＭＳ ゴシック" pitchFamily="49" charset="-128"/>
                <a:cs typeface="ＭＳ Ｐゴシック" pitchFamily="50" charset="-128"/>
              </a:rPr>
              <a:t>⑥</a:t>
            </a:r>
            <a:r>
              <a:rPr kumimoji="1" lang="ja-JP" altLang="en-US" sz="54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医療職をはじめとする多職種との連携・</a:t>
            </a:r>
            <a:endParaRPr kumimoji="1" lang="en-US" altLang="ja-JP" sz="54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ja-JP" altLang="en-US" sz="5400" dirty="0">
                <a:solidFill>
                  <a:srgbClr val="CC0066"/>
                </a:solidFill>
                <a:latin typeface="ＭＳ ゴシック" pitchFamily="49" charset="-128"/>
                <a:ea typeface="ＭＳ ゴシック" pitchFamily="49" charset="-128"/>
                <a:cs typeface="ＭＳ Ｐゴシック" pitchFamily="50" charset="-128"/>
              </a:rPr>
              <a:t>　</a:t>
            </a:r>
            <a:r>
              <a:rPr kumimoji="1" lang="ja-JP" altLang="en-US" sz="54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協働のポイントについて説明できる</a:t>
            </a:r>
            <a:endParaRPr kumimoji="1" lang="en-US" altLang="ja-JP" sz="54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5400" b="0" i="0" u="none" strike="noStrike" cap="none" normalizeH="0" baseline="0" dirty="0">
                <a:ln>
                  <a:noFill/>
                </a:ln>
                <a:solidFill>
                  <a:srgbClr val="CC3399"/>
                </a:solidFill>
                <a:effectLst/>
                <a:latin typeface="ＭＳ ゴシック" pitchFamily="49" charset="-128"/>
                <a:ea typeface="ＭＳ ゴシック" pitchFamily="49" charset="-128"/>
                <a:cs typeface="ＭＳ Ｐゴシック" pitchFamily="50" charset="-128"/>
              </a:rPr>
              <a:t>⑦</a:t>
            </a:r>
            <a:r>
              <a:rPr kumimoji="1" lang="ja-JP" altLang="en-US" sz="54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脳血管障害の特性に応じたケアマネジメ</a:t>
            </a:r>
            <a:endParaRPr kumimoji="1" lang="en-US" altLang="ja-JP" sz="54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ja-JP" altLang="en-US" sz="5400" dirty="0">
                <a:solidFill>
                  <a:srgbClr val="CC0066"/>
                </a:solidFill>
                <a:latin typeface="ＭＳ ゴシック" pitchFamily="49" charset="-128"/>
                <a:ea typeface="ＭＳ ゴシック" pitchFamily="49" charset="-128"/>
                <a:cs typeface="ＭＳ Ｐゴシック" pitchFamily="50" charset="-128"/>
              </a:rPr>
              <a:t>　</a:t>
            </a:r>
            <a:r>
              <a:rPr kumimoji="1" lang="ja-JP" altLang="en-US" sz="54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ントの具体的な方法を実施できる</a:t>
            </a:r>
            <a:endParaRPr kumimoji="1" lang="ja-JP" sz="5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9887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7147" y="463376"/>
            <a:ext cx="15383371" cy="2615566"/>
          </a:xfrm>
          <a:solidFill>
            <a:schemeClr val="accent1">
              <a:lumMod val="40000"/>
              <a:lumOff val="60000"/>
            </a:schemeClr>
          </a:solidFill>
        </p:spPr>
        <p:txBody>
          <a:bodyPr>
            <a:normAutofit/>
          </a:bodyPr>
          <a:lstStyle/>
          <a:p>
            <a:pPr algn="l"/>
            <a:r>
              <a:rPr kumimoji="1" lang="ja-JP" altLang="en-US" dirty="0"/>
              <a:t>第７節　脳血管障害の特性に応じた</a:t>
            </a:r>
            <a:br>
              <a:rPr kumimoji="1" lang="en-US" altLang="ja-JP" dirty="0"/>
            </a:br>
            <a:r>
              <a:rPr lang="ja-JP" altLang="en-US" dirty="0"/>
              <a:t>　</a:t>
            </a:r>
            <a:r>
              <a:rPr kumimoji="1" lang="ja-JP" altLang="en-US" dirty="0"/>
              <a:t>　</a:t>
            </a:r>
            <a:r>
              <a:rPr lang="ja-JP" altLang="en-US" dirty="0"/>
              <a:t>ケアマネジメントの具体的な方法</a:t>
            </a:r>
            <a:endParaRPr kumimoji="1" lang="ja-JP" altLang="en-US" dirty="0"/>
          </a:p>
        </p:txBody>
      </p:sp>
      <p:sp>
        <p:nvSpPr>
          <p:cNvPr id="3" name="コンテンツ プレースホルダー 2"/>
          <p:cNvSpPr>
            <a:spLocks noGrp="1"/>
          </p:cNvSpPr>
          <p:nvPr>
            <p:ph idx="1"/>
          </p:nvPr>
        </p:nvSpPr>
        <p:spPr>
          <a:xfrm>
            <a:off x="883139" y="5220802"/>
            <a:ext cx="14630400" cy="6103690"/>
          </a:xfrm>
        </p:spPr>
        <p:txBody>
          <a:bodyPr>
            <a:normAutofit/>
          </a:bodyPr>
          <a:lstStyle/>
          <a:p>
            <a:pPr marL="0" indent="0">
              <a:buNone/>
            </a:pPr>
            <a:r>
              <a:rPr kumimoji="1" lang="ja-JP" altLang="en-US" dirty="0"/>
              <a:t>脳血管障害の</a:t>
            </a:r>
            <a:r>
              <a:rPr kumimoji="1" lang="ja-JP" altLang="en-US" b="1" dirty="0">
                <a:solidFill>
                  <a:srgbClr val="FF0000"/>
                </a:solidFill>
              </a:rPr>
              <a:t>疾患や後遺症</a:t>
            </a:r>
            <a:r>
              <a:rPr kumimoji="1" lang="ja-JP" altLang="en-US" dirty="0"/>
              <a:t>、</a:t>
            </a:r>
            <a:r>
              <a:rPr kumimoji="1" lang="ja-JP" altLang="en-US" b="1" dirty="0">
                <a:solidFill>
                  <a:srgbClr val="FF0000"/>
                </a:solidFill>
              </a:rPr>
              <a:t>生活機能などの特性</a:t>
            </a:r>
            <a:r>
              <a:rPr kumimoji="1" lang="ja-JP" altLang="en-US" dirty="0"/>
              <a:t>を踏まえることが前提であるが、基本的なケアマネジメントの流れは変わらない。</a:t>
            </a:r>
            <a:endParaRPr kumimoji="1" lang="en-US" altLang="ja-JP" dirty="0"/>
          </a:p>
          <a:p>
            <a:pPr marL="0" indent="0">
              <a:buNone/>
            </a:pPr>
            <a:endParaRPr lang="en-US" altLang="ja-JP" dirty="0"/>
          </a:p>
          <a:p>
            <a:pPr marL="0" indent="0">
              <a:buNone/>
            </a:pPr>
            <a:r>
              <a:rPr lang="ja-JP" altLang="en-US" dirty="0"/>
              <a:t>特に、自立支援の視点から、利用者のもっている</a:t>
            </a:r>
            <a:r>
              <a:rPr lang="ja-JP" altLang="en-US" b="1" dirty="0">
                <a:solidFill>
                  <a:srgbClr val="FF0000"/>
                </a:solidFill>
              </a:rPr>
              <a:t>可能性を活かす</a:t>
            </a:r>
            <a:r>
              <a:rPr lang="ja-JP" altLang="en-US" dirty="0"/>
              <a:t>ことができるように、また、</a:t>
            </a:r>
            <a:r>
              <a:rPr lang="ja-JP" altLang="en-US" b="1" dirty="0">
                <a:solidFill>
                  <a:srgbClr val="FF0000"/>
                </a:solidFill>
              </a:rPr>
              <a:t>健康上・生活上のリスク</a:t>
            </a:r>
            <a:r>
              <a:rPr lang="ja-JP" altLang="en-US" dirty="0"/>
              <a:t>についても</a:t>
            </a:r>
            <a:r>
              <a:rPr lang="ja-JP" altLang="en-US" b="1" dirty="0">
                <a:solidFill>
                  <a:srgbClr val="FF0000"/>
                </a:solidFill>
              </a:rPr>
              <a:t>配慮</a:t>
            </a:r>
            <a:r>
              <a:rPr lang="ja-JP" altLang="en-US" dirty="0"/>
              <a:t>する。</a:t>
            </a:r>
            <a:endParaRPr kumimoji="1" lang="en-US" altLang="ja-JP" dirty="0"/>
          </a:p>
        </p:txBody>
      </p:sp>
      <p:sp>
        <p:nvSpPr>
          <p:cNvPr id="5" name="スライド番号プレースホルダー 4"/>
          <p:cNvSpPr>
            <a:spLocks noGrp="1"/>
          </p:cNvSpPr>
          <p:nvPr>
            <p:ph type="sldNum" sz="quarter" idx="12"/>
          </p:nvPr>
        </p:nvSpPr>
        <p:spPr/>
        <p:txBody>
          <a:bodyPr/>
          <a:lstStyle/>
          <a:p>
            <a:fld id="{9F8524E6-B2B5-4881-B86F-F6ECDF80A2A9}" type="slidenum">
              <a:rPr kumimoji="1" lang="ja-JP" altLang="en-US" smtClean="0"/>
              <a:pPr/>
              <a:t>6</a:t>
            </a:fld>
            <a:endParaRPr kumimoji="1" lang="ja-JP" altLang="en-US"/>
          </a:p>
        </p:txBody>
      </p:sp>
      <p:sp>
        <p:nvSpPr>
          <p:cNvPr id="6" name="テキスト ボックス 5"/>
          <p:cNvSpPr txBox="1"/>
          <p:nvPr/>
        </p:nvSpPr>
        <p:spPr>
          <a:xfrm>
            <a:off x="12912807" y="3102289"/>
            <a:ext cx="2843008" cy="584775"/>
          </a:xfrm>
          <a:prstGeom prst="rect">
            <a:avLst/>
          </a:prstGeom>
          <a:solidFill>
            <a:srgbClr val="FFFF00"/>
          </a:solidFill>
          <a:ln>
            <a:solidFill>
              <a:schemeClr val="tx1"/>
            </a:solidFill>
          </a:ln>
        </p:spPr>
        <p:txBody>
          <a:bodyPr wrap="square" rtlCol="0">
            <a:spAutoFit/>
          </a:bodyPr>
          <a:lstStyle/>
          <a:p>
            <a:r>
              <a:rPr lang="ja-JP" altLang="en-US" sz="3200" dirty="0"/>
              <a:t>Ｐ．</a:t>
            </a:r>
            <a:r>
              <a:rPr lang="en-US" altLang="ja-JP" sz="3200" dirty="0"/>
              <a:t>1</a:t>
            </a:r>
            <a:r>
              <a:rPr lang="ja-JP" altLang="en-US" sz="3200" dirty="0"/>
              <a:t>１７～１２４</a:t>
            </a:r>
          </a:p>
        </p:txBody>
      </p:sp>
    </p:spTree>
    <p:extLst>
      <p:ext uri="{BB962C8B-B14F-4D97-AF65-F5344CB8AC3E}">
        <p14:creationId xmlns:p14="http://schemas.microsoft.com/office/powerpoint/2010/main" val="212448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30031" y="3737926"/>
            <a:ext cx="14020800" cy="7735712"/>
          </a:xfrm>
        </p:spPr>
        <p:txBody>
          <a:bodyPr>
            <a:normAutofit/>
          </a:bodyPr>
          <a:lstStyle/>
          <a:p>
            <a:pPr marL="0" indent="0">
              <a:buNone/>
            </a:pPr>
            <a:r>
              <a:rPr kumimoji="1" lang="ja-JP" altLang="en-US" sz="6000" dirty="0"/>
              <a:t>１．</a:t>
            </a:r>
            <a:r>
              <a:rPr kumimoji="1" lang="ja-JP" altLang="en-US" sz="6000" b="1" dirty="0">
                <a:solidFill>
                  <a:srgbClr val="FF0000"/>
                </a:solidFill>
              </a:rPr>
              <a:t>インテーク（</a:t>
            </a:r>
            <a:r>
              <a:rPr kumimoji="1" lang="en-US" altLang="ja-JP" sz="6000" b="1" dirty="0">
                <a:solidFill>
                  <a:srgbClr val="FF0000"/>
                </a:solidFill>
              </a:rPr>
              <a:t>P.117)</a:t>
            </a:r>
          </a:p>
          <a:p>
            <a:pPr marL="0" indent="0">
              <a:buNone/>
            </a:pPr>
            <a:r>
              <a:rPr lang="ja-JP" altLang="en-US" sz="6000" dirty="0"/>
              <a:t>２．</a:t>
            </a:r>
            <a:r>
              <a:rPr lang="ja-JP" altLang="en-US" sz="6000" b="1" dirty="0">
                <a:solidFill>
                  <a:srgbClr val="FF0000"/>
                </a:solidFill>
              </a:rPr>
              <a:t>アセスメント（</a:t>
            </a:r>
            <a:r>
              <a:rPr lang="en-US" altLang="ja-JP" sz="6000" b="1" dirty="0">
                <a:solidFill>
                  <a:srgbClr val="FF0000"/>
                </a:solidFill>
              </a:rPr>
              <a:t>P.118</a:t>
            </a:r>
            <a:r>
              <a:rPr lang="ja-JP" altLang="en-US" sz="6000" b="1" dirty="0">
                <a:solidFill>
                  <a:srgbClr val="FF0000"/>
                </a:solidFill>
              </a:rPr>
              <a:t>～）</a:t>
            </a:r>
            <a:endParaRPr lang="en-US" altLang="ja-JP" sz="6000" b="1" dirty="0">
              <a:solidFill>
                <a:srgbClr val="FF0000"/>
              </a:solidFill>
            </a:endParaRPr>
          </a:p>
          <a:p>
            <a:pPr marL="0" indent="0">
              <a:buNone/>
            </a:pPr>
            <a:r>
              <a:rPr kumimoji="1" lang="ja-JP" altLang="en-US" sz="6000" dirty="0"/>
              <a:t>３．</a:t>
            </a:r>
            <a:r>
              <a:rPr kumimoji="1" lang="ja-JP" altLang="en-US" sz="6000" b="1" dirty="0">
                <a:solidFill>
                  <a:srgbClr val="FF0000"/>
                </a:solidFill>
              </a:rPr>
              <a:t>介護サービス計画原案作成（</a:t>
            </a:r>
            <a:r>
              <a:rPr kumimoji="1" lang="en-US" altLang="ja-JP" sz="6000" b="1" dirty="0">
                <a:solidFill>
                  <a:srgbClr val="FF0000"/>
                </a:solidFill>
              </a:rPr>
              <a:t>P.121</a:t>
            </a:r>
            <a:r>
              <a:rPr kumimoji="1" lang="ja-JP" altLang="en-US" sz="6000" b="1" dirty="0">
                <a:solidFill>
                  <a:srgbClr val="FF0000"/>
                </a:solidFill>
              </a:rPr>
              <a:t>～）</a:t>
            </a:r>
            <a:endParaRPr kumimoji="1" lang="en-US" altLang="ja-JP" sz="6000" b="1" dirty="0">
              <a:solidFill>
                <a:srgbClr val="FF0000"/>
              </a:solidFill>
            </a:endParaRPr>
          </a:p>
          <a:p>
            <a:pPr marL="0" indent="0">
              <a:buNone/>
            </a:pPr>
            <a:r>
              <a:rPr lang="ja-JP" altLang="en-US" sz="6000" dirty="0"/>
              <a:t>４．サービス担当者会議</a:t>
            </a:r>
            <a:endParaRPr lang="en-US" altLang="ja-JP" sz="6000" dirty="0"/>
          </a:p>
          <a:p>
            <a:pPr marL="0" indent="0">
              <a:buNone/>
            </a:pPr>
            <a:r>
              <a:rPr kumimoji="1" lang="ja-JP" altLang="en-US" sz="6000" dirty="0"/>
              <a:t>５．サービスの提供や介入</a:t>
            </a:r>
            <a:endParaRPr kumimoji="1" lang="en-US" altLang="ja-JP" sz="6000" dirty="0"/>
          </a:p>
          <a:p>
            <a:pPr marL="0" indent="0">
              <a:buNone/>
            </a:pPr>
            <a:r>
              <a:rPr lang="ja-JP" altLang="en-US" sz="6000" dirty="0"/>
              <a:t>６．モニタリング</a:t>
            </a:r>
            <a:endParaRPr lang="en-US" altLang="ja-JP" sz="6000" dirty="0"/>
          </a:p>
          <a:p>
            <a:pPr marL="0" indent="0">
              <a:buNone/>
            </a:pPr>
            <a:r>
              <a:rPr kumimoji="1" lang="ja-JP" altLang="en-US" sz="6000" dirty="0"/>
              <a:t>７．</a:t>
            </a:r>
            <a:r>
              <a:rPr kumimoji="1" lang="ja-JP" altLang="en-US" sz="6000" b="1" dirty="0">
                <a:solidFill>
                  <a:srgbClr val="FF0000"/>
                </a:solidFill>
              </a:rPr>
              <a:t>終結・フォローアップ（</a:t>
            </a:r>
            <a:r>
              <a:rPr kumimoji="1" lang="en-US" altLang="ja-JP" sz="6000" b="1" dirty="0">
                <a:solidFill>
                  <a:srgbClr val="FF0000"/>
                </a:solidFill>
              </a:rPr>
              <a:t>P124)</a:t>
            </a:r>
          </a:p>
          <a:p>
            <a:pPr marL="0" indent="0">
              <a:buNone/>
            </a:pPr>
            <a:endParaRPr kumimoji="1" lang="en-US" altLang="ja-JP" sz="6000" dirty="0"/>
          </a:p>
        </p:txBody>
      </p:sp>
      <p:sp>
        <p:nvSpPr>
          <p:cNvPr id="5" name="スライド番号プレースホルダー 4"/>
          <p:cNvSpPr>
            <a:spLocks noGrp="1"/>
          </p:cNvSpPr>
          <p:nvPr>
            <p:ph type="sldNum" sz="quarter" idx="12"/>
          </p:nvPr>
        </p:nvSpPr>
        <p:spPr/>
        <p:txBody>
          <a:bodyPr/>
          <a:lstStyle/>
          <a:p>
            <a:fld id="{9F8524E6-B2B5-4881-B86F-F6ECDF80A2A9}" type="slidenum">
              <a:rPr kumimoji="1" lang="ja-JP" altLang="en-US" smtClean="0"/>
              <a:pPr/>
              <a:t>7</a:t>
            </a:fld>
            <a:endParaRPr kumimoji="1" lang="ja-JP" altLang="en-US"/>
          </a:p>
        </p:txBody>
      </p:sp>
      <p:sp>
        <p:nvSpPr>
          <p:cNvPr id="7" name="テキスト ボックス 6"/>
          <p:cNvSpPr txBox="1"/>
          <p:nvPr/>
        </p:nvSpPr>
        <p:spPr>
          <a:xfrm>
            <a:off x="12842470" y="3172628"/>
            <a:ext cx="2843008" cy="584775"/>
          </a:xfrm>
          <a:prstGeom prst="rect">
            <a:avLst/>
          </a:prstGeom>
          <a:solidFill>
            <a:srgbClr val="FFFF00"/>
          </a:solidFill>
          <a:ln>
            <a:solidFill>
              <a:schemeClr val="tx1"/>
            </a:solidFill>
          </a:ln>
        </p:spPr>
        <p:txBody>
          <a:bodyPr wrap="square" rtlCol="0">
            <a:spAutoFit/>
          </a:bodyPr>
          <a:lstStyle/>
          <a:p>
            <a:r>
              <a:rPr lang="ja-JP" altLang="en-US" sz="3200" dirty="0"/>
              <a:t>Ｐ．</a:t>
            </a:r>
            <a:r>
              <a:rPr lang="en-US" altLang="ja-JP" sz="3200" dirty="0"/>
              <a:t>1</a:t>
            </a:r>
            <a:r>
              <a:rPr lang="ja-JP" altLang="en-US" sz="3200" dirty="0"/>
              <a:t>１７～１２４</a:t>
            </a:r>
          </a:p>
        </p:txBody>
      </p:sp>
      <p:sp>
        <p:nvSpPr>
          <p:cNvPr id="8" name="タイトル 7"/>
          <p:cNvSpPr>
            <a:spLocks noGrp="1"/>
          </p:cNvSpPr>
          <p:nvPr>
            <p:ph type="title"/>
          </p:nvPr>
        </p:nvSpPr>
        <p:spPr/>
        <p:txBody>
          <a:bodyPr/>
          <a:lstStyle/>
          <a:p>
            <a:endParaRPr kumimoji="1" lang="ja-JP" altLang="en-US"/>
          </a:p>
        </p:txBody>
      </p:sp>
      <p:sp>
        <p:nvSpPr>
          <p:cNvPr id="9" name="タイトル 1"/>
          <p:cNvSpPr txBox="1">
            <a:spLocks/>
          </p:cNvSpPr>
          <p:nvPr/>
        </p:nvSpPr>
        <p:spPr>
          <a:xfrm>
            <a:off x="447147" y="422031"/>
            <a:ext cx="15383371" cy="2615566"/>
          </a:xfrm>
          <a:prstGeom prst="rect">
            <a:avLst/>
          </a:prstGeom>
          <a:solidFill>
            <a:schemeClr val="accent1">
              <a:lumMod val="40000"/>
              <a:lumOff val="60000"/>
            </a:schemeClr>
          </a:solidFill>
        </p:spPr>
        <p:txBody>
          <a:bodyPr vert="horz" lIns="91440" tIns="45720" rIns="91440" bIns="45720" rtlCol="0" anchor="ctr">
            <a:normAutofit/>
          </a:bodyPr>
          <a:lstStyle/>
          <a:p>
            <a:pPr marL="0" marR="0" lvl="0" indent="0" algn="l" defTabSz="1625620" rtl="0" eaLnBrk="1" fontAlgn="auto" latinLnBrk="0" hangingPunct="1">
              <a:lnSpc>
                <a:spcPct val="90000"/>
              </a:lnSpc>
              <a:spcBef>
                <a:spcPct val="0"/>
              </a:spcBef>
              <a:spcAft>
                <a:spcPts val="0"/>
              </a:spcAft>
              <a:buClrTx/>
              <a:buSzTx/>
              <a:buFontTx/>
              <a:buNone/>
              <a:tabLst/>
              <a:defRPr/>
            </a:pPr>
            <a:r>
              <a:rPr kumimoji="1" lang="ja-JP" altLang="en-US" sz="7822" b="0" i="0" u="none" strike="noStrike" kern="1200" cap="none" spc="0" normalizeH="0" baseline="0" noProof="0" dirty="0">
                <a:ln>
                  <a:noFill/>
                </a:ln>
                <a:solidFill>
                  <a:schemeClr val="tx1"/>
                </a:solidFill>
                <a:effectLst/>
                <a:uLnTx/>
                <a:uFillTx/>
                <a:latin typeface="+mj-lt"/>
                <a:ea typeface="+mj-ea"/>
                <a:cs typeface="+mj-cs"/>
              </a:rPr>
              <a:t>第７節　脳血管障害の特性に応じた</a:t>
            </a:r>
            <a:br>
              <a:rPr kumimoji="1" lang="en-US" altLang="ja-JP" sz="7822" b="0" i="0" u="none" strike="noStrike" kern="1200" cap="none" spc="0" normalizeH="0" baseline="0" noProof="0" dirty="0">
                <a:ln>
                  <a:noFill/>
                </a:ln>
                <a:solidFill>
                  <a:schemeClr val="tx1"/>
                </a:solidFill>
                <a:effectLst/>
                <a:uLnTx/>
                <a:uFillTx/>
                <a:latin typeface="+mj-lt"/>
                <a:ea typeface="+mj-ea"/>
                <a:cs typeface="+mj-cs"/>
              </a:rPr>
            </a:br>
            <a:r>
              <a:rPr kumimoji="1" lang="ja-JP" altLang="en-US" sz="7822" b="0" i="0" u="none" strike="noStrike" kern="1200" cap="none" spc="0" normalizeH="0" baseline="0" noProof="0" dirty="0">
                <a:ln>
                  <a:noFill/>
                </a:ln>
                <a:solidFill>
                  <a:schemeClr val="tx1"/>
                </a:solidFill>
                <a:effectLst/>
                <a:uLnTx/>
                <a:uFillTx/>
                <a:latin typeface="+mj-lt"/>
                <a:ea typeface="+mj-ea"/>
                <a:cs typeface="+mj-cs"/>
              </a:rPr>
              <a:t>　　ケアマネジメントの具体的な方法</a:t>
            </a:r>
          </a:p>
        </p:txBody>
      </p:sp>
    </p:spTree>
    <p:extLst>
      <p:ext uri="{BB962C8B-B14F-4D97-AF65-F5344CB8AC3E}">
        <p14:creationId xmlns:p14="http://schemas.microsoft.com/office/powerpoint/2010/main" val="4050919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7147" y="4943872"/>
            <a:ext cx="14630400" cy="2032000"/>
          </a:xfrm>
        </p:spPr>
        <p:txBody>
          <a:bodyPr>
            <a:normAutofit fontScale="90000"/>
          </a:bodyPr>
          <a:lstStyle/>
          <a:p>
            <a:pPr algn="ctr"/>
            <a:r>
              <a:rPr lang="ja-JP" altLang="en-US" sz="11911" dirty="0"/>
              <a:t>演　習</a:t>
            </a:r>
            <a:br>
              <a:rPr kumimoji="1" lang="en-US" altLang="ja-JP" dirty="0"/>
            </a:br>
            <a:br>
              <a:rPr kumimoji="1" lang="en-US" altLang="ja-JP" dirty="0"/>
            </a:br>
            <a:br>
              <a:rPr lang="en-US" altLang="ja-JP" dirty="0"/>
            </a:br>
            <a:r>
              <a:rPr lang="ja-JP" altLang="en-US" dirty="0"/>
              <a:t>ケアマネジメントの展開事例演習</a:t>
            </a:r>
            <a:br>
              <a:rPr lang="ja-JP" altLang="en-US" dirty="0"/>
            </a:br>
            <a:endParaRPr kumimoji="1" lang="ja-JP" altLang="en-US" dirty="0"/>
          </a:p>
        </p:txBody>
      </p:sp>
      <p:sp>
        <p:nvSpPr>
          <p:cNvPr id="4" name="スライド番号プレースホルダー 3"/>
          <p:cNvSpPr>
            <a:spLocks noGrp="1"/>
          </p:cNvSpPr>
          <p:nvPr>
            <p:ph type="sldNum" sz="quarter" idx="12"/>
          </p:nvPr>
        </p:nvSpPr>
        <p:spPr/>
        <p:txBody>
          <a:bodyPr/>
          <a:lstStyle/>
          <a:p>
            <a:fld id="{9F8524E6-B2B5-4881-B86F-F6ECDF80A2A9}" type="slidenum">
              <a:rPr kumimoji="1" lang="ja-JP" altLang="en-US" smtClean="0"/>
              <a:pPr/>
              <a:t>8</a:t>
            </a:fld>
            <a:endParaRPr kumimoji="1" lang="ja-JP" altLang="en-US"/>
          </a:p>
        </p:txBody>
      </p:sp>
    </p:spTree>
    <p:extLst>
      <p:ext uri="{BB962C8B-B14F-4D97-AF65-F5344CB8AC3E}">
        <p14:creationId xmlns:p14="http://schemas.microsoft.com/office/powerpoint/2010/main" val="1210947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dirty="0"/>
              <a:t>演習①　</a:t>
            </a:r>
            <a:r>
              <a:rPr lang="ja-JP" altLang="ja-JP" b="1" dirty="0">
                <a:effectLst>
                  <a:outerShdw blurRad="38100" dist="38100" dir="2700000" algn="tl">
                    <a:srgbClr val="000000">
                      <a:alpha val="43137"/>
                    </a:srgbClr>
                  </a:outerShdw>
                </a:effectLst>
              </a:rPr>
              <a:t>事例の読み込み</a:t>
            </a:r>
            <a:br>
              <a:rPr kumimoji="1" lang="en-US" altLang="ja-JP" dirty="0">
                <a:effectLst>
                  <a:outerShdw blurRad="38100" dist="38100" dir="2700000" algn="tl">
                    <a:srgbClr val="000000">
                      <a:alpha val="43137"/>
                    </a:srgbClr>
                  </a:outerShdw>
                </a:effectLst>
              </a:rPr>
            </a:br>
            <a:endParaRPr kumimoji="1" lang="ja-JP" altLang="en-US" sz="6000" dirty="0">
              <a:solidFill>
                <a:srgbClr val="FF0000"/>
              </a:solidFill>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2"/>
          </p:nvPr>
        </p:nvSpPr>
        <p:spPr/>
        <p:txBody>
          <a:bodyPr/>
          <a:lstStyle/>
          <a:p>
            <a:fld id="{9F8524E6-B2B5-4881-B86F-F6ECDF80A2A9}" type="slidenum">
              <a:rPr kumimoji="1" lang="ja-JP" altLang="en-US" smtClean="0"/>
              <a:pPr/>
              <a:t>9</a:t>
            </a:fld>
            <a:endParaRPr kumimoji="1" lang="ja-JP" altLang="en-US"/>
          </a:p>
        </p:txBody>
      </p:sp>
      <p:sp>
        <p:nvSpPr>
          <p:cNvPr id="2050" name="Text Box 2"/>
          <p:cNvSpPr txBox="1">
            <a:spLocks noChangeArrowheads="1"/>
          </p:cNvSpPr>
          <p:nvPr/>
        </p:nvSpPr>
        <p:spPr bwMode="auto">
          <a:xfrm>
            <a:off x="0" y="2843822"/>
            <a:ext cx="16256000" cy="3955563"/>
          </a:xfrm>
          <a:prstGeom prst="rect">
            <a:avLst/>
          </a:prstGeom>
          <a:solidFill>
            <a:srgbClr val="B9FFB9"/>
          </a:solidFill>
          <a:ln w="9525">
            <a:solidFill>
              <a:srgbClr val="FFFFFF"/>
            </a:solidFill>
            <a:miter lim="800000"/>
            <a:headEnd/>
            <a:tailEnd/>
          </a:ln>
        </p:spPr>
        <p:txBody>
          <a:bodyPr vert="horz" wrap="square" lIns="74295" tIns="30600" rIns="0" bIns="8890" numCol="1" anchor="t" anchorCtr="0" compatLnSpc="1">
            <a:prstTxWarp prst="textNoShape">
              <a:avLst/>
            </a:prstTxWarp>
          </a:bodyPr>
          <a:lstStyle/>
          <a:p>
            <a:pPr marL="457200" marR="0" lvl="1" indent="0" algn="l" defTabSz="914400" rtl="0" eaLnBrk="1" fontAlgn="base" latinLnBrk="0" hangingPunct="1">
              <a:lnSpc>
                <a:spcPct val="150000"/>
              </a:lnSpc>
              <a:spcBef>
                <a:spcPct val="0"/>
              </a:spcBef>
              <a:spcAft>
                <a:spcPct val="0"/>
              </a:spcAft>
              <a:buClrTx/>
              <a:buSzTx/>
              <a:buFontTx/>
              <a:buNone/>
              <a:tabLst/>
            </a:pPr>
            <a:r>
              <a:rPr kumimoji="1" lang="en-US" altLang="ja-JP" sz="5400" b="0" i="0" u="none" strike="noStrike" cap="none" normalizeH="0" baseline="0" dirty="0">
                <a:ln>
                  <a:noFill/>
                </a:ln>
                <a:solidFill>
                  <a:srgbClr val="000000"/>
                </a:solidFill>
                <a:effectLst/>
                <a:latin typeface="ＭＳ ゴシック" pitchFamily="49" charset="-128"/>
                <a:ea typeface="ＭＳ ゴシック" pitchFamily="49" charset="-128"/>
                <a:cs typeface="ＭＳ Ｐゴシック" pitchFamily="50" charset="-128"/>
              </a:rPr>
              <a:t>①</a:t>
            </a:r>
            <a:r>
              <a:rPr kumimoji="1" lang="ja-JP" altLang="en-US" sz="5400" b="0" i="0" u="none" strike="noStrike" cap="none" normalizeH="0" baseline="0" dirty="0">
                <a:ln>
                  <a:noFill/>
                </a:ln>
                <a:solidFill>
                  <a:srgbClr val="000000"/>
                </a:solidFill>
                <a:effectLst/>
                <a:latin typeface="ＭＳ ゴシック" pitchFamily="49" charset="-128"/>
                <a:ea typeface="ＭＳ ゴシック" pitchFamily="49" charset="-128"/>
                <a:cs typeface="ＭＳ Ｐゴシック" pitchFamily="50" charset="-128"/>
              </a:rPr>
              <a:t>事例の概要・支援にあたってのポイン</a:t>
            </a:r>
            <a:r>
              <a:rPr lang="ja-JP" altLang="en-US" sz="5400" dirty="0">
                <a:solidFill>
                  <a:srgbClr val="000000"/>
                </a:solidFill>
                <a:latin typeface="ＭＳ ゴシック" pitchFamily="49" charset="-128"/>
                <a:ea typeface="ＭＳ ゴシック" pitchFamily="49" charset="-128"/>
                <a:cs typeface="ＭＳ Ｐゴシック" pitchFamily="50" charset="-128"/>
              </a:rPr>
              <a:t>ト</a:t>
            </a:r>
            <a:r>
              <a:rPr kumimoji="1" lang="ja-JP" altLang="en-US"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a:t>
            </a:r>
            <a:r>
              <a:rPr kumimoji="1" lang="en-US" altLang="ja-JP"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P73</a:t>
            </a:r>
            <a:r>
              <a:rPr kumimoji="1" lang="ja-JP" altLang="en-US"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a:t>
            </a:r>
            <a:endParaRPr kumimoji="1" lang="ja-JP" altLang="en-US" sz="5400" b="0" i="0" u="none" strike="noStrike" cap="none" normalizeH="0" baseline="0" dirty="0">
              <a:ln>
                <a:noFill/>
              </a:ln>
              <a:solidFill>
                <a:srgbClr val="000000"/>
              </a:solidFill>
              <a:effectLst/>
              <a:latin typeface="ＭＳ ゴシック" pitchFamily="49" charset="-128"/>
              <a:ea typeface="ＭＳ ゴシック" pitchFamily="49" charset="-128"/>
              <a:cs typeface="ＭＳ Ｐゴシック" pitchFamily="50" charset="-128"/>
            </a:endParaRPr>
          </a:p>
          <a:p>
            <a:pPr marL="457200" marR="0" lvl="1" indent="0" algn="l" defTabSz="914400" rtl="0" eaLnBrk="1" fontAlgn="base" latinLnBrk="0" hangingPunct="1">
              <a:lnSpc>
                <a:spcPct val="150000"/>
              </a:lnSpc>
              <a:spcBef>
                <a:spcPct val="0"/>
              </a:spcBef>
              <a:spcAft>
                <a:spcPct val="0"/>
              </a:spcAft>
              <a:buClrTx/>
              <a:buSzTx/>
              <a:buFontTx/>
              <a:buNone/>
              <a:tabLst/>
            </a:pPr>
            <a:r>
              <a:rPr kumimoji="1" lang="ja-JP" altLang="en-US" sz="5400" b="0" i="0" u="none" strike="noStrike" cap="none" normalizeH="0" baseline="0" dirty="0">
                <a:ln>
                  <a:noFill/>
                </a:ln>
                <a:solidFill>
                  <a:srgbClr val="000000"/>
                </a:solidFill>
                <a:effectLst/>
                <a:latin typeface="ＭＳ ゴシック" pitchFamily="49" charset="-128"/>
                <a:ea typeface="ＭＳ ゴシック" pitchFamily="49" charset="-128"/>
                <a:cs typeface="ＭＳ Ｐゴシック" pitchFamily="50" charset="-128"/>
              </a:rPr>
              <a:t>②基本情報</a:t>
            </a:r>
            <a:r>
              <a:rPr kumimoji="1" lang="ja-JP" altLang="en-US"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a:t>
            </a:r>
            <a:r>
              <a:rPr kumimoji="1" lang="en-US" altLang="ja-JP"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P128</a:t>
            </a:r>
            <a:r>
              <a:rPr kumimoji="1" lang="ja-JP" altLang="en-US"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a:t>
            </a:r>
            <a:r>
              <a:rPr kumimoji="1" lang="en-US" altLang="ja-JP"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129</a:t>
            </a:r>
            <a:r>
              <a:rPr kumimoji="1" lang="ja-JP" altLang="en-US"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a:t>
            </a:r>
          </a:p>
          <a:p>
            <a:pPr marL="457200" marR="0" lvl="1" indent="0" algn="l" defTabSz="914400" rtl="0" eaLnBrk="1" fontAlgn="base" latinLnBrk="0" hangingPunct="1">
              <a:lnSpc>
                <a:spcPct val="150000"/>
              </a:lnSpc>
              <a:spcBef>
                <a:spcPct val="0"/>
              </a:spcBef>
              <a:spcAft>
                <a:spcPct val="0"/>
              </a:spcAft>
              <a:buClrTx/>
              <a:buSzTx/>
              <a:buFontTx/>
              <a:buNone/>
              <a:tabLst/>
            </a:pPr>
            <a:r>
              <a:rPr kumimoji="1" lang="ja-JP" altLang="en-US" sz="5400" b="0" i="0" u="none" strike="noStrike" cap="none" normalizeH="0" baseline="0" dirty="0">
                <a:ln>
                  <a:noFill/>
                </a:ln>
                <a:solidFill>
                  <a:srgbClr val="000000"/>
                </a:solidFill>
                <a:effectLst/>
                <a:latin typeface="ＭＳ ゴシック" pitchFamily="49" charset="-128"/>
                <a:ea typeface="ＭＳ ゴシック" pitchFamily="49" charset="-128"/>
                <a:cs typeface="ＭＳ Ｐゴシック" pitchFamily="50" charset="-128"/>
              </a:rPr>
              <a:t>③支援経過①</a:t>
            </a:r>
            <a:r>
              <a:rPr kumimoji="1" lang="ja-JP" altLang="en-US"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a:t>
            </a:r>
            <a:r>
              <a:rPr kumimoji="1" lang="en-US" altLang="ja-JP"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P130</a:t>
            </a:r>
            <a:r>
              <a:rPr kumimoji="1" lang="ja-JP" altLang="en-US" sz="5400" b="0"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a:t>
            </a:r>
            <a:endParaRPr kumimoji="1" lang="ja-JP" sz="5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1" name="AutoShape 3"/>
          <p:cNvSpPr>
            <a:spLocks noChangeArrowheads="1"/>
          </p:cNvSpPr>
          <p:nvPr/>
        </p:nvSpPr>
        <p:spPr bwMode="auto">
          <a:xfrm>
            <a:off x="1125415" y="7408985"/>
            <a:ext cx="14747631" cy="4243753"/>
          </a:xfrm>
          <a:prstGeom prst="roundRect">
            <a:avLst>
              <a:gd name="adj" fmla="val 10375"/>
            </a:avLst>
          </a:prstGeom>
          <a:solidFill>
            <a:srgbClr val="F2F2F2"/>
          </a:solidFill>
          <a:ln w="9525">
            <a:noFill/>
            <a:round/>
            <a:headEnd/>
            <a:tailEnd/>
          </a:ln>
        </p:spPr>
        <p:txBody>
          <a:bodyPr vert="horz" wrap="square" lIns="30960" tIns="19800" rIns="30960" bIns="1620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a:t>
            </a:r>
            <a:r>
              <a:rPr kumimoji="1" lang="ja-JP" altLang="en-US" sz="48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修得目標</a:t>
            </a:r>
            <a:r>
              <a:rPr kumimoji="1" lang="en-US" altLang="ja-JP" sz="4800" b="0"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a:t>
            </a: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CC3399"/>
                </a:solidFill>
                <a:effectLst/>
                <a:latin typeface="ＭＳ ゴシック" pitchFamily="49" charset="-128"/>
                <a:ea typeface="ＭＳ ゴシック" pitchFamily="49" charset="-128"/>
                <a:cs typeface="ＭＳ Ｐゴシック" pitchFamily="50" charset="-128"/>
              </a:rPr>
              <a:t>⑥</a:t>
            </a:r>
            <a:r>
              <a:rPr kumimoji="1" lang="ja-JP" altLang="en-US" sz="48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医療職をはじめとする多職種との連携・協働の</a:t>
            </a:r>
            <a:endParaRPr kumimoji="1" lang="en-US" altLang="ja-JP" sz="48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ja-JP" altLang="en-US" sz="4800" dirty="0">
                <a:solidFill>
                  <a:srgbClr val="CC0066"/>
                </a:solidFill>
                <a:latin typeface="ＭＳ ゴシック" pitchFamily="49" charset="-128"/>
                <a:ea typeface="ＭＳ ゴシック" pitchFamily="49" charset="-128"/>
                <a:cs typeface="ＭＳ Ｐゴシック" pitchFamily="50" charset="-128"/>
              </a:rPr>
              <a:t>　</a:t>
            </a:r>
            <a:r>
              <a:rPr kumimoji="1" lang="ja-JP" altLang="en-US" sz="48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ポイントについて説明できる</a:t>
            </a: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4800" b="0" i="0" u="none" strike="noStrike" cap="none" normalizeH="0" baseline="0" dirty="0">
                <a:ln>
                  <a:noFill/>
                </a:ln>
                <a:solidFill>
                  <a:srgbClr val="CC3399"/>
                </a:solidFill>
                <a:effectLst/>
                <a:latin typeface="ＭＳ ゴシック" pitchFamily="49" charset="-128"/>
                <a:ea typeface="ＭＳ ゴシック" pitchFamily="49" charset="-128"/>
                <a:cs typeface="ＭＳ Ｐゴシック" pitchFamily="50" charset="-128"/>
              </a:rPr>
              <a:t>⑦</a:t>
            </a:r>
            <a:r>
              <a:rPr kumimoji="1" lang="ja-JP" altLang="en-US" sz="48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脳血管障害の特性に応じたケアマネジメントの</a:t>
            </a:r>
            <a:endParaRPr kumimoji="1" lang="en-US" altLang="ja-JP" sz="48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ja-JP" altLang="en-US" sz="4800" dirty="0">
                <a:solidFill>
                  <a:srgbClr val="CC0066"/>
                </a:solidFill>
                <a:latin typeface="ＭＳ ゴシック" pitchFamily="49" charset="-128"/>
                <a:ea typeface="ＭＳ ゴシック" pitchFamily="49" charset="-128"/>
                <a:cs typeface="ＭＳ Ｐゴシック" pitchFamily="50" charset="-128"/>
              </a:rPr>
              <a:t>　</a:t>
            </a:r>
            <a:r>
              <a:rPr kumimoji="1" lang="ja-JP" altLang="en-US" sz="4800" b="0"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具体的な方法を実施できる</a:t>
            </a:r>
            <a:endParaRPr kumimoji="1" lang="ja-JP" sz="4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678627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TotalTime>
  <Words>3233</Words>
  <Application>Microsoft Office PowerPoint</Application>
  <PresentationFormat>ユーザー設定</PresentationFormat>
  <Paragraphs>375</Paragraphs>
  <Slides>39</Slides>
  <Notes>11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39</vt:i4>
      </vt:variant>
    </vt:vector>
  </HeadingPairs>
  <TitlesOfParts>
    <vt:vector size="51" baseType="lpstr">
      <vt:lpstr>HGPｺﾞｼｯｸM</vt:lpstr>
      <vt:lpstr>HGP創英角ﾎﾟｯﾌﾟ体</vt:lpstr>
      <vt:lpstr>HGSｺﾞｼｯｸM</vt:lpstr>
      <vt:lpstr>HG創英角ﾎﾟｯﾌﾟ体</vt:lpstr>
      <vt:lpstr>ＭＳ Ｐゴシック</vt:lpstr>
      <vt:lpstr>ＭＳ ゴシック</vt:lpstr>
      <vt:lpstr>ＭＳ 明朝</vt:lpstr>
      <vt:lpstr>Arial</vt:lpstr>
      <vt:lpstr>Calibri</vt:lpstr>
      <vt:lpstr>Calibri Light</vt:lpstr>
      <vt:lpstr>Century</vt:lpstr>
      <vt:lpstr>Office テーマ</vt:lpstr>
      <vt:lpstr>介護支援専門員研修  小規模研修３</vt:lpstr>
      <vt:lpstr>本科目の目的</vt:lpstr>
      <vt:lpstr>本科目の修得目標</vt:lpstr>
      <vt:lpstr>本科目のスケジュール　</vt:lpstr>
      <vt:lpstr>講義　脳血管障害に関する事例  ケアマネジメント各プロセスに おける留意点</vt:lpstr>
      <vt:lpstr>第７節　脳血管障害の特性に応じた 　　ケアマネジメントの具体的な方法</vt:lpstr>
      <vt:lpstr>PowerPoint プレゼンテーション</vt:lpstr>
      <vt:lpstr>演　習   ケアマネジメントの展開事例演習 </vt:lpstr>
      <vt:lpstr>演習①　事例の読み込み </vt:lpstr>
      <vt:lpstr>脳血管疾患の支援にあたってのポイント</vt:lpstr>
      <vt:lpstr>PowerPoint プレゼンテーション</vt:lpstr>
      <vt:lpstr>＜演習①＞       初期面接相談時に得る情報収集の視点</vt:lpstr>
      <vt:lpstr>PowerPoint プレゼンテーション</vt:lpstr>
      <vt:lpstr>演習①  初回面接相談時の情報収集の視点  　　〇　個人ワーク　  　　　（５分）　 　 　　〇　グループワーク     （１２分）  　　〇　解説・記載例提示  （８分）　</vt:lpstr>
      <vt:lpstr>PowerPoint プレゼンテーション</vt:lpstr>
      <vt:lpstr>PowerPoint プレゼンテーション</vt:lpstr>
      <vt:lpstr>講義②　事例の読み込み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演習②　脳血管障害に関する事例の  情報分析と課題抽出ポイント</vt:lpstr>
      <vt:lpstr>演習②　脳血管障害に関する事例の 　　　　　情報分析と課題抽出ポイント</vt:lpstr>
      <vt:lpstr>PowerPoint プレゼンテーション</vt:lpstr>
      <vt:lpstr>演習③　ニーズ・目標の検討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lpstr>研修記録シートの記入</vt:lpstr>
      <vt:lpstr>本科目の習得目標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県社協</dc:creator>
  <cp:lastModifiedBy>知伯 平田</cp:lastModifiedBy>
  <cp:revision>65</cp:revision>
  <dcterms:created xsi:type="dcterms:W3CDTF">2017-02-14T06:13:16Z</dcterms:created>
  <dcterms:modified xsi:type="dcterms:W3CDTF">2024-01-03T03:12:30Z</dcterms:modified>
</cp:coreProperties>
</file>