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63" r:id="rId2"/>
    <p:sldId id="293" r:id="rId3"/>
    <p:sldId id="292" r:id="rId4"/>
    <p:sldId id="282" r:id="rId5"/>
    <p:sldId id="283" r:id="rId6"/>
    <p:sldId id="284" r:id="rId7"/>
    <p:sldId id="289" r:id="rId8"/>
    <p:sldId id="285" r:id="rId9"/>
    <p:sldId id="286" r:id="rId10"/>
    <p:sldId id="273" r:id="rId11"/>
    <p:sldId id="274" r:id="rId12"/>
    <p:sldId id="287" r:id="rId13"/>
    <p:sldId id="290" r:id="rId14"/>
  </p:sldIdLst>
  <p:sldSz cx="16256000" cy="12192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5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2" autoAdjust="0"/>
    <p:restoredTop sz="94660"/>
  </p:normalViewPr>
  <p:slideViewPr>
    <p:cSldViewPr snapToGrid="0">
      <p:cViewPr varScale="1">
        <p:scale>
          <a:sx n="49" d="100"/>
          <a:sy n="49" d="100"/>
        </p:scale>
        <p:origin x="1382" y="62"/>
      </p:cViewPr>
      <p:guideLst>
        <p:guide orient="horz" pos="3840"/>
        <p:guide pos="5120"/>
      </p:guideLst>
    </p:cSldViewPr>
  </p:slideViewPr>
  <p:notesTextViewPr>
    <p:cViewPr>
      <p:scale>
        <a:sx n="1" d="1"/>
        <a:sy n="1" d="1"/>
      </p:scale>
      <p:origin x="0" y="0"/>
    </p:cViewPr>
  </p:notesTextViewPr>
  <p:sorterViewPr>
    <p:cViewPr>
      <p:scale>
        <a:sx n="80" d="100"/>
        <a:sy n="80" d="100"/>
      </p:scale>
      <p:origin x="0" y="-36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8BF41-8F3A-4D87-B117-F761AD60FE35}" type="datetimeFigureOut">
              <a:rPr kumimoji="1" lang="ja-JP" altLang="en-US" smtClean="0"/>
              <a:pPr/>
              <a:t>2024/1/2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6F51DE-B87B-405C-8FBF-34F5037F509B}" type="slidenum">
              <a:rPr kumimoji="1" lang="ja-JP" altLang="en-US" smtClean="0"/>
              <a:pPr/>
              <a:t>‹#›</a:t>
            </a:fld>
            <a:endParaRPr kumimoji="1" lang="ja-JP" altLang="en-US"/>
          </a:p>
        </p:txBody>
      </p:sp>
    </p:spTree>
    <p:extLst>
      <p:ext uri="{BB962C8B-B14F-4D97-AF65-F5344CB8AC3E}">
        <p14:creationId xmlns:p14="http://schemas.microsoft.com/office/powerpoint/2010/main" val="36316440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6</a:t>
            </a:fld>
            <a:endParaRPr kumimoji="1" lang="ja-JP" altLang="en-US"/>
          </a:p>
        </p:txBody>
      </p:sp>
    </p:spTree>
    <p:extLst>
      <p:ext uri="{BB962C8B-B14F-4D97-AF65-F5344CB8AC3E}">
        <p14:creationId xmlns:p14="http://schemas.microsoft.com/office/powerpoint/2010/main" val="240386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8</a:t>
            </a:fld>
            <a:endParaRPr kumimoji="1" lang="ja-JP" altLang="en-US"/>
          </a:p>
        </p:txBody>
      </p:sp>
    </p:spTree>
    <p:extLst>
      <p:ext uri="{BB962C8B-B14F-4D97-AF65-F5344CB8AC3E}">
        <p14:creationId xmlns:p14="http://schemas.microsoft.com/office/powerpoint/2010/main" val="79669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9</a:t>
            </a:fld>
            <a:endParaRPr kumimoji="1" lang="ja-JP" altLang="en-US"/>
          </a:p>
        </p:txBody>
      </p:sp>
    </p:spTree>
    <p:extLst>
      <p:ext uri="{BB962C8B-B14F-4D97-AF65-F5344CB8AC3E}">
        <p14:creationId xmlns:p14="http://schemas.microsoft.com/office/powerpoint/2010/main" val="1803227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12</a:t>
            </a:fld>
            <a:endParaRPr kumimoji="1" lang="ja-JP" altLang="en-US"/>
          </a:p>
        </p:txBody>
      </p:sp>
    </p:spTree>
    <p:extLst>
      <p:ext uri="{BB962C8B-B14F-4D97-AF65-F5344CB8AC3E}">
        <p14:creationId xmlns:p14="http://schemas.microsoft.com/office/powerpoint/2010/main" val="182777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ja-JP" altLang="en-US"/>
              <a:t>マスター タイトルの書式設定</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3444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171052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77512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9352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6214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69891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4" name="Content Placeholder 3"/>
          <p:cNvSpPr>
            <a:spLocks noGrp="1"/>
          </p:cNvSpPr>
          <p:nvPr>
            <p:ph sz="half" idx="2"/>
          </p:nvPr>
        </p:nvSpPr>
        <p:spPr>
          <a:xfrm>
            <a:off x="1119719" y="4453467"/>
            <a:ext cx="6877049"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6" name="Content Placeholder 5"/>
          <p:cNvSpPr>
            <a:spLocks noGrp="1"/>
          </p:cNvSpPr>
          <p:nvPr>
            <p:ph sz="quarter" idx="4"/>
          </p:nvPr>
        </p:nvSpPr>
        <p:spPr>
          <a:xfrm>
            <a:off x="8229601" y="4453467"/>
            <a:ext cx="6910917"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50508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02428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00423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204306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ja-JP" altLang="en-US"/>
              <a:t>図を追加</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33A8-FA02-4A5B-9144-F544F0A93F4A}"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37989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20DB33A8-FA02-4A5B-9144-F544F0A93F4A}" type="datetimeFigureOut">
              <a:rPr kumimoji="1" lang="ja-JP" altLang="en-US" smtClean="0"/>
              <a:pPr/>
              <a:t>2024/1/2</a:t>
            </a:fld>
            <a:endParaRPr kumimoji="1" lang="ja-JP" alt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607A4135-1BA4-4DCB-8524-D664511A19AC}" type="slidenum">
              <a:rPr kumimoji="1" lang="ja-JP" altLang="en-US" smtClean="0"/>
              <a:pPr/>
              <a:t>‹#›</a:t>
            </a:fld>
            <a:endParaRPr kumimoji="1" lang="ja-JP" altLang="en-US"/>
          </a:p>
        </p:txBody>
      </p:sp>
    </p:spTree>
    <p:extLst>
      <p:ext uri="{BB962C8B-B14F-4D97-AF65-F5344CB8AC3E}">
        <p14:creationId xmlns:p14="http://schemas.microsoft.com/office/powerpoint/2010/main" val="41516947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625620"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kumimoji="1"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kumimoji="1"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en-US"/>
      </a:defPPr>
      <a:lvl1pPr marL="0" algn="l" defTabSz="1625620" rtl="0" eaLnBrk="1" latinLnBrk="0" hangingPunct="1">
        <a:defRPr kumimoji="1" sz="3200" kern="1200">
          <a:solidFill>
            <a:schemeClr val="tx1"/>
          </a:solidFill>
          <a:latin typeface="+mn-lt"/>
          <a:ea typeface="+mn-ea"/>
          <a:cs typeface="+mn-cs"/>
        </a:defRPr>
      </a:lvl1pPr>
      <a:lvl2pPr marL="812810" algn="l" defTabSz="1625620" rtl="0" eaLnBrk="1" latinLnBrk="0" hangingPunct="1">
        <a:defRPr kumimoji="1" sz="3200" kern="1200">
          <a:solidFill>
            <a:schemeClr val="tx1"/>
          </a:solidFill>
          <a:latin typeface="+mn-lt"/>
          <a:ea typeface="+mn-ea"/>
          <a:cs typeface="+mn-cs"/>
        </a:defRPr>
      </a:lvl2pPr>
      <a:lvl3pPr marL="1625620" algn="l" defTabSz="1625620" rtl="0" eaLnBrk="1" latinLnBrk="0" hangingPunct="1">
        <a:defRPr kumimoji="1" sz="3200" kern="1200">
          <a:solidFill>
            <a:schemeClr val="tx1"/>
          </a:solidFill>
          <a:latin typeface="+mn-lt"/>
          <a:ea typeface="+mn-ea"/>
          <a:cs typeface="+mn-cs"/>
        </a:defRPr>
      </a:lvl3pPr>
      <a:lvl4pPr marL="2438430" algn="l" defTabSz="1625620" rtl="0" eaLnBrk="1" latinLnBrk="0" hangingPunct="1">
        <a:defRPr kumimoji="1" sz="3200" kern="1200">
          <a:solidFill>
            <a:schemeClr val="tx1"/>
          </a:solidFill>
          <a:latin typeface="+mn-lt"/>
          <a:ea typeface="+mn-ea"/>
          <a:cs typeface="+mn-cs"/>
        </a:defRPr>
      </a:lvl4pPr>
      <a:lvl5pPr marL="3251241" algn="l" defTabSz="1625620" rtl="0" eaLnBrk="1" latinLnBrk="0" hangingPunct="1">
        <a:defRPr kumimoji="1" sz="3200" kern="1200">
          <a:solidFill>
            <a:schemeClr val="tx1"/>
          </a:solidFill>
          <a:latin typeface="+mn-lt"/>
          <a:ea typeface="+mn-ea"/>
          <a:cs typeface="+mn-cs"/>
        </a:defRPr>
      </a:lvl5pPr>
      <a:lvl6pPr marL="4064051" algn="l" defTabSz="1625620" rtl="0" eaLnBrk="1" latinLnBrk="0" hangingPunct="1">
        <a:defRPr kumimoji="1" sz="3200" kern="1200">
          <a:solidFill>
            <a:schemeClr val="tx1"/>
          </a:solidFill>
          <a:latin typeface="+mn-lt"/>
          <a:ea typeface="+mn-ea"/>
          <a:cs typeface="+mn-cs"/>
        </a:defRPr>
      </a:lvl6pPr>
      <a:lvl7pPr marL="4876861" algn="l" defTabSz="1625620" rtl="0" eaLnBrk="1" latinLnBrk="0" hangingPunct="1">
        <a:defRPr kumimoji="1" sz="3200" kern="1200">
          <a:solidFill>
            <a:schemeClr val="tx1"/>
          </a:solidFill>
          <a:latin typeface="+mn-lt"/>
          <a:ea typeface="+mn-ea"/>
          <a:cs typeface="+mn-cs"/>
        </a:defRPr>
      </a:lvl7pPr>
      <a:lvl8pPr marL="5689671" algn="l" defTabSz="1625620" rtl="0" eaLnBrk="1" latinLnBrk="0" hangingPunct="1">
        <a:defRPr kumimoji="1" sz="3200" kern="1200">
          <a:solidFill>
            <a:schemeClr val="tx1"/>
          </a:solidFill>
          <a:latin typeface="+mn-lt"/>
          <a:ea typeface="+mn-ea"/>
          <a:cs typeface="+mn-cs"/>
        </a:defRPr>
      </a:lvl8pPr>
      <a:lvl9pPr marL="6502481" algn="l" defTabSz="1625620"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4739" y="816914"/>
            <a:ext cx="14138029" cy="3614409"/>
          </a:xfrm>
          <a:solidFill>
            <a:schemeClr val="bg1"/>
          </a:solidFill>
          <a:ln w="76200">
            <a:solidFill>
              <a:srgbClr val="00B0F0"/>
            </a:solidFill>
          </a:ln>
        </p:spPr>
        <p:txBody>
          <a:bodyPr anchor="ctr" anchorCtr="0">
            <a:noAutofit/>
          </a:bodyPr>
          <a:lstStyle/>
          <a:p>
            <a:r>
              <a:rPr lang="ja-JP" altLang="en-US" sz="6600" dirty="0"/>
              <a:t>介護</a:t>
            </a:r>
            <a:r>
              <a:rPr kumimoji="1" lang="ja-JP" altLang="en-US" sz="6600" dirty="0"/>
              <a:t>支援専門員研修</a:t>
            </a:r>
            <a:r>
              <a:rPr lang="en-US" altLang="ja-JP" sz="6600" dirty="0"/>
              <a:t>     </a:t>
            </a:r>
            <a:br>
              <a:rPr lang="en-US" altLang="ja-JP" sz="9600" dirty="0"/>
            </a:br>
            <a:r>
              <a:rPr lang="en-US" altLang="ja-JP" sz="4000" dirty="0"/>
              <a:t>     </a:t>
            </a:r>
            <a:br>
              <a:rPr lang="en-US" altLang="ja-JP" sz="9600" dirty="0"/>
            </a:br>
            <a:r>
              <a:rPr lang="ja-JP" altLang="en-US" sz="9600" dirty="0">
                <a:solidFill>
                  <a:srgbClr val="FF0066"/>
                </a:solidFill>
                <a:effectLst>
                  <a:outerShdw blurRad="38100" dist="38100" dir="2700000" algn="tl">
                    <a:srgbClr val="000000">
                      <a:alpha val="43137"/>
                    </a:srgbClr>
                  </a:outerShdw>
                </a:effectLst>
              </a:rPr>
              <a:t>小規模研修３</a:t>
            </a:r>
            <a:endParaRPr kumimoji="1" lang="ja-JP" altLang="en-US" sz="9600" dirty="0">
              <a:solidFill>
                <a:srgbClr val="FF0066"/>
              </a:solidFill>
              <a:effectLst>
                <a:outerShdw blurRad="38100" dist="38100" dir="2700000" algn="tl">
                  <a:srgbClr val="000000">
                    <a:alpha val="43137"/>
                  </a:srgbClr>
                </a:outerShdw>
              </a:effectLst>
            </a:endParaRPr>
          </a:p>
        </p:txBody>
      </p:sp>
      <p:sp>
        <p:nvSpPr>
          <p:cNvPr id="6" name="正方形/長方形 5"/>
          <p:cNvSpPr/>
          <p:nvPr/>
        </p:nvSpPr>
        <p:spPr>
          <a:xfrm>
            <a:off x="422032" y="5425497"/>
            <a:ext cx="15521354" cy="5078313"/>
          </a:xfrm>
          <a:prstGeom prst="rect">
            <a:avLst/>
          </a:prstGeom>
        </p:spPr>
        <p:txBody>
          <a:bodyPr wrap="square">
            <a:spAutoFit/>
          </a:bodyPr>
          <a:lstStyle/>
          <a:p>
            <a:pPr algn="ctr"/>
            <a:r>
              <a:rPr lang="ja-JP" altLang="ja-JP" sz="7200" b="1" dirty="0"/>
              <a:t>ケアマネジメントの展開　事例演習</a:t>
            </a:r>
            <a:endParaRPr lang="en-US" altLang="ja-JP" sz="7200" b="1" dirty="0"/>
          </a:p>
          <a:p>
            <a:pPr algn="ctr"/>
            <a:endParaRPr lang="ja-JP" altLang="ja-JP" sz="1200" dirty="0"/>
          </a:p>
          <a:p>
            <a:r>
              <a:rPr lang="ja-JP" altLang="en-US" sz="8000" b="1" dirty="0">
                <a:solidFill>
                  <a:srgbClr val="7030A0"/>
                </a:solidFill>
                <a:effectLst>
                  <a:outerShdw blurRad="38100" dist="38100" dir="2700000" algn="tl">
                    <a:srgbClr val="000000">
                      <a:alpha val="43137"/>
                    </a:srgbClr>
                  </a:outerShdw>
                </a:effectLst>
              </a:rPr>
              <a:t>      ①　基礎理解</a:t>
            </a:r>
          </a:p>
          <a:p>
            <a:r>
              <a:rPr lang="ja-JP" altLang="en-US" sz="8000" b="1" dirty="0">
                <a:solidFill>
                  <a:srgbClr val="7030A0"/>
                </a:solidFill>
                <a:effectLst>
                  <a:outerShdw blurRad="38100" dist="38100" dir="2700000" algn="tl">
                    <a:srgbClr val="000000">
                      <a:alpha val="43137"/>
                    </a:srgbClr>
                  </a:outerShdw>
                </a:effectLst>
              </a:rPr>
              <a:t>      ②　脳血管疾患に関する事例</a:t>
            </a:r>
          </a:p>
          <a:p>
            <a:r>
              <a:rPr lang="ja-JP" altLang="en-US" sz="8000" b="1" dirty="0">
                <a:solidFill>
                  <a:srgbClr val="7030A0"/>
                </a:solidFill>
                <a:effectLst>
                  <a:outerShdw blurRad="38100" dist="38100" dir="2700000" algn="tl">
                    <a:srgbClr val="000000">
                      <a:alpha val="43137"/>
                    </a:srgbClr>
                  </a:outerShdw>
                </a:effectLst>
              </a:rPr>
              <a:t>      ③　認知症に関する事例</a:t>
            </a:r>
          </a:p>
        </p:txBody>
      </p:sp>
    </p:spTree>
    <p:extLst>
      <p:ext uri="{BB962C8B-B14F-4D97-AF65-F5344CB8AC3E}">
        <p14:creationId xmlns:p14="http://schemas.microsoft.com/office/powerpoint/2010/main" val="179606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786063" y="2563928"/>
          <a:ext cx="14854990" cy="9185574"/>
        </p:xfrm>
        <a:graphic>
          <a:graphicData uri="http://schemas.openxmlformats.org/drawingml/2006/table">
            <a:tbl>
              <a:tblPr firstRow="1" firstCol="1" bandRow="1"/>
              <a:tblGrid>
                <a:gridCol w="14854990">
                  <a:extLst>
                    <a:ext uri="{9D8B030D-6E8A-4147-A177-3AD203B41FA5}">
                      <a16:colId xmlns:a16="http://schemas.microsoft.com/office/drawing/2014/main" val="20000"/>
                    </a:ext>
                  </a:extLst>
                </a:gridCol>
              </a:tblGrid>
              <a:tr h="2230494">
                <a:tc>
                  <a:txBody>
                    <a:bodyPr/>
                    <a:lstStyle/>
                    <a:p>
                      <a:pPr marL="133350" algn="just">
                        <a:spcAft>
                          <a:spcPts val="0"/>
                        </a:spcAft>
                      </a:pPr>
                      <a:r>
                        <a:rPr lang="ja-JP" sz="3600" kern="100" dirty="0">
                          <a:effectLst/>
                          <a:latin typeface="Century" panose="02040604050505020304" pitchFamily="18" charset="0"/>
                          <a:ea typeface="ＭＳ ゴシック" panose="020B0609070205080204" pitchFamily="49" charset="-128"/>
                          <a:cs typeface="Times New Roman" panose="02020603050405020304" pitchFamily="18" charset="0"/>
                        </a:rPr>
                        <a:t>高齢者がどのような疾患や障害であっても、私たち介護支援専門員はどのような基本姿勢で援助にあたることが必要か、考えてみましょう。</a:t>
                      </a:r>
                      <a:endParaRPr 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985" algn="just">
                        <a:spcAft>
                          <a:spcPts val="0"/>
                        </a:spcAft>
                      </a:pPr>
                      <a:r>
                        <a:rPr lang="ja-JP" sz="3600" b="1" kern="100" dirty="0">
                          <a:solidFill>
                            <a:srgbClr val="7030A0"/>
                          </a:solidFill>
                          <a:effectLst/>
                          <a:latin typeface="Century" panose="02040604050505020304" pitchFamily="18" charset="0"/>
                          <a:ea typeface="ＭＳ ゴシック" panose="020B0609070205080204" pitchFamily="49" charset="-128"/>
                          <a:cs typeface="Times New Roman" panose="02020603050405020304" pitchFamily="18" charset="0"/>
                        </a:rPr>
                        <a:t>（グループワーク</a:t>
                      </a:r>
                      <a:r>
                        <a:rPr lang="en-US" sz="3600" b="1" kern="100" dirty="0">
                          <a:solidFill>
                            <a:srgbClr val="7030A0"/>
                          </a:solidFill>
                          <a:effectLst/>
                          <a:latin typeface="Century" panose="02040604050505020304" pitchFamily="18" charset="0"/>
                          <a:ea typeface="ＭＳ ゴシック" panose="020B0609070205080204" pitchFamily="49" charset="-128"/>
                          <a:cs typeface="Times New Roman" panose="02020603050405020304" pitchFamily="18" charset="0"/>
                        </a:rPr>
                        <a:t>10</a:t>
                      </a:r>
                      <a:r>
                        <a:rPr lang="ja-JP" sz="3600" b="1" kern="100" dirty="0">
                          <a:solidFill>
                            <a:srgbClr val="7030A0"/>
                          </a:solidFill>
                          <a:effectLst/>
                          <a:latin typeface="Century" panose="02040604050505020304" pitchFamily="18" charset="0"/>
                          <a:ea typeface="ＭＳ ゴシック" panose="020B0609070205080204" pitchFamily="49" charset="-128"/>
                          <a:cs typeface="Times New Roman" panose="02020603050405020304" pitchFamily="18" charset="0"/>
                        </a:rPr>
                        <a:t>分）</a:t>
                      </a:r>
                      <a:endParaRPr 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55080">
                <a:tc>
                  <a:txBody>
                    <a:bodyPr/>
                    <a:lstStyle/>
                    <a:p>
                      <a:pPr algn="just">
                        <a:spcAft>
                          <a:spcPts val="0"/>
                        </a:spcAft>
                      </a:pPr>
                      <a:r>
                        <a:rPr lang="en-US" sz="36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3600"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以下をキーワードに導き出す</a:t>
                      </a:r>
                      <a:endParaRPr 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3600" kern="100" dirty="0">
                          <a:solidFill>
                            <a:srgbClr val="FF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350" algn="just">
                        <a:lnSpc>
                          <a:spcPct val="150000"/>
                        </a:lnSpc>
                        <a:spcAft>
                          <a:spcPts val="0"/>
                        </a:spcAft>
                      </a:pPr>
                      <a:r>
                        <a:rPr lang="ja-JP" altLang="en-US" sz="40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・自己決定の尊重</a:t>
                      </a:r>
                      <a:r>
                        <a:rPr lang="en-US" altLang="ja-JP" sz="4800" b="1" kern="100" baseline="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・自立支援</a:t>
                      </a:r>
                      <a:endParaRPr lang="ja-JP" sz="4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350" algn="just">
                        <a:lnSpc>
                          <a:spcPct val="150000"/>
                        </a:lnSpc>
                        <a:spcAft>
                          <a:spcPts val="0"/>
                        </a:spcAft>
                      </a:pPr>
                      <a:r>
                        <a:rPr lang="ja-JP" altLang="en-US"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・個別性の重視</a:t>
                      </a:r>
                      <a:r>
                        <a:rPr lang="en-US" altLang="ja-JP" sz="4800" b="1" kern="100" baseline="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a:t>
                      </a:r>
                      <a:r>
                        <a:rPr lang="en-US"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ICF</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の活用</a:t>
                      </a:r>
                      <a:endParaRPr lang="ja-JP" sz="4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350" algn="just">
                        <a:lnSpc>
                          <a:spcPct val="150000"/>
                        </a:lnSpc>
                        <a:spcAft>
                          <a:spcPts val="0"/>
                        </a:spcAft>
                      </a:pPr>
                      <a:r>
                        <a:rPr lang="ja-JP" altLang="en-US"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・潜在能力の活用</a:t>
                      </a:r>
                      <a:r>
                        <a:rPr lang="en-US" altLang="ja-JP" sz="4800" b="1" kern="100" baseline="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・活動、参加</a:t>
                      </a:r>
                      <a:endParaRPr lang="ja-JP" sz="4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350" algn="just">
                        <a:lnSpc>
                          <a:spcPct val="150000"/>
                        </a:lnSpc>
                        <a:spcAft>
                          <a:spcPts val="0"/>
                        </a:spcAft>
                      </a:pPr>
                      <a:r>
                        <a:rPr lang="ja-JP" altLang="en-US"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　</a:t>
                      </a:r>
                      <a:r>
                        <a:rPr lang="ja-JP" sz="4800" b="1" kern="100" dirty="0">
                          <a:solidFill>
                            <a:srgbClr val="C45911"/>
                          </a:solidFill>
                          <a:effectLst/>
                          <a:latin typeface="Century" panose="02040604050505020304" pitchFamily="18" charset="0"/>
                          <a:ea typeface="HGPｺﾞｼｯｸM" panose="020B0600000000000000" pitchFamily="50" charset="-128"/>
                          <a:cs typeface="Times New Roman" panose="02020603050405020304" pitchFamily="18" charset="0"/>
                        </a:rPr>
                        <a:t>・自己実現</a:t>
                      </a:r>
                      <a:endParaRPr lang="ja-JP" sz="4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3458094" y="0"/>
            <a:ext cx="12797905" cy="1446550"/>
          </a:xfrm>
          <a:prstGeom prst="rect">
            <a:avLst/>
          </a:prstGeom>
          <a:solidFill>
            <a:schemeClr val="accent6">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　ワークシート①　</a:t>
            </a:r>
            <a:endParaRPr kumimoji="0" lang="en-US" altLang="ja-JP" sz="44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介護支援専門員に必要な援助の基本姿勢</a:t>
            </a:r>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4400" dirty="0"/>
          </a:p>
        </p:txBody>
      </p:sp>
      <p:sp>
        <p:nvSpPr>
          <p:cNvPr id="4" name="正方形/長方形 3"/>
          <p:cNvSpPr/>
          <p:nvPr/>
        </p:nvSpPr>
        <p:spPr>
          <a:xfrm>
            <a:off x="0" y="0"/>
            <a:ext cx="3458094" cy="1440000"/>
          </a:xfrm>
          <a:prstGeom prst="rect">
            <a:avLst/>
          </a:prstGeom>
          <a:solidFill>
            <a:srgbClr val="0070C0"/>
          </a:solidFill>
        </p:spPr>
        <p:txBody>
          <a:bodyPr wrap="square" anchor="ctr" anchorCtr="1">
            <a:spAutoFit/>
          </a:bodyPr>
          <a:lstStyle/>
          <a:p>
            <a:r>
              <a:rPr lang="zh-TW" altLang="en-US" sz="4000" dirty="0">
                <a:solidFill>
                  <a:schemeClr val="bg1"/>
                </a:solidFill>
                <a:latin typeface="HGP創英角ﾎﾟｯﾌﾟ体" panose="040B0A00000000000000" pitchFamily="50" charset="-128"/>
                <a:ea typeface="HGP創英角ﾎﾟｯﾌﾟ体" panose="040B0A00000000000000" pitchFamily="50" charset="-128"/>
              </a:rPr>
              <a:t>「基礎理解」</a:t>
            </a:r>
          </a:p>
        </p:txBody>
      </p:sp>
      <p:sp>
        <p:nvSpPr>
          <p:cNvPr id="5" name="正方形/長方形 4"/>
          <p:cNvSpPr/>
          <p:nvPr/>
        </p:nvSpPr>
        <p:spPr>
          <a:xfrm>
            <a:off x="606205" y="1750638"/>
            <a:ext cx="4288353" cy="707886"/>
          </a:xfrm>
          <a:prstGeom prst="rect">
            <a:avLst/>
          </a:prstGeom>
        </p:spPr>
        <p:txBody>
          <a:bodyPr wrap="none">
            <a:spAutoFit/>
          </a:bodyPr>
          <a:lstStyle/>
          <a:p>
            <a:r>
              <a:rPr kumimoji="0" lang="ja-JP" altLang="ja-JP" sz="40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≪解答例≫　</a:t>
            </a:r>
            <a:r>
              <a:rPr kumimoji="0" lang="ja-JP" altLang="ja-JP" sz="40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4000" dirty="0"/>
          </a:p>
        </p:txBody>
      </p:sp>
      <p:sp>
        <p:nvSpPr>
          <p:cNvPr id="6" name="1 つの角を丸めた四角形 5"/>
          <p:cNvSpPr/>
          <p:nvPr/>
        </p:nvSpPr>
        <p:spPr>
          <a:xfrm>
            <a:off x="492369" y="1641229"/>
            <a:ext cx="3470031" cy="1116000"/>
          </a:xfrm>
          <a:prstGeom prst="round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ja-JP" altLang="ja-JP" sz="48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解答例　　</a:t>
            </a:r>
            <a:endParaRPr kumimoji="1" lang="ja-JP" altLang="en-US" sz="4800" dirty="0">
              <a:solidFill>
                <a:schemeClr val="bg1"/>
              </a:solidFill>
            </a:endParaRPr>
          </a:p>
        </p:txBody>
      </p:sp>
    </p:spTree>
    <p:extLst>
      <p:ext uri="{BB962C8B-B14F-4D97-AF65-F5344CB8AC3E}">
        <p14:creationId xmlns:p14="http://schemas.microsoft.com/office/powerpoint/2010/main" val="316204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3976425"/>
              </p:ext>
            </p:extLst>
          </p:nvPr>
        </p:nvGraphicFramePr>
        <p:xfrm>
          <a:off x="316940" y="1806376"/>
          <a:ext cx="15512716" cy="10306825"/>
        </p:xfrm>
        <a:graphic>
          <a:graphicData uri="http://schemas.openxmlformats.org/drawingml/2006/table">
            <a:tbl>
              <a:tblPr firstRow="1" firstCol="1" bandRow="1"/>
              <a:tblGrid>
                <a:gridCol w="15512716">
                  <a:extLst>
                    <a:ext uri="{9D8B030D-6E8A-4147-A177-3AD203B41FA5}">
                      <a16:colId xmlns:a16="http://schemas.microsoft.com/office/drawing/2014/main" val="20000"/>
                    </a:ext>
                  </a:extLst>
                </a:gridCol>
              </a:tblGrid>
              <a:tr h="2138185">
                <a:tc>
                  <a:txBody>
                    <a:bodyPr/>
                    <a:lstStyle/>
                    <a:p>
                      <a:pPr marL="133350" algn="just">
                        <a:spcAft>
                          <a:spcPts val="0"/>
                        </a:spcAft>
                      </a:pPr>
                      <a:r>
                        <a:rPr lang="ja-JP" altLang="en-US" sz="3200" kern="100" dirty="0">
                          <a:effectLst/>
                          <a:latin typeface="+mj-ea"/>
                          <a:ea typeface="+mj-ea"/>
                          <a:cs typeface="Times New Roman" panose="02020603050405020304" pitchFamily="18" charset="0"/>
                        </a:rPr>
                        <a:t>高齢者の医療的課題に関する多職種連携において、介護支援専門員に求められる役割を考えてみましょう。その際、現在の仕事を通じて介護支援専門員に対して求めている内容も参考にしてみましょう。　　</a:t>
                      </a:r>
                    </a:p>
                    <a:p>
                      <a:pPr marL="133350" algn="just">
                        <a:spcAft>
                          <a:spcPts val="0"/>
                        </a:spcAft>
                      </a:pPr>
                      <a:r>
                        <a:rPr lang="ja-JP" altLang="en-US" sz="3200" kern="100" dirty="0">
                          <a:solidFill>
                            <a:srgbClr val="FF0000"/>
                          </a:solidFill>
                          <a:effectLst/>
                          <a:latin typeface="+mj-ea"/>
                          <a:ea typeface="+mj-ea"/>
                          <a:cs typeface="Times New Roman" panose="02020603050405020304" pitchFamily="18" charset="0"/>
                        </a:rPr>
                        <a:t>　　　</a:t>
                      </a:r>
                      <a:r>
                        <a:rPr lang="ja-JP" altLang="en-US" sz="3200" kern="100" dirty="0">
                          <a:solidFill>
                            <a:schemeClr val="tx1"/>
                          </a:solidFill>
                          <a:effectLst/>
                          <a:latin typeface="+mj-ea"/>
                          <a:ea typeface="+mj-ea"/>
                          <a:cs typeface="Times New Roman" panose="02020603050405020304" pitchFamily="18" charset="0"/>
                        </a:rPr>
                        <a:t>　（グループワーク</a:t>
                      </a:r>
                      <a:r>
                        <a:rPr lang="en-US" altLang="ja-JP" sz="3200" kern="100" dirty="0">
                          <a:solidFill>
                            <a:schemeClr val="tx1"/>
                          </a:solidFill>
                          <a:effectLst/>
                          <a:latin typeface="+mj-ea"/>
                          <a:ea typeface="+mj-ea"/>
                          <a:cs typeface="Times New Roman" panose="02020603050405020304" pitchFamily="18" charset="0"/>
                        </a:rPr>
                        <a:t>10</a:t>
                      </a:r>
                      <a:r>
                        <a:rPr lang="ja-JP" altLang="en-US" sz="3200" kern="100" dirty="0">
                          <a:solidFill>
                            <a:schemeClr val="tx1"/>
                          </a:solidFill>
                          <a:effectLst/>
                          <a:latin typeface="+mj-ea"/>
                          <a:ea typeface="+mj-ea"/>
                          <a:cs typeface="Times New Roman" panose="02020603050405020304" pitchFamily="18" charset="0"/>
                        </a:rPr>
                        <a:t>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19193">
                <a:tc>
                  <a:txBody>
                    <a:bodyPr/>
                    <a:lstStyle/>
                    <a:p>
                      <a:pPr algn="just">
                        <a:spcAft>
                          <a:spcPts val="0"/>
                        </a:spcAft>
                      </a:pPr>
                      <a:r>
                        <a:rPr lang="en-US" sz="36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en-US" sz="2400" kern="100" dirty="0">
                          <a:solidFill>
                            <a:schemeClr val="accent1">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＊高齢者の利用的課題に関する多職種連携で想定される場面の例</a:t>
                      </a:r>
                    </a:p>
                    <a:p>
                      <a:pPr algn="just">
                        <a:spcAft>
                          <a:spcPts val="0"/>
                        </a:spcAft>
                      </a:pPr>
                      <a:r>
                        <a:rPr lang="ja-JP" altLang="en-US"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日常生活における健康管理、体調変動や不調時の対応、処方薬把握や服薬管理、リハビリ等</a:t>
                      </a:r>
                    </a:p>
                    <a:p>
                      <a:pPr algn="just">
                        <a:spcAft>
                          <a:spcPts val="0"/>
                        </a:spcAft>
                      </a:pPr>
                      <a:endParaRPr lang="en-US" altLang="ja-JP" sz="3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1" lang="ja-JP" altLang="ja-JP" sz="3600" b="1" kern="1200" dirty="0">
                          <a:solidFill>
                            <a:schemeClr val="accent5">
                              <a:lumMod val="50000"/>
                            </a:schemeClr>
                          </a:solidFill>
                          <a:latin typeface="+mn-lt"/>
                          <a:ea typeface="+mn-ea"/>
                          <a:cs typeface="+mn-cs"/>
                        </a:rPr>
                        <a:t>・</a:t>
                      </a:r>
                      <a:r>
                        <a:rPr kumimoji="1" lang="ja-JP" altLang="ja-JP" sz="3600" b="1" kern="1200" dirty="0">
                          <a:solidFill>
                            <a:schemeClr val="accent5">
                              <a:lumMod val="75000"/>
                            </a:schemeClr>
                          </a:solidFill>
                          <a:latin typeface="+mn-lt"/>
                          <a:ea typeface="+mn-ea"/>
                          <a:cs typeface="+mn-cs"/>
                        </a:rPr>
                        <a:t>主治医のサービス担当者会議参加率が低く、関係性が希薄。いざという時にやり取りに戸惑うため、介護支援専門員が積極的に参加を依頼することが必要。若しくは支援者が求める情報を収集、発信する役割がある。</a:t>
                      </a:r>
                    </a:p>
                    <a:p>
                      <a:r>
                        <a:rPr kumimoji="1" lang="en-US" altLang="ja-JP" sz="2000" b="1" kern="1200" dirty="0">
                          <a:solidFill>
                            <a:schemeClr val="tx1"/>
                          </a:solidFill>
                          <a:latin typeface="+mn-lt"/>
                          <a:ea typeface="+mn-ea"/>
                          <a:cs typeface="+mn-cs"/>
                        </a:rPr>
                        <a:t> </a:t>
                      </a:r>
                      <a:endParaRPr kumimoji="1" lang="ja-JP" altLang="ja-JP" sz="2000" b="1" kern="1200" dirty="0">
                        <a:solidFill>
                          <a:schemeClr val="tx1"/>
                        </a:solidFill>
                        <a:latin typeface="+mn-lt"/>
                        <a:ea typeface="+mn-ea"/>
                        <a:cs typeface="+mn-cs"/>
                      </a:endParaRPr>
                    </a:p>
                    <a:p>
                      <a:r>
                        <a:rPr kumimoji="1" lang="ja-JP" altLang="ja-JP" sz="3600" b="1" kern="1200" dirty="0">
                          <a:solidFill>
                            <a:srgbClr val="FF0066"/>
                          </a:solidFill>
                          <a:latin typeface="+mn-lt"/>
                          <a:ea typeface="+mn-ea"/>
                          <a:cs typeface="+mn-cs"/>
                        </a:rPr>
                        <a:t>・独居高齢者の処方薬把握や服用管理が難しいため、薬剤師に支援チームに加わってもらう働きかけをすることも必要。</a:t>
                      </a:r>
                    </a:p>
                    <a:p>
                      <a:r>
                        <a:rPr kumimoji="1" lang="ja-JP" altLang="ja-JP" sz="2000" b="1" kern="1200" dirty="0">
                          <a:solidFill>
                            <a:schemeClr val="tx1"/>
                          </a:solidFill>
                          <a:latin typeface="+mn-lt"/>
                          <a:ea typeface="+mn-ea"/>
                          <a:cs typeface="+mn-cs"/>
                        </a:rPr>
                        <a:t>　</a:t>
                      </a:r>
                    </a:p>
                    <a:p>
                      <a:r>
                        <a:rPr kumimoji="1" lang="ja-JP" altLang="ja-JP" sz="3600" b="1" kern="1200" dirty="0">
                          <a:solidFill>
                            <a:schemeClr val="tx1"/>
                          </a:solidFill>
                          <a:latin typeface="+mn-lt"/>
                          <a:ea typeface="+mn-ea"/>
                          <a:cs typeface="+mn-cs"/>
                        </a:rPr>
                        <a:t>・</a:t>
                      </a:r>
                      <a:r>
                        <a:rPr kumimoji="1" lang="ja-JP" altLang="ja-JP" sz="3600" b="1" kern="1200" dirty="0">
                          <a:solidFill>
                            <a:schemeClr val="accent5">
                              <a:lumMod val="75000"/>
                            </a:schemeClr>
                          </a:solidFill>
                          <a:latin typeface="+mn-lt"/>
                          <a:ea typeface="+mn-ea"/>
                          <a:cs typeface="+mn-cs"/>
                        </a:rPr>
                        <a:t>維持期リハビリにおいて、通所サービスで何年も同じプログラムを実施している傾向があるため、リハビリスタッフや介護支援専門員、介護職協働の目標設定、活動内容設定の場面を作る役割がある。</a:t>
                      </a:r>
                    </a:p>
                    <a:p>
                      <a:r>
                        <a:rPr kumimoji="1" lang="en-US" altLang="ja-JP" sz="2000" b="1" kern="1200" dirty="0">
                          <a:solidFill>
                            <a:schemeClr val="tx1"/>
                          </a:solidFill>
                          <a:latin typeface="+mn-lt"/>
                          <a:ea typeface="+mn-ea"/>
                          <a:cs typeface="+mn-cs"/>
                        </a:rPr>
                        <a:t> </a:t>
                      </a:r>
                      <a:endParaRPr kumimoji="1" lang="ja-JP" altLang="ja-JP" sz="2000" b="1" kern="1200" dirty="0">
                        <a:solidFill>
                          <a:schemeClr val="tx1"/>
                        </a:solidFill>
                        <a:latin typeface="+mn-lt"/>
                        <a:ea typeface="+mn-ea"/>
                        <a:cs typeface="+mn-cs"/>
                      </a:endParaRPr>
                    </a:p>
                    <a:p>
                      <a:r>
                        <a:rPr kumimoji="1" lang="ja-JP" altLang="ja-JP" sz="3600" b="1" kern="1200" dirty="0">
                          <a:solidFill>
                            <a:schemeClr val="tx1"/>
                          </a:solidFill>
                          <a:latin typeface="+mn-lt"/>
                          <a:ea typeface="+mn-ea"/>
                          <a:cs typeface="+mn-cs"/>
                        </a:rPr>
                        <a:t>・</a:t>
                      </a:r>
                      <a:r>
                        <a:rPr kumimoji="1" lang="ja-JP" altLang="ja-JP" sz="3600" b="1" kern="1200" dirty="0">
                          <a:solidFill>
                            <a:srgbClr val="FF0066"/>
                          </a:solidFill>
                          <a:latin typeface="+mn-lt"/>
                          <a:ea typeface="+mn-ea"/>
                          <a:cs typeface="+mn-cs"/>
                        </a:rPr>
                        <a:t>退院後の生活に視点を置き、退院前から病院スタッフと状態確認、目標設定と共有ができるようにする役割がある。</a:t>
                      </a:r>
                    </a:p>
                    <a:p>
                      <a:pPr algn="just">
                        <a:spcAft>
                          <a:spcPts val="0"/>
                        </a:spcAft>
                      </a:pPr>
                      <a:endParaRPr lang="ja-JP" altLang="en-US"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Rectangle 1"/>
          <p:cNvSpPr>
            <a:spLocks noChangeArrowheads="1"/>
          </p:cNvSpPr>
          <p:nvPr/>
        </p:nvSpPr>
        <p:spPr bwMode="auto">
          <a:xfrm>
            <a:off x="3458094" y="0"/>
            <a:ext cx="12797905" cy="1446550"/>
          </a:xfrm>
          <a:prstGeom prst="rect">
            <a:avLst/>
          </a:prstGeom>
          <a:solidFill>
            <a:schemeClr val="accent6">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　ワークシート</a:t>
            </a:r>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②</a:t>
            </a:r>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en-US" altLang="ja-JP" sz="44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医療的課題に関する意見交換　</a:t>
            </a:r>
            <a:r>
              <a:rPr lang="ja-JP" altLang="ja-JP" sz="4400" b="1" dirty="0">
                <a:solidFill>
                  <a:srgbClr val="FF0000"/>
                </a:solidFill>
              </a:rPr>
              <a:t>　【記載例】</a:t>
            </a:r>
            <a:endParaRPr kumimoji="0" lang="ja-JP" altLang="ja-JP" sz="4400" dirty="0">
              <a:solidFill>
                <a:srgbClr val="FF0000"/>
              </a:solidFill>
            </a:endParaRPr>
          </a:p>
        </p:txBody>
      </p:sp>
      <p:sp>
        <p:nvSpPr>
          <p:cNvPr id="5" name="正方形/長方形 4"/>
          <p:cNvSpPr/>
          <p:nvPr/>
        </p:nvSpPr>
        <p:spPr>
          <a:xfrm>
            <a:off x="0" y="12034"/>
            <a:ext cx="3458094" cy="1440000"/>
          </a:xfrm>
          <a:prstGeom prst="rect">
            <a:avLst/>
          </a:prstGeom>
          <a:solidFill>
            <a:srgbClr val="0070C0"/>
          </a:solidFill>
        </p:spPr>
        <p:txBody>
          <a:bodyPr wrap="square" anchor="ctr" anchorCtr="1">
            <a:spAutoFit/>
          </a:bodyPr>
          <a:lstStyle/>
          <a:p>
            <a:r>
              <a:rPr lang="zh-TW" altLang="en-US" sz="4000" dirty="0">
                <a:solidFill>
                  <a:schemeClr val="bg1"/>
                </a:solidFill>
                <a:latin typeface="HGP創英角ﾎﾟｯﾌﾟ体" panose="040B0A00000000000000" pitchFamily="50" charset="-128"/>
                <a:ea typeface="HGP創英角ﾎﾟｯﾌﾟ体" panose="040B0A00000000000000" pitchFamily="50" charset="-128"/>
              </a:rPr>
              <a:t>「基礎理解」</a:t>
            </a:r>
          </a:p>
        </p:txBody>
      </p:sp>
      <p:sp>
        <p:nvSpPr>
          <p:cNvPr id="6" name="正方形/長方形 5"/>
          <p:cNvSpPr/>
          <p:nvPr/>
        </p:nvSpPr>
        <p:spPr>
          <a:xfrm>
            <a:off x="224589" y="1548818"/>
            <a:ext cx="1723549" cy="707886"/>
          </a:xfrm>
          <a:prstGeom prst="rect">
            <a:avLst/>
          </a:prstGeom>
        </p:spPr>
        <p:txBody>
          <a:bodyPr wrap="none">
            <a:spAutoFit/>
          </a:bodyPr>
          <a:lstStyle/>
          <a:p>
            <a:r>
              <a:rPr kumimoji="0" lang="ja-JP" altLang="ja-JP" sz="40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40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4000" dirty="0"/>
          </a:p>
        </p:txBody>
      </p:sp>
      <p:sp>
        <p:nvSpPr>
          <p:cNvPr id="7" name="1 つの角を丸めた四角形 6"/>
          <p:cNvSpPr/>
          <p:nvPr/>
        </p:nvSpPr>
        <p:spPr>
          <a:xfrm>
            <a:off x="12238892" y="304798"/>
            <a:ext cx="3470031" cy="1116000"/>
          </a:xfrm>
          <a:prstGeom prst="round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ja-JP" altLang="ja-JP" sz="4800"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解答例　　</a:t>
            </a:r>
            <a:endParaRPr kumimoji="1" lang="ja-JP" altLang="en-US" sz="4800" dirty="0">
              <a:solidFill>
                <a:schemeClr val="bg1"/>
              </a:solidFill>
            </a:endParaRPr>
          </a:p>
        </p:txBody>
      </p:sp>
    </p:spTree>
    <p:extLst>
      <p:ext uri="{BB962C8B-B14F-4D97-AF65-F5344CB8AC3E}">
        <p14:creationId xmlns:p14="http://schemas.microsoft.com/office/powerpoint/2010/main" val="10942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05788" y="2174420"/>
            <a:ext cx="14630400" cy="2032000"/>
          </a:xfrm>
        </p:spPr>
        <p:txBody>
          <a:bodyPr/>
          <a:lstStyle/>
          <a:p>
            <a:pPr algn="ctr"/>
            <a:r>
              <a:rPr kumimoji="1" lang="ja-JP" altLang="en-US" dirty="0"/>
              <a:t>研修記録シートの記入</a:t>
            </a:r>
          </a:p>
        </p:txBody>
      </p:sp>
      <p:sp>
        <p:nvSpPr>
          <p:cNvPr id="3" name="コンテンツ プレースホルダー 2"/>
          <p:cNvSpPr>
            <a:spLocks noGrp="1"/>
          </p:cNvSpPr>
          <p:nvPr>
            <p:ph idx="1"/>
          </p:nvPr>
        </p:nvSpPr>
        <p:spPr>
          <a:xfrm>
            <a:off x="812800" y="4687843"/>
            <a:ext cx="14630400" cy="4147300"/>
          </a:xfrm>
        </p:spPr>
        <p:txBody>
          <a:bodyPr/>
          <a:lstStyle/>
          <a:p>
            <a:pPr marL="0" indent="0" algn="ctr">
              <a:buNone/>
            </a:pPr>
            <a:endParaRPr lang="en-US" altLang="ja-JP" dirty="0"/>
          </a:p>
          <a:p>
            <a:pPr marL="0" indent="0" algn="ctr">
              <a:buNone/>
            </a:pPr>
            <a:r>
              <a:rPr lang="ja-JP" altLang="en-US" dirty="0"/>
              <a:t>研修記録シートを通じて、</a:t>
            </a:r>
            <a:endParaRPr lang="en-US" altLang="ja-JP" dirty="0"/>
          </a:p>
          <a:p>
            <a:pPr marL="0" indent="0" algn="ctr">
              <a:buNone/>
            </a:pPr>
            <a:r>
              <a:rPr lang="ja-JP" altLang="en-US" dirty="0"/>
              <a:t>本科目を振り返りましょう。</a:t>
            </a:r>
            <a:endParaRPr kumimoji="1" lang="en-US" altLang="ja-JP" dirty="0"/>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12</a:t>
            </a:fld>
            <a:endParaRPr kumimoji="1" lang="ja-JP" altLang="en-US"/>
          </a:p>
        </p:txBody>
      </p:sp>
    </p:spTree>
    <p:extLst>
      <p:ext uri="{BB962C8B-B14F-4D97-AF65-F5344CB8AC3E}">
        <p14:creationId xmlns:p14="http://schemas.microsoft.com/office/powerpoint/2010/main" val="39409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pPr algn="ctr"/>
            <a:r>
              <a:rPr kumimoji="1" lang="ja-JP" altLang="en-US" dirty="0"/>
              <a:t>本科目の</a:t>
            </a:r>
            <a:r>
              <a:rPr lang="ja-JP" altLang="en-US" dirty="0"/>
              <a:t>修得</a:t>
            </a:r>
            <a:r>
              <a:rPr kumimoji="1" lang="ja-JP" altLang="en-US" dirty="0"/>
              <a:t>目標</a:t>
            </a:r>
          </a:p>
        </p:txBody>
      </p:sp>
      <p:sp>
        <p:nvSpPr>
          <p:cNvPr id="3" name="コンテンツ プレースホルダー 2"/>
          <p:cNvSpPr>
            <a:spLocks noGrp="1"/>
          </p:cNvSpPr>
          <p:nvPr>
            <p:ph idx="1"/>
          </p:nvPr>
        </p:nvSpPr>
        <p:spPr>
          <a:xfrm>
            <a:off x="720968" y="3518663"/>
            <a:ext cx="14814063" cy="8430629"/>
          </a:xfrm>
        </p:spPr>
        <p:txBody>
          <a:bodyPr>
            <a:normAutofit fontScale="92500" lnSpcReduction="10000"/>
          </a:bodyPr>
          <a:lstStyle/>
          <a:p>
            <a:pPr marL="0" indent="0">
              <a:buNone/>
            </a:pPr>
            <a:r>
              <a:rPr lang="ja-JP" altLang="ja-JP" kern="100" dirty="0">
                <a:latin typeface="+mj-ea"/>
                <a:ea typeface="+mj-ea"/>
                <a:cs typeface="Times New Roman"/>
              </a:rPr>
              <a:t>①</a:t>
            </a:r>
            <a:r>
              <a:rPr lang="ja-JP" altLang="en-US" kern="100" dirty="0">
                <a:latin typeface="+mj-ea"/>
                <a:ea typeface="+mj-ea"/>
                <a:cs typeface="Times New Roman"/>
              </a:rPr>
              <a:t>ケアマネジメントを必要とする高齢者を取り巻く背景</a:t>
            </a:r>
            <a:endParaRPr lang="en-US" altLang="ja-JP" kern="100" dirty="0">
              <a:latin typeface="+mj-ea"/>
              <a:ea typeface="+mj-ea"/>
              <a:cs typeface="Times New Roman"/>
            </a:endParaRPr>
          </a:p>
          <a:p>
            <a:pPr marL="0" indent="0">
              <a:buNone/>
            </a:pPr>
            <a:r>
              <a:rPr lang="ja-JP" altLang="en-US" kern="100" dirty="0">
                <a:latin typeface="+mj-ea"/>
                <a:ea typeface="+mj-ea"/>
                <a:cs typeface="Times New Roman"/>
              </a:rPr>
              <a:t>　や特性について説明できる。</a:t>
            </a:r>
            <a:endParaRPr lang="en-US" altLang="ja-JP" kern="100" dirty="0">
              <a:latin typeface="+mj-ea"/>
              <a:ea typeface="+mj-ea"/>
              <a:cs typeface="Times New Roman"/>
            </a:endParaRPr>
          </a:p>
          <a:p>
            <a:pPr marL="0" indent="0">
              <a:buNone/>
            </a:pPr>
            <a:r>
              <a:rPr kumimoji="1" lang="ja-JP" altLang="en-US" kern="100" dirty="0">
                <a:latin typeface="+mj-ea"/>
                <a:ea typeface="+mj-ea"/>
                <a:cs typeface="Times New Roman"/>
              </a:rPr>
              <a:t>②高齢者にみられる整理、心理、生活環境等の関係性</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　</a:t>
            </a:r>
            <a:r>
              <a:rPr kumimoji="1" lang="ja-JP" altLang="en-US" kern="100" dirty="0">
                <a:latin typeface="+mj-ea"/>
                <a:ea typeface="+mj-ea"/>
                <a:cs typeface="Times New Roman"/>
              </a:rPr>
              <a:t>について説明できる。</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③ケアプラン作成のためのプロセスに沿って、支援に</a:t>
            </a:r>
            <a:endParaRPr lang="en-US" altLang="ja-JP" kern="100" dirty="0">
              <a:latin typeface="+mj-ea"/>
              <a:ea typeface="+mj-ea"/>
              <a:cs typeface="Times New Roman"/>
            </a:endParaRPr>
          </a:p>
          <a:p>
            <a:pPr marL="0" indent="0">
              <a:buNone/>
            </a:pPr>
            <a:r>
              <a:rPr lang="ja-JP" altLang="en-US" kern="100" dirty="0">
                <a:latin typeface="+mj-ea"/>
                <a:ea typeface="+mj-ea"/>
                <a:cs typeface="Times New Roman"/>
              </a:rPr>
              <a:t>　あたってのポイントについて説明できる。</a:t>
            </a:r>
            <a:endParaRPr lang="en-US" altLang="ja-JP" kern="100" dirty="0">
              <a:latin typeface="+mj-ea"/>
              <a:ea typeface="+mj-ea"/>
              <a:cs typeface="Times New Roman"/>
            </a:endParaRPr>
          </a:p>
          <a:p>
            <a:pPr marL="0" indent="0">
              <a:buNone/>
            </a:pPr>
            <a:r>
              <a:rPr kumimoji="1" lang="ja-JP" altLang="en-US" kern="100" dirty="0">
                <a:latin typeface="+mj-ea"/>
                <a:ea typeface="+mj-ea"/>
                <a:cs typeface="Times New Roman"/>
              </a:rPr>
              <a:t>④高齢者の自己決定を尊重したケアマネジメントを実施</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　</a:t>
            </a:r>
            <a:r>
              <a:rPr kumimoji="1" lang="ja-JP" altLang="en-US" kern="100" dirty="0">
                <a:latin typeface="+mj-ea"/>
                <a:ea typeface="+mj-ea"/>
                <a:cs typeface="Times New Roman"/>
              </a:rPr>
              <a:t>できる。</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⑤高齢者に多い代表的な疾患や症候群別ケアマネジメント</a:t>
            </a:r>
            <a:endParaRPr lang="en-US" altLang="ja-JP" kern="100" dirty="0">
              <a:latin typeface="+mj-ea"/>
              <a:ea typeface="+mj-ea"/>
              <a:cs typeface="Times New Roman"/>
            </a:endParaRPr>
          </a:p>
          <a:p>
            <a:pPr marL="0" indent="0">
              <a:buNone/>
            </a:pPr>
            <a:r>
              <a:rPr lang="ja-JP" altLang="en-US" kern="100" dirty="0">
                <a:latin typeface="+mj-ea"/>
                <a:ea typeface="+mj-ea"/>
                <a:cs typeface="Times New Roman"/>
              </a:rPr>
              <a:t>　を学ぶことの有効性について説明できる</a:t>
            </a:r>
            <a:r>
              <a:rPr lang="ja-JP" altLang="en-US" kern="100" dirty="0">
                <a:latin typeface="Century"/>
                <a:ea typeface="ＭＳ 明朝"/>
                <a:cs typeface="Times New Roman"/>
              </a:rPr>
              <a:t>。</a:t>
            </a:r>
            <a:endParaRPr kumimoji="1" lang="ja-JP" altLang="en-US" dirty="0"/>
          </a:p>
        </p:txBody>
      </p:sp>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13</a:t>
            </a:fld>
            <a:endParaRPr kumimoji="1" lang="ja-JP" altLang="en-US"/>
          </a:p>
        </p:txBody>
      </p:sp>
    </p:spTree>
    <p:extLst>
      <p:ext uri="{BB962C8B-B14F-4D97-AF65-F5344CB8AC3E}">
        <p14:creationId xmlns:p14="http://schemas.microsoft.com/office/powerpoint/2010/main" val="203546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2110154" y="328245"/>
          <a:ext cx="13739446" cy="11727671"/>
        </p:xfrm>
        <a:graphic>
          <a:graphicData uri="http://schemas.openxmlformats.org/drawingml/2006/table">
            <a:tbl>
              <a:tblPr/>
              <a:tblGrid>
                <a:gridCol w="1799430">
                  <a:extLst>
                    <a:ext uri="{9D8B030D-6E8A-4147-A177-3AD203B41FA5}">
                      <a16:colId xmlns:a16="http://schemas.microsoft.com/office/drawing/2014/main" val="20000"/>
                    </a:ext>
                  </a:extLst>
                </a:gridCol>
                <a:gridCol w="11940016">
                  <a:extLst>
                    <a:ext uri="{9D8B030D-6E8A-4147-A177-3AD203B41FA5}">
                      <a16:colId xmlns:a16="http://schemas.microsoft.com/office/drawing/2014/main" val="20001"/>
                    </a:ext>
                  </a:extLst>
                </a:gridCol>
              </a:tblGrid>
              <a:tr h="3024555">
                <a:tc>
                  <a:txBody>
                    <a:bodyPr/>
                    <a:lstStyle/>
                    <a:p>
                      <a:pPr algn="r">
                        <a:lnSpc>
                          <a:spcPct val="150000"/>
                        </a:lnSpc>
                        <a:spcAft>
                          <a:spcPts val="0"/>
                        </a:spcAft>
                      </a:pPr>
                      <a:r>
                        <a:rPr lang="en-US" sz="3200" b="1" kern="0" dirty="0">
                          <a:latin typeface="Century"/>
                          <a:ea typeface="HGPｺﾞｼｯｸE"/>
                          <a:cs typeface="Century"/>
                        </a:rPr>
                        <a:t>9:00</a:t>
                      </a:r>
                      <a:endParaRPr lang="ja-JP" sz="3200" b="1" kern="100" dirty="0">
                        <a:latin typeface="Century"/>
                        <a:ea typeface="ＭＳ 明朝"/>
                        <a:cs typeface="Times New Roman"/>
                      </a:endParaRPr>
                    </a:p>
                  </a:txBody>
                  <a:tcPr marL="36195" marR="71755" marT="7175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3035" algn="just">
                        <a:spcAft>
                          <a:spcPts val="0"/>
                        </a:spcAft>
                      </a:pPr>
                      <a:r>
                        <a:rPr lang="ja-JP" sz="3200" b="1" kern="0" dirty="0">
                          <a:solidFill>
                            <a:srgbClr val="FF0000"/>
                          </a:solidFill>
                          <a:latin typeface="Century"/>
                          <a:ea typeface="ＭＳ ゴシック"/>
                          <a:cs typeface="Century"/>
                        </a:rPr>
                        <a:t>①基礎理解</a:t>
                      </a:r>
                      <a:endParaRPr lang="ja-JP" sz="3200" b="1" kern="100" dirty="0">
                        <a:latin typeface="Century"/>
                        <a:ea typeface="ＭＳ 明朝"/>
                        <a:cs typeface="Times New Roman"/>
                      </a:endParaRPr>
                    </a:p>
                    <a:p>
                      <a:pPr indent="304800" algn="just">
                        <a:spcAft>
                          <a:spcPts val="0"/>
                        </a:spcAft>
                      </a:pPr>
                      <a:r>
                        <a:rPr lang="ja-JP" sz="3200" b="1" kern="0" dirty="0">
                          <a:latin typeface="Century"/>
                          <a:ea typeface="HGPｺﾞｼｯｸM"/>
                          <a:cs typeface="Century"/>
                        </a:rPr>
                        <a:t>本科目の目的、修得目標の確認</a:t>
                      </a:r>
                      <a:r>
                        <a:rPr lang="ja-JP" altLang="en-US" sz="3200" b="1" kern="100" dirty="0">
                          <a:latin typeface="Century"/>
                          <a:ea typeface="ＭＳ 明朝"/>
                          <a:cs typeface="Times New Roman"/>
                        </a:rPr>
                        <a:t>、講義の</a:t>
                      </a:r>
                      <a:r>
                        <a:rPr lang="ja-JP" sz="3200" b="1" kern="0" dirty="0">
                          <a:latin typeface="Century"/>
                          <a:ea typeface="HGPｺﾞｼｯｸM"/>
                          <a:cs typeface="Century"/>
                        </a:rPr>
                        <a:t>振り返り</a:t>
                      </a:r>
                      <a:endParaRPr lang="ja-JP" sz="3200" b="1" kern="100" dirty="0">
                        <a:latin typeface="Century"/>
                        <a:ea typeface="ＭＳ 明朝"/>
                        <a:cs typeface="Times New Roman"/>
                      </a:endParaRPr>
                    </a:p>
                    <a:p>
                      <a:pPr indent="306070" algn="just">
                        <a:spcAft>
                          <a:spcPts val="0"/>
                        </a:spcAft>
                      </a:pPr>
                      <a:r>
                        <a:rPr lang="ja-JP" sz="3200" b="1" kern="0" dirty="0">
                          <a:latin typeface="Century"/>
                          <a:ea typeface="HGPｺﾞｼｯｸM"/>
                          <a:cs typeface="Century"/>
                        </a:rPr>
                        <a:t>＜演習＞　</a:t>
                      </a:r>
                      <a:endParaRPr lang="ja-JP" sz="3200" b="1" kern="100" dirty="0">
                        <a:latin typeface="Century"/>
                        <a:ea typeface="ＭＳ 明朝"/>
                        <a:cs typeface="Times New Roman"/>
                      </a:endParaRPr>
                    </a:p>
                    <a:p>
                      <a:pPr indent="457200" algn="just">
                        <a:spcAft>
                          <a:spcPts val="0"/>
                        </a:spcAft>
                      </a:pPr>
                      <a:r>
                        <a:rPr lang="ja-JP" sz="3200" b="1" kern="0" dirty="0">
                          <a:latin typeface="Century"/>
                          <a:ea typeface="HGPｺﾞｼｯｸM"/>
                          <a:cs typeface="Century"/>
                        </a:rPr>
                        <a:t>１．</a:t>
                      </a:r>
                      <a:r>
                        <a:rPr lang="ja-JP" altLang="en-US" sz="3200" b="1" kern="0" dirty="0">
                          <a:latin typeface="Century"/>
                          <a:ea typeface="HGPｺﾞｼｯｸM"/>
                          <a:cs typeface="Century"/>
                        </a:rPr>
                        <a:t>介護支援専門員に必要な援助の基本姿勢</a:t>
                      </a:r>
                      <a:endParaRPr lang="en-US" altLang="ja-JP" sz="3200" b="1" kern="0" dirty="0">
                        <a:latin typeface="Century"/>
                        <a:ea typeface="HGPｺﾞｼｯｸM"/>
                        <a:cs typeface="Century"/>
                      </a:endParaRPr>
                    </a:p>
                    <a:p>
                      <a:pPr indent="457200" algn="just">
                        <a:spcAft>
                          <a:spcPts val="0"/>
                        </a:spcAft>
                      </a:pPr>
                      <a:r>
                        <a:rPr lang="ja-JP" sz="3200" b="1" kern="0" dirty="0">
                          <a:latin typeface="Century"/>
                          <a:ea typeface="HGPｺﾞｼｯｸM"/>
                          <a:cs typeface="Century"/>
                        </a:rPr>
                        <a:t>２．現在の仕事を通じて捉えられる高齢者の医療的課題に関する</a:t>
                      </a:r>
                      <a:endParaRPr lang="en-US" altLang="ja-JP" sz="3200" b="1" kern="0" dirty="0">
                        <a:latin typeface="Century"/>
                        <a:ea typeface="HGPｺﾞｼｯｸM"/>
                        <a:cs typeface="Century"/>
                      </a:endParaRPr>
                    </a:p>
                    <a:p>
                      <a:pPr indent="457200" algn="just">
                        <a:spcAft>
                          <a:spcPts val="0"/>
                        </a:spcAft>
                      </a:pPr>
                      <a:r>
                        <a:rPr lang="ja-JP" altLang="en-US" sz="3200" b="1" kern="0" dirty="0">
                          <a:latin typeface="Century"/>
                          <a:ea typeface="HGPｺﾞｼｯｸM"/>
                          <a:cs typeface="Century"/>
                        </a:rPr>
                        <a:t>　　</a:t>
                      </a:r>
                      <a:r>
                        <a:rPr lang="ja-JP" sz="3200" b="1" kern="0" dirty="0">
                          <a:latin typeface="Century"/>
                          <a:ea typeface="HGPｺﾞｼｯｸM"/>
                          <a:cs typeface="Century"/>
                        </a:rPr>
                        <a:t>連携について意見交換</a:t>
                      </a:r>
                      <a:endParaRPr lang="ja-JP" sz="32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85612">
                <a:tc>
                  <a:txBody>
                    <a:bodyPr/>
                    <a:lstStyle/>
                    <a:p>
                      <a:pPr algn="r">
                        <a:lnSpc>
                          <a:spcPct val="150000"/>
                        </a:lnSpc>
                        <a:spcAft>
                          <a:spcPts val="0"/>
                        </a:spcAft>
                      </a:pPr>
                      <a:r>
                        <a:rPr lang="en-US" sz="3200" b="1" kern="0">
                          <a:latin typeface="Century"/>
                          <a:ea typeface="HGPｺﾞｼｯｸE"/>
                          <a:cs typeface="Century"/>
                        </a:rPr>
                        <a:t>10:00</a:t>
                      </a:r>
                      <a:endParaRPr lang="ja-JP" sz="3200" b="1" kern="100">
                        <a:latin typeface="Century"/>
                        <a:ea typeface="ＭＳ 明朝"/>
                        <a:cs typeface="Times New Roman"/>
                      </a:endParaRPr>
                    </a:p>
                  </a:txBody>
                  <a:tcPr marL="36195" marR="71755" marT="7175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3035" algn="just">
                        <a:spcAft>
                          <a:spcPts val="0"/>
                        </a:spcAft>
                      </a:pPr>
                      <a:r>
                        <a:rPr lang="ja-JP" sz="3200" b="1" kern="0" dirty="0">
                          <a:solidFill>
                            <a:srgbClr val="FF0000"/>
                          </a:solidFill>
                          <a:latin typeface="Century"/>
                          <a:ea typeface="ＭＳ ゴシック"/>
                          <a:cs typeface="Century"/>
                        </a:rPr>
                        <a:t>②「脳血管疾患に関する事例」</a:t>
                      </a:r>
                      <a:endParaRPr lang="ja-JP" sz="3200" b="1" kern="100" dirty="0">
                        <a:latin typeface="Century"/>
                        <a:ea typeface="ＭＳ 明朝"/>
                        <a:cs typeface="Times New Roman"/>
                      </a:endParaRPr>
                    </a:p>
                    <a:p>
                      <a:pPr indent="304800" algn="just">
                        <a:spcAft>
                          <a:spcPts val="0"/>
                        </a:spcAft>
                      </a:pPr>
                      <a:r>
                        <a:rPr lang="ja-JP" sz="3200" b="1" kern="0" dirty="0">
                          <a:latin typeface="Century"/>
                          <a:ea typeface="HGPｺﾞｼｯｸM"/>
                          <a:cs typeface="Century"/>
                        </a:rPr>
                        <a:t>本科目の目的、修得目標の確認、講義の振り返り</a:t>
                      </a:r>
                      <a:endParaRPr lang="ja-JP" sz="3200" b="1" kern="100" dirty="0">
                        <a:latin typeface="Century"/>
                        <a:ea typeface="ＭＳ 明朝"/>
                        <a:cs typeface="Times New Roman"/>
                      </a:endParaRPr>
                    </a:p>
                    <a:p>
                      <a:pPr indent="306070" algn="just">
                        <a:spcAft>
                          <a:spcPts val="0"/>
                        </a:spcAft>
                      </a:pPr>
                      <a:r>
                        <a:rPr lang="ja-JP" sz="3200" b="1" kern="0" dirty="0">
                          <a:solidFill>
                            <a:srgbClr val="000000"/>
                          </a:solidFill>
                          <a:latin typeface="Century"/>
                          <a:ea typeface="HGPｺﾞｼｯｸM"/>
                          <a:cs typeface="Century"/>
                        </a:rPr>
                        <a:t>＜講義＞ケアマネジメント各プロセスにおける留意点</a:t>
                      </a:r>
                      <a:endParaRPr lang="ja-JP" sz="3200" b="1" kern="100" dirty="0">
                        <a:latin typeface="Century"/>
                        <a:ea typeface="ＭＳ 明朝"/>
                        <a:cs typeface="Times New Roman"/>
                      </a:endParaRPr>
                    </a:p>
                    <a:p>
                      <a:pPr indent="609600" algn="just">
                        <a:spcAft>
                          <a:spcPts val="0"/>
                        </a:spcAft>
                      </a:pPr>
                      <a:r>
                        <a:rPr lang="ja-JP" sz="3200" b="1" kern="0" dirty="0">
                          <a:solidFill>
                            <a:srgbClr val="000000"/>
                          </a:solidFill>
                          <a:latin typeface="Century"/>
                          <a:ea typeface="HGPｺﾞｼｯｸM"/>
                          <a:cs typeface="Century"/>
                        </a:rPr>
                        <a:t>演習①　事例の読み込み</a:t>
                      </a:r>
                      <a:endParaRPr lang="en-US" altLang="ja-JP" sz="3200" b="1" kern="0" dirty="0">
                        <a:solidFill>
                          <a:srgbClr val="000000"/>
                        </a:solidFill>
                        <a:latin typeface="Century"/>
                        <a:ea typeface="HGPｺﾞｼｯｸM"/>
                        <a:cs typeface="Century"/>
                      </a:endParaRPr>
                    </a:p>
                    <a:p>
                      <a:pPr indent="609600" algn="just">
                        <a:spcAft>
                          <a:spcPts val="0"/>
                        </a:spcAft>
                      </a:pPr>
                      <a:r>
                        <a:rPr lang="ja-JP" sz="3200" b="1" kern="0" dirty="0">
                          <a:solidFill>
                            <a:srgbClr val="000000"/>
                          </a:solidFill>
                          <a:latin typeface="Century"/>
                          <a:ea typeface="HGPｺﾞｼｯｸM"/>
                          <a:cs typeface="Century"/>
                        </a:rPr>
                        <a:t>講義</a:t>
                      </a:r>
                      <a:r>
                        <a:rPr lang="ja-JP" altLang="en-US" sz="3200" b="1" kern="0" dirty="0">
                          <a:solidFill>
                            <a:srgbClr val="000000"/>
                          </a:solidFill>
                          <a:latin typeface="Century"/>
                          <a:ea typeface="HGPｺﾞｼｯｸM"/>
                          <a:cs typeface="Century"/>
                        </a:rPr>
                        <a:t>②</a:t>
                      </a:r>
                      <a:r>
                        <a:rPr lang="ja-JP" sz="3200" b="1" kern="0" dirty="0">
                          <a:solidFill>
                            <a:srgbClr val="000000"/>
                          </a:solidFill>
                          <a:latin typeface="Century"/>
                          <a:ea typeface="HGPｺﾞｼｯｸM"/>
                          <a:cs typeface="Century"/>
                        </a:rPr>
                        <a:t>：事例の読み込み</a:t>
                      </a:r>
                      <a:endParaRPr lang="ja-JP" sz="3200" b="1" kern="100" dirty="0">
                        <a:latin typeface="Century"/>
                        <a:ea typeface="ＭＳ 明朝"/>
                        <a:cs typeface="Times New Roman"/>
                      </a:endParaRPr>
                    </a:p>
                    <a:p>
                      <a:pPr indent="609600" algn="just">
                        <a:spcAft>
                          <a:spcPts val="0"/>
                        </a:spcAft>
                      </a:pPr>
                      <a:r>
                        <a:rPr lang="ja-JP" sz="3200" b="1" kern="0" dirty="0">
                          <a:solidFill>
                            <a:srgbClr val="000000"/>
                          </a:solidFill>
                          <a:latin typeface="Century"/>
                          <a:ea typeface="HGPｺﾞｼｯｸM"/>
                          <a:cs typeface="Century"/>
                        </a:rPr>
                        <a:t>演習</a:t>
                      </a:r>
                      <a:r>
                        <a:rPr lang="ja-JP" sz="3200" b="1" kern="0" dirty="0">
                          <a:solidFill>
                            <a:srgbClr val="000000"/>
                          </a:solidFill>
                          <a:latin typeface="Century"/>
                          <a:ea typeface="ＭＳ 明朝"/>
                          <a:cs typeface="ＭＳ 明朝"/>
                        </a:rPr>
                        <a:t>②</a:t>
                      </a:r>
                      <a:r>
                        <a:rPr lang="ja-JP" sz="3200" b="1" kern="0" dirty="0">
                          <a:solidFill>
                            <a:srgbClr val="000000"/>
                          </a:solidFill>
                          <a:latin typeface="Century"/>
                          <a:ea typeface="HGPｺﾞｼｯｸM"/>
                          <a:cs typeface="Century"/>
                        </a:rPr>
                        <a:t>　脳血管疾患に関する事例の情報分析と課題抽出　　</a:t>
                      </a:r>
                      <a:endParaRPr lang="ja-JP" sz="3200" b="1" kern="100" dirty="0">
                        <a:latin typeface="Century"/>
                        <a:ea typeface="ＭＳ 明朝"/>
                        <a:cs typeface="Times New Roman"/>
                      </a:endParaRPr>
                    </a:p>
                    <a:p>
                      <a:pPr indent="609600" algn="just">
                        <a:spcAft>
                          <a:spcPts val="0"/>
                        </a:spcAft>
                      </a:pPr>
                      <a:r>
                        <a:rPr lang="ja-JP" sz="3200" b="1" kern="0" dirty="0">
                          <a:latin typeface="Century"/>
                          <a:ea typeface="HGPｺﾞｼｯｸM"/>
                          <a:cs typeface="Century"/>
                        </a:rPr>
                        <a:t>演習③　ニーズ・目標の検討</a:t>
                      </a:r>
                      <a:endParaRPr lang="ja-JP" sz="32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3275">
                <a:tc>
                  <a:txBody>
                    <a:bodyPr/>
                    <a:lstStyle/>
                    <a:p>
                      <a:pPr algn="r">
                        <a:lnSpc>
                          <a:spcPct val="150000"/>
                        </a:lnSpc>
                        <a:spcAft>
                          <a:spcPts val="0"/>
                        </a:spcAft>
                      </a:pPr>
                      <a:r>
                        <a:rPr lang="en-US" sz="2800" b="1" kern="0" dirty="0">
                          <a:latin typeface="Century"/>
                          <a:ea typeface="HGPｺﾞｼｯｸE"/>
                          <a:cs typeface="Century"/>
                        </a:rPr>
                        <a:t>12:30</a:t>
                      </a:r>
                      <a:endParaRPr lang="ja-JP" sz="2800" b="1" kern="100" dirty="0">
                        <a:latin typeface="Century"/>
                        <a:ea typeface="ＭＳ 明朝"/>
                        <a:cs typeface="Times New Roman"/>
                      </a:endParaRPr>
                    </a:p>
                  </a:txBody>
                  <a:tcPr marL="36195" marR="71755" marT="7175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indent="153035" algn="just">
                        <a:lnSpc>
                          <a:spcPct val="150000"/>
                        </a:lnSpc>
                        <a:spcAft>
                          <a:spcPts val="0"/>
                        </a:spcAft>
                      </a:pPr>
                      <a:r>
                        <a:rPr lang="ja-JP" sz="2800" b="1" kern="0" dirty="0">
                          <a:solidFill>
                            <a:srgbClr val="323E4F"/>
                          </a:solidFill>
                          <a:latin typeface="Century"/>
                          <a:ea typeface="HGPｺﾞｼｯｸM"/>
                          <a:cs typeface="Century"/>
                        </a:rPr>
                        <a:t>昼休憩 </a:t>
                      </a:r>
                      <a:endParaRPr lang="ja-JP" sz="28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10002"/>
                  </a:ext>
                </a:extLst>
              </a:tr>
              <a:tr h="3520635">
                <a:tc>
                  <a:txBody>
                    <a:bodyPr/>
                    <a:lstStyle/>
                    <a:p>
                      <a:pPr algn="r">
                        <a:lnSpc>
                          <a:spcPct val="150000"/>
                        </a:lnSpc>
                        <a:spcAft>
                          <a:spcPts val="0"/>
                        </a:spcAft>
                      </a:pPr>
                      <a:r>
                        <a:rPr lang="en-US" sz="3200" b="1" kern="0">
                          <a:latin typeface="Century"/>
                          <a:ea typeface="HGPｺﾞｼｯｸE"/>
                          <a:cs typeface="Century"/>
                        </a:rPr>
                        <a:t>13:15</a:t>
                      </a:r>
                      <a:endParaRPr lang="ja-JP" sz="3200" b="1" kern="100">
                        <a:latin typeface="Century"/>
                        <a:ea typeface="ＭＳ 明朝"/>
                        <a:cs typeface="Times New Roman"/>
                      </a:endParaRPr>
                    </a:p>
                  </a:txBody>
                  <a:tcPr marL="36195" marR="71755" marT="7175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3035" algn="just">
                        <a:spcAft>
                          <a:spcPts val="0"/>
                        </a:spcAft>
                      </a:pPr>
                      <a:r>
                        <a:rPr lang="ja-JP" sz="3200" b="1" kern="0" dirty="0">
                          <a:solidFill>
                            <a:srgbClr val="FF0000"/>
                          </a:solidFill>
                          <a:latin typeface="Century"/>
                          <a:ea typeface="ＭＳ ゴシック"/>
                          <a:cs typeface="Century"/>
                        </a:rPr>
                        <a:t>③「認知症に関する事例」</a:t>
                      </a:r>
                      <a:endParaRPr lang="ja-JP" sz="3200" b="1" kern="100" dirty="0">
                        <a:latin typeface="Century"/>
                        <a:ea typeface="ＭＳ 明朝"/>
                        <a:cs typeface="Times New Roman"/>
                      </a:endParaRPr>
                    </a:p>
                    <a:p>
                      <a:pPr indent="304800" algn="just">
                        <a:spcAft>
                          <a:spcPts val="0"/>
                        </a:spcAft>
                      </a:pPr>
                      <a:r>
                        <a:rPr lang="ja-JP" sz="3200" b="1" kern="0" dirty="0">
                          <a:latin typeface="Century"/>
                          <a:ea typeface="HGPｺﾞｼｯｸM"/>
                          <a:cs typeface="Century"/>
                        </a:rPr>
                        <a:t>本科目の目的、修得目標の確認、講義の振り返り</a:t>
                      </a:r>
                      <a:endParaRPr lang="ja-JP" sz="3200" b="1" kern="100" dirty="0">
                        <a:latin typeface="Century"/>
                        <a:ea typeface="ＭＳ 明朝"/>
                        <a:cs typeface="Times New Roman"/>
                      </a:endParaRPr>
                    </a:p>
                    <a:p>
                      <a:pPr indent="306070" algn="just">
                        <a:spcAft>
                          <a:spcPts val="0"/>
                        </a:spcAft>
                      </a:pPr>
                      <a:r>
                        <a:rPr lang="ja-JP" sz="3200" b="1" kern="0" dirty="0">
                          <a:solidFill>
                            <a:srgbClr val="000000"/>
                          </a:solidFill>
                          <a:latin typeface="Century"/>
                          <a:ea typeface="HGPｺﾞｼｯｸM"/>
                          <a:cs typeface="Century"/>
                        </a:rPr>
                        <a:t>＜講義＞ケアマネジメント各プロセスにおける留意点</a:t>
                      </a:r>
                      <a:endParaRPr lang="ja-JP" sz="3200" b="1" kern="100" dirty="0">
                        <a:latin typeface="Century"/>
                        <a:ea typeface="ＭＳ 明朝"/>
                        <a:cs typeface="Times New Roman"/>
                      </a:endParaRPr>
                    </a:p>
                    <a:p>
                      <a:r>
                        <a:rPr kumimoji="1" lang="ja-JP" altLang="en-US" sz="3200" b="1" kern="1200" dirty="0">
                          <a:solidFill>
                            <a:schemeClr val="tx1"/>
                          </a:solidFill>
                          <a:latin typeface="HGPｺﾞｼｯｸM" pitchFamily="50" charset="-128"/>
                          <a:ea typeface="HGPｺﾞｼｯｸM" pitchFamily="50" charset="-128"/>
                          <a:cs typeface="+mn-cs"/>
                        </a:rPr>
                        <a:t>　　</a:t>
                      </a:r>
                      <a:r>
                        <a:rPr kumimoji="1" lang="ja-JP" altLang="ja-JP" sz="3200" b="1" kern="1200" dirty="0">
                          <a:solidFill>
                            <a:schemeClr val="tx1"/>
                          </a:solidFill>
                          <a:latin typeface="HGPｺﾞｼｯｸM" pitchFamily="50" charset="-128"/>
                          <a:ea typeface="HGPｺﾞｼｯｸM" pitchFamily="50" charset="-128"/>
                          <a:cs typeface="+mn-cs"/>
                        </a:rPr>
                        <a:t>演習①　事例の読み込み、全体像の把握</a:t>
                      </a:r>
                    </a:p>
                    <a:p>
                      <a:r>
                        <a:rPr kumimoji="1" lang="ja-JP" altLang="en-US" sz="3200" b="1" kern="1200" dirty="0">
                          <a:solidFill>
                            <a:schemeClr val="tx1"/>
                          </a:solidFill>
                          <a:latin typeface="HGPｺﾞｼｯｸM" pitchFamily="50" charset="-128"/>
                          <a:ea typeface="HGPｺﾞｼｯｸM" pitchFamily="50" charset="-128"/>
                          <a:cs typeface="+mn-cs"/>
                        </a:rPr>
                        <a:t>　　</a:t>
                      </a:r>
                      <a:r>
                        <a:rPr kumimoji="1" lang="ja-JP" altLang="ja-JP" sz="3200" b="1" kern="1200" dirty="0">
                          <a:solidFill>
                            <a:schemeClr val="tx1"/>
                          </a:solidFill>
                          <a:latin typeface="HGPｺﾞｼｯｸM" pitchFamily="50" charset="-128"/>
                          <a:ea typeface="HGPｺﾞｼｯｸM" pitchFamily="50" charset="-128"/>
                          <a:cs typeface="+mn-cs"/>
                        </a:rPr>
                        <a:t>演習②　望む暮らしの把握</a:t>
                      </a:r>
                    </a:p>
                    <a:p>
                      <a:r>
                        <a:rPr kumimoji="1" lang="ja-JP" altLang="en-US" sz="3200" b="1" kern="1200" dirty="0">
                          <a:solidFill>
                            <a:schemeClr val="tx1"/>
                          </a:solidFill>
                          <a:latin typeface="HGPｺﾞｼｯｸM" pitchFamily="50" charset="-128"/>
                          <a:ea typeface="HGPｺﾞｼｯｸM" pitchFamily="50" charset="-128"/>
                          <a:cs typeface="+mn-cs"/>
                        </a:rPr>
                        <a:t>　　</a:t>
                      </a:r>
                      <a:r>
                        <a:rPr kumimoji="1" lang="ja-JP" altLang="ja-JP" sz="3200" b="1" kern="1200" dirty="0">
                          <a:solidFill>
                            <a:schemeClr val="tx1"/>
                          </a:solidFill>
                          <a:latin typeface="HGPｺﾞｼｯｸM" pitchFamily="50" charset="-128"/>
                          <a:ea typeface="HGPｺﾞｼｯｸM" pitchFamily="50" charset="-128"/>
                          <a:cs typeface="+mn-cs"/>
                        </a:rPr>
                        <a:t>演習③　認知症の人の行動の意味を探る視点</a:t>
                      </a:r>
                    </a:p>
                    <a:p>
                      <a:r>
                        <a:rPr kumimoji="1" lang="ja-JP" altLang="ja-JP" sz="3200" b="1" kern="1200" dirty="0">
                          <a:solidFill>
                            <a:schemeClr val="tx1"/>
                          </a:solidFill>
                          <a:latin typeface="HGPｺﾞｼｯｸM" pitchFamily="50" charset="-128"/>
                          <a:ea typeface="HGPｺﾞｼｯｸM" pitchFamily="50" charset="-128"/>
                          <a:cs typeface="+mn-cs"/>
                        </a:rPr>
                        <a:t>　　演習④　必要な支援の検討</a:t>
                      </a:r>
                      <a:endParaRPr lang="ja-JP" sz="3200" b="1" kern="100" dirty="0">
                        <a:latin typeface="Century"/>
                        <a:ea typeface="ＭＳ 明朝"/>
                        <a:cs typeface="Times New Roman"/>
                      </a:endParaRPr>
                    </a:p>
                    <a:p>
                      <a:pPr indent="304800" algn="just">
                        <a:spcAft>
                          <a:spcPts val="0"/>
                        </a:spcAft>
                      </a:pPr>
                      <a:r>
                        <a:rPr lang="ja-JP" sz="3200" b="1" kern="0" dirty="0">
                          <a:latin typeface="Century"/>
                          <a:ea typeface="HGPｺﾞｼｯｸM"/>
                          <a:cs typeface="Century"/>
                        </a:rPr>
                        <a:t>本科目の目的、修得目標の確認</a:t>
                      </a:r>
                      <a:endParaRPr lang="ja-JP" sz="32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1409">
                <a:tc>
                  <a:txBody>
                    <a:bodyPr/>
                    <a:lstStyle/>
                    <a:p>
                      <a:pPr algn="r">
                        <a:spcAft>
                          <a:spcPts val="0"/>
                        </a:spcAft>
                      </a:pPr>
                      <a:r>
                        <a:rPr lang="en-US" sz="2800" b="1" kern="0" dirty="0">
                          <a:latin typeface="Century"/>
                          <a:ea typeface="HGPｺﾞｼｯｸE"/>
                          <a:cs typeface="Century"/>
                        </a:rPr>
                        <a:t>16:00</a:t>
                      </a:r>
                      <a:endParaRPr lang="ja-JP" sz="2800" b="1" kern="100" dirty="0">
                        <a:latin typeface="Century"/>
                        <a:ea typeface="ＭＳ 明朝"/>
                        <a:cs typeface="Times New Roman"/>
                      </a:endParaRPr>
                    </a:p>
                  </a:txBody>
                  <a:tcPr marL="36195" marR="71755" marT="7175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2400" algn="just">
                        <a:spcAft>
                          <a:spcPts val="0"/>
                        </a:spcAft>
                      </a:pPr>
                      <a:r>
                        <a:rPr lang="ja-JP" sz="2800" b="1" kern="0" dirty="0">
                          <a:latin typeface="Century"/>
                          <a:ea typeface="HGPｺﾞｼｯｸM"/>
                          <a:cs typeface="Century"/>
                        </a:rPr>
                        <a:t>終了　 </a:t>
                      </a:r>
                      <a:endParaRPr lang="ja-JP" sz="28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25" name="Rectangle 1"/>
          <p:cNvSpPr>
            <a:spLocks noChangeArrowheads="1"/>
          </p:cNvSpPr>
          <p:nvPr/>
        </p:nvSpPr>
        <p:spPr bwMode="auto">
          <a:xfrm>
            <a:off x="0" y="408057"/>
            <a:ext cx="16256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7800" algn="l" defTabSz="914400" rtl="0" eaLnBrk="1" fontAlgn="base" latinLnBrk="0" hangingPunct="1">
              <a:lnSpc>
                <a:spcPct val="100000"/>
              </a:lnSpc>
              <a:spcBef>
                <a:spcPct val="0"/>
              </a:spcBef>
              <a:spcAft>
                <a:spcPct val="0"/>
              </a:spcAft>
              <a:buClrTx/>
              <a:buSzTx/>
              <a:buFontTx/>
              <a:buNone/>
              <a:tabLst/>
            </a:pPr>
            <a:r>
              <a:rPr kumimoji="1" lang="ja-JP" altLang="ja-JP" sz="4000" b="1" i="0" u="none" strike="noStrike" cap="none" normalizeH="0" baseline="0" dirty="0">
                <a:ln>
                  <a:noFill/>
                </a:ln>
                <a:solidFill>
                  <a:schemeClr val="tx1"/>
                </a:solidFill>
                <a:effectLst/>
                <a:latin typeface="ＭＳ Ｐゴシック" pitchFamily="50" charset="-128"/>
                <a:ea typeface="ＭＳ Ｐゴシック" pitchFamily="50" charset="-128"/>
                <a:cs typeface="Century" pitchFamily="18" charset="0"/>
              </a:rPr>
              <a:t>【</a:t>
            </a:r>
            <a:r>
              <a:rPr kumimoji="1" lang="ja-JP" sz="4000" b="1" i="0" u="none" strike="noStrike" cap="none" normalizeH="0" baseline="0" dirty="0">
                <a:ln>
                  <a:noFill/>
                </a:ln>
                <a:solidFill>
                  <a:schemeClr val="tx1"/>
                </a:solidFill>
                <a:effectLst/>
                <a:latin typeface="ＭＳ Ｐゴシック" pitchFamily="50" charset="-128"/>
                <a:ea typeface="ＭＳ Ｐゴシック" pitchFamily="50" charset="-128"/>
                <a:cs typeface="Century" pitchFamily="18" charset="0"/>
              </a:rPr>
              <a:t>日程</a:t>
            </a:r>
            <a:r>
              <a:rPr kumimoji="1" lang="ja-JP" altLang="ja-JP" sz="4000" b="1" i="0" u="none" strike="noStrike" cap="none" normalizeH="0" baseline="0" dirty="0">
                <a:ln>
                  <a:noFill/>
                </a:ln>
                <a:solidFill>
                  <a:schemeClr val="tx1"/>
                </a:solidFill>
                <a:effectLst/>
                <a:latin typeface="ＭＳ Ｐゴシック" pitchFamily="50" charset="-128"/>
                <a:ea typeface="ＭＳ Ｐゴシック" pitchFamily="50" charset="-128"/>
                <a:cs typeface="Century" pitchFamily="18" charset="0"/>
              </a:rPr>
              <a:t>】</a:t>
            </a:r>
            <a:endParaRPr kumimoji="1" lang="ja-JP" altLang="ja-JP" sz="4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フローチャート : カード 5"/>
          <p:cNvSpPr/>
          <p:nvPr/>
        </p:nvSpPr>
        <p:spPr>
          <a:xfrm>
            <a:off x="13688997" y="342862"/>
            <a:ext cx="2277834" cy="1251475"/>
          </a:xfrm>
          <a:prstGeom prst="flowChartPunchedCard">
            <a:avLst/>
          </a:prstGeom>
          <a:solidFill>
            <a:srgbClr val="FFFF99"/>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effectLst>
                  <a:outerShdw blurRad="38100" dist="38100" dir="2700000" algn="tl">
                    <a:srgbClr val="000000">
                      <a:alpha val="43137"/>
                    </a:srgbClr>
                  </a:outerShdw>
                </a:effectLst>
              </a:rPr>
              <a:t>ワークシート</a:t>
            </a:r>
            <a:endParaRPr kumimoji="1" lang="en-US" altLang="ja-JP" sz="2800" b="1" dirty="0">
              <a:solidFill>
                <a:srgbClr val="FF0000"/>
              </a:solidFill>
              <a:effectLst>
                <a:outerShdw blurRad="38100" dist="38100" dir="2700000" algn="tl">
                  <a:srgbClr val="000000">
                    <a:alpha val="43137"/>
                  </a:srgbClr>
                </a:outerShdw>
              </a:effectLst>
            </a:endParaRPr>
          </a:p>
          <a:p>
            <a:pPr algn="ctr"/>
            <a:r>
              <a:rPr kumimoji="1" lang="ja-JP" altLang="en-US" sz="2800" b="1" dirty="0">
                <a:solidFill>
                  <a:srgbClr val="FF0000"/>
                </a:solidFill>
                <a:effectLst>
                  <a:outerShdw blurRad="38100" dist="38100" dir="2700000" algn="tl">
                    <a:srgbClr val="000000">
                      <a:alpha val="43137"/>
                    </a:srgbClr>
                  </a:outerShdw>
                </a:effectLst>
              </a:rPr>
              <a:t>Ｐ</a:t>
            </a:r>
            <a:r>
              <a:rPr lang="ja-JP" altLang="en-US" sz="2800" b="1" dirty="0">
                <a:solidFill>
                  <a:srgbClr val="FF0000"/>
                </a:solidFill>
                <a:effectLst>
                  <a:outerShdw blurRad="38100" dist="38100" dir="2700000" algn="tl">
                    <a:srgbClr val="000000">
                      <a:alpha val="43137"/>
                    </a:srgbClr>
                  </a:outerShdw>
                </a:effectLst>
              </a:rPr>
              <a:t>４５</a:t>
            </a:r>
            <a:endParaRPr kumimoji="1" lang="en-US" altLang="ja-JP" sz="28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09011" y="770021"/>
            <a:ext cx="12079706" cy="3047999"/>
          </a:xfrm>
          <a:solidFill>
            <a:schemeClr val="bg1"/>
          </a:solidFill>
          <a:ln w="76200">
            <a:solidFill>
              <a:srgbClr val="00B0F0"/>
            </a:solidFill>
          </a:ln>
        </p:spPr>
        <p:txBody>
          <a:bodyPr anchor="ctr" anchorCtr="0">
            <a:normAutofit/>
          </a:bodyPr>
          <a:lstStyle/>
          <a:p>
            <a:r>
              <a:rPr lang="ja-JP" altLang="en-US" sz="6000" dirty="0"/>
              <a:t>介護</a:t>
            </a:r>
            <a:r>
              <a:rPr kumimoji="1" lang="ja-JP" altLang="en-US" sz="6000" dirty="0"/>
              <a:t>支援専門員研修</a:t>
            </a:r>
            <a:br>
              <a:rPr kumimoji="1" lang="en-US" altLang="ja-JP" sz="1800" dirty="0"/>
            </a:br>
            <a:br>
              <a:rPr kumimoji="1" lang="en-US" altLang="ja-JP" sz="1800" dirty="0"/>
            </a:br>
            <a:r>
              <a:rPr lang="ja-JP" altLang="en-US" sz="6000" dirty="0">
                <a:solidFill>
                  <a:srgbClr val="FF0066"/>
                </a:solidFill>
                <a:effectLst>
                  <a:outerShdw blurRad="38100" dist="38100" dir="2700000" algn="tl">
                    <a:srgbClr val="000000">
                      <a:alpha val="43137"/>
                    </a:srgbClr>
                  </a:outerShdw>
                </a:effectLst>
              </a:rPr>
              <a:t>小規模研修３</a:t>
            </a:r>
            <a:endParaRPr kumimoji="1" lang="ja-JP" altLang="en-US" sz="6000" dirty="0">
              <a:solidFill>
                <a:srgbClr val="FF0066"/>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818148" y="4523874"/>
            <a:ext cx="14790821" cy="6914147"/>
          </a:xfrm>
          <a:solidFill>
            <a:schemeClr val="accent4">
              <a:lumMod val="20000"/>
              <a:lumOff val="80000"/>
            </a:schemeClr>
          </a:solidFill>
        </p:spPr>
        <p:txBody>
          <a:bodyPr>
            <a:normAutofit/>
          </a:bodyPr>
          <a:lstStyle/>
          <a:p>
            <a:pPr>
              <a:lnSpc>
                <a:spcPct val="70000"/>
              </a:lnSpc>
            </a:pPr>
            <a:endParaRPr lang="en-US" altLang="ja-JP" b="1" dirty="0">
              <a:solidFill>
                <a:srgbClr val="FF0000"/>
              </a:solidFill>
            </a:endParaRPr>
          </a:p>
          <a:p>
            <a:pPr>
              <a:lnSpc>
                <a:spcPct val="70000"/>
              </a:lnSpc>
            </a:pPr>
            <a:endParaRPr lang="en-US" altLang="ja-JP" b="1" dirty="0">
              <a:solidFill>
                <a:srgbClr val="FF0000"/>
              </a:solidFill>
            </a:endParaRPr>
          </a:p>
          <a:p>
            <a:pPr>
              <a:lnSpc>
                <a:spcPct val="70000"/>
              </a:lnSpc>
            </a:pPr>
            <a:r>
              <a:rPr lang="ja-JP" altLang="en-US" sz="6000" b="1" dirty="0">
                <a:solidFill>
                  <a:srgbClr val="FF0000"/>
                </a:solidFill>
              </a:rPr>
              <a:t>ケアマネジメントの展開事例演習</a:t>
            </a:r>
            <a:endParaRPr lang="en-US" altLang="ja-JP" sz="6000" b="1" dirty="0">
              <a:solidFill>
                <a:srgbClr val="FF0000"/>
              </a:solidFill>
            </a:endParaRPr>
          </a:p>
          <a:p>
            <a:pPr>
              <a:lnSpc>
                <a:spcPct val="70000"/>
              </a:lnSpc>
            </a:pPr>
            <a:endParaRPr lang="en-US" altLang="ja-JP" sz="1600" b="1" dirty="0">
              <a:solidFill>
                <a:srgbClr val="FF0000"/>
              </a:solidFill>
            </a:endParaRPr>
          </a:p>
          <a:p>
            <a:pPr>
              <a:lnSpc>
                <a:spcPct val="70000"/>
              </a:lnSpc>
            </a:pPr>
            <a:endParaRPr lang="en-US" altLang="ja-JP" sz="1600" b="1" dirty="0">
              <a:solidFill>
                <a:srgbClr val="FF0000"/>
              </a:solidFill>
            </a:endParaRPr>
          </a:p>
          <a:p>
            <a:pPr algn="l">
              <a:lnSpc>
                <a:spcPct val="100000"/>
              </a:lnSpc>
            </a:pPr>
            <a:r>
              <a:rPr lang="ja-JP" altLang="en-US" sz="6000" b="1" dirty="0">
                <a:solidFill>
                  <a:schemeClr val="accent5">
                    <a:lumMod val="75000"/>
                  </a:schemeClr>
                </a:solidFill>
                <a:latin typeface="HGPｺﾞｼｯｸM" panose="020B0600000000000000" pitchFamily="50" charset="-128"/>
                <a:ea typeface="HGPｺﾞｼｯｸM" panose="020B0600000000000000" pitchFamily="50" charset="-128"/>
              </a:rPr>
              <a:t>　　　　　　　　</a:t>
            </a:r>
            <a:r>
              <a:rPr lang="ja-JP" altLang="en-US" sz="8800" b="1" dirty="0">
                <a:solidFill>
                  <a:schemeClr val="accent5">
                    <a:lumMod val="75000"/>
                  </a:schemeClr>
                </a:solidFill>
                <a:latin typeface="HGPｺﾞｼｯｸM" panose="020B0600000000000000" pitchFamily="50" charset="-128"/>
                <a:ea typeface="HGPｺﾞｼｯｸM" panose="020B0600000000000000" pitchFamily="50" charset="-128"/>
              </a:rPr>
              <a:t>　</a:t>
            </a:r>
            <a:r>
              <a:rPr lang="zh-TW" altLang="en-US" sz="8800" b="1" dirty="0">
                <a:solidFill>
                  <a:schemeClr val="accent5">
                    <a:lumMod val="75000"/>
                  </a:schemeClr>
                </a:solidFill>
                <a:latin typeface="HGPｺﾞｼｯｸM" panose="020B0600000000000000" pitchFamily="50" charset="-128"/>
                <a:ea typeface="HGPｺﾞｼｯｸM" panose="020B0600000000000000" pitchFamily="50" charset="-128"/>
              </a:rPr>
              <a:t>「基礎理解」</a:t>
            </a:r>
            <a:endParaRPr lang="en-US" altLang="zh-TW" sz="8800" b="1" dirty="0">
              <a:solidFill>
                <a:schemeClr val="accent5">
                  <a:lumMod val="75000"/>
                </a:schemeClr>
              </a:solidFill>
              <a:latin typeface="HGPｺﾞｼｯｸM" panose="020B0600000000000000" pitchFamily="50" charset="-128"/>
              <a:ea typeface="HGPｺﾞｼｯｸM" panose="020B0600000000000000" pitchFamily="50" charset="-128"/>
            </a:endParaRPr>
          </a:p>
          <a:p>
            <a:pPr algn="l">
              <a:lnSpc>
                <a:spcPct val="100000"/>
              </a:lnSpc>
            </a:pPr>
            <a:r>
              <a:rPr lang="ja-JP" altLang="en-US" sz="6000" b="1" dirty="0">
                <a:solidFill>
                  <a:schemeClr val="accent5">
                    <a:lumMod val="75000"/>
                  </a:schemeClr>
                </a:solidFill>
                <a:latin typeface="HGPｺﾞｼｯｸM" panose="020B0600000000000000" pitchFamily="50" charset="-128"/>
                <a:ea typeface="HGPｺﾞｼｯｸM" panose="020B0600000000000000" pitchFamily="50" charset="-128"/>
              </a:rPr>
              <a:t>　　　　　</a:t>
            </a:r>
            <a:endParaRPr lang="en-US" altLang="ja-JP" sz="5400" b="1" dirty="0">
              <a:solidFill>
                <a:srgbClr val="FF0000"/>
              </a:solidFill>
            </a:endParaRPr>
          </a:p>
          <a:p>
            <a:pPr>
              <a:lnSpc>
                <a:spcPct val="70000"/>
              </a:lnSpc>
            </a:pPr>
            <a:endParaRPr lang="en-US" altLang="ja-JP" sz="5400" b="1" dirty="0">
              <a:solidFill>
                <a:srgbClr val="FF0000"/>
              </a:solidFill>
            </a:endParaRPr>
          </a:p>
          <a:p>
            <a:pPr>
              <a:lnSpc>
                <a:spcPct val="70000"/>
              </a:lnSpc>
            </a:pPr>
            <a:endParaRPr lang="ja-JP" altLang="en-US" sz="5400" b="1" dirty="0">
              <a:solidFill>
                <a:srgbClr val="FF0000"/>
              </a:solidFill>
            </a:endParaRPr>
          </a:p>
        </p:txBody>
      </p:sp>
    </p:spTree>
    <p:extLst>
      <p:ext uri="{BB962C8B-B14F-4D97-AF65-F5344CB8AC3E}">
        <p14:creationId xmlns:p14="http://schemas.microsoft.com/office/powerpoint/2010/main" val="179606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3175" y="591388"/>
            <a:ext cx="14630400" cy="2032000"/>
          </a:xfrm>
          <a:solidFill>
            <a:schemeClr val="accent1">
              <a:lumMod val="40000"/>
              <a:lumOff val="60000"/>
            </a:schemeClr>
          </a:solidFill>
        </p:spPr>
        <p:txBody>
          <a:bodyPr/>
          <a:lstStyle/>
          <a:p>
            <a:pPr algn="ctr"/>
            <a:r>
              <a:rPr kumimoji="1" lang="ja-JP" altLang="en-US" dirty="0"/>
              <a:t>本科目の目的</a:t>
            </a:r>
          </a:p>
        </p:txBody>
      </p:sp>
      <p:sp>
        <p:nvSpPr>
          <p:cNvPr id="5" name="コンテンツ プレースホルダー 4"/>
          <p:cNvSpPr>
            <a:spLocks noGrp="1"/>
          </p:cNvSpPr>
          <p:nvPr>
            <p:ph idx="1"/>
          </p:nvPr>
        </p:nvSpPr>
        <p:spPr/>
        <p:txBody>
          <a:bodyPr/>
          <a:lstStyle/>
          <a:p>
            <a:pPr marL="0" indent="0">
              <a:buNone/>
            </a:pPr>
            <a:endParaRPr lang="en-US" altLang="ja-JP" kern="100" dirty="0">
              <a:latin typeface="Century"/>
              <a:ea typeface="ＭＳ 明朝"/>
              <a:cs typeface="Times New Roman"/>
            </a:endParaRPr>
          </a:p>
          <a:p>
            <a:pPr marL="0" indent="0">
              <a:buNone/>
            </a:pPr>
            <a:r>
              <a:rPr lang="ja-JP" altLang="en-US" kern="100" dirty="0">
                <a:latin typeface="Century"/>
                <a:ea typeface="ＭＳ 明朝"/>
                <a:cs typeface="Times New Roman"/>
              </a:rPr>
              <a:t>ケアマネジメントは高齢者の生理、心理、生活環境などの構造的な理解に基づいて行われることが重要であることを理解する。</a:t>
            </a:r>
            <a:endParaRPr lang="en-US" altLang="ja-JP" kern="100" dirty="0">
              <a:latin typeface="Century"/>
              <a:ea typeface="ＭＳ 明朝"/>
              <a:cs typeface="Times New Roman"/>
            </a:endParaRPr>
          </a:p>
          <a:p>
            <a:pPr marL="0" indent="0">
              <a:buNone/>
            </a:pPr>
            <a:r>
              <a:rPr lang="ja-JP" altLang="en-US" kern="100" dirty="0">
                <a:latin typeface="Century"/>
                <a:ea typeface="ＭＳ 明朝"/>
                <a:cs typeface="Times New Roman"/>
              </a:rPr>
              <a:t>そのうえで、初任者が最低限の実践力を修得する際の基本的視点の一つである疾患・症候群別のケアマネジメントを理解することの有効性を認識する。</a:t>
            </a:r>
            <a:endParaRPr lang="en-US" altLang="ja-JP" kern="100" dirty="0">
              <a:latin typeface="Century"/>
              <a:ea typeface="ＭＳ 明朝"/>
              <a:cs typeface="Times New Roman"/>
            </a:endParaRP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4</a:t>
            </a:fld>
            <a:endParaRPr kumimoji="1" lang="ja-JP" altLang="en-US"/>
          </a:p>
        </p:txBody>
      </p:sp>
    </p:spTree>
    <p:extLst>
      <p:ext uri="{BB962C8B-B14F-4D97-AF65-F5344CB8AC3E}">
        <p14:creationId xmlns:p14="http://schemas.microsoft.com/office/powerpoint/2010/main" val="160033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pPr algn="ctr"/>
            <a:r>
              <a:rPr kumimoji="1" lang="ja-JP" altLang="en-US" dirty="0"/>
              <a:t>本科目の</a:t>
            </a:r>
            <a:r>
              <a:rPr lang="ja-JP" altLang="en-US" dirty="0"/>
              <a:t>修得</a:t>
            </a:r>
            <a:r>
              <a:rPr kumimoji="1" lang="ja-JP" altLang="en-US" dirty="0"/>
              <a:t>目標</a:t>
            </a:r>
          </a:p>
        </p:txBody>
      </p:sp>
      <p:sp>
        <p:nvSpPr>
          <p:cNvPr id="3" name="コンテンツ プレースホルダー 2"/>
          <p:cNvSpPr>
            <a:spLocks noGrp="1"/>
          </p:cNvSpPr>
          <p:nvPr>
            <p:ph idx="1"/>
          </p:nvPr>
        </p:nvSpPr>
        <p:spPr>
          <a:xfrm>
            <a:off x="720968" y="3518663"/>
            <a:ext cx="14814063" cy="8430629"/>
          </a:xfrm>
        </p:spPr>
        <p:txBody>
          <a:bodyPr>
            <a:normAutofit fontScale="92500" lnSpcReduction="10000"/>
          </a:bodyPr>
          <a:lstStyle/>
          <a:p>
            <a:pPr marL="0" indent="0">
              <a:buNone/>
            </a:pPr>
            <a:r>
              <a:rPr lang="ja-JP" altLang="ja-JP" kern="100" dirty="0">
                <a:latin typeface="+mj-ea"/>
                <a:ea typeface="+mj-ea"/>
                <a:cs typeface="Times New Roman"/>
              </a:rPr>
              <a:t>①</a:t>
            </a:r>
            <a:r>
              <a:rPr lang="ja-JP" altLang="en-US" kern="100" dirty="0">
                <a:latin typeface="+mj-ea"/>
                <a:ea typeface="+mj-ea"/>
                <a:cs typeface="Times New Roman"/>
              </a:rPr>
              <a:t>ケアマネジメントを必要とする高齢者を取り巻く背景</a:t>
            </a:r>
            <a:endParaRPr lang="en-US" altLang="ja-JP" kern="100" dirty="0">
              <a:latin typeface="+mj-ea"/>
              <a:ea typeface="+mj-ea"/>
              <a:cs typeface="Times New Roman"/>
            </a:endParaRPr>
          </a:p>
          <a:p>
            <a:pPr marL="0" indent="0">
              <a:buNone/>
            </a:pPr>
            <a:r>
              <a:rPr lang="ja-JP" altLang="en-US" kern="100" dirty="0">
                <a:latin typeface="+mj-ea"/>
                <a:ea typeface="+mj-ea"/>
                <a:cs typeface="Times New Roman"/>
              </a:rPr>
              <a:t>　や特性について説明できる。</a:t>
            </a:r>
            <a:endParaRPr lang="en-US" altLang="ja-JP" kern="100" dirty="0">
              <a:latin typeface="+mj-ea"/>
              <a:ea typeface="+mj-ea"/>
              <a:cs typeface="Times New Roman"/>
            </a:endParaRPr>
          </a:p>
          <a:p>
            <a:pPr marL="0" indent="0">
              <a:buNone/>
            </a:pPr>
            <a:r>
              <a:rPr kumimoji="1" lang="ja-JP" altLang="en-US" kern="100" dirty="0">
                <a:latin typeface="+mj-ea"/>
                <a:ea typeface="+mj-ea"/>
                <a:cs typeface="Times New Roman"/>
              </a:rPr>
              <a:t>②高齢者にみられる整理、心理、生活環境等の関係性</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　</a:t>
            </a:r>
            <a:r>
              <a:rPr kumimoji="1" lang="ja-JP" altLang="en-US" kern="100" dirty="0">
                <a:latin typeface="+mj-ea"/>
                <a:ea typeface="+mj-ea"/>
                <a:cs typeface="Times New Roman"/>
              </a:rPr>
              <a:t>について説明できる。</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③ケアプラン作成のためのプロセスに沿って、支援に</a:t>
            </a:r>
            <a:endParaRPr lang="en-US" altLang="ja-JP" kern="100" dirty="0">
              <a:latin typeface="+mj-ea"/>
              <a:ea typeface="+mj-ea"/>
              <a:cs typeface="Times New Roman"/>
            </a:endParaRPr>
          </a:p>
          <a:p>
            <a:pPr marL="0" indent="0">
              <a:buNone/>
            </a:pPr>
            <a:r>
              <a:rPr lang="ja-JP" altLang="en-US" kern="100" dirty="0">
                <a:latin typeface="+mj-ea"/>
                <a:ea typeface="+mj-ea"/>
                <a:cs typeface="Times New Roman"/>
              </a:rPr>
              <a:t>　あたってのポイントについて説明できる。</a:t>
            </a:r>
            <a:endParaRPr lang="en-US" altLang="ja-JP" kern="100" dirty="0">
              <a:latin typeface="+mj-ea"/>
              <a:ea typeface="+mj-ea"/>
              <a:cs typeface="Times New Roman"/>
            </a:endParaRPr>
          </a:p>
          <a:p>
            <a:pPr marL="0" indent="0">
              <a:buNone/>
            </a:pPr>
            <a:r>
              <a:rPr kumimoji="1" lang="ja-JP" altLang="en-US" kern="100" dirty="0">
                <a:latin typeface="+mj-ea"/>
                <a:ea typeface="+mj-ea"/>
                <a:cs typeface="Times New Roman"/>
              </a:rPr>
              <a:t>④高齢者の自己決定を尊重したケアマネジメントを実施</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　</a:t>
            </a:r>
            <a:r>
              <a:rPr kumimoji="1" lang="ja-JP" altLang="en-US" kern="100" dirty="0">
                <a:latin typeface="+mj-ea"/>
                <a:ea typeface="+mj-ea"/>
                <a:cs typeface="Times New Roman"/>
              </a:rPr>
              <a:t>できる。</a:t>
            </a:r>
            <a:endParaRPr kumimoji="1" lang="en-US" altLang="ja-JP" kern="100" dirty="0">
              <a:latin typeface="+mj-ea"/>
              <a:ea typeface="+mj-ea"/>
              <a:cs typeface="Times New Roman"/>
            </a:endParaRPr>
          </a:p>
          <a:p>
            <a:pPr marL="0" indent="0">
              <a:buNone/>
            </a:pPr>
            <a:r>
              <a:rPr lang="ja-JP" altLang="en-US" kern="100" dirty="0">
                <a:latin typeface="+mj-ea"/>
                <a:ea typeface="+mj-ea"/>
                <a:cs typeface="Times New Roman"/>
              </a:rPr>
              <a:t>⑤高齢者に多い代表的な疾患や症候群別ケアマネジメント</a:t>
            </a:r>
            <a:endParaRPr lang="en-US" altLang="ja-JP" kern="100" dirty="0">
              <a:latin typeface="+mj-ea"/>
              <a:ea typeface="+mj-ea"/>
              <a:cs typeface="Times New Roman"/>
            </a:endParaRPr>
          </a:p>
          <a:p>
            <a:pPr marL="0" indent="0">
              <a:buNone/>
            </a:pPr>
            <a:r>
              <a:rPr lang="ja-JP" altLang="en-US" kern="100" dirty="0">
                <a:latin typeface="+mj-ea"/>
                <a:ea typeface="+mj-ea"/>
                <a:cs typeface="Times New Roman"/>
              </a:rPr>
              <a:t>　を学ぶことの有効性について説明できる</a:t>
            </a:r>
            <a:r>
              <a:rPr lang="ja-JP" altLang="en-US" kern="100" dirty="0">
                <a:latin typeface="Century"/>
                <a:ea typeface="ＭＳ 明朝"/>
                <a:cs typeface="Times New Roman"/>
              </a:rPr>
              <a:t>。</a:t>
            </a:r>
            <a:endParaRPr kumimoji="1" lang="ja-JP" altLang="en-US" dirty="0"/>
          </a:p>
        </p:txBody>
      </p:sp>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5</a:t>
            </a:fld>
            <a:endParaRPr kumimoji="1" lang="ja-JP" altLang="en-US"/>
          </a:p>
        </p:txBody>
      </p:sp>
    </p:spTree>
    <p:extLst>
      <p:ext uri="{BB962C8B-B14F-4D97-AF65-F5344CB8AC3E}">
        <p14:creationId xmlns:p14="http://schemas.microsoft.com/office/powerpoint/2010/main" val="203546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847417"/>
            <a:ext cx="14630400" cy="1920213"/>
          </a:xfrm>
          <a:solidFill>
            <a:schemeClr val="accent1">
              <a:lumMod val="40000"/>
              <a:lumOff val="60000"/>
            </a:schemeClr>
          </a:solidFill>
        </p:spPr>
        <p:txBody>
          <a:bodyPr/>
          <a:lstStyle/>
          <a:p>
            <a:pPr algn="ctr"/>
            <a:r>
              <a:rPr kumimoji="1" lang="ja-JP" altLang="en-US" dirty="0"/>
              <a:t>本科目のスケジュール　</a:t>
            </a:r>
          </a:p>
        </p:txBody>
      </p:sp>
      <p:sp>
        <p:nvSpPr>
          <p:cNvPr id="3" name="スライド番号プレースホルダー 2"/>
          <p:cNvSpPr>
            <a:spLocks noGrp="1"/>
          </p:cNvSpPr>
          <p:nvPr>
            <p:ph type="sldNum" sz="quarter" idx="12"/>
          </p:nvPr>
        </p:nvSpPr>
        <p:spPr/>
        <p:txBody>
          <a:bodyPr/>
          <a:lstStyle/>
          <a:p>
            <a:fld id="{9F8524E6-B2B5-4881-B86F-F6ECDF80A2A9}" type="slidenum">
              <a:rPr kumimoji="1" lang="ja-JP" altLang="en-US" smtClean="0"/>
              <a:pPr/>
              <a:t>6</a:t>
            </a:fld>
            <a:endParaRPr kumimoji="1" lang="ja-JP" altLang="en-US"/>
          </a:p>
        </p:txBody>
      </p:sp>
      <p:sp>
        <p:nvSpPr>
          <p:cNvPr id="4" name="テキスト ボックス 3"/>
          <p:cNvSpPr txBox="1"/>
          <p:nvPr/>
        </p:nvSpPr>
        <p:spPr>
          <a:xfrm>
            <a:off x="2222231" y="3454543"/>
            <a:ext cx="11905323" cy="8094524"/>
          </a:xfrm>
          <a:prstGeom prst="rect">
            <a:avLst/>
          </a:prstGeom>
          <a:noFill/>
        </p:spPr>
        <p:txBody>
          <a:bodyPr wrap="square" rtlCol="0">
            <a:spAutoFit/>
          </a:bodyPr>
          <a:lstStyle/>
          <a:p>
            <a:r>
              <a:rPr lang="ja-JP" altLang="en-US" sz="6400" dirty="0"/>
              <a:t>９：００～　　　修得目標の確認</a:t>
            </a:r>
            <a:endParaRPr lang="en-US" altLang="ja-JP" sz="6400" dirty="0"/>
          </a:p>
          <a:p>
            <a:r>
              <a:rPr lang="ja-JP" altLang="en-US" sz="6400" dirty="0"/>
              <a:t>　　　　　</a:t>
            </a:r>
            <a:r>
              <a:rPr lang="ja-JP" altLang="en-US" sz="7200" dirty="0"/>
              <a:t>　　　</a:t>
            </a:r>
            <a:r>
              <a:rPr lang="ja-JP" altLang="en-US" sz="6400" dirty="0"/>
              <a:t>前講義の振り返り</a:t>
            </a:r>
            <a:endParaRPr lang="en-US" altLang="ja-JP" sz="6400" dirty="0"/>
          </a:p>
          <a:p>
            <a:r>
              <a:rPr lang="ja-JP" altLang="en-US" sz="6400" dirty="0"/>
              <a:t>９：１０～　　　ワーク①</a:t>
            </a:r>
            <a:endParaRPr lang="en-US" altLang="ja-JP" sz="6400" dirty="0"/>
          </a:p>
          <a:p>
            <a:r>
              <a:rPr lang="ja-JP" altLang="en-US" sz="6400" dirty="0"/>
              <a:t>９：２０～　　　ワーク②</a:t>
            </a:r>
            <a:endParaRPr lang="en-US" altLang="ja-JP" sz="6400" dirty="0"/>
          </a:p>
          <a:p>
            <a:r>
              <a:rPr lang="ja-JP" altLang="en-US" sz="6400" dirty="0"/>
              <a:t>９：３０～　　　解説・まとめ</a:t>
            </a:r>
            <a:endParaRPr lang="en-US" altLang="ja-JP" sz="6400" dirty="0"/>
          </a:p>
          <a:p>
            <a:r>
              <a:rPr lang="ja-JP" altLang="en-US" sz="6400" dirty="0"/>
              <a:t>９：４０～　　　講義</a:t>
            </a:r>
            <a:endParaRPr lang="en-US" altLang="ja-JP" sz="6400" dirty="0"/>
          </a:p>
          <a:p>
            <a:r>
              <a:rPr lang="ja-JP" altLang="en-US" sz="6400" dirty="0"/>
              <a:t>９：４５～　　　研修記録シート記載</a:t>
            </a:r>
            <a:endParaRPr lang="en-US" altLang="ja-JP" sz="6400" dirty="0"/>
          </a:p>
          <a:p>
            <a:r>
              <a:rPr lang="ja-JP" altLang="en-US" sz="6400" dirty="0"/>
              <a:t>９：５０　　　　</a:t>
            </a:r>
            <a:r>
              <a:rPr lang="ja-JP" altLang="en-US" sz="1778" dirty="0"/>
              <a:t>　</a:t>
            </a:r>
            <a:r>
              <a:rPr lang="ja-JP" altLang="en-US" sz="6400" dirty="0"/>
              <a:t>終了</a:t>
            </a:r>
            <a:endParaRPr lang="ja-JP" altLang="en-US" sz="4978" dirty="0"/>
          </a:p>
        </p:txBody>
      </p:sp>
    </p:spTree>
    <p:extLst>
      <p:ext uri="{BB962C8B-B14F-4D97-AF65-F5344CB8AC3E}">
        <p14:creationId xmlns:p14="http://schemas.microsoft.com/office/powerpoint/2010/main" val="229359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2769" y="4869422"/>
            <a:ext cx="14020800" cy="2356556"/>
          </a:xfrm>
          <a:solidFill>
            <a:schemeClr val="accent1">
              <a:lumMod val="40000"/>
              <a:lumOff val="60000"/>
            </a:schemeClr>
          </a:solidFill>
        </p:spPr>
        <p:txBody>
          <a:bodyPr/>
          <a:lstStyle/>
          <a:p>
            <a:pPr algn="ctr"/>
            <a:r>
              <a:rPr kumimoji="1" lang="ja-JP" altLang="en-US" dirty="0"/>
              <a:t>前回講義の振り返り</a:t>
            </a:r>
          </a:p>
        </p:txBody>
      </p:sp>
      <p:sp>
        <p:nvSpPr>
          <p:cNvPr id="3" name="スライド番号プレースホルダー 2"/>
          <p:cNvSpPr>
            <a:spLocks noGrp="1"/>
          </p:cNvSpPr>
          <p:nvPr>
            <p:ph type="sldNum" sz="quarter" idx="12"/>
          </p:nvPr>
        </p:nvSpPr>
        <p:spPr>
          <a:xfrm>
            <a:off x="11712398" y="11216570"/>
            <a:ext cx="3793067" cy="649111"/>
          </a:xfrm>
        </p:spPr>
        <p:txBody>
          <a:bodyPr/>
          <a:lstStyle/>
          <a:p>
            <a:fld id="{9F8524E6-B2B5-4881-B86F-F6ECDF80A2A9}" type="slidenum">
              <a:rPr kumimoji="1" lang="ja-JP" altLang="en-US" smtClean="0"/>
              <a:pPr/>
              <a:t>7</a:t>
            </a:fld>
            <a:endParaRPr kumimoji="1" lang="ja-JP" altLang="en-US"/>
          </a:p>
        </p:txBody>
      </p:sp>
    </p:spTree>
    <p:extLst>
      <p:ext uri="{BB962C8B-B14F-4D97-AF65-F5344CB8AC3E}">
        <p14:creationId xmlns:p14="http://schemas.microsoft.com/office/powerpoint/2010/main" val="237029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1"/>
          <p:cNvSpPr>
            <a:spLocks noChangeArrowheads="1"/>
          </p:cNvSpPr>
          <p:nvPr/>
        </p:nvSpPr>
        <p:spPr bwMode="auto">
          <a:xfrm>
            <a:off x="3458094" y="74548"/>
            <a:ext cx="12797906" cy="1600440"/>
          </a:xfrm>
          <a:prstGeom prst="rect">
            <a:avLst/>
          </a:prstGeom>
          <a:solidFill>
            <a:schemeClr val="accent6">
              <a:lumMod val="20000"/>
              <a:lumOff val="80000"/>
            </a:schemeClr>
          </a:solidFill>
          <a:ln>
            <a:noFill/>
          </a:ln>
          <a:effectLst/>
        </p:spPr>
        <p:txBody>
          <a:bodyPr vert="horz" wrap="square" lIns="91440" tIns="45721" rIns="91440" bIns="45721"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　ワークシート①　</a:t>
            </a:r>
            <a:endParaRPr kumimoji="0" lang="en-US" altLang="ja-JP" sz="44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0" lang="ja-JP" altLang="ja-JP" sz="5400" b="1" dirty="0">
                <a:latin typeface="ＭＳ ゴシック" panose="020B0609070205080204" pitchFamily="49" charset="-128"/>
                <a:ea typeface="ＭＳ ゴシック" panose="020B0609070205080204" pitchFamily="49" charset="-128"/>
                <a:cs typeface="Times New Roman" panose="02020603050405020304" pitchFamily="18" charset="0"/>
              </a:rPr>
              <a:t>介護支援専門員に必要な援助の基本姿勢</a:t>
            </a:r>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4400" dirty="0"/>
          </a:p>
        </p:txBody>
      </p:sp>
      <p:sp>
        <p:nvSpPr>
          <p:cNvPr id="4" name="正方形/長方形 3"/>
          <p:cNvSpPr/>
          <p:nvPr/>
        </p:nvSpPr>
        <p:spPr>
          <a:xfrm>
            <a:off x="0" y="15390"/>
            <a:ext cx="3458094" cy="1584000"/>
          </a:xfrm>
          <a:prstGeom prst="rect">
            <a:avLst/>
          </a:prstGeom>
          <a:solidFill>
            <a:srgbClr val="0070C0"/>
          </a:solidFill>
        </p:spPr>
        <p:txBody>
          <a:bodyPr wrap="square" anchor="ctr" anchorCtr="1">
            <a:spAutoFit/>
          </a:bodyPr>
          <a:lstStyle/>
          <a:p>
            <a:r>
              <a:rPr lang="zh-TW" altLang="en-US" sz="4000" dirty="0">
                <a:solidFill>
                  <a:schemeClr val="bg1"/>
                </a:solidFill>
                <a:latin typeface="HGP創英角ﾎﾟｯﾌﾟ体" panose="040B0A00000000000000" pitchFamily="50" charset="-128"/>
                <a:ea typeface="HGP創英角ﾎﾟｯﾌﾟ体" panose="040B0A00000000000000" pitchFamily="50" charset="-128"/>
              </a:rPr>
              <a:t>「基礎理解」</a:t>
            </a:r>
          </a:p>
        </p:txBody>
      </p:sp>
      <p:sp>
        <p:nvSpPr>
          <p:cNvPr id="5" name="コンテンツ プレースホルダー 2"/>
          <p:cNvSpPr txBox="1">
            <a:spLocks/>
          </p:cNvSpPr>
          <p:nvPr/>
        </p:nvSpPr>
        <p:spPr>
          <a:xfrm>
            <a:off x="833069" y="5509846"/>
            <a:ext cx="15105678" cy="634240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5689" dirty="0"/>
              <a:t>「高齢者がどのような疾患や障害であっても、私たち介護支援専門員はどのような基本姿勢で援助にあたることが必要か、考えてみましょう」</a:t>
            </a:r>
            <a:endParaRPr lang="en-US" altLang="ja-JP" sz="5689" dirty="0"/>
          </a:p>
          <a:p>
            <a:pPr marL="0" indent="0">
              <a:buNone/>
            </a:pPr>
            <a:endParaRPr lang="en-US" altLang="ja-JP" sz="5689" dirty="0"/>
          </a:p>
          <a:p>
            <a:pPr marL="0" indent="0">
              <a:buNone/>
            </a:pPr>
            <a:r>
              <a:rPr lang="ja-JP" altLang="en-US" sz="5689" dirty="0"/>
              <a:t>　　●　グループワーク　（</a:t>
            </a:r>
            <a:r>
              <a:rPr lang="ja-JP" altLang="en-US" sz="5689" dirty="0">
                <a:solidFill>
                  <a:srgbClr val="FF0000"/>
                </a:solidFill>
              </a:rPr>
              <a:t>１０分</a:t>
            </a:r>
            <a:r>
              <a:rPr lang="ja-JP" altLang="en-US" sz="5689" dirty="0"/>
              <a:t>）</a:t>
            </a:r>
            <a:endParaRPr lang="en-US" altLang="ja-JP" sz="5689" dirty="0"/>
          </a:p>
          <a:p>
            <a:pPr marL="0" indent="0">
              <a:buNone/>
            </a:pPr>
            <a:r>
              <a:rPr lang="ja-JP" altLang="en-US" sz="5689" dirty="0"/>
              <a:t>　　　　</a:t>
            </a:r>
            <a:endParaRPr lang="en-US" altLang="ja-JP" sz="5689" dirty="0"/>
          </a:p>
        </p:txBody>
      </p:sp>
      <p:sp>
        <p:nvSpPr>
          <p:cNvPr id="6" name="フローチャート : カード 5"/>
          <p:cNvSpPr/>
          <p:nvPr/>
        </p:nvSpPr>
        <p:spPr>
          <a:xfrm>
            <a:off x="13337305" y="4196860"/>
            <a:ext cx="2629526" cy="1125415"/>
          </a:xfrm>
          <a:prstGeom prst="flowChartPunchedCard">
            <a:avLst/>
          </a:prstGeom>
          <a:solidFill>
            <a:srgbClr val="FFFF99"/>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rPr>
              <a:t>ワークシート</a:t>
            </a:r>
            <a:endParaRPr kumimoji="1" lang="en-US" altLang="ja-JP" sz="3200" b="1" dirty="0">
              <a:solidFill>
                <a:srgbClr val="FF0000"/>
              </a:solidFill>
            </a:endParaRPr>
          </a:p>
          <a:p>
            <a:pPr algn="ctr"/>
            <a:r>
              <a:rPr kumimoji="1" lang="ja-JP" altLang="en-US" sz="3200" b="1" dirty="0">
                <a:solidFill>
                  <a:srgbClr val="FF0000"/>
                </a:solidFill>
              </a:rPr>
              <a:t>Ｐ４６</a:t>
            </a:r>
          </a:p>
        </p:txBody>
      </p:sp>
      <p:sp>
        <p:nvSpPr>
          <p:cNvPr id="1026" name="AutoShape 2"/>
          <p:cNvSpPr>
            <a:spLocks noChangeArrowheads="1"/>
          </p:cNvSpPr>
          <p:nvPr/>
        </p:nvSpPr>
        <p:spPr bwMode="auto">
          <a:xfrm>
            <a:off x="1359877" y="2086708"/>
            <a:ext cx="13669108" cy="1758461"/>
          </a:xfrm>
          <a:prstGeom prst="roundRect">
            <a:avLst>
              <a:gd name="adj" fmla="val 16667"/>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a:t>
            </a:r>
            <a:r>
              <a:rPr kumimoji="1" lang="ja-JP" altLang="en-US"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修得目標</a:t>
            </a:r>
            <a:r>
              <a:rPr kumimoji="1" lang="en-US" altLang="ja-JP"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】④</a:t>
            </a:r>
            <a:r>
              <a:rPr kumimoji="1" lang="ja-JP" altLang="en-US" sz="4800" b="0" i="0" u="none" strike="noStrike" cap="none" normalizeH="0" baseline="0" dirty="0">
                <a:ln>
                  <a:noFill/>
                </a:ln>
                <a:solidFill>
                  <a:srgbClr val="F79646"/>
                </a:solidFill>
                <a:effectLst/>
                <a:latin typeface="ＭＳ ゴシック" pitchFamily="49" charset="-128"/>
                <a:ea typeface="ＭＳ ゴシック" pitchFamily="49" charset="-128"/>
                <a:cs typeface="ＭＳ Ｐゴシック" pitchFamily="50" charset="-128"/>
              </a:rPr>
              <a:t>　</a:t>
            </a:r>
            <a:r>
              <a:rPr kumimoji="1" lang="ja-JP" altLang="en-US" sz="4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高齢者の自己決定を尊重した</a:t>
            </a:r>
            <a:endParaRPr kumimoji="1" lang="en-US" altLang="ja-JP" sz="4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4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4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ケアマネジメントを実施できる</a:t>
            </a:r>
            <a:endParaRPr kumimoji="1" lang="ja-JP" sz="4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84868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Rectangle 1"/>
          <p:cNvSpPr>
            <a:spLocks noChangeArrowheads="1"/>
          </p:cNvSpPr>
          <p:nvPr/>
        </p:nvSpPr>
        <p:spPr bwMode="auto">
          <a:xfrm>
            <a:off x="0" y="-76944"/>
            <a:ext cx="16256000" cy="1600440"/>
          </a:xfrm>
          <a:prstGeom prst="rect">
            <a:avLst/>
          </a:prstGeom>
          <a:solidFill>
            <a:schemeClr val="accent6">
              <a:lumMod val="20000"/>
              <a:lumOff val="80000"/>
            </a:schemeClr>
          </a:solidFill>
          <a:ln>
            <a:noFill/>
          </a:ln>
          <a:effectLst/>
        </p:spPr>
        <p:txBody>
          <a:bodyPr vert="horz" wrap="square" lIns="91440" tIns="45721" rIns="91440" bIns="45721"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　ワークシート</a:t>
            </a:r>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②</a:t>
            </a:r>
            <a:r>
              <a:rPr kumimoji="0" lang="ja-JP" altLang="ja-JP" sz="44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en-US" altLang="ja-JP" sz="44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en-US" sz="5400" dirty="0">
                <a:latin typeface="ＭＳ ゴシック" panose="020B0609070205080204" pitchFamily="49" charset="-128"/>
                <a:ea typeface="ＭＳ ゴシック" panose="020B0609070205080204" pitchFamily="49" charset="-128"/>
                <a:cs typeface="Times New Roman" panose="02020603050405020304" pitchFamily="18" charset="0"/>
              </a:rPr>
              <a:t>医療的課題に関する意見交換</a:t>
            </a:r>
            <a:r>
              <a:rPr kumimoji="0" lang="ja-JP" altLang="en-US" sz="44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4400" b="1" dirty="0">
                <a:solidFill>
                  <a:srgbClr val="FF0000"/>
                </a:solidFill>
              </a:rPr>
              <a:t>　</a:t>
            </a:r>
            <a:endParaRPr kumimoji="0" lang="ja-JP" altLang="ja-JP" sz="4400" dirty="0">
              <a:solidFill>
                <a:srgbClr val="FF0000"/>
              </a:solidFill>
            </a:endParaRPr>
          </a:p>
        </p:txBody>
      </p:sp>
      <p:sp>
        <p:nvSpPr>
          <p:cNvPr id="5" name="正方形/長方形 4"/>
          <p:cNvSpPr/>
          <p:nvPr/>
        </p:nvSpPr>
        <p:spPr>
          <a:xfrm>
            <a:off x="0" y="0"/>
            <a:ext cx="3458094" cy="1512000"/>
          </a:xfrm>
          <a:prstGeom prst="rect">
            <a:avLst/>
          </a:prstGeom>
          <a:solidFill>
            <a:srgbClr val="0070C0"/>
          </a:solidFill>
        </p:spPr>
        <p:txBody>
          <a:bodyPr wrap="square" anchor="ctr" anchorCtr="1">
            <a:spAutoFit/>
          </a:bodyPr>
          <a:lstStyle/>
          <a:p>
            <a:r>
              <a:rPr lang="zh-TW" altLang="en-US" sz="4000" dirty="0">
                <a:solidFill>
                  <a:schemeClr val="bg1"/>
                </a:solidFill>
                <a:latin typeface="HGP創英角ﾎﾟｯﾌﾟ体" panose="040B0A00000000000000" pitchFamily="50" charset="-128"/>
                <a:ea typeface="HGP創英角ﾎﾟｯﾌﾟ体" panose="040B0A00000000000000" pitchFamily="50" charset="-128"/>
              </a:rPr>
              <a:t>「基礎理解」</a:t>
            </a:r>
          </a:p>
        </p:txBody>
      </p:sp>
      <p:sp>
        <p:nvSpPr>
          <p:cNvPr id="6" name="正方形/長方形 5"/>
          <p:cNvSpPr/>
          <p:nvPr/>
        </p:nvSpPr>
        <p:spPr>
          <a:xfrm>
            <a:off x="224589" y="1548818"/>
            <a:ext cx="1723549" cy="707886"/>
          </a:xfrm>
          <a:prstGeom prst="rect">
            <a:avLst/>
          </a:prstGeom>
        </p:spPr>
        <p:txBody>
          <a:bodyPr wrap="none">
            <a:spAutoFit/>
          </a:bodyPr>
          <a:lstStyle/>
          <a:p>
            <a:r>
              <a:rPr kumimoji="0" lang="ja-JP" altLang="ja-JP" sz="40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40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4000" dirty="0"/>
          </a:p>
        </p:txBody>
      </p:sp>
      <p:sp>
        <p:nvSpPr>
          <p:cNvPr id="7" name="コンテンツ プレースホルダー 2"/>
          <p:cNvSpPr txBox="1">
            <a:spLocks/>
          </p:cNvSpPr>
          <p:nvPr/>
        </p:nvSpPr>
        <p:spPr>
          <a:xfrm>
            <a:off x="575161" y="5931876"/>
            <a:ext cx="15361707" cy="5834869"/>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5689" dirty="0"/>
              <a:t>「高齢者の医療的課題に関する多職種連携において、介護支援専門員に求められる役割を考えてみましょう。その際、現在の仕事を通じて介護支援専門員に対して求めている内容も参考にしてみましょう。」</a:t>
            </a:r>
            <a:endParaRPr lang="en-US" altLang="ja-JP" sz="5689" dirty="0"/>
          </a:p>
          <a:p>
            <a:pPr marL="0" indent="0">
              <a:buNone/>
            </a:pPr>
            <a:endParaRPr lang="en-US" altLang="ja-JP" sz="1800" dirty="0"/>
          </a:p>
          <a:p>
            <a:pPr marL="0" indent="0">
              <a:buNone/>
            </a:pPr>
            <a:r>
              <a:rPr lang="ja-JP" altLang="en-US" sz="5689" dirty="0"/>
              <a:t>　　　　●　グループワーク　（</a:t>
            </a:r>
            <a:r>
              <a:rPr lang="ja-JP" altLang="en-US" sz="5689" dirty="0">
                <a:solidFill>
                  <a:srgbClr val="FF0000"/>
                </a:solidFill>
              </a:rPr>
              <a:t>１０分</a:t>
            </a:r>
            <a:r>
              <a:rPr lang="ja-JP" altLang="en-US" sz="5689" dirty="0"/>
              <a:t>）</a:t>
            </a:r>
            <a:endParaRPr lang="en-US" altLang="ja-JP" sz="5689" dirty="0"/>
          </a:p>
        </p:txBody>
      </p:sp>
      <p:sp>
        <p:nvSpPr>
          <p:cNvPr id="8" name="フローチャート : カード 7"/>
          <p:cNvSpPr/>
          <p:nvPr/>
        </p:nvSpPr>
        <p:spPr>
          <a:xfrm>
            <a:off x="13313859" y="9753600"/>
            <a:ext cx="2629526" cy="1242646"/>
          </a:xfrm>
          <a:prstGeom prst="flowChartPunchedCard">
            <a:avLst/>
          </a:prstGeom>
          <a:solidFill>
            <a:srgbClr val="FFFF99"/>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rPr>
              <a:t>ワークシート</a:t>
            </a:r>
            <a:endParaRPr kumimoji="1" lang="en-US" altLang="ja-JP" sz="3200" b="1" dirty="0">
              <a:solidFill>
                <a:srgbClr val="FF0000"/>
              </a:solidFill>
            </a:endParaRPr>
          </a:p>
          <a:p>
            <a:pPr algn="ctr"/>
            <a:r>
              <a:rPr kumimoji="1" lang="ja-JP" altLang="en-US" sz="3200" b="1" dirty="0">
                <a:solidFill>
                  <a:srgbClr val="FF0000"/>
                </a:solidFill>
              </a:rPr>
              <a:t>Ｐ４６</a:t>
            </a:r>
          </a:p>
        </p:txBody>
      </p:sp>
      <p:sp>
        <p:nvSpPr>
          <p:cNvPr id="2050" name="AutoShape 2"/>
          <p:cNvSpPr>
            <a:spLocks noChangeArrowheads="1"/>
          </p:cNvSpPr>
          <p:nvPr/>
        </p:nvSpPr>
        <p:spPr bwMode="auto">
          <a:xfrm>
            <a:off x="1078524" y="1679332"/>
            <a:ext cx="14794523" cy="4018084"/>
          </a:xfrm>
          <a:prstGeom prst="roundRect">
            <a:avLst>
              <a:gd name="adj" fmla="val 8309"/>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a:t>
            </a:r>
            <a:r>
              <a:rPr kumimoji="1" lang="ja-JP" altLang="en-US"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修得目標</a:t>
            </a:r>
            <a:r>
              <a:rPr kumimoji="1" lang="en-US" altLang="ja-JP"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a:t>
            </a:r>
          </a:p>
          <a:p>
            <a:pPr lvl="1" algn="just" fontAlgn="base">
              <a:spcBef>
                <a:spcPct val="0"/>
              </a:spcBef>
              <a:spcAft>
                <a:spcPct val="0"/>
              </a:spcAft>
            </a:pPr>
            <a:r>
              <a:rPr kumimoji="1" lang="ja-JP" altLang="en-US" sz="36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　</a:t>
            </a:r>
            <a:r>
              <a:rPr kumimoji="1" lang="en-US" altLang="ja-JP" sz="4800" b="0" i="0" u="none" strike="noStrike" cap="none" normalizeH="0" baseline="0" dirty="0">
                <a:ln>
                  <a:noFill/>
                </a:ln>
                <a:solidFill>
                  <a:srgbClr val="808080"/>
                </a:solidFill>
                <a:effectLst/>
                <a:latin typeface="ＭＳ ゴシック" pitchFamily="49" charset="-128"/>
                <a:ea typeface="ＭＳ ゴシック" pitchFamily="49" charset="-128"/>
                <a:cs typeface="ＭＳ Ｐゴシック" pitchFamily="50" charset="-128"/>
              </a:rPr>
              <a:t>③</a:t>
            </a:r>
            <a:r>
              <a:rPr lang="ja-JP" altLang="ja-JP" sz="4800" dirty="0">
                <a:solidFill>
                  <a:srgbClr val="D60093"/>
                </a:solidFill>
              </a:rPr>
              <a:t>　</a:t>
            </a:r>
            <a:r>
              <a:rPr kumimoji="1" lang="ja-JP" altLang="en-US" sz="4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ケアプラン作成のためのプロセスに沿って、</a:t>
            </a:r>
          </a:p>
          <a:p>
            <a:pPr marL="914400" marR="0" lvl="2" indent="0" algn="just" defTabSz="914400" rtl="0" eaLnBrk="1" fontAlgn="base" latinLnBrk="0" hangingPunct="1">
              <a:lnSpc>
                <a:spcPct val="100000"/>
              </a:lnSpc>
              <a:spcBef>
                <a:spcPct val="0"/>
              </a:spcBef>
              <a:spcAft>
                <a:spcPct val="0"/>
              </a:spcAft>
              <a:buClrTx/>
              <a:buSzTx/>
              <a:buFontTx/>
              <a:buNone/>
              <a:tabLst/>
            </a:pPr>
            <a:r>
              <a:rPr kumimoji="1" lang="ja-JP" altLang="en-US" sz="4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　支援にあたってのポイントについて説明できる</a:t>
            </a:r>
            <a:endParaRPr lang="en-US" altLang="ja-JP" sz="4800" dirty="0">
              <a:solidFill>
                <a:srgbClr val="CC0066"/>
              </a:solidFill>
              <a:latin typeface="ＭＳ ゴシック" pitchFamily="49" charset="-128"/>
              <a:ea typeface="ＭＳ ゴシック" pitchFamily="49" charset="-128"/>
              <a:cs typeface="ＭＳ Ｐゴシック" pitchFamily="50" charset="-128"/>
            </a:endParaRPr>
          </a:p>
          <a:p>
            <a:pPr marL="914400" marR="0" lvl="2" indent="0" algn="just" defTabSz="914400" rtl="0" eaLnBrk="1" fontAlgn="base" latinLnBrk="0" hangingPunct="1">
              <a:lnSpc>
                <a:spcPct val="100000"/>
              </a:lnSpc>
              <a:spcBef>
                <a:spcPct val="0"/>
              </a:spcBef>
              <a:spcAft>
                <a:spcPct val="0"/>
              </a:spcAft>
              <a:buClrTx/>
              <a:buSzTx/>
              <a:buFontTx/>
              <a:buNone/>
              <a:tabLst/>
            </a:pPr>
            <a:r>
              <a:rPr lang="ja-JP" altLang="ja-JP" sz="4800" dirty="0">
                <a:solidFill>
                  <a:schemeClr val="bg1">
                    <a:lumMod val="50000"/>
                  </a:schemeClr>
                </a:solidFill>
              </a:rPr>
              <a:t>⑤</a:t>
            </a:r>
            <a:r>
              <a:rPr lang="ja-JP" altLang="ja-JP" sz="4800" dirty="0">
                <a:solidFill>
                  <a:srgbClr val="D60093"/>
                </a:solidFill>
              </a:rPr>
              <a:t>　高齢者に多い代表的な疾患や症候群別ケアマネ</a:t>
            </a:r>
            <a:endParaRPr lang="en-US" altLang="ja-JP" sz="4800" dirty="0">
              <a:solidFill>
                <a:srgbClr val="D60093"/>
              </a:solidFill>
            </a:endParaRPr>
          </a:p>
          <a:p>
            <a:pPr marL="914400" marR="0" lvl="2" indent="0" algn="just" defTabSz="914400" rtl="0" eaLnBrk="1" fontAlgn="base" latinLnBrk="0" hangingPunct="1">
              <a:lnSpc>
                <a:spcPct val="100000"/>
              </a:lnSpc>
              <a:spcBef>
                <a:spcPct val="0"/>
              </a:spcBef>
              <a:spcAft>
                <a:spcPct val="0"/>
              </a:spcAft>
              <a:buClrTx/>
              <a:buSzTx/>
              <a:buFontTx/>
              <a:buNone/>
              <a:tabLst/>
            </a:pPr>
            <a:r>
              <a:rPr lang="ja-JP" altLang="en-US" sz="4800" dirty="0">
                <a:solidFill>
                  <a:srgbClr val="D60093"/>
                </a:solidFill>
              </a:rPr>
              <a:t>　</a:t>
            </a:r>
            <a:r>
              <a:rPr lang="ja-JP" altLang="ja-JP" sz="4800" dirty="0">
                <a:solidFill>
                  <a:srgbClr val="D60093"/>
                </a:solidFill>
              </a:rPr>
              <a:t>ジメントを学ぶことの有効性について説明できる。</a:t>
            </a:r>
          </a:p>
          <a:p>
            <a:pPr marL="914400" marR="0" lvl="2" indent="0" algn="just" defTabSz="914400" rtl="0" eaLnBrk="1" fontAlgn="base" latinLnBrk="0" hangingPunct="1">
              <a:lnSpc>
                <a:spcPct val="100000"/>
              </a:lnSpc>
              <a:spcBef>
                <a:spcPct val="0"/>
              </a:spcBef>
              <a:spcAft>
                <a:spcPct val="0"/>
              </a:spcAft>
              <a:buClrTx/>
              <a:buSzTx/>
              <a:buFontTx/>
              <a:buNone/>
              <a:tabLst/>
            </a:pPr>
            <a:endParaRPr kumimoji="1" lang="en-US" altLang="ja-JP" sz="4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914400" marR="0" lvl="2" indent="0" algn="just" defTabSz="914400" rtl="0" eaLnBrk="1" fontAlgn="base" latinLnBrk="0" hangingPunct="1">
              <a:lnSpc>
                <a:spcPct val="100000"/>
              </a:lnSpc>
              <a:spcBef>
                <a:spcPct val="0"/>
              </a:spcBef>
              <a:spcAft>
                <a:spcPct val="0"/>
              </a:spcAft>
              <a:buClrTx/>
              <a:buSzTx/>
              <a:buFontTx/>
              <a:buNone/>
              <a:tabLst/>
            </a:pPr>
            <a:endParaRPr kumimoji="1" lang="ja-JP" sz="4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6761934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1141</Words>
  <Application>Microsoft Office PowerPoint</Application>
  <PresentationFormat>ユーザー設定</PresentationFormat>
  <Paragraphs>151</Paragraphs>
  <Slides>13</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HGPｺﾞｼｯｸM</vt:lpstr>
      <vt:lpstr>HGP創英角ﾎﾟｯﾌﾟ体</vt:lpstr>
      <vt:lpstr>ＭＳ Ｐゴシック</vt:lpstr>
      <vt:lpstr>ＭＳ ゴシック</vt:lpstr>
      <vt:lpstr>Arial</vt:lpstr>
      <vt:lpstr>Calibri</vt:lpstr>
      <vt:lpstr>Calibri Light</vt:lpstr>
      <vt:lpstr>Century</vt:lpstr>
      <vt:lpstr>Office テーマ</vt:lpstr>
      <vt:lpstr>介護支援専門員研修            小規模研修３</vt:lpstr>
      <vt:lpstr>PowerPoint プレゼンテーション</vt:lpstr>
      <vt:lpstr>介護支援専門員研修  小規模研修３</vt:lpstr>
      <vt:lpstr>本科目の目的</vt:lpstr>
      <vt:lpstr>本科目の修得目標</vt:lpstr>
      <vt:lpstr>本科目のスケジュール　</vt:lpstr>
      <vt:lpstr>前回講義の振り返り</vt:lpstr>
      <vt:lpstr>PowerPoint プレゼンテーション</vt:lpstr>
      <vt:lpstr>PowerPoint プレゼンテーション</vt:lpstr>
      <vt:lpstr>PowerPoint プレゼンテーション</vt:lpstr>
      <vt:lpstr>PowerPoint プレゼンテーション</vt:lpstr>
      <vt:lpstr>研修記録シートの記入</vt:lpstr>
      <vt:lpstr>本科目の修得目標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県社協</dc:creator>
  <cp:lastModifiedBy>知伯 平田</cp:lastModifiedBy>
  <cp:revision>37</cp:revision>
  <dcterms:created xsi:type="dcterms:W3CDTF">2017-02-14T06:13:16Z</dcterms:created>
  <dcterms:modified xsi:type="dcterms:W3CDTF">2024-01-02T13:25:21Z</dcterms:modified>
</cp:coreProperties>
</file>