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5"/>
  </p:notesMasterIdLst>
  <p:sldIdLst>
    <p:sldId id="263" r:id="rId2"/>
    <p:sldId id="289" r:id="rId3"/>
    <p:sldId id="288" r:id="rId4"/>
    <p:sldId id="283" r:id="rId5"/>
    <p:sldId id="282" r:id="rId6"/>
    <p:sldId id="293" r:id="rId7"/>
    <p:sldId id="318" r:id="rId8"/>
    <p:sldId id="307" r:id="rId9"/>
    <p:sldId id="309" r:id="rId10"/>
    <p:sldId id="310" r:id="rId11"/>
    <p:sldId id="308" r:id="rId12"/>
    <p:sldId id="315" r:id="rId13"/>
    <p:sldId id="316" r:id="rId14"/>
    <p:sldId id="313" r:id="rId15"/>
    <p:sldId id="314" r:id="rId16"/>
    <p:sldId id="317" r:id="rId17"/>
    <p:sldId id="300" r:id="rId18"/>
    <p:sldId id="301" r:id="rId19"/>
    <p:sldId id="302" r:id="rId20"/>
    <p:sldId id="303" r:id="rId21"/>
    <p:sldId id="287" r:id="rId22"/>
    <p:sldId id="291" r:id="rId23"/>
    <p:sldId id="306" r:id="rId24"/>
  </p:sldIdLst>
  <p:sldSz cx="16256000" cy="12192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40" userDrawn="1">
          <p15:clr>
            <a:srgbClr val="A4A3A4"/>
          </p15:clr>
        </p15:guide>
        <p15:guide id="2" pos="5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A46"/>
    <a:srgbClr val="B8E08C"/>
    <a:srgbClr val="FFCCFF"/>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49" d="100"/>
          <a:sy n="49" d="100"/>
        </p:scale>
        <p:origin x="1382" y="29"/>
      </p:cViewPr>
      <p:guideLst>
        <p:guide orient="horz" pos="3840"/>
        <p:guide pos="5120"/>
      </p:guideLst>
    </p:cSldViewPr>
  </p:slideViewPr>
  <p:notesTextViewPr>
    <p:cViewPr>
      <p:scale>
        <a:sx n="1" d="1"/>
        <a:sy n="1" d="1"/>
      </p:scale>
      <p:origin x="0" y="0"/>
    </p:cViewPr>
  </p:notesTextViewPr>
  <p:sorterViewPr>
    <p:cViewPr>
      <p:scale>
        <a:sx n="60" d="100"/>
        <a:sy n="60" d="100"/>
      </p:scale>
      <p:origin x="0" y="274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25AC24-8FD2-44A2-AD17-92671899765F}" type="datetimeFigureOut">
              <a:rPr kumimoji="1" lang="ja-JP" altLang="en-US" smtClean="0"/>
              <a:pPr/>
              <a:t>2024/1/2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753ADD-941C-488B-AAA5-66A986F230ED}" type="slidenum">
              <a:rPr kumimoji="1" lang="ja-JP" altLang="en-US" smtClean="0"/>
              <a:pPr/>
              <a:t>‹#›</a:t>
            </a:fld>
            <a:endParaRPr kumimoji="1" lang="ja-JP" altLang="en-US"/>
          </a:p>
        </p:txBody>
      </p:sp>
    </p:spTree>
    <p:extLst>
      <p:ext uri="{BB962C8B-B14F-4D97-AF65-F5344CB8AC3E}">
        <p14:creationId xmlns:p14="http://schemas.microsoft.com/office/powerpoint/2010/main" val="133041842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36600" y="363538"/>
            <a:ext cx="4967288" cy="3727450"/>
          </a:xfrm>
        </p:spPr>
      </p:sp>
      <p:sp>
        <p:nvSpPr>
          <p:cNvPr id="3" name="ノート プレースホルダー 2"/>
          <p:cNvSpPr>
            <a:spLocks noGrp="1"/>
          </p:cNvSpPr>
          <p:nvPr>
            <p:ph type="body" idx="1"/>
          </p:nvPr>
        </p:nvSpPr>
        <p:spPr>
          <a:xfrm>
            <a:off x="727637" y="4351973"/>
            <a:ext cx="5821088" cy="5439968"/>
          </a:xfrm>
        </p:spPr>
        <p:txBody>
          <a:bodyPr lIns="0" tIns="0" rIns="0" bIns="0"/>
          <a:lstStyle/>
          <a:p>
            <a:endParaRPr kumimoji="1" lang="ja-JP" altLang="en-US" dirty="0"/>
          </a:p>
        </p:txBody>
      </p:sp>
    </p:spTree>
    <p:extLst>
      <p:ext uri="{BB962C8B-B14F-4D97-AF65-F5344CB8AC3E}">
        <p14:creationId xmlns:p14="http://schemas.microsoft.com/office/powerpoint/2010/main" val="2179845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2C00001-1C43-4AD7-B4BB-0323EB21235D}" type="slidenum">
              <a:rPr kumimoji="1" lang="ja-JP" altLang="en-US" smtClean="0"/>
              <a:pPr/>
              <a:t>14</a:t>
            </a:fld>
            <a:endParaRPr kumimoji="1" lang="ja-JP" altLang="en-US"/>
          </a:p>
        </p:txBody>
      </p:sp>
    </p:spTree>
    <p:extLst>
      <p:ext uri="{BB962C8B-B14F-4D97-AF65-F5344CB8AC3E}">
        <p14:creationId xmlns:p14="http://schemas.microsoft.com/office/powerpoint/2010/main" val="42418427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2C00001-1C43-4AD7-B4BB-0323EB21235D}" type="slidenum">
              <a:rPr kumimoji="1" lang="ja-JP" altLang="en-US" smtClean="0"/>
              <a:pPr/>
              <a:t>15</a:t>
            </a:fld>
            <a:endParaRPr kumimoji="1" lang="ja-JP" altLang="en-US"/>
          </a:p>
        </p:txBody>
      </p:sp>
    </p:spTree>
    <p:extLst>
      <p:ext uri="{BB962C8B-B14F-4D97-AF65-F5344CB8AC3E}">
        <p14:creationId xmlns:p14="http://schemas.microsoft.com/office/powerpoint/2010/main" val="15103336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2C00001-1C43-4AD7-B4BB-0323EB21235D}" type="slidenum">
              <a:rPr kumimoji="1" lang="ja-JP" altLang="en-US" smtClean="0"/>
              <a:pPr/>
              <a:t>16</a:t>
            </a:fld>
            <a:endParaRPr kumimoji="1" lang="ja-JP" altLang="en-US"/>
          </a:p>
        </p:txBody>
      </p:sp>
    </p:spTree>
    <p:extLst>
      <p:ext uri="{BB962C8B-B14F-4D97-AF65-F5344CB8AC3E}">
        <p14:creationId xmlns:p14="http://schemas.microsoft.com/office/powerpoint/2010/main" val="39853992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36600" y="363538"/>
            <a:ext cx="4967288" cy="3727450"/>
          </a:xfrm>
        </p:spPr>
      </p:sp>
      <p:sp>
        <p:nvSpPr>
          <p:cNvPr id="3" name="ノート プレースホルダー 2"/>
          <p:cNvSpPr>
            <a:spLocks noGrp="1"/>
          </p:cNvSpPr>
          <p:nvPr>
            <p:ph type="body" idx="1"/>
          </p:nvPr>
        </p:nvSpPr>
        <p:spPr>
          <a:xfrm>
            <a:off x="727637" y="4351973"/>
            <a:ext cx="5821088" cy="5439968"/>
          </a:xfrm>
        </p:spPr>
        <p:txBody>
          <a:bodyPr lIns="0" tIns="0" rIns="0" bIns="0"/>
          <a:lstStyle/>
          <a:p>
            <a:endParaRPr kumimoji="1" lang="ja-JP" altLang="en-US" dirty="0"/>
          </a:p>
        </p:txBody>
      </p:sp>
    </p:spTree>
    <p:extLst>
      <p:ext uri="{BB962C8B-B14F-4D97-AF65-F5344CB8AC3E}">
        <p14:creationId xmlns:p14="http://schemas.microsoft.com/office/powerpoint/2010/main" val="19874856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2B8B0D7-A232-4B40-A52A-081A691F1A5D}" type="slidenum">
              <a:rPr kumimoji="1" lang="ja-JP" altLang="en-US" smtClean="0"/>
              <a:pPr/>
              <a:t>22</a:t>
            </a:fld>
            <a:endParaRPr kumimoji="1" lang="ja-JP" altLang="en-US"/>
          </a:p>
        </p:txBody>
      </p:sp>
    </p:spTree>
    <p:extLst>
      <p:ext uri="{BB962C8B-B14F-4D97-AF65-F5344CB8AC3E}">
        <p14:creationId xmlns:p14="http://schemas.microsoft.com/office/powerpoint/2010/main" val="22457126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36600" y="363538"/>
            <a:ext cx="4967288" cy="3727450"/>
          </a:xfrm>
        </p:spPr>
      </p:sp>
      <p:sp>
        <p:nvSpPr>
          <p:cNvPr id="3" name="ノート プレースホルダー 2"/>
          <p:cNvSpPr>
            <a:spLocks noGrp="1"/>
          </p:cNvSpPr>
          <p:nvPr>
            <p:ph type="body" idx="1"/>
          </p:nvPr>
        </p:nvSpPr>
        <p:spPr>
          <a:xfrm>
            <a:off x="727637" y="4351973"/>
            <a:ext cx="5821088" cy="5439968"/>
          </a:xfrm>
        </p:spPr>
        <p:txBody>
          <a:bodyPr lIns="0" tIns="0" rIns="0" bIns="0"/>
          <a:lstStyle/>
          <a:p>
            <a:endParaRPr kumimoji="1" lang="ja-JP" altLang="en-US" dirty="0"/>
          </a:p>
        </p:txBody>
      </p:sp>
    </p:spTree>
    <p:extLst>
      <p:ext uri="{BB962C8B-B14F-4D97-AF65-F5344CB8AC3E}">
        <p14:creationId xmlns:p14="http://schemas.microsoft.com/office/powerpoint/2010/main" val="2929728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36600" y="363538"/>
            <a:ext cx="4967288" cy="3727450"/>
          </a:xfrm>
        </p:spPr>
      </p:sp>
      <p:sp>
        <p:nvSpPr>
          <p:cNvPr id="3" name="ノート プレースホルダー 2"/>
          <p:cNvSpPr>
            <a:spLocks noGrp="1"/>
          </p:cNvSpPr>
          <p:nvPr>
            <p:ph type="body" idx="1"/>
          </p:nvPr>
        </p:nvSpPr>
        <p:spPr>
          <a:xfrm>
            <a:off x="727637" y="4351973"/>
            <a:ext cx="5821088" cy="5439968"/>
          </a:xfrm>
        </p:spPr>
        <p:txBody>
          <a:bodyPr lIns="0" tIns="0" rIns="0" bIns="0"/>
          <a:lstStyle/>
          <a:p>
            <a:endParaRPr kumimoji="1" lang="ja-JP" altLang="en-US" dirty="0"/>
          </a:p>
        </p:txBody>
      </p:sp>
    </p:spTree>
    <p:extLst>
      <p:ext uri="{BB962C8B-B14F-4D97-AF65-F5344CB8AC3E}">
        <p14:creationId xmlns:p14="http://schemas.microsoft.com/office/powerpoint/2010/main" val="1677112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～１３：４８</a:t>
            </a:r>
          </a:p>
        </p:txBody>
      </p:sp>
      <p:sp>
        <p:nvSpPr>
          <p:cNvPr id="4" name="スライド番号プレースホルダー 3"/>
          <p:cNvSpPr>
            <a:spLocks noGrp="1"/>
          </p:cNvSpPr>
          <p:nvPr>
            <p:ph type="sldNum" sz="quarter" idx="10"/>
          </p:nvPr>
        </p:nvSpPr>
        <p:spPr/>
        <p:txBody>
          <a:bodyPr/>
          <a:lstStyle/>
          <a:p>
            <a:fld id="{E2B8B0D7-A232-4B40-A52A-081A691F1A5D}" type="slidenum">
              <a:rPr kumimoji="1" lang="ja-JP" altLang="en-US" smtClean="0"/>
              <a:pPr/>
              <a:t>4</a:t>
            </a:fld>
            <a:endParaRPr kumimoji="1" lang="ja-JP" altLang="en-US"/>
          </a:p>
        </p:txBody>
      </p:sp>
    </p:spTree>
    <p:extLst>
      <p:ext uri="{BB962C8B-B14F-4D97-AF65-F5344CB8AC3E}">
        <p14:creationId xmlns:p14="http://schemas.microsoft.com/office/powerpoint/2010/main" val="4056586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2C00001-1C43-4AD7-B4BB-0323EB21235D}" type="slidenum">
              <a:rPr kumimoji="1" lang="ja-JP" altLang="en-US" smtClean="0"/>
              <a:pPr/>
              <a:t>6</a:t>
            </a:fld>
            <a:endParaRPr kumimoji="1" lang="ja-JP" altLang="en-US"/>
          </a:p>
        </p:txBody>
      </p:sp>
    </p:spTree>
    <p:extLst>
      <p:ext uri="{BB962C8B-B14F-4D97-AF65-F5344CB8AC3E}">
        <p14:creationId xmlns:p14="http://schemas.microsoft.com/office/powerpoint/2010/main" val="2096235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2C00001-1C43-4AD7-B4BB-0323EB21235D}" type="slidenum">
              <a:rPr kumimoji="1" lang="ja-JP" altLang="en-US" smtClean="0"/>
              <a:pPr/>
              <a:t>7</a:t>
            </a:fld>
            <a:endParaRPr kumimoji="1" lang="ja-JP" altLang="en-US"/>
          </a:p>
        </p:txBody>
      </p:sp>
    </p:spTree>
    <p:extLst>
      <p:ext uri="{BB962C8B-B14F-4D97-AF65-F5344CB8AC3E}">
        <p14:creationId xmlns:p14="http://schemas.microsoft.com/office/powerpoint/2010/main" val="259705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2C00001-1C43-4AD7-B4BB-0323EB21235D}" type="slidenum">
              <a:rPr kumimoji="1" lang="ja-JP" altLang="en-US" smtClean="0"/>
              <a:pPr/>
              <a:t>8</a:t>
            </a:fld>
            <a:endParaRPr kumimoji="1" lang="ja-JP" altLang="en-US"/>
          </a:p>
        </p:txBody>
      </p:sp>
    </p:spTree>
    <p:extLst>
      <p:ext uri="{BB962C8B-B14F-4D97-AF65-F5344CB8AC3E}">
        <p14:creationId xmlns:p14="http://schemas.microsoft.com/office/powerpoint/2010/main" val="24563888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2C00001-1C43-4AD7-B4BB-0323EB21235D}" type="slidenum">
              <a:rPr kumimoji="1" lang="ja-JP" altLang="en-US" smtClean="0"/>
              <a:pPr/>
              <a:t>11</a:t>
            </a:fld>
            <a:endParaRPr kumimoji="1" lang="ja-JP" altLang="en-US"/>
          </a:p>
        </p:txBody>
      </p:sp>
    </p:spTree>
    <p:extLst>
      <p:ext uri="{BB962C8B-B14F-4D97-AF65-F5344CB8AC3E}">
        <p14:creationId xmlns:p14="http://schemas.microsoft.com/office/powerpoint/2010/main" val="2513994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2C00001-1C43-4AD7-B4BB-0323EB21235D}" type="slidenum">
              <a:rPr kumimoji="1" lang="ja-JP" altLang="en-US" smtClean="0"/>
              <a:pPr/>
              <a:t>12</a:t>
            </a:fld>
            <a:endParaRPr kumimoji="1" lang="ja-JP" altLang="en-US"/>
          </a:p>
        </p:txBody>
      </p:sp>
    </p:spTree>
    <p:extLst>
      <p:ext uri="{BB962C8B-B14F-4D97-AF65-F5344CB8AC3E}">
        <p14:creationId xmlns:p14="http://schemas.microsoft.com/office/powerpoint/2010/main" val="717347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2C00001-1C43-4AD7-B4BB-0323EB21235D}" type="slidenum">
              <a:rPr kumimoji="1" lang="ja-JP" altLang="en-US" smtClean="0"/>
              <a:pPr/>
              <a:t>13</a:t>
            </a:fld>
            <a:endParaRPr kumimoji="1" lang="ja-JP" altLang="en-US"/>
          </a:p>
        </p:txBody>
      </p:sp>
    </p:spTree>
    <p:extLst>
      <p:ext uri="{BB962C8B-B14F-4D97-AF65-F5344CB8AC3E}">
        <p14:creationId xmlns:p14="http://schemas.microsoft.com/office/powerpoint/2010/main" val="2836499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1995312"/>
            <a:ext cx="13817600" cy="4244622"/>
          </a:xfrm>
        </p:spPr>
        <p:txBody>
          <a:bodyPr anchor="b"/>
          <a:lstStyle>
            <a:lvl1pPr algn="ctr">
              <a:defRPr sz="10667"/>
            </a:lvl1pPr>
          </a:lstStyle>
          <a:p>
            <a:r>
              <a:rPr lang="ja-JP" altLang="en-US"/>
              <a:t>マスター タイトルの書式設定</a:t>
            </a:r>
            <a:endParaRPr lang="en-US" dirty="0"/>
          </a:p>
        </p:txBody>
      </p:sp>
      <p:sp>
        <p:nvSpPr>
          <p:cNvPr id="3" name="Subtitle 2"/>
          <p:cNvSpPr>
            <a:spLocks noGrp="1"/>
          </p:cNvSpPr>
          <p:nvPr>
            <p:ph type="subTitle" idx="1"/>
          </p:nvPr>
        </p:nvSpPr>
        <p:spPr>
          <a:xfrm>
            <a:off x="2032000" y="6403623"/>
            <a:ext cx="12192000" cy="2943577"/>
          </a:xfrm>
        </p:spPr>
        <p:txBody>
          <a:bodyPr/>
          <a:lstStyle>
            <a:lvl1pPr marL="0" indent="0" algn="ctr">
              <a:buNone/>
              <a:defRPr sz="4267"/>
            </a:lvl1pPr>
            <a:lvl2pPr marL="812810" indent="0" algn="ctr">
              <a:buNone/>
              <a:defRPr sz="3556"/>
            </a:lvl2pPr>
            <a:lvl3pPr marL="1625620" indent="0" algn="ctr">
              <a:buNone/>
              <a:defRPr sz="3200"/>
            </a:lvl3pPr>
            <a:lvl4pPr marL="2438430" indent="0" algn="ctr">
              <a:buNone/>
              <a:defRPr sz="2844"/>
            </a:lvl4pPr>
            <a:lvl5pPr marL="3251241" indent="0" algn="ctr">
              <a:buNone/>
              <a:defRPr sz="2844"/>
            </a:lvl5pPr>
            <a:lvl6pPr marL="4064051" indent="0" algn="ctr">
              <a:buNone/>
              <a:defRPr sz="2844"/>
            </a:lvl6pPr>
            <a:lvl7pPr marL="4876861" indent="0" algn="ctr">
              <a:buNone/>
              <a:defRPr sz="2844"/>
            </a:lvl7pPr>
            <a:lvl8pPr marL="5689671" indent="0" algn="ctr">
              <a:buNone/>
              <a:defRPr sz="2844"/>
            </a:lvl8pPr>
            <a:lvl9pPr marL="6502481" indent="0" algn="ctr">
              <a:buNone/>
              <a:defRPr sz="284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0DB33A8-FA02-4A5B-9144-F544F0A93F4A}" type="datetimeFigureOut">
              <a:rPr kumimoji="1" lang="ja-JP" altLang="en-US" smtClean="0"/>
              <a:pPr/>
              <a:t>2024/1/2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07A4135-1BA4-4DCB-8524-D664511A19AC}" type="slidenum">
              <a:rPr kumimoji="1" lang="ja-JP" altLang="en-US" smtClean="0"/>
              <a:pPr/>
              <a:t>‹#›</a:t>
            </a:fld>
            <a:endParaRPr kumimoji="1" lang="ja-JP" altLang="en-US"/>
          </a:p>
        </p:txBody>
      </p:sp>
    </p:spTree>
    <p:extLst>
      <p:ext uri="{BB962C8B-B14F-4D97-AF65-F5344CB8AC3E}">
        <p14:creationId xmlns:p14="http://schemas.microsoft.com/office/powerpoint/2010/main" val="434440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0DB33A8-FA02-4A5B-9144-F544F0A93F4A}" type="datetimeFigureOut">
              <a:rPr kumimoji="1" lang="ja-JP" altLang="en-US" smtClean="0"/>
              <a:pPr/>
              <a:t>2024/1/2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07A4135-1BA4-4DCB-8524-D664511A19AC}" type="slidenum">
              <a:rPr kumimoji="1" lang="ja-JP" altLang="en-US" smtClean="0"/>
              <a:pPr/>
              <a:t>‹#›</a:t>
            </a:fld>
            <a:endParaRPr kumimoji="1" lang="ja-JP" altLang="en-US"/>
          </a:p>
        </p:txBody>
      </p:sp>
    </p:spTree>
    <p:extLst>
      <p:ext uri="{BB962C8B-B14F-4D97-AF65-F5344CB8AC3E}">
        <p14:creationId xmlns:p14="http://schemas.microsoft.com/office/powerpoint/2010/main" val="1710523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633201" y="649111"/>
            <a:ext cx="3505200" cy="10332156"/>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117601" y="649111"/>
            <a:ext cx="10312400" cy="10332156"/>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0DB33A8-FA02-4A5B-9144-F544F0A93F4A}" type="datetimeFigureOut">
              <a:rPr kumimoji="1" lang="ja-JP" altLang="en-US" smtClean="0"/>
              <a:pPr/>
              <a:t>2024/1/2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07A4135-1BA4-4DCB-8524-D664511A19AC}" type="slidenum">
              <a:rPr kumimoji="1" lang="ja-JP" altLang="en-US" smtClean="0"/>
              <a:pPr/>
              <a:t>‹#›</a:t>
            </a:fld>
            <a:endParaRPr kumimoji="1" lang="ja-JP" altLang="en-US"/>
          </a:p>
        </p:txBody>
      </p:sp>
    </p:spTree>
    <p:extLst>
      <p:ext uri="{BB962C8B-B14F-4D97-AF65-F5344CB8AC3E}">
        <p14:creationId xmlns:p14="http://schemas.microsoft.com/office/powerpoint/2010/main" val="775121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0DB33A8-FA02-4A5B-9144-F544F0A93F4A}" type="datetimeFigureOut">
              <a:rPr kumimoji="1" lang="ja-JP" altLang="en-US" smtClean="0"/>
              <a:pPr/>
              <a:t>2024/1/2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07A4135-1BA4-4DCB-8524-D664511A19AC}" type="slidenum">
              <a:rPr kumimoji="1" lang="ja-JP" altLang="en-US" smtClean="0"/>
              <a:pPr/>
              <a:t>‹#›</a:t>
            </a:fld>
            <a:endParaRPr kumimoji="1" lang="ja-JP" altLang="en-US"/>
          </a:p>
        </p:txBody>
      </p:sp>
    </p:spTree>
    <p:extLst>
      <p:ext uri="{BB962C8B-B14F-4D97-AF65-F5344CB8AC3E}">
        <p14:creationId xmlns:p14="http://schemas.microsoft.com/office/powerpoint/2010/main" val="493522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109134" y="3039537"/>
            <a:ext cx="14020800" cy="5071532"/>
          </a:xfrm>
        </p:spPr>
        <p:txBody>
          <a:bodyPr anchor="b"/>
          <a:lstStyle>
            <a:lvl1pPr>
              <a:defRPr sz="10667"/>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09134" y="8159048"/>
            <a:ext cx="14020800" cy="2666999"/>
          </a:xfrm>
        </p:spPr>
        <p:txBody>
          <a:bodyPr/>
          <a:lstStyle>
            <a:lvl1pPr marL="0" indent="0">
              <a:buNone/>
              <a:defRPr sz="4267">
                <a:solidFill>
                  <a:schemeClr val="tx1"/>
                </a:solidFill>
              </a:defRPr>
            </a:lvl1pPr>
            <a:lvl2pPr marL="812810" indent="0">
              <a:buNone/>
              <a:defRPr sz="3556">
                <a:solidFill>
                  <a:schemeClr val="tx1">
                    <a:tint val="75000"/>
                  </a:schemeClr>
                </a:solidFill>
              </a:defRPr>
            </a:lvl2pPr>
            <a:lvl3pPr marL="1625620" indent="0">
              <a:buNone/>
              <a:defRPr sz="3200">
                <a:solidFill>
                  <a:schemeClr val="tx1">
                    <a:tint val="75000"/>
                  </a:schemeClr>
                </a:solidFill>
              </a:defRPr>
            </a:lvl3pPr>
            <a:lvl4pPr marL="2438430" indent="0">
              <a:buNone/>
              <a:defRPr sz="2844">
                <a:solidFill>
                  <a:schemeClr val="tx1">
                    <a:tint val="75000"/>
                  </a:schemeClr>
                </a:solidFill>
              </a:defRPr>
            </a:lvl4pPr>
            <a:lvl5pPr marL="3251241" indent="0">
              <a:buNone/>
              <a:defRPr sz="2844">
                <a:solidFill>
                  <a:schemeClr val="tx1">
                    <a:tint val="75000"/>
                  </a:schemeClr>
                </a:solidFill>
              </a:defRPr>
            </a:lvl5pPr>
            <a:lvl6pPr marL="4064051" indent="0">
              <a:buNone/>
              <a:defRPr sz="2844">
                <a:solidFill>
                  <a:schemeClr val="tx1">
                    <a:tint val="75000"/>
                  </a:schemeClr>
                </a:solidFill>
              </a:defRPr>
            </a:lvl6pPr>
            <a:lvl7pPr marL="4876861" indent="0">
              <a:buNone/>
              <a:defRPr sz="2844">
                <a:solidFill>
                  <a:schemeClr val="tx1">
                    <a:tint val="75000"/>
                  </a:schemeClr>
                </a:solidFill>
              </a:defRPr>
            </a:lvl7pPr>
            <a:lvl8pPr marL="5689671" indent="0">
              <a:buNone/>
              <a:defRPr sz="2844">
                <a:solidFill>
                  <a:schemeClr val="tx1">
                    <a:tint val="75000"/>
                  </a:schemeClr>
                </a:solidFill>
              </a:defRPr>
            </a:lvl8pPr>
            <a:lvl9pPr marL="6502481" indent="0">
              <a:buNone/>
              <a:defRPr sz="284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0DB33A8-FA02-4A5B-9144-F544F0A93F4A}" type="datetimeFigureOut">
              <a:rPr kumimoji="1" lang="ja-JP" altLang="en-US" smtClean="0"/>
              <a:pPr/>
              <a:t>2024/1/2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07A4135-1BA4-4DCB-8524-D664511A19AC}" type="slidenum">
              <a:rPr kumimoji="1" lang="ja-JP" altLang="en-US" smtClean="0"/>
              <a:pPr/>
              <a:t>‹#›</a:t>
            </a:fld>
            <a:endParaRPr kumimoji="1" lang="ja-JP" altLang="en-US"/>
          </a:p>
        </p:txBody>
      </p:sp>
    </p:spTree>
    <p:extLst>
      <p:ext uri="{BB962C8B-B14F-4D97-AF65-F5344CB8AC3E}">
        <p14:creationId xmlns:p14="http://schemas.microsoft.com/office/powerpoint/2010/main" val="262140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117600" y="3245556"/>
            <a:ext cx="6908800" cy="773571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8229600" y="3245556"/>
            <a:ext cx="6908800" cy="773571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0DB33A8-FA02-4A5B-9144-F544F0A93F4A}" type="datetimeFigureOut">
              <a:rPr kumimoji="1" lang="ja-JP" altLang="en-US" smtClean="0"/>
              <a:pPr/>
              <a:t>2024/1/2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07A4135-1BA4-4DCB-8524-D664511A19AC}" type="slidenum">
              <a:rPr kumimoji="1" lang="ja-JP" altLang="en-US" smtClean="0"/>
              <a:pPr/>
              <a:t>‹#›</a:t>
            </a:fld>
            <a:endParaRPr kumimoji="1" lang="ja-JP" altLang="en-US"/>
          </a:p>
        </p:txBody>
      </p:sp>
    </p:spTree>
    <p:extLst>
      <p:ext uri="{BB962C8B-B14F-4D97-AF65-F5344CB8AC3E}">
        <p14:creationId xmlns:p14="http://schemas.microsoft.com/office/powerpoint/2010/main" val="2698915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119717" y="649114"/>
            <a:ext cx="14020800" cy="2356556"/>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19719" y="2988734"/>
            <a:ext cx="6877049" cy="1464732"/>
          </a:xfrm>
        </p:spPr>
        <p:txBody>
          <a:bodyPr anchor="b"/>
          <a:lstStyle>
            <a:lvl1pPr marL="0" indent="0">
              <a:buNone/>
              <a:defRPr sz="4267" b="1"/>
            </a:lvl1pPr>
            <a:lvl2pPr marL="812810" indent="0">
              <a:buNone/>
              <a:defRPr sz="3556" b="1"/>
            </a:lvl2pPr>
            <a:lvl3pPr marL="1625620" indent="0">
              <a:buNone/>
              <a:defRPr sz="3200" b="1"/>
            </a:lvl3pPr>
            <a:lvl4pPr marL="2438430" indent="0">
              <a:buNone/>
              <a:defRPr sz="2844" b="1"/>
            </a:lvl4pPr>
            <a:lvl5pPr marL="3251241" indent="0">
              <a:buNone/>
              <a:defRPr sz="2844" b="1"/>
            </a:lvl5pPr>
            <a:lvl6pPr marL="4064051" indent="0">
              <a:buNone/>
              <a:defRPr sz="2844" b="1"/>
            </a:lvl6pPr>
            <a:lvl7pPr marL="4876861" indent="0">
              <a:buNone/>
              <a:defRPr sz="2844" b="1"/>
            </a:lvl7pPr>
            <a:lvl8pPr marL="5689671" indent="0">
              <a:buNone/>
              <a:defRPr sz="2844" b="1"/>
            </a:lvl8pPr>
            <a:lvl9pPr marL="6502481" indent="0">
              <a:buNone/>
              <a:defRPr sz="2844" b="1"/>
            </a:lvl9pPr>
          </a:lstStyle>
          <a:p>
            <a:pPr lvl="0"/>
            <a:r>
              <a:rPr lang="ja-JP" altLang="en-US"/>
              <a:t>マスター テキストの書式設定</a:t>
            </a:r>
          </a:p>
        </p:txBody>
      </p:sp>
      <p:sp>
        <p:nvSpPr>
          <p:cNvPr id="4" name="Content Placeholder 3"/>
          <p:cNvSpPr>
            <a:spLocks noGrp="1"/>
          </p:cNvSpPr>
          <p:nvPr>
            <p:ph sz="half" idx="2"/>
          </p:nvPr>
        </p:nvSpPr>
        <p:spPr>
          <a:xfrm>
            <a:off x="1119719" y="4453467"/>
            <a:ext cx="6877049" cy="655037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8229601" y="2988734"/>
            <a:ext cx="6910917" cy="1464732"/>
          </a:xfrm>
        </p:spPr>
        <p:txBody>
          <a:bodyPr anchor="b"/>
          <a:lstStyle>
            <a:lvl1pPr marL="0" indent="0">
              <a:buNone/>
              <a:defRPr sz="4267" b="1"/>
            </a:lvl1pPr>
            <a:lvl2pPr marL="812810" indent="0">
              <a:buNone/>
              <a:defRPr sz="3556" b="1"/>
            </a:lvl2pPr>
            <a:lvl3pPr marL="1625620" indent="0">
              <a:buNone/>
              <a:defRPr sz="3200" b="1"/>
            </a:lvl3pPr>
            <a:lvl4pPr marL="2438430" indent="0">
              <a:buNone/>
              <a:defRPr sz="2844" b="1"/>
            </a:lvl4pPr>
            <a:lvl5pPr marL="3251241" indent="0">
              <a:buNone/>
              <a:defRPr sz="2844" b="1"/>
            </a:lvl5pPr>
            <a:lvl6pPr marL="4064051" indent="0">
              <a:buNone/>
              <a:defRPr sz="2844" b="1"/>
            </a:lvl6pPr>
            <a:lvl7pPr marL="4876861" indent="0">
              <a:buNone/>
              <a:defRPr sz="2844" b="1"/>
            </a:lvl7pPr>
            <a:lvl8pPr marL="5689671" indent="0">
              <a:buNone/>
              <a:defRPr sz="2844" b="1"/>
            </a:lvl8pPr>
            <a:lvl9pPr marL="6502481" indent="0">
              <a:buNone/>
              <a:defRPr sz="2844" b="1"/>
            </a:lvl9pPr>
          </a:lstStyle>
          <a:p>
            <a:pPr lvl="0"/>
            <a:r>
              <a:rPr lang="ja-JP" altLang="en-US"/>
              <a:t>マスター テキストの書式設定</a:t>
            </a:r>
          </a:p>
        </p:txBody>
      </p:sp>
      <p:sp>
        <p:nvSpPr>
          <p:cNvPr id="6" name="Content Placeholder 5"/>
          <p:cNvSpPr>
            <a:spLocks noGrp="1"/>
          </p:cNvSpPr>
          <p:nvPr>
            <p:ph sz="quarter" idx="4"/>
          </p:nvPr>
        </p:nvSpPr>
        <p:spPr>
          <a:xfrm>
            <a:off x="8229601" y="4453467"/>
            <a:ext cx="6910917" cy="655037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0DB33A8-FA02-4A5B-9144-F544F0A93F4A}" type="datetimeFigureOut">
              <a:rPr kumimoji="1" lang="ja-JP" altLang="en-US" smtClean="0"/>
              <a:pPr/>
              <a:t>2024/1/2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07A4135-1BA4-4DCB-8524-D664511A19AC}" type="slidenum">
              <a:rPr kumimoji="1" lang="ja-JP" altLang="en-US" smtClean="0"/>
              <a:pPr/>
              <a:t>‹#›</a:t>
            </a:fld>
            <a:endParaRPr kumimoji="1" lang="ja-JP" altLang="en-US"/>
          </a:p>
        </p:txBody>
      </p:sp>
    </p:spTree>
    <p:extLst>
      <p:ext uri="{BB962C8B-B14F-4D97-AF65-F5344CB8AC3E}">
        <p14:creationId xmlns:p14="http://schemas.microsoft.com/office/powerpoint/2010/main" val="505080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0DB33A8-FA02-4A5B-9144-F544F0A93F4A}" type="datetimeFigureOut">
              <a:rPr kumimoji="1" lang="ja-JP" altLang="en-US" smtClean="0"/>
              <a:pPr/>
              <a:t>2024/1/2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07A4135-1BA4-4DCB-8524-D664511A19AC}" type="slidenum">
              <a:rPr kumimoji="1" lang="ja-JP" altLang="en-US" smtClean="0"/>
              <a:pPr/>
              <a:t>‹#›</a:t>
            </a:fld>
            <a:endParaRPr kumimoji="1" lang="ja-JP" altLang="en-US"/>
          </a:p>
        </p:txBody>
      </p:sp>
    </p:spTree>
    <p:extLst>
      <p:ext uri="{BB962C8B-B14F-4D97-AF65-F5344CB8AC3E}">
        <p14:creationId xmlns:p14="http://schemas.microsoft.com/office/powerpoint/2010/main" val="2024283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DB33A8-FA02-4A5B-9144-F544F0A93F4A}" type="datetimeFigureOut">
              <a:rPr kumimoji="1" lang="ja-JP" altLang="en-US" smtClean="0"/>
              <a:pPr/>
              <a:t>2024/1/2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07A4135-1BA4-4DCB-8524-D664511A19AC}" type="slidenum">
              <a:rPr kumimoji="1" lang="ja-JP" altLang="en-US" smtClean="0"/>
              <a:pPr/>
              <a:t>‹#›</a:t>
            </a:fld>
            <a:endParaRPr kumimoji="1" lang="ja-JP" altLang="en-US"/>
          </a:p>
        </p:txBody>
      </p:sp>
    </p:spTree>
    <p:extLst>
      <p:ext uri="{BB962C8B-B14F-4D97-AF65-F5344CB8AC3E}">
        <p14:creationId xmlns:p14="http://schemas.microsoft.com/office/powerpoint/2010/main" val="4004231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19717" y="812800"/>
            <a:ext cx="5242983" cy="2844800"/>
          </a:xfrm>
        </p:spPr>
        <p:txBody>
          <a:bodyPr anchor="b"/>
          <a:lstStyle>
            <a:lvl1pPr>
              <a:defRPr sz="5689"/>
            </a:lvl1pPr>
          </a:lstStyle>
          <a:p>
            <a:r>
              <a:rPr lang="ja-JP" altLang="en-US"/>
              <a:t>マスター タイトルの書式設定</a:t>
            </a:r>
            <a:endParaRPr lang="en-US" dirty="0"/>
          </a:p>
        </p:txBody>
      </p:sp>
      <p:sp>
        <p:nvSpPr>
          <p:cNvPr id="3" name="Content Placeholder 2"/>
          <p:cNvSpPr>
            <a:spLocks noGrp="1"/>
          </p:cNvSpPr>
          <p:nvPr>
            <p:ph idx="1"/>
          </p:nvPr>
        </p:nvSpPr>
        <p:spPr>
          <a:xfrm>
            <a:off x="6910917" y="1755425"/>
            <a:ext cx="8229600" cy="8664222"/>
          </a:xfrm>
        </p:spPr>
        <p:txBody>
          <a:bodyPr/>
          <a:lstStyle>
            <a:lvl1pPr>
              <a:defRPr sz="5689"/>
            </a:lvl1pPr>
            <a:lvl2pPr>
              <a:defRPr sz="4978"/>
            </a:lvl2pPr>
            <a:lvl3pPr>
              <a:defRPr sz="4267"/>
            </a:lvl3pPr>
            <a:lvl4pPr>
              <a:defRPr sz="3556"/>
            </a:lvl4pPr>
            <a:lvl5pPr>
              <a:defRPr sz="3556"/>
            </a:lvl5pPr>
            <a:lvl6pPr>
              <a:defRPr sz="3556"/>
            </a:lvl6pPr>
            <a:lvl7pPr>
              <a:defRPr sz="3556"/>
            </a:lvl7pPr>
            <a:lvl8pPr>
              <a:defRPr sz="3556"/>
            </a:lvl8pPr>
            <a:lvl9pPr>
              <a:defRPr sz="3556"/>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119717" y="3657600"/>
            <a:ext cx="5242983" cy="6776156"/>
          </a:xfrm>
        </p:spPr>
        <p:txBody>
          <a:bodyPr/>
          <a:lstStyle>
            <a:lvl1pPr marL="0" indent="0">
              <a:buNone/>
              <a:defRPr sz="2844"/>
            </a:lvl1pPr>
            <a:lvl2pPr marL="812810" indent="0">
              <a:buNone/>
              <a:defRPr sz="2489"/>
            </a:lvl2pPr>
            <a:lvl3pPr marL="1625620" indent="0">
              <a:buNone/>
              <a:defRPr sz="2133"/>
            </a:lvl3pPr>
            <a:lvl4pPr marL="2438430" indent="0">
              <a:buNone/>
              <a:defRPr sz="1778"/>
            </a:lvl4pPr>
            <a:lvl5pPr marL="3251241" indent="0">
              <a:buNone/>
              <a:defRPr sz="1778"/>
            </a:lvl5pPr>
            <a:lvl6pPr marL="4064051" indent="0">
              <a:buNone/>
              <a:defRPr sz="1778"/>
            </a:lvl6pPr>
            <a:lvl7pPr marL="4876861" indent="0">
              <a:buNone/>
              <a:defRPr sz="1778"/>
            </a:lvl7pPr>
            <a:lvl8pPr marL="5689671" indent="0">
              <a:buNone/>
              <a:defRPr sz="1778"/>
            </a:lvl8pPr>
            <a:lvl9pPr marL="6502481" indent="0">
              <a:buNone/>
              <a:defRPr sz="1778"/>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0DB33A8-FA02-4A5B-9144-F544F0A93F4A}" type="datetimeFigureOut">
              <a:rPr kumimoji="1" lang="ja-JP" altLang="en-US" smtClean="0"/>
              <a:pPr/>
              <a:t>2024/1/2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07A4135-1BA4-4DCB-8524-D664511A19AC}" type="slidenum">
              <a:rPr kumimoji="1" lang="ja-JP" altLang="en-US" smtClean="0"/>
              <a:pPr/>
              <a:t>‹#›</a:t>
            </a:fld>
            <a:endParaRPr kumimoji="1" lang="ja-JP" altLang="en-US"/>
          </a:p>
        </p:txBody>
      </p:sp>
    </p:spTree>
    <p:extLst>
      <p:ext uri="{BB962C8B-B14F-4D97-AF65-F5344CB8AC3E}">
        <p14:creationId xmlns:p14="http://schemas.microsoft.com/office/powerpoint/2010/main" val="2043067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119717" y="812800"/>
            <a:ext cx="5242983" cy="2844800"/>
          </a:xfrm>
        </p:spPr>
        <p:txBody>
          <a:bodyPr anchor="b"/>
          <a:lstStyle>
            <a:lvl1pPr>
              <a:defRPr sz="568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910917" y="1755425"/>
            <a:ext cx="8229600" cy="8664222"/>
          </a:xfrm>
        </p:spPr>
        <p:txBody>
          <a:bodyPr anchor="t"/>
          <a:lstStyle>
            <a:lvl1pPr marL="0" indent="0">
              <a:buNone/>
              <a:defRPr sz="5689"/>
            </a:lvl1pPr>
            <a:lvl2pPr marL="812810" indent="0">
              <a:buNone/>
              <a:defRPr sz="4978"/>
            </a:lvl2pPr>
            <a:lvl3pPr marL="1625620" indent="0">
              <a:buNone/>
              <a:defRPr sz="4267"/>
            </a:lvl3pPr>
            <a:lvl4pPr marL="2438430" indent="0">
              <a:buNone/>
              <a:defRPr sz="3556"/>
            </a:lvl4pPr>
            <a:lvl5pPr marL="3251241" indent="0">
              <a:buNone/>
              <a:defRPr sz="3556"/>
            </a:lvl5pPr>
            <a:lvl6pPr marL="4064051" indent="0">
              <a:buNone/>
              <a:defRPr sz="3556"/>
            </a:lvl6pPr>
            <a:lvl7pPr marL="4876861" indent="0">
              <a:buNone/>
              <a:defRPr sz="3556"/>
            </a:lvl7pPr>
            <a:lvl8pPr marL="5689671" indent="0">
              <a:buNone/>
              <a:defRPr sz="3556"/>
            </a:lvl8pPr>
            <a:lvl9pPr marL="6502481" indent="0">
              <a:buNone/>
              <a:defRPr sz="3556"/>
            </a:lvl9pPr>
          </a:lstStyle>
          <a:p>
            <a:r>
              <a:rPr lang="ja-JP" altLang="en-US"/>
              <a:t>図を追加</a:t>
            </a:r>
            <a:endParaRPr lang="en-US" dirty="0"/>
          </a:p>
        </p:txBody>
      </p:sp>
      <p:sp>
        <p:nvSpPr>
          <p:cNvPr id="4" name="Text Placeholder 3"/>
          <p:cNvSpPr>
            <a:spLocks noGrp="1"/>
          </p:cNvSpPr>
          <p:nvPr>
            <p:ph type="body" sz="half" idx="2"/>
          </p:nvPr>
        </p:nvSpPr>
        <p:spPr>
          <a:xfrm>
            <a:off x="1119717" y="3657600"/>
            <a:ext cx="5242983" cy="6776156"/>
          </a:xfrm>
        </p:spPr>
        <p:txBody>
          <a:bodyPr/>
          <a:lstStyle>
            <a:lvl1pPr marL="0" indent="0">
              <a:buNone/>
              <a:defRPr sz="2844"/>
            </a:lvl1pPr>
            <a:lvl2pPr marL="812810" indent="0">
              <a:buNone/>
              <a:defRPr sz="2489"/>
            </a:lvl2pPr>
            <a:lvl3pPr marL="1625620" indent="0">
              <a:buNone/>
              <a:defRPr sz="2133"/>
            </a:lvl3pPr>
            <a:lvl4pPr marL="2438430" indent="0">
              <a:buNone/>
              <a:defRPr sz="1778"/>
            </a:lvl4pPr>
            <a:lvl5pPr marL="3251241" indent="0">
              <a:buNone/>
              <a:defRPr sz="1778"/>
            </a:lvl5pPr>
            <a:lvl6pPr marL="4064051" indent="0">
              <a:buNone/>
              <a:defRPr sz="1778"/>
            </a:lvl6pPr>
            <a:lvl7pPr marL="4876861" indent="0">
              <a:buNone/>
              <a:defRPr sz="1778"/>
            </a:lvl7pPr>
            <a:lvl8pPr marL="5689671" indent="0">
              <a:buNone/>
              <a:defRPr sz="1778"/>
            </a:lvl8pPr>
            <a:lvl9pPr marL="6502481" indent="0">
              <a:buNone/>
              <a:defRPr sz="1778"/>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0DB33A8-FA02-4A5B-9144-F544F0A93F4A}" type="datetimeFigureOut">
              <a:rPr kumimoji="1" lang="ja-JP" altLang="en-US" smtClean="0"/>
              <a:pPr/>
              <a:t>2024/1/2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07A4135-1BA4-4DCB-8524-D664511A19AC}" type="slidenum">
              <a:rPr kumimoji="1" lang="ja-JP" altLang="en-US" smtClean="0"/>
              <a:pPr/>
              <a:t>‹#›</a:t>
            </a:fld>
            <a:endParaRPr kumimoji="1" lang="ja-JP" altLang="en-US"/>
          </a:p>
        </p:txBody>
      </p:sp>
    </p:spTree>
    <p:extLst>
      <p:ext uri="{BB962C8B-B14F-4D97-AF65-F5344CB8AC3E}">
        <p14:creationId xmlns:p14="http://schemas.microsoft.com/office/powerpoint/2010/main" val="379899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17600" y="649114"/>
            <a:ext cx="14020800" cy="2356556"/>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17600" y="3245556"/>
            <a:ext cx="14020800" cy="773571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117600" y="11300181"/>
            <a:ext cx="3657600" cy="649111"/>
          </a:xfrm>
          <a:prstGeom prst="rect">
            <a:avLst/>
          </a:prstGeom>
        </p:spPr>
        <p:txBody>
          <a:bodyPr vert="horz" lIns="91440" tIns="45720" rIns="91440" bIns="45720" rtlCol="0" anchor="ctr"/>
          <a:lstStyle>
            <a:lvl1pPr algn="l">
              <a:defRPr sz="2133">
                <a:solidFill>
                  <a:schemeClr val="tx1">
                    <a:tint val="75000"/>
                  </a:schemeClr>
                </a:solidFill>
              </a:defRPr>
            </a:lvl1pPr>
          </a:lstStyle>
          <a:p>
            <a:fld id="{20DB33A8-FA02-4A5B-9144-F544F0A93F4A}" type="datetimeFigureOut">
              <a:rPr kumimoji="1" lang="ja-JP" altLang="en-US" smtClean="0"/>
              <a:pPr/>
              <a:t>2024/1/2</a:t>
            </a:fld>
            <a:endParaRPr kumimoji="1" lang="ja-JP" altLang="en-US"/>
          </a:p>
        </p:txBody>
      </p:sp>
      <p:sp>
        <p:nvSpPr>
          <p:cNvPr id="5" name="Footer Placeholder 4"/>
          <p:cNvSpPr>
            <a:spLocks noGrp="1"/>
          </p:cNvSpPr>
          <p:nvPr>
            <p:ph type="ftr" sz="quarter" idx="3"/>
          </p:nvPr>
        </p:nvSpPr>
        <p:spPr>
          <a:xfrm>
            <a:off x="5384800" y="11300181"/>
            <a:ext cx="5486400" cy="649111"/>
          </a:xfrm>
          <a:prstGeom prst="rect">
            <a:avLst/>
          </a:prstGeom>
        </p:spPr>
        <p:txBody>
          <a:bodyPr vert="horz" lIns="91440" tIns="45720" rIns="91440" bIns="45720" rtlCol="0" anchor="ctr"/>
          <a:lstStyle>
            <a:lvl1pPr algn="ctr">
              <a:defRPr sz="213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1480800" y="11300181"/>
            <a:ext cx="3657600" cy="649111"/>
          </a:xfrm>
          <a:prstGeom prst="rect">
            <a:avLst/>
          </a:prstGeom>
        </p:spPr>
        <p:txBody>
          <a:bodyPr vert="horz" lIns="91440" tIns="45720" rIns="91440" bIns="45720" rtlCol="0" anchor="ctr"/>
          <a:lstStyle>
            <a:lvl1pPr algn="r">
              <a:defRPr sz="2133">
                <a:solidFill>
                  <a:schemeClr val="tx1">
                    <a:tint val="75000"/>
                  </a:schemeClr>
                </a:solidFill>
              </a:defRPr>
            </a:lvl1pPr>
          </a:lstStyle>
          <a:p>
            <a:fld id="{607A4135-1BA4-4DCB-8524-D664511A19AC}" type="slidenum">
              <a:rPr kumimoji="1" lang="ja-JP" altLang="en-US" smtClean="0"/>
              <a:pPr/>
              <a:t>‹#›</a:t>
            </a:fld>
            <a:endParaRPr kumimoji="1" lang="ja-JP" altLang="en-US"/>
          </a:p>
        </p:txBody>
      </p:sp>
    </p:spTree>
    <p:extLst>
      <p:ext uri="{BB962C8B-B14F-4D97-AF65-F5344CB8AC3E}">
        <p14:creationId xmlns:p14="http://schemas.microsoft.com/office/powerpoint/2010/main" val="415169471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1625620" rtl="0" eaLnBrk="1" latinLnBrk="0" hangingPunct="1">
        <a:lnSpc>
          <a:spcPct val="90000"/>
        </a:lnSpc>
        <a:spcBef>
          <a:spcPct val="0"/>
        </a:spcBef>
        <a:buNone/>
        <a:defRPr kumimoji="1" sz="7822" kern="1200">
          <a:solidFill>
            <a:schemeClr val="tx1"/>
          </a:solidFill>
          <a:latin typeface="+mj-lt"/>
          <a:ea typeface="+mj-ea"/>
          <a:cs typeface="+mj-cs"/>
        </a:defRPr>
      </a:lvl1pPr>
    </p:titleStyle>
    <p:bodyStyle>
      <a:lvl1pPr marL="406405" indent="-406405" algn="l" defTabSz="1625620" rtl="0" eaLnBrk="1" latinLnBrk="0" hangingPunct="1">
        <a:lnSpc>
          <a:spcPct val="90000"/>
        </a:lnSpc>
        <a:spcBef>
          <a:spcPts val="1778"/>
        </a:spcBef>
        <a:buFont typeface="Arial" panose="020B0604020202020204" pitchFamily="34" charset="0"/>
        <a:buChar char="•"/>
        <a:defRPr kumimoji="1" sz="4978" kern="1200">
          <a:solidFill>
            <a:schemeClr val="tx1"/>
          </a:solidFill>
          <a:latin typeface="+mn-lt"/>
          <a:ea typeface="+mn-ea"/>
          <a:cs typeface="+mn-cs"/>
        </a:defRPr>
      </a:lvl1pPr>
      <a:lvl2pPr marL="1219215" indent="-406405" algn="l" defTabSz="1625620" rtl="0" eaLnBrk="1" latinLnBrk="0" hangingPunct="1">
        <a:lnSpc>
          <a:spcPct val="90000"/>
        </a:lnSpc>
        <a:spcBef>
          <a:spcPts val="889"/>
        </a:spcBef>
        <a:buFont typeface="Arial" panose="020B0604020202020204" pitchFamily="34" charset="0"/>
        <a:buChar char="•"/>
        <a:defRPr kumimoji="1" sz="4267" kern="1200">
          <a:solidFill>
            <a:schemeClr val="tx1"/>
          </a:solidFill>
          <a:latin typeface="+mn-lt"/>
          <a:ea typeface="+mn-ea"/>
          <a:cs typeface="+mn-cs"/>
        </a:defRPr>
      </a:lvl2pPr>
      <a:lvl3pPr marL="2032025" indent="-406405" algn="l" defTabSz="1625620" rtl="0" eaLnBrk="1" latinLnBrk="0" hangingPunct="1">
        <a:lnSpc>
          <a:spcPct val="90000"/>
        </a:lnSpc>
        <a:spcBef>
          <a:spcPts val="889"/>
        </a:spcBef>
        <a:buFont typeface="Arial" panose="020B0604020202020204" pitchFamily="34" charset="0"/>
        <a:buChar char="•"/>
        <a:defRPr kumimoji="1" sz="3556" kern="1200">
          <a:solidFill>
            <a:schemeClr val="tx1"/>
          </a:solidFill>
          <a:latin typeface="+mn-lt"/>
          <a:ea typeface="+mn-ea"/>
          <a:cs typeface="+mn-cs"/>
        </a:defRPr>
      </a:lvl3pPr>
      <a:lvl4pPr marL="2844836" indent="-406405" algn="l" defTabSz="1625620" rtl="0" eaLnBrk="1" latinLnBrk="0" hangingPunct="1">
        <a:lnSpc>
          <a:spcPct val="90000"/>
        </a:lnSpc>
        <a:spcBef>
          <a:spcPts val="889"/>
        </a:spcBef>
        <a:buFont typeface="Arial" panose="020B0604020202020204" pitchFamily="34" charset="0"/>
        <a:buChar char="•"/>
        <a:defRPr kumimoji="1" sz="3200" kern="1200">
          <a:solidFill>
            <a:schemeClr val="tx1"/>
          </a:solidFill>
          <a:latin typeface="+mn-lt"/>
          <a:ea typeface="+mn-ea"/>
          <a:cs typeface="+mn-cs"/>
        </a:defRPr>
      </a:lvl4pPr>
      <a:lvl5pPr marL="3657646" indent="-406405" algn="l" defTabSz="1625620" rtl="0" eaLnBrk="1" latinLnBrk="0" hangingPunct="1">
        <a:lnSpc>
          <a:spcPct val="90000"/>
        </a:lnSpc>
        <a:spcBef>
          <a:spcPts val="889"/>
        </a:spcBef>
        <a:buFont typeface="Arial" panose="020B0604020202020204" pitchFamily="34" charset="0"/>
        <a:buChar char="•"/>
        <a:defRPr kumimoji="1" sz="3200" kern="1200">
          <a:solidFill>
            <a:schemeClr val="tx1"/>
          </a:solidFill>
          <a:latin typeface="+mn-lt"/>
          <a:ea typeface="+mn-ea"/>
          <a:cs typeface="+mn-cs"/>
        </a:defRPr>
      </a:lvl5pPr>
      <a:lvl6pPr marL="4470456" indent="-406405" algn="l" defTabSz="1625620" rtl="0" eaLnBrk="1" latinLnBrk="0" hangingPunct="1">
        <a:lnSpc>
          <a:spcPct val="90000"/>
        </a:lnSpc>
        <a:spcBef>
          <a:spcPts val="889"/>
        </a:spcBef>
        <a:buFont typeface="Arial" panose="020B0604020202020204" pitchFamily="34" charset="0"/>
        <a:buChar char="•"/>
        <a:defRPr kumimoji="1" sz="3200" kern="1200">
          <a:solidFill>
            <a:schemeClr val="tx1"/>
          </a:solidFill>
          <a:latin typeface="+mn-lt"/>
          <a:ea typeface="+mn-ea"/>
          <a:cs typeface="+mn-cs"/>
        </a:defRPr>
      </a:lvl6pPr>
      <a:lvl7pPr marL="5283266" indent="-406405" algn="l" defTabSz="1625620" rtl="0" eaLnBrk="1" latinLnBrk="0" hangingPunct="1">
        <a:lnSpc>
          <a:spcPct val="90000"/>
        </a:lnSpc>
        <a:spcBef>
          <a:spcPts val="889"/>
        </a:spcBef>
        <a:buFont typeface="Arial" panose="020B0604020202020204" pitchFamily="34" charset="0"/>
        <a:buChar char="•"/>
        <a:defRPr kumimoji="1" sz="3200" kern="1200">
          <a:solidFill>
            <a:schemeClr val="tx1"/>
          </a:solidFill>
          <a:latin typeface="+mn-lt"/>
          <a:ea typeface="+mn-ea"/>
          <a:cs typeface="+mn-cs"/>
        </a:defRPr>
      </a:lvl7pPr>
      <a:lvl8pPr marL="6096076" indent="-406405" algn="l" defTabSz="1625620" rtl="0" eaLnBrk="1" latinLnBrk="0" hangingPunct="1">
        <a:lnSpc>
          <a:spcPct val="90000"/>
        </a:lnSpc>
        <a:spcBef>
          <a:spcPts val="889"/>
        </a:spcBef>
        <a:buFont typeface="Arial" panose="020B0604020202020204" pitchFamily="34" charset="0"/>
        <a:buChar char="•"/>
        <a:defRPr kumimoji="1" sz="3200" kern="1200">
          <a:solidFill>
            <a:schemeClr val="tx1"/>
          </a:solidFill>
          <a:latin typeface="+mn-lt"/>
          <a:ea typeface="+mn-ea"/>
          <a:cs typeface="+mn-cs"/>
        </a:defRPr>
      </a:lvl8pPr>
      <a:lvl9pPr marL="6908886" indent="-406405" algn="l" defTabSz="1625620" rtl="0" eaLnBrk="1" latinLnBrk="0" hangingPunct="1">
        <a:lnSpc>
          <a:spcPct val="90000"/>
        </a:lnSpc>
        <a:spcBef>
          <a:spcPts val="889"/>
        </a:spcBef>
        <a:buFont typeface="Arial" panose="020B0604020202020204" pitchFamily="34" charset="0"/>
        <a:buChar char="•"/>
        <a:defRPr kumimoji="1" sz="3200" kern="1200">
          <a:solidFill>
            <a:schemeClr val="tx1"/>
          </a:solidFill>
          <a:latin typeface="+mn-lt"/>
          <a:ea typeface="+mn-ea"/>
          <a:cs typeface="+mn-cs"/>
        </a:defRPr>
      </a:lvl9pPr>
    </p:bodyStyle>
    <p:otherStyle>
      <a:defPPr>
        <a:defRPr lang="en-US"/>
      </a:defPPr>
      <a:lvl1pPr marL="0" algn="l" defTabSz="1625620" rtl="0" eaLnBrk="1" latinLnBrk="0" hangingPunct="1">
        <a:defRPr kumimoji="1" sz="3200" kern="1200">
          <a:solidFill>
            <a:schemeClr val="tx1"/>
          </a:solidFill>
          <a:latin typeface="+mn-lt"/>
          <a:ea typeface="+mn-ea"/>
          <a:cs typeface="+mn-cs"/>
        </a:defRPr>
      </a:lvl1pPr>
      <a:lvl2pPr marL="812810" algn="l" defTabSz="1625620" rtl="0" eaLnBrk="1" latinLnBrk="0" hangingPunct="1">
        <a:defRPr kumimoji="1" sz="3200" kern="1200">
          <a:solidFill>
            <a:schemeClr val="tx1"/>
          </a:solidFill>
          <a:latin typeface="+mn-lt"/>
          <a:ea typeface="+mn-ea"/>
          <a:cs typeface="+mn-cs"/>
        </a:defRPr>
      </a:lvl2pPr>
      <a:lvl3pPr marL="1625620" algn="l" defTabSz="1625620" rtl="0" eaLnBrk="1" latinLnBrk="0" hangingPunct="1">
        <a:defRPr kumimoji="1" sz="3200" kern="1200">
          <a:solidFill>
            <a:schemeClr val="tx1"/>
          </a:solidFill>
          <a:latin typeface="+mn-lt"/>
          <a:ea typeface="+mn-ea"/>
          <a:cs typeface="+mn-cs"/>
        </a:defRPr>
      </a:lvl3pPr>
      <a:lvl4pPr marL="2438430" algn="l" defTabSz="1625620" rtl="0" eaLnBrk="1" latinLnBrk="0" hangingPunct="1">
        <a:defRPr kumimoji="1" sz="3200" kern="1200">
          <a:solidFill>
            <a:schemeClr val="tx1"/>
          </a:solidFill>
          <a:latin typeface="+mn-lt"/>
          <a:ea typeface="+mn-ea"/>
          <a:cs typeface="+mn-cs"/>
        </a:defRPr>
      </a:lvl4pPr>
      <a:lvl5pPr marL="3251241" algn="l" defTabSz="1625620" rtl="0" eaLnBrk="1" latinLnBrk="0" hangingPunct="1">
        <a:defRPr kumimoji="1" sz="3200" kern="1200">
          <a:solidFill>
            <a:schemeClr val="tx1"/>
          </a:solidFill>
          <a:latin typeface="+mn-lt"/>
          <a:ea typeface="+mn-ea"/>
          <a:cs typeface="+mn-cs"/>
        </a:defRPr>
      </a:lvl5pPr>
      <a:lvl6pPr marL="4064051" algn="l" defTabSz="1625620" rtl="0" eaLnBrk="1" latinLnBrk="0" hangingPunct="1">
        <a:defRPr kumimoji="1" sz="3200" kern="1200">
          <a:solidFill>
            <a:schemeClr val="tx1"/>
          </a:solidFill>
          <a:latin typeface="+mn-lt"/>
          <a:ea typeface="+mn-ea"/>
          <a:cs typeface="+mn-cs"/>
        </a:defRPr>
      </a:lvl6pPr>
      <a:lvl7pPr marL="4876861" algn="l" defTabSz="1625620" rtl="0" eaLnBrk="1" latinLnBrk="0" hangingPunct="1">
        <a:defRPr kumimoji="1" sz="3200" kern="1200">
          <a:solidFill>
            <a:schemeClr val="tx1"/>
          </a:solidFill>
          <a:latin typeface="+mn-lt"/>
          <a:ea typeface="+mn-ea"/>
          <a:cs typeface="+mn-cs"/>
        </a:defRPr>
      </a:lvl7pPr>
      <a:lvl8pPr marL="5689671" algn="l" defTabSz="1625620" rtl="0" eaLnBrk="1" latinLnBrk="0" hangingPunct="1">
        <a:defRPr kumimoji="1" sz="3200" kern="1200">
          <a:solidFill>
            <a:schemeClr val="tx1"/>
          </a:solidFill>
          <a:latin typeface="+mn-lt"/>
          <a:ea typeface="+mn-ea"/>
          <a:cs typeface="+mn-cs"/>
        </a:defRPr>
      </a:lvl8pPr>
      <a:lvl9pPr marL="6502481" algn="l" defTabSz="1625620" rtl="0" eaLnBrk="1" latinLnBrk="0" hangingPunct="1">
        <a:defRPr kumimoji="1"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package" Target="../embeddings/Microsoft_Word_Document.docx"/><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package" Target="../embeddings/Microsoft_Word_Document1.docx"/><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909011" y="770021"/>
            <a:ext cx="12079706" cy="3047999"/>
          </a:xfrm>
          <a:solidFill>
            <a:schemeClr val="bg1"/>
          </a:solidFill>
          <a:ln w="76200">
            <a:solidFill>
              <a:srgbClr val="00B0F0"/>
            </a:solidFill>
          </a:ln>
        </p:spPr>
        <p:txBody>
          <a:bodyPr anchor="ctr" anchorCtr="0">
            <a:normAutofit/>
          </a:bodyPr>
          <a:lstStyle/>
          <a:p>
            <a:r>
              <a:rPr lang="ja-JP" altLang="en-US" sz="6000" dirty="0"/>
              <a:t>介護</a:t>
            </a:r>
            <a:r>
              <a:rPr kumimoji="1" lang="ja-JP" altLang="en-US" sz="6000" dirty="0"/>
              <a:t>支援専門員研修</a:t>
            </a:r>
            <a:br>
              <a:rPr kumimoji="1" lang="en-US" altLang="ja-JP" sz="1800" dirty="0"/>
            </a:br>
            <a:br>
              <a:rPr kumimoji="1" lang="en-US" altLang="ja-JP" sz="1800" dirty="0"/>
            </a:br>
            <a:r>
              <a:rPr lang="ja-JP" altLang="en-US" sz="8800" b="1" dirty="0">
                <a:solidFill>
                  <a:srgbClr val="FF0066"/>
                </a:solidFill>
                <a:effectLst>
                  <a:outerShdw blurRad="38100" dist="38100" dir="2700000" algn="tl">
                    <a:srgbClr val="000000">
                      <a:alpha val="43137"/>
                    </a:srgbClr>
                  </a:outerShdw>
                </a:effectLst>
              </a:rPr>
              <a:t>小規模研修３</a:t>
            </a:r>
            <a:endParaRPr kumimoji="1" lang="ja-JP" altLang="en-US" sz="8800" b="1" dirty="0">
              <a:solidFill>
                <a:srgbClr val="FF0066"/>
              </a:solidFill>
              <a:effectLst>
                <a:outerShdw blurRad="38100" dist="38100" dir="2700000" algn="tl">
                  <a:srgbClr val="000000">
                    <a:alpha val="43137"/>
                  </a:srgbClr>
                </a:outerShdw>
              </a:effectLst>
            </a:endParaRPr>
          </a:p>
        </p:txBody>
      </p:sp>
      <p:sp>
        <p:nvSpPr>
          <p:cNvPr id="3" name="サブタイトル 2"/>
          <p:cNvSpPr>
            <a:spLocks noGrp="1"/>
          </p:cNvSpPr>
          <p:nvPr>
            <p:ph type="subTitle" idx="1"/>
          </p:nvPr>
        </p:nvSpPr>
        <p:spPr>
          <a:xfrm>
            <a:off x="818148" y="4523874"/>
            <a:ext cx="14790821" cy="6914147"/>
          </a:xfrm>
          <a:solidFill>
            <a:schemeClr val="accent4">
              <a:lumMod val="20000"/>
              <a:lumOff val="80000"/>
            </a:schemeClr>
          </a:solidFill>
        </p:spPr>
        <p:txBody>
          <a:bodyPr>
            <a:normAutofit/>
          </a:bodyPr>
          <a:lstStyle/>
          <a:p>
            <a:pPr>
              <a:lnSpc>
                <a:spcPct val="70000"/>
              </a:lnSpc>
            </a:pPr>
            <a:endParaRPr lang="en-US" altLang="ja-JP" b="1" dirty="0">
              <a:solidFill>
                <a:srgbClr val="FF0000"/>
              </a:solidFill>
            </a:endParaRPr>
          </a:p>
          <a:p>
            <a:pPr>
              <a:lnSpc>
                <a:spcPct val="70000"/>
              </a:lnSpc>
            </a:pPr>
            <a:endParaRPr lang="en-US" altLang="ja-JP" b="1" dirty="0">
              <a:solidFill>
                <a:srgbClr val="FF0000"/>
              </a:solidFill>
            </a:endParaRPr>
          </a:p>
          <a:p>
            <a:pPr>
              <a:lnSpc>
                <a:spcPct val="70000"/>
              </a:lnSpc>
            </a:pPr>
            <a:r>
              <a:rPr lang="ja-JP" altLang="en-US" sz="6000" b="1" dirty="0">
                <a:solidFill>
                  <a:srgbClr val="FF0000"/>
                </a:solidFill>
              </a:rPr>
              <a:t>ケアマネジメントの展開事例演習</a:t>
            </a:r>
            <a:endParaRPr lang="en-US" altLang="ja-JP" sz="6000" b="1" dirty="0">
              <a:solidFill>
                <a:srgbClr val="FF0000"/>
              </a:solidFill>
            </a:endParaRPr>
          </a:p>
          <a:p>
            <a:pPr>
              <a:lnSpc>
                <a:spcPct val="70000"/>
              </a:lnSpc>
            </a:pPr>
            <a:endParaRPr lang="en-US" altLang="ja-JP" sz="1600" b="1" dirty="0">
              <a:solidFill>
                <a:srgbClr val="FF0000"/>
              </a:solidFill>
            </a:endParaRPr>
          </a:p>
          <a:p>
            <a:pPr algn="l">
              <a:lnSpc>
                <a:spcPct val="100000"/>
              </a:lnSpc>
            </a:pPr>
            <a:r>
              <a:rPr lang="ja-JP" altLang="en-US" sz="6000" b="1" dirty="0">
                <a:solidFill>
                  <a:schemeClr val="accent5">
                    <a:lumMod val="75000"/>
                  </a:schemeClr>
                </a:solidFill>
                <a:latin typeface="HGPｺﾞｼｯｸM" panose="020B0600000000000000" pitchFamily="50" charset="-128"/>
                <a:ea typeface="HGPｺﾞｼｯｸM" panose="020B0600000000000000" pitchFamily="50" charset="-128"/>
              </a:rPr>
              <a:t>　　　　　</a:t>
            </a:r>
            <a:endParaRPr lang="en-US" altLang="ja-JP" sz="6000" b="1" dirty="0">
              <a:solidFill>
                <a:schemeClr val="accent5">
                  <a:lumMod val="75000"/>
                </a:schemeClr>
              </a:solidFill>
              <a:latin typeface="HGPｺﾞｼｯｸM" panose="020B0600000000000000" pitchFamily="50" charset="-128"/>
              <a:ea typeface="HGPｺﾞｼｯｸM" panose="020B0600000000000000" pitchFamily="50" charset="-128"/>
            </a:endParaRPr>
          </a:p>
          <a:p>
            <a:pPr algn="l">
              <a:lnSpc>
                <a:spcPct val="100000"/>
              </a:lnSpc>
            </a:pPr>
            <a:r>
              <a:rPr lang="ja-JP" altLang="en-US" sz="6000" b="1" dirty="0">
                <a:solidFill>
                  <a:schemeClr val="accent5">
                    <a:lumMod val="75000"/>
                  </a:schemeClr>
                </a:solidFill>
                <a:latin typeface="HGPｺﾞｼｯｸM" panose="020B0600000000000000" pitchFamily="50" charset="-128"/>
                <a:ea typeface="HGPｺﾞｼｯｸM" panose="020B0600000000000000" pitchFamily="50" charset="-128"/>
              </a:rPr>
              <a:t>　　</a:t>
            </a:r>
            <a:r>
              <a:rPr lang="ja-JP" altLang="en-US" sz="7200" b="1" dirty="0">
                <a:solidFill>
                  <a:schemeClr val="accent5">
                    <a:lumMod val="75000"/>
                  </a:schemeClr>
                </a:solidFill>
                <a:latin typeface="HGPｺﾞｼｯｸM" panose="020B0600000000000000" pitchFamily="50" charset="-128"/>
                <a:ea typeface="HGPｺﾞｼｯｸM" panose="020B0600000000000000" pitchFamily="50" charset="-128"/>
              </a:rPr>
              <a:t>　</a:t>
            </a:r>
            <a:r>
              <a:rPr lang="ja-JP" altLang="en-US" sz="9600" b="1" dirty="0">
                <a:solidFill>
                  <a:schemeClr val="accent5">
                    <a:lumMod val="75000"/>
                  </a:schemeClr>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「認知症に関する事例」</a:t>
            </a:r>
            <a:endParaRPr lang="en-US" altLang="zh-TW" sz="9600" b="1" dirty="0">
              <a:solidFill>
                <a:schemeClr val="accent5">
                  <a:lumMod val="75000"/>
                </a:schemeClr>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endParaRPr>
          </a:p>
          <a:p>
            <a:pPr>
              <a:lnSpc>
                <a:spcPct val="70000"/>
              </a:lnSpc>
            </a:pPr>
            <a:endParaRPr lang="en-US" altLang="ja-JP" sz="5400" b="1" dirty="0">
              <a:solidFill>
                <a:srgbClr val="FF0000"/>
              </a:solidFill>
            </a:endParaRPr>
          </a:p>
          <a:p>
            <a:pPr>
              <a:lnSpc>
                <a:spcPct val="70000"/>
              </a:lnSpc>
            </a:pPr>
            <a:endParaRPr lang="en-US" altLang="ja-JP" sz="5400" b="1" dirty="0">
              <a:solidFill>
                <a:srgbClr val="FF0000"/>
              </a:solidFill>
            </a:endParaRPr>
          </a:p>
          <a:p>
            <a:pPr>
              <a:lnSpc>
                <a:spcPct val="70000"/>
              </a:lnSpc>
            </a:pPr>
            <a:endParaRPr lang="ja-JP" altLang="en-US" sz="5400" b="1" dirty="0">
              <a:solidFill>
                <a:srgbClr val="FF0000"/>
              </a:solidFill>
            </a:endParaRPr>
          </a:p>
        </p:txBody>
      </p:sp>
    </p:spTree>
    <p:extLst>
      <p:ext uri="{BB962C8B-B14F-4D97-AF65-F5344CB8AC3E}">
        <p14:creationId xmlns:p14="http://schemas.microsoft.com/office/powerpoint/2010/main" val="1796066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
          <p:cNvSpPr txBox="1">
            <a:spLocks noChangeArrowheads="1"/>
          </p:cNvSpPr>
          <p:nvPr/>
        </p:nvSpPr>
        <p:spPr bwMode="auto">
          <a:xfrm>
            <a:off x="712336" y="2875741"/>
            <a:ext cx="15262168" cy="5170979"/>
          </a:xfrm>
          <a:prstGeom prst="rect">
            <a:avLst/>
          </a:prstGeom>
          <a:solidFill>
            <a:srgbClr val="FFFFFF"/>
          </a:solidFill>
          <a:ln w="9525">
            <a:solidFill>
              <a:srgbClr val="000000"/>
            </a:solidFill>
            <a:miter lim="800000"/>
            <a:headEnd/>
            <a:tailEnd/>
          </a:ln>
        </p:spPr>
        <p:txBody>
          <a:bodyPr vert="horz" wrap="square" lIns="74295" tIns="8100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400" b="0" i="0" u="none" strike="noStrike" cap="none" normalizeH="0" baseline="0" dirty="0">
                <a:ln>
                  <a:noFill/>
                </a:ln>
                <a:solidFill>
                  <a:srgbClr val="FF0000"/>
                </a:solidFill>
                <a:effectLst/>
                <a:latin typeface="+mj-ea"/>
                <a:ea typeface="+mj-ea"/>
                <a:cs typeface="Times New Roman" panose="02020603050405020304" pitchFamily="18" charset="0"/>
              </a:rPr>
              <a:t>・家事がうまくできないことへの悲しさや不安、あきらめ、怒りなどで認知症状が不安定になる。</a:t>
            </a:r>
            <a:endParaRPr kumimoji="0" lang="en-US" altLang="ja-JP" sz="4400" b="0" i="0" u="none" strike="noStrike" cap="none" normalizeH="0" baseline="0" dirty="0">
              <a:ln>
                <a:noFill/>
              </a:ln>
              <a:solidFill>
                <a:srgbClr val="FF0000"/>
              </a:solidFill>
              <a:effectLst/>
              <a:latin typeface="+mj-ea"/>
              <a:ea typeface="+mj-ea"/>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4400" b="0" i="0" u="none" strike="noStrike" cap="none" normalizeH="0" baseline="0" dirty="0">
              <a:ln>
                <a:noFill/>
              </a:ln>
              <a:solidFill>
                <a:schemeClr val="tx1"/>
              </a:solidFill>
              <a:effectLst/>
              <a:latin typeface="+mj-ea"/>
              <a:ea typeface="+mj-ea"/>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400" b="0" i="0" u="none" strike="noStrike" cap="none" normalizeH="0" baseline="0" dirty="0">
                <a:ln>
                  <a:noFill/>
                </a:ln>
                <a:solidFill>
                  <a:srgbClr val="1F4E79"/>
                </a:solidFill>
                <a:effectLst/>
                <a:latin typeface="+mj-ea"/>
                <a:ea typeface="+mj-ea"/>
                <a:cs typeface="Times New Roman" panose="02020603050405020304" pitchFamily="18" charset="0"/>
              </a:rPr>
              <a:t>・家族介護負担が増大し、本人と共に行う家事はなくなってしまう。夫の疲労が増大する。</a:t>
            </a:r>
            <a:endParaRPr kumimoji="0" lang="en-US" altLang="ja-JP" sz="4400" b="0" i="0" u="none" strike="noStrike" cap="none" normalizeH="0" baseline="0" dirty="0">
              <a:ln>
                <a:noFill/>
              </a:ln>
              <a:solidFill>
                <a:srgbClr val="1F4E79"/>
              </a:solidFill>
              <a:effectLst/>
              <a:latin typeface="+mj-ea"/>
              <a:ea typeface="+mj-ea"/>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4400" b="0" i="0" u="none" strike="noStrike" cap="none" normalizeH="0" baseline="0" dirty="0">
              <a:ln>
                <a:noFill/>
              </a:ln>
              <a:solidFill>
                <a:schemeClr val="tx1"/>
              </a:solidFill>
              <a:effectLst/>
              <a:latin typeface="+mj-ea"/>
              <a:ea typeface="+mj-ea"/>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400" b="0" i="0" u="none" strike="noStrike" cap="none" normalizeH="0" baseline="0" dirty="0">
                <a:ln>
                  <a:noFill/>
                </a:ln>
                <a:solidFill>
                  <a:srgbClr val="FF0000"/>
                </a:solidFill>
                <a:effectLst/>
                <a:latin typeface="+mj-ea"/>
                <a:ea typeface="+mj-ea"/>
                <a:cs typeface="Times New Roman" panose="02020603050405020304" pitchFamily="18" charset="0"/>
              </a:rPr>
              <a:t>・長女の支援が物理的に困難となり、本人と夫が孤立する。</a:t>
            </a:r>
            <a:endParaRPr kumimoji="0" lang="ja-JP" altLang="ja-JP" sz="4400" b="0" i="0" u="none" strike="noStrike" cap="none" normalizeH="0" baseline="0" dirty="0">
              <a:ln>
                <a:noFill/>
              </a:ln>
              <a:solidFill>
                <a:schemeClr val="tx1"/>
              </a:solidFill>
              <a:effectLst/>
              <a:latin typeface="+mj-ea"/>
              <a:ea typeface="+mj-ea"/>
            </a:endParaRPr>
          </a:p>
        </p:txBody>
      </p:sp>
      <p:sp>
        <p:nvSpPr>
          <p:cNvPr id="7" name="Rectangle 8"/>
          <p:cNvSpPr>
            <a:spLocks noChangeArrowheads="1"/>
          </p:cNvSpPr>
          <p:nvPr/>
        </p:nvSpPr>
        <p:spPr bwMode="auto">
          <a:xfrm>
            <a:off x="1562792" y="2530574"/>
            <a:ext cx="18473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sz="4000">
              <a:latin typeface="+mj-ea"/>
              <a:ea typeface="+mj-ea"/>
            </a:endParaRPr>
          </a:p>
        </p:txBody>
      </p:sp>
      <p:sp>
        <p:nvSpPr>
          <p:cNvPr id="8" name="Rectangle 10"/>
          <p:cNvSpPr>
            <a:spLocks noChangeArrowheads="1"/>
          </p:cNvSpPr>
          <p:nvPr/>
        </p:nvSpPr>
        <p:spPr bwMode="auto">
          <a:xfrm>
            <a:off x="572085" y="878383"/>
            <a:ext cx="4281941"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6000" b="1" i="0" u="none" strike="noStrike" cap="none" normalizeH="0" baseline="0" dirty="0">
              <a:ln>
                <a:noFill/>
              </a:ln>
              <a:solidFill>
                <a:schemeClr val="tx1"/>
              </a:solidFill>
              <a:effectLst/>
              <a:latin typeface="+mj-ea"/>
              <a:ea typeface="+mj-ea"/>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6000" b="1" i="0" u="none" strike="noStrike" cap="none" normalizeH="0" baseline="0" dirty="0">
                <a:ln>
                  <a:noFill/>
                </a:ln>
                <a:solidFill>
                  <a:schemeClr val="tx1"/>
                </a:solidFill>
                <a:effectLst/>
                <a:latin typeface="+mj-ea"/>
                <a:ea typeface="+mj-ea"/>
                <a:cs typeface="Times New Roman" panose="02020603050405020304" pitchFamily="18" charset="0"/>
              </a:rPr>
              <a:t>■</a:t>
            </a:r>
            <a:r>
              <a:rPr kumimoji="0" lang="ja-JP" altLang="en-US" sz="6000" b="1" i="0" u="none" strike="noStrike" cap="none" normalizeH="0" baseline="0" dirty="0">
                <a:ln>
                  <a:noFill/>
                </a:ln>
                <a:solidFill>
                  <a:schemeClr val="tx1"/>
                </a:solidFill>
                <a:effectLst/>
                <a:latin typeface="+mj-ea"/>
                <a:ea typeface="+mj-ea"/>
                <a:cs typeface="Times New Roman" panose="02020603050405020304" pitchFamily="18" charset="0"/>
              </a:rPr>
              <a:t>将来予測</a:t>
            </a:r>
            <a:r>
              <a:rPr kumimoji="0" lang="ja-JP" altLang="en-US" sz="6000" b="0" i="0" u="none" strike="noStrike" cap="none" normalizeH="0" baseline="0" dirty="0">
                <a:ln>
                  <a:noFill/>
                </a:ln>
                <a:solidFill>
                  <a:schemeClr val="tx1"/>
                </a:solidFill>
                <a:effectLst/>
                <a:latin typeface="+mj-ea"/>
                <a:ea typeface="+mj-ea"/>
              </a:rPr>
              <a:t> </a:t>
            </a:r>
          </a:p>
        </p:txBody>
      </p:sp>
      <p:sp>
        <p:nvSpPr>
          <p:cNvPr id="9" name="テキスト ボックス 8"/>
          <p:cNvSpPr txBox="1"/>
          <p:nvPr/>
        </p:nvSpPr>
        <p:spPr>
          <a:xfrm>
            <a:off x="166250" y="65109"/>
            <a:ext cx="3749257" cy="830997"/>
          </a:xfrm>
          <a:prstGeom prst="rect">
            <a:avLst/>
          </a:prstGeom>
          <a:solidFill>
            <a:srgbClr val="FFCCFF"/>
          </a:solidFill>
        </p:spPr>
        <p:txBody>
          <a:bodyPr wrap="square" rtlCol="0">
            <a:spAutoFit/>
          </a:bodyPr>
          <a:lstStyle/>
          <a:p>
            <a:pPr algn="ctr"/>
            <a:r>
              <a:rPr kumimoji="1" lang="ja-JP" altLang="en-US" sz="4800" dirty="0">
                <a:solidFill>
                  <a:srgbClr val="FF0000"/>
                </a:solidFill>
              </a:rPr>
              <a:t>記載例</a:t>
            </a:r>
          </a:p>
        </p:txBody>
      </p:sp>
    </p:spTree>
    <p:extLst>
      <p:ext uri="{BB962C8B-B14F-4D97-AF65-F5344CB8AC3E}">
        <p14:creationId xmlns:p14="http://schemas.microsoft.com/office/powerpoint/2010/main" val="2973262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16256000" cy="1735015"/>
          </a:xfrm>
          <a:solidFill>
            <a:schemeClr val="accent4">
              <a:lumMod val="20000"/>
              <a:lumOff val="80000"/>
            </a:schemeClr>
          </a:solidFill>
        </p:spPr>
        <p:txBody>
          <a:bodyPr>
            <a:normAutofit/>
          </a:bodyPr>
          <a:lstStyle/>
          <a:p>
            <a:r>
              <a:rPr kumimoji="1" lang="ja-JP" altLang="en-US" sz="7200" dirty="0"/>
              <a:t>　演習②</a:t>
            </a:r>
            <a:r>
              <a:rPr lang="ja-JP" altLang="en-US" sz="7200" dirty="0"/>
              <a:t>　　</a:t>
            </a:r>
            <a:r>
              <a:rPr lang="ja-JP" altLang="ja-JP" sz="7200" dirty="0">
                <a:solidFill>
                  <a:srgbClr val="00B050"/>
                </a:solidFill>
                <a:effectLst>
                  <a:outerShdw blurRad="38100" dist="38100" dir="2700000" algn="tl">
                    <a:srgbClr val="000000">
                      <a:alpha val="43137"/>
                    </a:srgbClr>
                  </a:outerShdw>
                </a:effectLst>
              </a:rPr>
              <a:t>望む暮らしの把握</a:t>
            </a:r>
            <a:endParaRPr kumimoji="1" lang="ja-JP" altLang="en-US" sz="6700" dirty="0">
              <a:solidFill>
                <a:srgbClr val="00B050"/>
              </a:solidFill>
            </a:endParaRPr>
          </a:p>
        </p:txBody>
      </p:sp>
      <p:sp>
        <p:nvSpPr>
          <p:cNvPr id="11" name="正方形/長方形 10"/>
          <p:cNvSpPr/>
          <p:nvPr/>
        </p:nvSpPr>
        <p:spPr>
          <a:xfrm>
            <a:off x="608036" y="9260669"/>
            <a:ext cx="6636826" cy="923330"/>
          </a:xfrm>
          <a:prstGeom prst="rect">
            <a:avLst/>
          </a:prstGeom>
          <a:solidFill>
            <a:schemeClr val="accent6">
              <a:lumMod val="40000"/>
              <a:lumOff val="60000"/>
            </a:schemeClr>
          </a:solidFill>
        </p:spPr>
        <p:txBody>
          <a:bodyPr wrap="square">
            <a:spAutoFit/>
          </a:bodyPr>
          <a:lstStyle/>
          <a:p>
            <a:r>
              <a:rPr lang="ja-JP" altLang="ja-JP" sz="5400" kern="0" dirty="0">
                <a:ea typeface="ＭＳ ゴシック" panose="020B0609070205080204" pitchFamily="49" charset="-128"/>
                <a:cs typeface="MS-PMincho"/>
              </a:rPr>
              <a:t>個人ワーク（</a:t>
            </a:r>
            <a:r>
              <a:rPr lang="ja-JP" altLang="en-US" sz="5400" kern="0" dirty="0">
                <a:ea typeface="ＭＳ ゴシック" panose="020B0609070205080204" pitchFamily="49" charset="-128"/>
                <a:cs typeface="MS-PMincho"/>
              </a:rPr>
              <a:t>５</a:t>
            </a:r>
            <a:r>
              <a:rPr lang="ja-JP" altLang="ja-JP" sz="5400" kern="0" dirty="0">
                <a:ea typeface="ＭＳ ゴシック" panose="020B0609070205080204" pitchFamily="49" charset="-128"/>
                <a:cs typeface="MS-PMincho"/>
              </a:rPr>
              <a:t>分）</a:t>
            </a:r>
            <a:endParaRPr lang="ja-JP" altLang="en-US" sz="5400" dirty="0"/>
          </a:p>
        </p:txBody>
      </p:sp>
      <p:sp>
        <p:nvSpPr>
          <p:cNvPr id="3" name="正方形/長方形 2"/>
          <p:cNvSpPr/>
          <p:nvPr/>
        </p:nvSpPr>
        <p:spPr>
          <a:xfrm>
            <a:off x="745093" y="1931431"/>
            <a:ext cx="15335349" cy="1754326"/>
          </a:xfrm>
          <a:prstGeom prst="rect">
            <a:avLst/>
          </a:prstGeom>
          <a:solidFill>
            <a:schemeClr val="bg1">
              <a:lumMod val="95000"/>
            </a:schemeClr>
          </a:solidFill>
        </p:spPr>
        <p:txBody>
          <a:bodyPr wrap="square">
            <a:spAutoFit/>
          </a:bodyPr>
          <a:lstStyle/>
          <a:p>
            <a:r>
              <a:rPr lang="ja-JP" altLang="ja-JP" sz="5400" b="1" kern="0" dirty="0" err="1">
                <a:solidFill>
                  <a:srgbClr val="000000"/>
                </a:solidFill>
                <a:cs typeface="ＭＳ Ｐゴシック" panose="020B0600070205080204" pitchFamily="50" charset="-128"/>
              </a:rPr>
              <a:t>青木すずさんと</a:t>
            </a:r>
            <a:r>
              <a:rPr lang="ja-JP" altLang="ja-JP" sz="5400" b="1" kern="0" dirty="0">
                <a:solidFill>
                  <a:srgbClr val="000000"/>
                </a:solidFill>
                <a:cs typeface="ＭＳ Ｐゴシック" panose="020B0600070205080204" pitchFamily="50" charset="-128"/>
              </a:rPr>
              <a:t>家族はどのような生活に対する意向を持っているのでしょうか？</a:t>
            </a:r>
            <a:endParaRPr lang="ja-JP" altLang="en-US" sz="5400" dirty="0"/>
          </a:p>
        </p:txBody>
      </p:sp>
      <p:sp>
        <p:nvSpPr>
          <p:cNvPr id="6" name="正方形/長方形 5"/>
          <p:cNvSpPr/>
          <p:nvPr/>
        </p:nvSpPr>
        <p:spPr>
          <a:xfrm>
            <a:off x="502528" y="10684781"/>
            <a:ext cx="11243996" cy="923330"/>
          </a:xfrm>
          <a:prstGeom prst="rect">
            <a:avLst/>
          </a:prstGeom>
          <a:solidFill>
            <a:schemeClr val="accent6">
              <a:lumMod val="40000"/>
              <a:lumOff val="60000"/>
            </a:schemeClr>
          </a:solidFill>
        </p:spPr>
        <p:txBody>
          <a:bodyPr wrap="square">
            <a:spAutoFit/>
          </a:bodyPr>
          <a:lstStyle/>
          <a:p>
            <a:r>
              <a:rPr lang="ja-JP" altLang="en-US" sz="5400" kern="0" dirty="0">
                <a:ea typeface="ＭＳ ゴシック" panose="020B0609070205080204" pitchFamily="49" charset="-128"/>
                <a:cs typeface="MS-PMincho"/>
              </a:rPr>
              <a:t>グループ</a:t>
            </a:r>
            <a:r>
              <a:rPr lang="ja-JP" altLang="ja-JP" sz="5400" kern="0" dirty="0">
                <a:ea typeface="ＭＳ ゴシック" panose="020B0609070205080204" pitchFamily="49" charset="-128"/>
                <a:cs typeface="MS-PMincho"/>
              </a:rPr>
              <a:t>ワーク</a:t>
            </a:r>
            <a:r>
              <a:rPr lang="ja-JP" altLang="en-US" sz="5400" kern="0" dirty="0">
                <a:ea typeface="ＭＳ ゴシック" panose="020B0609070205080204" pitchFamily="49" charset="-128"/>
                <a:cs typeface="MS-PMincho"/>
              </a:rPr>
              <a:t>　</a:t>
            </a:r>
            <a:r>
              <a:rPr lang="en-US" altLang="ja-JP" sz="5400" kern="0" dirty="0">
                <a:ea typeface="ＭＳ ゴシック" panose="020B0609070205080204" pitchFamily="49" charset="-128"/>
                <a:cs typeface="MS-PMincho"/>
              </a:rPr>
              <a:t>(12</a:t>
            </a:r>
            <a:r>
              <a:rPr lang="ja-JP" altLang="ja-JP" sz="5400" kern="0" dirty="0">
                <a:ea typeface="ＭＳ ゴシック" panose="020B0609070205080204" pitchFamily="49" charset="-128"/>
                <a:cs typeface="MS-PMincho"/>
              </a:rPr>
              <a:t>分</a:t>
            </a:r>
            <a:r>
              <a:rPr lang="en-US" altLang="ja-JP" sz="5400" kern="0" dirty="0">
                <a:ea typeface="ＭＳ ゴシック" panose="020B0609070205080204" pitchFamily="49" charset="-128"/>
                <a:cs typeface="MS-PMincho"/>
              </a:rPr>
              <a:t>)</a:t>
            </a:r>
            <a:endParaRPr lang="ja-JP" altLang="en-US" sz="5400" dirty="0"/>
          </a:p>
        </p:txBody>
      </p:sp>
      <p:sp>
        <p:nvSpPr>
          <p:cNvPr id="7" name="AutoShape 1"/>
          <p:cNvSpPr>
            <a:spLocks noChangeArrowheads="1"/>
          </p:cNvSpPr>
          <p:nvPr/>
        </p:nvSpPr>
        <p:spPr bwMode="auto">
          <a:xfrm>
            <a:off x="14142060" y="422614"/>
            <a:ext cx="1992679" cy="1131400"/>
          </a:xfrm>
          <a:prstGeom prst="foldedCorner">
            <a:avLst>
              <a:gd name="adj" fmla="val 12500"/>
            </a:avLst>
          </a:prstGeom>
          <a:solidFill>
            <a:srgbClr val="FFFF00"/>
          </a:solidFill>
          <a:ln w="9525">
            <a:solidFill>
              <a:srgbClr val="0000FF"/>
            </a:solidFill>
            <a:round/>
            <a:headEnd/>
            <a:tailEnd/>
          </a:ln>
        </p:spPr>
        <p:txBody>
          <a:bodyPr vert="horz" wrap="square" lIns="0" tIns="23400" rIns="0" bIns="1260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3600" b="0" i="0" u="none" strike="noStrike" cap="none" normalizeH="0" baseline="0" dirty="0">
                <a:ln>
                  <a:noFill/>
                </a:ln>
                <a:solidFill>
                  <a:srgbClr val="000000"/>
                </a:solidFill>
                <a:effectLst/>
                <a:latin typeface="HGSｺﾞｼｯｸM" pitchFamily="50" charset="-128"/>
                <a:ea typeface="HGSｺﾞｼｯｸM" pitchFamily="50" charset="-128"/>
                <a:cs typeface="ＭＳ Ｐゴシック" pitchFamily="50" charset="-128"/>
              </a:rPr>
              <a:t>ﾜｰｸｼｰﾄ</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3600" b="0" i="0" u="none" strike="noStrike" cap="none" normalizeH="0" baseline="0" dirty="0">
                <a:ln>
                  <a:noFill/>
                </a:ln>
                <a:solidFill>
                  <a:srgbClr val="000000"/>
                </a:solidFill>
                <a:effectLst/>
                <a:latin typeface="HGSｺﾞｼｯｸM" pitchFamily="50" charset="-128"/>
                <a:ea typeface="HGSｺﾞｼｯｸM" pitchFamily="50" charset="-128"/>
                <a:cs typeface="ＭＳ Ｐゴシック" pitchFamily="50" charset="-128"/>
              </a:rPr>
              <a:t>P51</a:t>
            </a:r>
            <a:endParaRPr kumimoji="1" lang="ja-JP" altLang="ja-JP" sz="36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 name="AutoShape 2"/>
          <p:cNvSpPr>
            <a:spLocks noChangeArrowheads="1"/>
          </p:cNvSpPr>
          <p:nvPr/>
        </p:nvSpPr>
        <p:spPr bwMode="auto">
          <a:xfrm>
            <a:off x="526673" y="3811510"/>
            <a:ext cx="15389646" cy="5052128"/>
          </a:xfrm>
          <a:prstGeom prst="roundRect">
            <a:avLst>
              <a:gd name="adj" fmla="val 4380"/>
            </a:avLst>
          </a:pr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0960" tIns="19800" rIns="30960" bIns="1620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4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a:t>
            </a:r>
            <a:r>
              <a:rPr kumimoji="0" lang="ja-JP" altLang="en-US" sz="4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修得目標</a:t>
            </a:r>
            <a:r>
              <a:rPr kumimoji="0" lang="en-US" altLang="ja-JP" sz="4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a:t>
            </a:r>
            <a:endParaRPr kumimoji="0" lang="en-US" altLang="ja-JP" sz="4400" dirty="0">
              <a:latin typeface="ＭＳ ゴシック" panose="020B0609070205080204" pitchFamily="49" charset="-128"/>
              <a:ea typeface="ＭＳ ゴシック" panose="020B0609070205080204" pitchFamily="49" charset="-128"/>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44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rPr>
              <a:t>④認知症の要介護者と同居している家族に対する支援や地域</a:t>
            </a:r>
            <a:endParaRPr kumimoji="0" lang="en-US" altLang="ja-JP" sz="44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4400" dirty="0">
                <a:solidFill>
                  <a:srgbClr val="CC0066"/>
                </a:solidFill>
                <a:latin typeface="ＭＳ ゴシック" panose="020B0609070205080204" pitchFamily="49" charset="-128"/>
                <a:ea typeface="ＭＳ ゴシック" panose="020B0609070205080204" pitchFamily="49" charset="-128"/>
              </a:rPr>
              <a:t>　</a:t>
            </a:r>
            <a:r>
              <a:rPr kumimoji="0" lang="ja-JP" altLang="en-US" sz="44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rPr>
              <a:t>への配慮と協働の必要性について説明できる</a:t>
            </a:r>
            <a:endParaRPr kumimoji="0" lang="en-US" altLang="ja-JP" sz="44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ja-JP" sz="800" dirty="0">
              <a:solidFill>
                <a:srgbClr val="CC0066"/>
              </a:solidFill>
              <a:latin typeface="ＭＳ ゴシック" panose="020B0609070205080204" pitchFamily="49" charset="-128"/>
              <a:ea typeface="ＭＳ ゴシック" panose="020B0609070205080204" pitchFamily="49" charset="-128"/>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44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rPr>
              <a:t>⑤認知症ケアの考え方に基づき、ケアマネジメントへの展開</a:t>
            </a:r>
            <a:endParaRPr kumimoji="0" lang="en-US" altLang="ja-JP" sz="44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4400" dirty="0">
                <a:solidFill>
                  <a:srgbClr val="CC0066"/>
                </a:solidFill>
                <a:latin typeface="ＭＳ ゴシック" panose="020B0609070205080204" pitchFamily="49" charset="-128"/>
                <a:ea typeface="ＭＳ ゴシック" panose="020B0609070205080204" pitchFamily="49" charset="-128"/>
              </a:rPr>
              <a:t>　</a:t>
            </a:r>
            <a:r>
              <a:rPr kumimoji="0" lang="ja-JP" altLang="en-US" sz="44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rPr>
              <a:t>方法のポイント（倫理的な対応、医療職をはじめとする</a:t>
            </a:r>
            <a:endParaRPr kumimoji="0" lang="en-US" altLang="ja-JP" sz="44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4400" dirty="0">
                <a:solidFill>
                  <a:srgbClr val="CC0066"/>
                </a:solidFill>
                <a:latin typeface="ＭＳ ゴシック" panose="020B0609070205080204" pitchFamily="49" charset="-128"/>
                <a:ea typeface="ＭＳ ゴシック" panose="020B0609070205080204" pitchFamily="49" charset="-128"/>
              </a:rPr>
              <a:t>　</a:t>
            </a:r>
            <a:r>
              <a:rPr kumimoji="0" lang="ja-JP" altLang="en-US" sz="44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rPr>
              <a:t>多職種連携、行動・心理症状（</a:t>
            </a:r>
            <a:r>
              <a:rPr kumimoji="0" lang="en-US" altLang="ja-JP" sz="44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rPr>
              <a:t>BPSD</a:t>
            </a:r>
            <a:r>
              <a:rPr kumimoji="0" lang="ja-JP" altLang="en-US" sz="44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rPr>
              <a:t>）、環境調整へのアプ</a:t>
            </a:r>
            <a:endParaRPr kumimoji="0" lang="en-US" altLang="ja-JP" sz="44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4400" dirty="0">
                <a:solidFill>
                  <a:srgbClr val="CC0066"/>
                </a:solidFill>
                <a:latin typeface="ＭＳ ゴシック" panose="020B0609070205080204" pitchFamily="49" charset="-128"/>
                <a:ea typeface="ＭＳ ゴシック" panose="020B0609070205080204" pitchFamily="49" charset="-128"/>
              </a:rPr>
              <a:t>　</a:t>
            </a:r>
            <a:r>
              <a:rPr kumimoji="0" lang="ja-JP" altLang="en-US" sz="44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rPr>
              <a:t>ローチ等について説明できる。</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4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95751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9F8524E6-B2B5-4881-B86F-F6ECDF80A2A9}" type="slidenum">
              <a:rPr kumimoji="1" lang="ja-JP" altLang="en-US" smtClean="0"/>
              <a:pPr/>
              <a:t>12</a:t>
            </a:fld>
            <a:endParaRPr kumimoji="1" lang="ja-JP" altLang="en-US"/>
          </a:p>
        </p:txBody>
      </p:sp>
      <p:sp>
        <p:nvSpPr>
          <p:cNvPr id="3" name="正方形/長方形 2"/>
          <p:cNvSpPr/>
          <p:nvPr/>
        </p:nvSpPr>
        <p:spPr>
          <a:xfrm>
            <a:off x="920651" y="1817295"/>
            <a:ext cx="15120000" cy="1569660"/>
          </a:xfrm>
          <a:prstGeom prst="rect">
            <a:avLst/>
          </a:prstGeom>
          <a:solidFill>
            <a:schemeClr val="bg1">
              <a:lumMod val="95000"/>
            </a:schemeClr>
          </a:solidFill>
        </p:spPr>
        <p:txBody>
          <a:bodyPr wrap="square">
            <a:spAutoFit/>
          </a:bodyPr>
          <a:lstStyle/>
          <a:p>
            <a:r>
              <a:rPr lang="ja-JP" altLang="ja-JP" sz="4800" kern="0" dirty="0" err="1">
                <a:solidFill>
                  <a:schemeClr val="tx1">
                    <a:lumMod val="65000"/>
                    <a:lumOff val="35000"/>
                  </a:schemeClr>
                </a:solidFill>
                <a:cs typeface="ＭＳ Ｐゴシック" panose="020B0600070205080204" pitchFamily="50" charset="-128"/>
              </a:rPr>
              <a:t>青木すずさんと</a:t>
            </a:r>
            <a:r>
              <a:rPr lang="ja-JP" altLang="ja-JP" sz="4800" kern="0" dirty="0">
                <a:solidFill>
                  <a:schemeClr val="tx1">
                    <a:lumMod val="65000"/>
                    <a:lumOff val="35000"/>
                  </a:schemeClr>
                </a:solidFill>
                <a:cs typeface="ＭＳ Ｐゴシック" panose="020B0600070205080204" pitchFamily="50" charset="-128"/>
              </a:rPr>
              <a:t>家族はどのような生活に対する意向を持っているのでしょうか？</a:t>
            </a:r>
            <a:endParaRPr lang="ja-JP" altLang="en-US" sz="4800" dirty="0">
              <a:solidFill>
                <a:schemeClr val="tx1">
                  <a:lumMod val="65000"/>
                  <a:lumOff val="35000"/>
                </a:schemeClr>
              </a:solidFill>
            </a:endParaRPr>
          </a:p>
        </p:txBody>
      </p:sp>
      <p:sp>
        <p:nvSpPr>
          <p:cNvPr id="5" name="正方形/長方形 4"/>
          <p:cNvSpPr/>
          <p:nvPr/>
        </p:nvSpPr>
        <p:spPr>
          <a:xfrm>
            <a:off x="1120891" y="3438691"/>
            <a:ext cx="15135109" cy="8463855"/>
          </a:xfrm>
          <a:prstGeom prst="rect">
            <a:avLst/>
          </a:prstGeom>
        </p:spPr>
        <p:txBody>
          <a:bodyPr wrap="square">
            <a:spAutoFit/>
          </a:bodyPr>
          <a:lstStyle/>
          <a:p>
            <a:r>
              <a:rPr lang="en-US" altLang="ja-JP" sz="4800" b="1" dirty="0">
                <a:solidFill>
                  <a:srgbClr val="0070C0"/>
                </a:solidFill>
              </a:rPr>
              <a:t>【</a:t>
            </a:r>
            <a:r>
              <a:rPr lang="ja-JP" altLang="en-US" sz="4800" b="1" dirty="0">
                <a:solidFill>
                  <a:srgbClr val="0070C0"/>
                </a:solidFill>
              </a:rPr>
              <a:t>本人</a:t>
            </a:r>
            <a:r>
              <a:rPr lang="en-US" altLang="ja-JP" sz="4800" b="1" dirty="0">
                <a:solidFill>
                  <a:srgbClr val="0070C0"/>
                </a:solidFill>
              </a:rPr>
              <a:t>】</a:t>
            </a:r>
          </a:p>
          <a:p>
            <a:r>
              <a:rPr lang="ja-JP" altLang="en-US" sz="4800" b="1" dirty="0"/>
              <a:t>・もっと家。事を任せてほしい。やらせてほしい。</a:t>
            </a:r>
          </a:p>
          <a:p>
            <a:endParaRPr lang="ja-JP" altLang="en-US" sz="800" b="1" dirty="0"/>
          </a:p>
          <a:p>
            <a:r>
              <a:rPr lang="en-US" altLang="ja-JP" sz="4800" b="1" dirty="0">
                <a:solidFill>
                  <a:srgbClr val="0070C0"/>
                </a:solidFill>
              </a:rPr>
              <a:t>【</a:t>
            </a:r>
            <a:r>
              <a:rPr lang="ja-JP" altLang="en-US" sz="4800" b="1" dirty="0">
                <a:solidFill>
                  <a:srgbClr val="0070C0"/>
                </a:solidFill>
              </a:rPr>
              <a:t>夫</a:t>
            </a:r>
            <a:r>
              <a:rPr lang="en-US" altLang="ja-JP" sz="4800" b="1" dirty="0">
                <a:solidFill>
                  <a:srgbClr val="0070C0"/>
                </a:solidFill>
              </a:rPr>
              <a:t>】</a:t>
            </a:r>
          </a:p>
          <a:p>
            <a:r>
              <a:rPr lang="ja-JP" altLang="en-US" sz="4800" b="1" dirty="0"/>
              <a:t>・家事を分担してやりたい。</a:t>
            </a:r>
          </a:p>
          <a:p>
            <a:r>
              <a:rPr lang="ja-JP" altLang="en-US" sz="4800" b="1" dirty="0"/>
              <a:t>・自分の体調を悪化させたくない。</a:t>
            </a:r>
          </a:p>
          <a:p>
            <a:r>
              <a:rPr lang="ja-JP" altLang="en-US" sz="4800" b="1" dirty="0"/>
              <a:t>・近所の人と話をするのが大好きだから外出させたい。</a:t>
            </a:r>
          </a:p>
          <a:p>
            <a:endParaRPr lang="ja-JP" altLang="en-US" sz="800" b="1" dirty="0"/>
          </a:p>
          <a:p>
            <a:r>
              <a:rPr lang="en-US" altLang="ja-JP" sz="4800" b="1" dirty="0">
                <a:solidFill>
                  <a:srgbClr val="0070C0"/>
                </a:solidFill>
              </a:rPr>
              <a:t>【</a:t>
            </a:r>
            <a:r>
              <a:rPr lang="ja-JP" altLang="en-US" sz="4800" b="1" dirty="0">
                <a:solidFill>
                  <a:srgbClr val="0070C0"/>
                </a:solidFill>
              </a:rPr>
              <a:t>長女</a:t>
            </a:r>
            <a:r>
              <a:rPr lang="en-US" altLang="ja-JP" sz="4800" b="1" dirty="0">
                <a:solidFill>
                  <a:srgbClr val="0070C0"/>
                </a:solidFill>
              </a:rPr>
              <a:t>】</a:t>
            </a:r>
          </a:p>
          <a:p>
            <a:r>
              <a:rPr lang="ja-JP" altLang="en-US" sz="4800" b="1" dirty="0"/>
              <a:t>・父に負担がかからないようにしたい。</a:t>
            </a:r>
          </a:p>
          <a:p>
            <a:r>
              <a:rPr lang="ja-JP" altLang="en-US" sz="4800" b="1" dirty="0"/>
              <a:t>・母にできることはしてほしい。</a:t>
            </a:r>
          </a:p>
          <a:p>
            <a:r>
              <a:rPr lang="ja-JP" altLang="en-US" sz="4800" b="1" dirty="0"/>
              <a:t>・外出したり、近所の人と触れ合って過ごしてほしい。</a:t>
            </a:r>
          </a:p>
          <a:p>
            <a:r>
              <a:rPr lang="ja-JP" altLang="en-US" sz="4800" b="1" dirty="0"/>
              <a:t>・地域の活動に戻ってほしい。</a:t>
            </a:r>
          </a:p>
        </p:txBody>
      </p:sp>
      <p:sp>
        <p:nvSpPr>
          <p:cNvPr id="9" name="タイトル 1"/>
          <p:cNvSpPr>
            <a:spLocks noGrp="1"/>
          </p:cNvSpPr>
          <p:nvPr>
            <p:ph type="title"/>
          </p:nvPr>
        </p:nvSpPr>
        <p:spPr>
          <a:xfrm>
            <a:off x="0" y="0"/>
            <a:ext cx="16256000" cy="1735015"/>
          </a:xfrm>
          <a:solidFill>
            <a:schemeClr val="accent4">
              <a:lumMod val="20000"/>
              <a:lumOff val="80000"/>
            </a:schemeClr>
          </a:solidFill>
        </p:spPr>
        <p:txBody>
          <a:bodyPr>
            <a:normAutofit/>
          </a:bodyPr>
          <a:lstStyle/>
          <a:p>
            <a:r>
              <a:rPr kumimoji="1" lang="ja-JP" altLang="en-US" sz="7200" dirty="0"/>
              <a:t>　演習②</a:t>
            </a:r>
            <a:r>
              <a:rPr lang="ja-JP" altLang="en-US" sz="7200" dirty="0"/>
              <a:t>　　</a:t>
            </a:r>
            <a:r>
              <a:rPr lang="ja-JP" altLang="ja-JP" sz="7200" dirty="0">
                <a:solidFill>
                  <a:srgbClr val="00B050"/>
                </a:solidFill>
                <a:effectLst>
                  <a:outerShdw blurRad="38100" dist="38100" dir="2700000" algn="tl">
                    <a:srgbClr val="000000">
                      <a:alpha val="43137"/>
                    </a:srgbClr>
                  </a:outerShdw>
                </a:effectLst>
              </a:rPr>
              <a:t>望む暮らしの把握</a:t>
            </a:r>
            <a:endParaRPr kumimoji="1" lang="ja-JP" altLang="en-US" sz="6700" dirty="0">
              <a:solidFill>
                <a:srgbClr val="00B050"/>
              </a:solidFill>
            </a:endParaRPr>
          </a:p>
        </p:txBody>
      </p:sp>
      <p:sp>
        <p:nvSpPr>
          <p:cNvPr id="7" name="テキスト ボックス 6"/>
          <p:cNvSpPr txBox="1"/>
          <p:nvPr/>
        </p:nvSpPr>
        <p:spPr>
          <a:xfrm>
            <a:off x="13148319" y="580924"/>
            <a:ext cx="3107681" cy="1107996"/>
          </a:xfrm>
          <a:prstGeom prst="rect">
            <a:avLst/>
          </a:prstGeom>
          <a:solidFill>
            <a:srgbClr val="FFCCFF"/>
          </a:solidFill>
        </p:spPr>
        <p:txBody>
          <a:bodyPr wrap="square" rtlCol="0">
            <a:spAutoFit/>
          </a:bodyPr>
          <a:lstStyle/>
          <a:p>
            <a:pPr algn="ctr"/>
            <a:r>
              <a:rPr kumimoji="1" lang="ja-JP" altLang="en-US" sz="6600" dirty="0">
                <a:solidFill>
                  <a:srgbClr val="FF0000"/>
                </a:solidFill>
              </a:rPr>
              <a:t>記載例</a:t>
            </a:r>
          </a:p>
        </p:txBody>
      </p:sp>
    </p:spTree>
    <p:extLst>
      <p:ext uri="{BB962C8B-B14F-4D97-AF65-F5344CB8AC3E}">
        <p14:creationId xmlns:p14="http://schemas.microsoft.com/office/powerpoint/2010/main" val="3649897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16256000" cy="1359877"/>
          </a:xfrm>
          <a:solidFill>
            <a:schemeClr val="accent4">
              <a:lumMod val="20000"/>
              <a:lumOff val="80000"/>
            </a:schemeClr>
          </a:solidFill>
        </p:spPr>
        <p:txBody>
          <a:bodyPr>
            <a:normAutofit/>
          </a:bodyPr>
          <a:lstStyle/>
          <a:p>
            <a:r>
              <a:rPr kumimoji="1" lang="ja-JP" altLang="en-US" sz="7200" dirty="0"/>
              <a:t>演習</a:t>
            </a:r>
            <a:r>
              <a:rPr lang="ja-JP" altLang="en-US" sz="7200" dirty="0"/>
              <a:t>③　</a:t>
            </a:r>
            <a:r>
              <a:rPr lang="ja-JP" altLang="ja-JP" sz="6000" dirty="0">
                <a:solidFill>
                  <a:srgbClr val="009A46"/>
                </a:solidFill>
                <a:effectLst>
                  <a:outerShdw blurRad="38100" dist="38100" dir="2700000" algn="tl">
                    <a:srgbClr val="000000">
                      <a:alpha val="43137"/>
                    </a:srgbClr>
                  </a:outerShdw>
                </a:effectLst>
              </a:rPr>
              <a:t>認知症の人の行動の意味を探る視点</a:t>
            </a:r>
            <a:endParaRPr kumimoji="1" lang="ja-JP" altLang="en-US" sz="6000" dirty="0">
              <a:solidFill>
                <a:srgbClr val="009A46"/>
              </a:solidFill>
              <a:effectLst>
                <a:outerShdw blurRad="38100" dist="38100" dir="2700000" algn="tl">
                  <a:srgbClr val="000000">
                    <a:alpha val="43137"/>
                  </a:srgbClr>
                </a:outerShdw>
              </a:effectLst>
            </a:endParaRPr>
          </a:p>
        </p:txBody>
      </p:sp>
      <p:sp>
        <p:nvSpPr>
          <p:cNvPr id="4" name="スライド番号プレースホルダー 3"/>
          <p:cNvSpPr>
            <a:spLocks noGrp="1"/>
          </p:cNvSpPr>
          <p:nvPr>
            <p:ph type="sldNum" sz="quarter" idx="12"/>
          </p:nvPr>
        </p:nvSpPr>
        <p:spPr/>
        <p:txBody>
          <a:bodyPr/>
          <a:lstStyle/>
          <a:p>
            <a:fld id="{9F8524E6-B2B5-4881-B86F-F6ECDF80A2A9}" type="slidenum">
              <a:rPr kumimoji="1" lang="ja-JP" altLang="en-US" smtClean="0"/>
              <a:pPr/>
              <a:t>13</a:t>
            </a:fld>
            <a:endParaRPr kumimoji="1" lang="ja-JP" altLang="en-US"/>
          </a:p>
        </p:txBody>
      </p:sp>
      <p:sp>
        <p:nvSpPr>
          <p:cNvPr id="11" name="正方形/長方形 10"/>
          <p:cNvSpPr/>
          <p:nvPr/>
        </p:nvSpPr>
        <p:spPr>
          <a:xfrm>
            <a:off x="366057" y="10694405"/>
            <a:ext cx="6440990" cy="923330"/>
          </a:xfrm>
          <a:prstGeom prst="rect">
            <a:avLst/>
          </a:prstGeom>
          <a:solidFill>
            <a:schemeClr val="accent6">
              <a:lumMod val="40000"/>
              <a:lumOff val="60000"/>
            </a:schemeClr>
          </a:solidFill>
        </p:spPr>
        <p:txBody>
          <a:bodyPr wrap="square">
            <a:spAutoFit/>
          </a:bodyPr>
          <a:lstStyle/>
          <a:p>
            <a:pPr algn="ctr"/>
            <a:r>
              <a:rPr lang="ja-JP" altLang="ja-JP" sz="5400" kern="0" dirty="0">
                <a:ea typeface="ＭＳ ゴシック" panose="020B0609070205080204" pitchFamily="49" charset="-128"/>
                <a:cs typeface="MS-PMincho"/>
              </a:rPr>
              <a:t>個人ワーク（</a:t>
            </a:r>
            <a:r>
              <a:rPr lang="ja-JP" altLang="en-US" sz="5400" kern="0" dirty="0">
                <a:ea typeface="ＭＳ ゴシック" panose="020B0609070205080204" pitchFamily="49" charset="-128"/>
                <a:cs typeface="MS-PMincho"/>
              </a:rPr>
              <a:t>７</a:t>
            </a:r>
            <a:r>
              <a:rPr lang="ja-JP" altLang="ja-JP" sz="5400" kern="0" dirty="0">
                <a:ea typeface="ＭＳ ゴシック" panose="020B0609070205080204" pitchFamily="49" charset="-128"/>
                <a:cs typeface="MS-PMincho"/>
              </a:rPr>
              <a:t>分）</a:t>
            </a:r>
            <a:endParaRPr lang="ja-JP" altLang="en-US" sz="5400" dirty="0"/>
          </a:p>
        </p:txBody>
      </p:sp>
      <p:sp>
        <p:nvSpPr>
          <p:cNvPr id="3" name="正方形/長方形 2"/>
          <p:cNvSpPr/>
          <p:nvPr/>
        </p:nvSpPr>
        <p:spPr>
          <a:xfrm>
            <a:off x="586154" y="1465127"/>
            <a:ext cx="15261278" cy="3046988"/>
          </a:xfrm>
          <a:prstGeom prst="rect">
            <a:avLst/>
          </a:prstGeom>
          <a:solidFill>
            <a:schemeClr val="bg1">
              <a:lumMod val="95000"/>
            </a:schemeClr>
          </a:solidFill>
        </p:spPr>
        <p:txBody>
          <a:bodyPr wrap="square">
            <a:spAutoFit/>
          </a:bodyPr>
          <a:lstStyle/>
          <a:p>
            <a:r>
              <a:rPr lang="ja-JP" altLang="ja-JP" sz="4800" b="1" dirty="0" err="1"/>
              <a:t>青木すずさんは</a:t>
            </a:r>
            <a:r>
              <a:rPr lang="ja-JP" altLang="ja-JP" sz="4800" b="1" dirty="0"/>
              <a:t>家事をもっとしたいと考えています。</a:t>
            </a:r>
            <a:endParaRPr lang="ja-JP" altLang="ja-JP" sz="4800" dirty="0"/>
          </a:p>
          <a:p>
            <a:r>
              <a:rPr lang="ja-JP" altLang="ja-JP" sz="4800" b="1" dirty="0"/>
              <a:t>パーソン・センタード・ケアの考え方を参考にして、</a:t>
            </a:r>
            <a:r>
              <a:rPr lang="ja-JP" altLang="ja-JP" sz="4800" b="1" dirty="0" err="1"/>
              <a:t>青木すずさんが</a:t>
            </a:r>
            <a:r>
              <a:rPr lang="ja-JP" altLang="ja-JP" sz="4800" b="1" dirty="0"/>
              <a:t>もっと家事を任せてほしいと考える要因は何なのかを考えてみましょう。</a:t>
            </a:r>
            <a:endParaRPr lang="ja-JP" altLang="en-US" sz="4800" dirty="0"/>
          </a:p>
        </p:txBody>
      </p:sp>
      <p:sp>
        <p:nvSpPr>
          <p:cNvPr id="6" name="正方形/長方形 5"/>
          <p:cNvSpPr/>
          <p:nvPr/>
        </p:nvSpPr>
        <p:spPr>
          <a:xfrm>
            <a:off x="6986955" y="10717852"/>
            <a:ext cx="9269045" cy="923330"/>
          </a:xfrm>
          <a:prstGeom prst="rect">
            <a:avLst/>
          </a:prstGeom>
          <a:solidFill>
            <a:schemeClr val="accent6">
              <a:lumMod val="40000"/>
              <a:lumOff val="60000"/>
            </a:schemeClr>
          </a:solidFill>
        </p:spPr>
        <p:txBody>
          <a:bodyPr wrap="square">
            <a:spAutoFit/>
          </a:bodyPr>
          <a:lstStyle/>
          <a:p>
            <a:pPr algn="ctr"/>
            <a:r>
              <a:rPr lang="ja-JP" altLang="en-US" sz="5400" kern="0" dirty="0">
                <a:ea typeface="ＭＳ ゴシック" panose="020B0609070205080204" pitchFamily="49" charset="-128"/>
                <a:cs typeface="MS-PMincho"/>
              </a:rPr>
              <a:t>グループ</a:t>
            </a:r>
            <a:r>
              <a:rPr lang="ja-JP" altLang="ja-JP" sz="5400" kern="0" dirty="0">
                <a:ea typeface="ＭＳ ゴシック" panose="020B0609070205080204" pitchFamily="49" charset="-128"/>
                <a:cs typeface="MS-PMincho"/>
              </a:rPr>
              <a:t>ワーク（</a:t>
            </a:r>
            <a:r>
              <a:rPr lang="en-US" altLang="ja-JP" sz="5400" kern="0" dirty="0">
                <a:ea typeface="ＭＳ ゴシック" panose="020B0609070205080204" pitchFamily="49" charset="-128"/>
                <a:cs typeface="MS-PMincho"/>
              </a:rPr>
              <a:t>12</a:t>
            </a:r>
            <a:r>
              <a:rPr lang="ja-JP" altLang="ja-JP" sz="5400" kern="0" dirty="0">
                <a:ea typeface="ＭＳ ゴシック" panose="020B0609070205080204" pitchFamily="49" charset="-128"/>
                <a:cs typeface="MS-PMincho"/>
              </a:rPr>
              <a:t>分）</a:t>
            </a:r>
            <a:endParaRPr lang="ja-JP" altLang="en-US" sz="5400" dirty="0"/>
          </a:p>
        </p:txBody>
      </p:sp>
      <p:sp>
        <p:nvSpPr>
          <p:cNvPr id="7" name="AutoShape 1"/>
          <p:cNvSpPr>
            <a:spLocks noChangeArrowheads="1"/>
          </p:cNvSpPr>
          <p:nvPr/>
        </p:nvSpPr>
        <p:spPr bwMode="auto">
          <a:xfrm>
            <a:off x="13935075" y="1148861"/>
            <a:ext cx="1992679" cy="906243"/>
          </a:xfrm>
          <a:prstGeom prst="foldedCorner">
            <a:avLst>
              <a:gd name="adj" fmla="val 12500"/>
            </a:avLst>
          </a:prstGeom>
          <a:solidFill>
            <a:srgbClr val="FFFF00"/>
          </a:solidFill>
          <a:ln w="9525">
            <a:solidFill>
              <a:srgbClr val="0000FF"/>
            </a:solidFill>
            <a:round/>
            <a:headEnd/>
            <a:tailEnd/>
          </a:ln>
        </p:spPr>
        <p:txBody>
          <a:bodyPr vert="horz" wrap="square" lIns="0" tIns="23400" rIns="0" bIns="1260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3600" b="0" i="0" u="none" strike="noStrike" cap="none" normalizeH="0" baseline="0" dirty="0">
                <a:ln>
                  <a:noFill/>
                </a:ln>
                <a:solidFill>
                  <a:srgbClr val="000000"/>
                </a:solidFill>
                <a:effectLst/>
                <a:latin typeface="HGSｺﾞｼｯｸM" pitchFamily="50" charset="-128"/>
                <a:ea typeface="HGSｺﾞｼｯｸM" pitchFamily="50" charset="-128"/>
                <a:cs typeface="ＭＳ Ｐゴシック" pitchFamily="50" charset="-128"/>
              </a:rPr>
              <a:t>ﾜｰｸｼｰﾄ</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3600" b="0" i="0" u="none" strike="noStrike" cap="none" normalizeH="0" baseline="0" dirty="0">
                <a:ln>
                  <a:noFill/>
                </a:ln>
                <a:solidFill>
                  <a:srgbClr val="000000"/>
                </a:solidFill>
                <a:effectLst/>
                <a:latin typeface="HGSｺﾞｼｯｸM" pitchFamily="50" charset="-128"/>
                <a:ea typeface="HGSｺﾞｼｯｸM" pitchFamily="50" charset="-128"/>
                <a:cs typeface="ＭＳ Ｐゴシック" pitchFamily="50" charset="-128"/>
              </a:rPr>
              <a:t>P</a:t>
            </a:r>
            <a:r>
              <a:rPr lang="ja-JP" altLang="en-US" sz="3600" dirty="0">
                <a:solidFill>
                  <a:srgbClr val="000000"/>
                </a:solidFill>
                <a:latin typeface="HGSｺﾞｼｯｸM" pitchFamily="50" charset="-128"/>
                <a:ea typeface="HGSｺﾞｼｯｸM" pitchFamily="50" charset="-128"/>
                <a:cs typeface="ＭＳ Ｐゴシック" pitchFamily="50" charset="-128"/>
              </a:rPr>
              <a:t>５１</a:t>
            </a:r>
            <a:endParaRPr kumimoji="1" lang="ja-JP" altLang="ja-JP" sz="36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 name="AutoShape 2"/>
          <p:cNvSpPr>
            <a:spLocks noChangeArrowheads="1"/>
          </p:cNvSpPr>
          <p:nvPr/>
        </p:nvSpPr>
        <p:spPr bwMode="auto">
          <a:xfrm>
            <a:off x="539261" y="4493043"/>
            <a:ext cx="15367803" cy="5682588"/>
          </a:xfrm>
          <a:prstGeom prst="roundRect">
            <a:avLst>
              <a:gd name="adj" fmla="val 4380"/>
            </a:avLst>
          </a:pr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0960" tIns="19800" rIns="30960" bIns="1620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4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a:t>
            </a:r>
            <a:r>
              <a:rPr kumimoji="0" lang="ja-JP" altLang="en-US" sz="4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修得目標</a:t>
            </a:r>
            <a:r>
              <a:rPr kumimoji="0" lang="en-US" altLang="ja-JP" sz="4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a:t>
            </a:r>
            <a:r>
              <a:rPr kumimoji="0" lang="ja-JP" altLang="en-US" sz="4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　</a:t>
            </a:r>
            <a:endParaRPr kumimoji="0" lang="ja-JP" altLang="en-US" sz="44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44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rPr>
              <a:t>⑤認知症ケアの考え方に基づき、ケアマネジメントへの展開</a:t>
            </a:r>
            <a:endParaRPr kumimoji="0" lang="en-US" altLang="ja-JP" sz="44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4400" dirty="0">
                <a:solidFill>
                  <a:srgbClr val="CC0066"/>
                </a:solidFill>
                <a:latin typeface="ＭＳ ゴシック" panose="020B0609070205080204" pitchFamily="49" charset="-128"/>
                <a:ea typeface="ＭＳ ゴシック" panose="020B0609070205080204" pitchFamily="49" charset="-128"/>
              </a:rPr>
              <a:t>　</a:t>
            </a:r>
            <a:r>
              <a:rPr kumimoji="0" lang="ja-JP" altLang="en-US" sz="44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rPr>
              <a:t>方法のポイント（倫理的な対応、医療職をはじめとする</a:t>
            </a:r>
            <a:endParaRPr kumimoji="0" lang="en-US" altLang="ja-JP" sz="44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4400" dirty="0">
                <a:solidFill>
                  <a:srgbClr val="CC0066"/>
                </a:solidFill>
                <a:latin typeface="ＭＳ ゴシック" panose="020B0609070205080204" pitchFamily="49" charset="-128"/>
                <a:ea typeface="ＭＳ ゴシック" panose="020B0609070205080204" pitchFamily="49" charset="-128"/>
              </a:rPr>
              <a:t>　</a:t>
            </a:r>
            <a:r>
              <a:rPr kumimoji="0" lang="ja-JP" altLang="en-US" sz="44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rPr>
              <a:t>多職種連携、行動・心理症状（</a:t>
            </a:r>
            <a:r>
              <a:rPr kumimoji="0" lang="en-US" altLang="ja-JP" sz="44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rPr>
              <a:t>BPSD</a:t>
            </a:r>
            <a:r>
              <a:rPr kumimoji="0" lang="ja-JP" altLang="en-US" sz="44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rPr>
              <a:t>）、環境調整へのアプ</a:t>
            </a:r>
            <a:endParaRPr kumimoji="0" lang="en-US" altLang="ja-JP" sz="44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4400" dirty="0">
                <a:solidFill>
                  <a:srgbClr val="CC0066"/>
                </a:solidFill>
                <a:latin typeface="ＭＳ ゴシック" panose="020B0609070205080204" pitchFamily="49" charset="-128"/>
                <a:ea typeface="ＭＳ ゴシック" panose="020B0609070205080204" pitchFamily="49" charset="-128"/>
              </a:rPr>
              <a:t>　</a:t>
            </a:r>
            <a:r>
              <a:rPr kumimoji="0" lang="ja-JP" altLang="en-US" sz="44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rPr>
              <a:t>ローチ等について説明できる。</a:t>
            </a:r>
          </a:p>
          <a:p>
            <a:pPr marL="457200" marR="0" lvl="1"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4400" b="0" i="0" u="none" strike="noStrike" cap="none" normalizeH="0" baseline="0" dirty="0">
                <a:ln>
                  <a:noFill/>
                </a:ln>
                <a:solidFill>
                  <a:srgbClr val="CC3399"/>
                </a:solidFill>
                <a:effectLst/>
                <a:latin typeface="ＭＳ ゴシック" panose="020B0609070205080204" pitchFamily="49" charset="-128"/>
                <a:ea typeface="ＭＳ ゴシック" panose="020B0609070205080204" pitchFamily="49" charset="-128"/>
              </a:rPr>
              <a:t>⑥</a:t>
            </a:r>
            <a:r>
              <a:rPr kumimoji="0" lang="ja-JP" altLang="en-US" sz="44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rPr>
              <a:t>認知症の特性に応じたポイントを</a:t>
            </a:r>
            <a:endParaRPr kumimoji="0" lang="en-US" altLang="ja-JP" sz="44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44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rPr>
              <a:t>　踏まえてケアマネジメントプロセス</a:t>
            </a:r>
            <a:endParaRPr kumimoji="0" lang="en-US" altLang="ja-JP" sz="44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endParaRPr>
          </a:p>
          <a:p>
            <a:pPr lvl="0" algn="just" eaLnBrk="0" fontAlgn="base" hangingPunct="0">
              <a:spcBef>
                <a:spcPct val="0"/>
              </a:spcBef>
              <a:spcAft>
                <a:spcPct val="0"/>
              </a:spcAft>
            </a:pPr>
            <a:r>
              <a:rPr kumimoji="0" lang="ja-JP" altLang="en-US" sz="4400" dirty="0">
                <a:solidFill>
                  <a:srgbClr val="CC0066"/>
                </a:solidFill>
                <a:latin typeface="ＭＳ ゴシック" panose="020B0609070205080204" pitchFamily="49" charset="-128"/>
                <a:ea typeface="ＭＳ ゴシック" panose="020B0609070205080204" pitchFamily="49" charset="-128"/>
              </a:rPr>
              <a:t>　を実施</a:t>
            </a:r>
            <a:r>
              <a:rPr kumimoji="0" lang="ja-JP" altLang="en-US" sz="44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rPr>
              <a:t>できる</a:t>
            </a:r>
            <a:endParaRPr kumimoji="0" lang="ja-JP" altLang="ja-JP" sz="4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031459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9F8524E6-B2B5-4881-B86F-F6ECDF80A2A9}" type="slidenum">
              <a:rPr kumimoji="1" lang="ja-JP" altLang="en-US" smtClean="0"/>
              <a:pPr/>
              <a:t>14</a:t>
            </a:fld>
            <a:endParaRPr kumimoji="1" lang="ja-JP" altLang="en-US"/>
          </a:p>
        </p:txBody>
      </p:sp>
      <p:sp>
        <p:nvSpPr>
          <p:cNvPr id="3" name="正方形/長方形 2"/>
          <p:cNvSpPr/>
          <p:nvPr/>
        </p:nvSpPr>
        <p:spPr>
          <a:xfrm>
            <a:off x="319648" y="1445441"/>
            <a:ext cx="15647183" cy="2800767"/>
          </a:xfrm>
          <a:prstGeom prst="rect">
            <a:avLst/>
          </a:prstGeom>
          <a:solidFill>
            <a:schemeClr val="bg1">
              <a:lumMod val="95000"/>
            </a:schemeClr>
          </a:solidFill>
        </p:spPr>
        <p:txBody>
          <a:bodyPr wrap="square">
            <a:spAutoFit/>
          </a:bodyPr>
          <a:lstStyle/>
          <a:p>
            <a:r>
              <a:rPr lang="ja-JP" altLang="ja-JP" sz="4400" dirty="0" err="1"/>
              <a:t>青木すずさんは</a:t>
            </a:r>
            <a:r>
              <a:rPr lang="ja-JP" altLang="ja-JP" sz="4400" dirty="0"/>
              <a:t>家事をもっとしたいと考えています。</a:t>
            </a:r>
          </a:p>
          <a:p>
            <a:r>
              <a:rPr lang="ja-JP" altLang="ja-JP" sz="4400" dirty="0"/>
              <a:t>パーソン・センタード・ケアの考え方を参考にして、</a:t>
            </a:r>
            <a:endParaRPr lang="en-US" altLang="ja-JP" sz="4400" dirty="0"/>
          </a:p>
          <a:p>
            <a:r>
              <a:rPr lang="ja-JP" altLang="ja-JP" sz="4400" dirty="0" err="1"/>
              <a:t>青木すずさんが</a:t>
            </a:r>
            <a:r>
              <a:rPr lang="ja-JP" altLang="ja-JP" sz="4400" dirty="0"/>
              <a:t>もっと家事を任せてほしいと考える要因は何なのかを考えてみましょう。</a:t>
            </a:r>
            <a:endParaRPr lang="ja-JP" altLang="en-US" sz="4400" dirty="0"/>
          </a:p>
        </p:txBody>
      </p:sp>
      <p:sp>
        <p:nvSpPr>
          <p:cNvPr id="5" name="正方形/長方形 4"/>
          <p:cNvSpPr/>
          <p:nvPr/>
        </p:nvSpPr>
        <p:spPr>
          <a:xfrm>
            <a:off x="737489" y="4689230"/>
            <a:ext cx="15179040" cy="6524863"/>
          </a:xfrm>
          <a:prstGeom prst="rect">
            <a:avLst/>
          </a:prstGeom>
        </p:spPr>
        <p:txBody>
          <a:bodyPr wrap="square">
            <a:spAutoFit/>
          </a:bodyPr>
          <a:lstStyle/>
          <a:p>
            <a:pPr algn="just">
              <a:spcAft>
                <a:spcPts val="0"/>
              </a:spcAft>
            </a:pPr>
            <a:r>
              <a:rPr lang="ja-JP" altLang="ja-JP" sz="5400" kern="100" dirty="0">
                <a:solidFill>
                  <a:schemeClr val="accent5">
                    <a:lumMod val="75000"/>
                  </a:schemeClr>
                </a:solidFill>
                <a:latin typeface="ＭＳ Ｐゴシック" panose="020B0600070205080204" pitchFamily="50" charset="-128"/>
                <a:ea typeface="ＭＳ Ｐゴシック" panose="020B0600070205080204" pitchFamily="50" charset="-128"/>
                <a:cs typeface="Times New Roman" panose="02020603050405020304" pitchFamily="18" charset="0"/>
              </a:rPr>
              <a:t>・専業主婦として家事を担ってきた。</a:t>
            </a:r>
            <a:r>
              <a:rPr lang="ja-JP" altLang="en-US" sz="5400" kern="100" dirty="0">
                <a:solidFill>
                  <a:schemeClr val="accent5">
                    <a:lumMod val="75000"/>
                  </a:schemeClr>
                </a:solidFill>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5400" kern="100" dirty="0">
                <a:solidFill>
                  <a:schemeClr val="accent6">
                    <a:lumMod val="75000"/>
                  </a:schemeClr>
                </a:solidFill>
                <a:latin typeface="ＭＳ Ｐゴシック" panose="020B0600070205080204" pitchFamily="50" charset="-128"/>
                <a:ea typeface="ＭＳ Ｐゴシック" panose="020B0600070205080204" pitchFamily="50" charset="-128"/>
                <a:cs typeface="Times New Roman" panose="02020603050405020304" pitchFamily="18" charset="0"/>
              </a:rPr>
              <a:t>【生活歴】</a:t>
            </a:r>
            <a:endParaRPr lang="en-US" altLang="ja-JP" sz="5400" kern="100" dirty="0">
              <a:solidFill>
                <a:schemeClr val="accent6">
                  <a:lumMod val="75000"/>
                </a:schemeClr>
              </a:solidFill>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spcAft>
                <a:spcPts val="0"/>
              </a:spcAft>
            </a:pPr>
            <a:endParaRPr lang="ja-JP" altLang="ja-JP" sz="2000" kern="100" dirty="0">
              <a:solidFill>
                <a:schemeClr val="accent6">
                  <a:lumMod val="75000"/>
                </a:schemeClr>
              </a:solidFill>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spcAft>
                <a:spcPts val="0"/>
              </a:spcAft>
            </a:pPr>
            <a:r>
              <a:rPr lang="ja-JP" altLang="ja-JP" sz="5400" kern="100" dirty="0">
                <a:solidFill>
                  <a:schemeClr val="accent5">
                    <a:lumMod val="75000"/>
                  </a:schemeClr>
                </a:solidFill>
                <a:latin typeface="ＭＳ Ｐゴシック" panose="020B0600070205080204" pitchFamily="50" charset="-128"/>
                <a:ea typeface="ＭＳ Ｐゴシック" panose="020B0600070205080204" pitchFamily="50" charset="-128"/>
                <a:cs typeface="Times New Roman" panose="02020603050405020304" pitchFamily="18" charset="0"/>
              </a:rPr>
              <a:t>・近所との付き合いもよく、友人に誘われて町内の</a:t>
            </a:r>
            <a:endParaRPr lang="en-US" altLang="ja-JP" sz="5400" kern="100" dirty="0">
              <a:solidFill>
                <a:schemeClr val="accent5">
                  <a:lumMod val="75000"/>
                </a:schemeClr>
              </a:solidFill>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spcAft>
                <a:spcPts val="0"/>
              </a:spcAft>
            </a:pPr>
            <a:r>
              <a:rPr lang="ja-JP" altLang="en-US" sz="5400" kern="100" dirty="0">
                <a:solidFill>
                  <a:schemeClr val="accent5">
                    <a:lumMod val="75000"/>
                  </a:schemeClr>
                </a:solidFill>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5400" kern="100" dirty="0">
                <a:solidFill>
                  <a:schemeClr val="accent5">
                    <a:lumMod val="75000"/>
                  </a:schemeClr>
                </a:solidFill>
                <a:latin typeface="ＭＳ Ｐゴシック" panose="020B0600070205080204" pitchFamily="50" charset="-128"/>
                <a:ea typeface="ＭＳ Ｐゴシック" panose="020B0600070205080204" pitchFamily="50" charset="-128"/>
                <a:cs typeface="Times New Roman" panose="02020603050405020304" pitchFamily="18" charset="0"/>
              </a:rPr>
              <a:t>行事に参加してきた。</a:t>
            </a:r>
            <a:r>
              <a:rPr lang="ja-JP" altLang="en-US" sz="5400" kern="100" dirty="0">
                <a:solidFill>
                  <a:schemeClr val="accent5">
                    <a:lumMod val="75000"/>
                  </a:schemeClr>
                </a:solidFill>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5400" kern="100" dirty="0">
                <a:solidFill>
                  <a:schemeClr val="accent6">
                    <a:lumMod val="75000"/>
                  </a:schemeClr>
                </a:solidFill>
                <a:latin typeface="ＭＳ Ｐゴシック" panose="020B0600070205080204" pitchFamily="50" charset="-128"/>
                <a:ea typeface="ＭＳ Ｐゴシック" panose="020B0600070205080204" pitchFamily="50" charset="-128"/>
                <a:cs typeface="Times New Roman" panose="02020603050405020304" pitchFamily="18" charset="0"/>
              </a:rPr>
              <a:t>【生活歴・社会心理】</a:t>
            </a:r>
            <a:endParaRPr lang="en-US" altLang="ja-JP" sz="5400" kern="100" dirty="0">
              <a:solidFill>
                <a:schemeClr val="accent6">
                  <a:lumMod val="75000"/>
                </a:schemeClr>
              </a:solidFill>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spcAft>
                <a:spcPts val="0"/>
              </a:spcAft>
            </a:pPr>
            <a:endParaRPr lang="ja-JP" altLang="ja-JP" sz="2000" kern="100" dirty="0">
              <a:solidFill>
                <a:schemeClr val="accent6">
                  <a:lumMod val="75000"/>
                </a:schemeClr>
              </a:solidFill>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spcAft>
                <a:spcPts val="0"/>
              </a:spcAft>
            </a:pPr>
            <a:r>
              <a:rPr lang="ja-JP" altLang="ja-JP" sz="5400" kern="100" dirty="0">
                <a:solidFill>
                  <a:schemeClr val="accent5">
                    <a:lumMod val="75000"/>
                  </a:schemeClr>
                </a:solidFill>
                <a:latin typeface="ＭＳ Ｐゴシック" panose="020B0600070205080204" pitchFamily="50" charset="-128"/>
                <a:ea typeface="ＭＳ Ｐゴシック" panose="020B0600070205080204" pitchFamily="50" charset="-128"/>
                <a:cs typeface="Times New Roman" panose="02020603050405020304" pitchFamily="18" charset="0"/>
              </a:rPr>
              <a:t>・幾度かの転居を経ながら、家族を支えてきた。</a:t>
            </a:r>
            <a:endParaRPr lang="en-US" altLang="ja-JP" sz="5400" kern="100" dirty="0">
              <a:solidFill>
                <a:schemeClr val="accent5">
                  <a:lumMod val="75000"/>
                </a:schemeClr>
              </a:solidFill>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spcAft>
                <a:spcPts val="0"/>
              </a:spcAft>
            </a:pPr>
            <a:r>
              <a:rPr lang="ja-JP" altLang="en-US" sz="5400" kern="100" dirty="0">
                <a:solidFill>
                  <a:schemeClr val="accent5">
                    <a:lumMod val="75000"/>
                  </a:schemeClr>
                </a:solidFill>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5400" kern="100" dirty="0">
                <a:solidFill>
                  <a:schemeClr val="accent6">
                    <a:lumMod val="75000"/>
                  </a:schemeClr>
                </a:solidFill>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5400" kern="100" dirty="0">
                <a:solidFill>
                  <a:schemeClr val="accent6">
                    <a:lumMod val="75000"/>
                  </a:schemeClr>
                </a:solidFill>
                <a:latin typeface="ＭＳ Ｐゴシック" panose="020B0600070205080204" pitchFamily="50" charset="-128"/>
                <a:ea typeface="ＭＳ Ｐゴシック" panose="020B0600070205080204" pitchFamily="50" charset="-128"/>
                <a:cs typeface="Times New Roman" panose="02020603050405020304" pitchFamily="18" charset="0"/>
              </a:rPr>
              <a:t>【生活歴・性格傾向】</a:t>
            </a:r>
          </a:p>
          <a:p>
            <a:pPr algn="just">
              <a:spcAft>
                <a:spcPts val="0"/>
              </a:spcAft>
            </a:pPr>
            <a:r>
              <a:rPr lang="ja-JP" altLang="ja-JP" sz="5400" kern="100" dirty="0">
                <a:solidFill>
                  <a:schemeClr val="accent5">
                    <a:lumMod val="75000"/>
                  </a:schemeClr>
                </a:solidFill>
                <a:latin typeface="ＭＳ Ｐゴシック" panose="020B0600070205080204" pitchFamily="50" charset="-128"/>
                <a:ea typeface="ＭＳ Ｐゴシック" panose="020B0600070205080204" pitchFamily="50" charset="-128"/>
                <a:cs typeface="Times New Roman" panose="02020603050405020304" pitchFamily="18" charset="0"/>
              </a:rPr>
              <a:t>・近所の人に声をかけられて立ち話する場面も</a:t>
            </a:r>
            <a:endParaRPr lang="en-US" altLang="ja-JP" sz="5400" kern="100" dirty="0">
              <a:solidFill>
                <a:schemeClr val="accent5">
                  <a:lumMod val="75000"/>
                </a:schemeClr>
              </a:solidFill>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spcAft>
                <a:spcPts val="0"/>
              </a:spcAft>
            </a:pPr>
            <a:r>
              <a:rPr lang="ja-JP" altLang="en-US" sz="5400" kern="100" dirty="0">
                <a:solidFill>
                  <a:schemeClr val="accent5">
                    <a:lumMod val="75000"/>
                  </a:schemeClr>
                </a:solidFill>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5400" kern="100" dirty="0">
                <a:solidFill>
                  <a:schemeClr val="accent5">
                    <a:lumMod val="75000"/>
                  </a:schemeClr>
                </a:solidFill>
                <a:latin typeface="ＭＳ Ｐゴシック" panose="020B0600070205080204" pitchFamily="50" charset="-128"/>
                <a:ea typeface="ＭＳ Ｐゴシック" panose="020B0600070205080204" pitchFamily="50" charset="-128"/>
                <a:cs typeface="Times New Roman" panose="02020603050405020304" pitchFamily="18" charset="0"/>
              </a:rPr>
              <a:t>あった。</a:t>
            </a:r>
            <a:r>
              <a:rPr lang="ja-JP" altLang="en-US" sz="5400" kern="100" dirty="0">
                <a:solidFill>
                  <a:schemeClr val="accent5">
                    <a:lumMod val="75000"/>
                  </a:schemeClr>
                </a:solidFill>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5400" kern="100" dirty="0">
                <a:solidFill>
                  <a:schemeClr val="accent6">
                    <a:lumMod val="75000"/>
                  </a:schemeClr>
                </a:solidFill>
                <a:latin typeface="ＭＳ Ｐゴシック" panose="020B0600070205080204" pitchFamily="50" charset="-128"/>
                <a:ea typeface="ＭＳ Ｐゴシック" panose="020B0600070205080204" pitchFamily="50" charset="-128"/>
                <a:cs typeface="Times New Roman" panose="02020603050405020304" pitchFamily="18" charset="0"/>
              </a:rPr>
              <a:t>【性格傾向・社会心理】</a:t>
            </a:r>
            <a:endParaRPr lang="ja-JP" altLang="ja-JP" sz="5400" kern="100" dirty="0">
              <a:solidFill>
                <a:schemeClr val="accent6">
                  <a:lumMod val="75000"/>
                </a:schemeClr>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
        <p:nvSpPr>
          <p:cNvPr id="10" name="テキスト ボックス 9"/>
          <p:cNvSpPr txBox="1"/>
          <p:nvPr/>
        </p:nvSpPr>
        <p:spPr>
          <a:xfrm>
            <a:off x="13148319" y="1354647"/>
            <a:ext cx="3107681" cy="1107996"/>
          </a:xfrm>
          <a:prstGeom prst="rect">
            <a:avLst/>
          </a:prstGeom>
          <a:solidFill>
            <a:srgbClr val="FFCCFF"/>
          </a:solidFill>
        </p:spPr>
        <p:txBody>
          <a:bodyPr wrap="square" rtlCol="0">
            <a:spAutoFit/>
          </a:bodyPr>
          <a:lstStyle/>
          <a:p>
            <a:pPr algn="ctr"/>
            <a:r>
              <a:rPr kumimoji="1" lang="ja-JP" altLang="en-US" sz="6600" dirty="0">
                <a:solidFill>
                  <a:srgbClr val="FF0000"/>
                </a:solidFill>
              </a:rPr>
              <a:t>記載例</a:t>
            </a:r>
          </a:p>
        </p:txBody>
      </p:sp>
      <p:sp>
        <p:nvSpPr>
          <p:cNvPr id="8" name="タイトル 1"/>
          <p:cNvSpPr>
            <a:spLocks noGrp="1"/>
          </p:cNvSpPr>
          <p:nvPr>
            <p:ph type="title"/>
          </p:nvPr>
        </p:nvSpPr>
        <p:spPr>
          <a:xfrm>
            <a:off x="0" y="0"/>
            <a:ext cx="16256000" cy="1359877"/>
          </a:xfrm>
          <a:solidFill>
            <a:schemeClr val="accent4">
              <a:lumMod val="20000"/>
              <a:lumOff val="80000"/>
            </a:schemeClr>
          </a:solidFill>
        </p:spPr>
        <p:txBody>
          <a:bodyPr>
            <a:normAutofit/>
          </a:bodyPr>
          <a:lstStyle/>
          <a:p>
            <a:r>
              <a:rPr kumimoji="1" lang="ja-JP" altLang="en-US" sz="7200" dirty="0"/>
              <a:t>演習</a:t>
            </a:r>
            <a:r>
              <a:rPr lang="ja-JP" altLang="en-US" sz="7200" dirty="0"/>
              <a:t>③　</a:t>
            </a:r>
            <a:r>
              <a:rPr lang="ja-JP" altLang="ja-JP" sz="6000" dirty="0">
                <a:solidFill>
                  <a:srgbClr val="009A46"/>
                </a:solidFill>
                <a:effectLst>
                  <a:outerShdw blurRad="38100" dist="38100" dir="2700000" algn="tl">
                    <a:srgbClr val="000000">
                      <a:alpha val="43137"/>
                    </a:srgbClr>
                  </a:outerShdw>
                </a:effectLst>
              </a:rPr>
              <a:t>認知症の人の行動の意味を探る視点</a:t>
            </a:r>
            <a:endParaRPr kumimoji="1" lang="ja-JP" altLang="en-US" sz="6000" dirty="0">
              <a:solidFill>
                <a:srgbClr val="009A4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025474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16256000" cy="1547446"/>
          </a:xfrm>
          <a:solidFill>
            <a:schemeClr val="accent4">
              <a:lumMod val="20000"/>
              <a:lumOff val="80000"/>
            </a:schemeClr>
          </a:solidFill>
        </p:spPr>
        <p:txBody>
          <a:bodyPr>
            <a:normAutofit/>
          </a:bodyPr>
          <a:lstStyle/>
          <a:p>
            <a:r>
              <a:rPr kumimoji="1" lang="ja-JP" altLang="en-US" sz="7200" dirty="0"/>
              <a:t>　演習</a:t>
            </a:r>
            <a:r>
              <a:rPr lang="ja-JP" altLang="en-US" sz="7200" dirty="0"/>
              <a:t>④　</a:t>
            </a:r>
            <a:r>
              <a:rPr lang="ja-JP" altLang="en-US" sz="7200" dirty="0">
                <a:solidFill>
                  <a:srgbClr val="00B050"/>
                </a:solidFill>
                <a:effectLst>
                  <a:outerShdw blurRad="38100" dist="38100" dir="2700000" algn="tl">
                    <a:srgbClr val="000000">
                      <a:alpha val="43137"/>
                    </a:srgbClr>
                  </a:outerShdw>
                </a:effectLst>
              </a:rPr>
              <a:t>必要な支援の検討</a:t>
            </a:r>
            <a:endParaRPr kumimoji="1" lang="ja-JP" altLang="en-US" sz="6700" dirty="0">
              <a:solidFill>
                <a:srgbClr val="0070C0"/>
              </a:solidFill>
            </a:endParaRPr>
          </a:p>
        </p:txBody>
      </p:sp>
      <p:sp>
        <p:nvSpPr>
          <p:cNvPr id="4" name="スライド番号プレースホルダー 3"/>
          <p:cNvSpPr>
            <a:spLocks noGrp="1"/>
          </p:cNvSpPr>
          <p:nvPr>
            <p:ph type="sldNum" sz="quarter" idx="12"/>
          </p:nvPr>
        </p:nvSpPr>
        <p:spPr/>
        <p:txBody>
          <a:bodyPr/>
          <a:lstStyle/>
          <a:p>
            <a:fld id="{9F8524E6-B2B5-4881-B86F-F6ECDF80A2A9}" type="slidenum">
              <a:rPr kumimoji="1" lang="ja-JP" altLang="en-US" smtClean="0"/>
              <a:pPr/>
              <a:t>15</a:t>
            </a:fld>
            <a:endParaRPr kumimoji="1" lang="ja-JP" altLang="en-US"/>
          </a:p>
        </p:txBody>
      </p:sp>
      <p:sp>
        <p:nvSpPr>
          <p:cNvPr id="3" name="正方形/長方形 2"/>
          <p:cNvSpPr/>
          <p:nvPr/>
        </p:nvSpPr>
        <p:spPr>
          <a:xfrm>
            <a:off x="483771" y="1726547"/>
            <a:ext cx="15335349" cy="2585323"/>
          </a:xfrm>
          <a:prstGeom prst="rect">
            <a:avLst/>
          </a:prstGeom>
          <a:solidFill>
            <a:schemeClr val="bg1">
              <a:lumMod val="95000"/>
            </a:schemeClr>
          </a:solidFill>
        </p:spPr>
        <p:txBody>
          <a:bodyPr wrap="square">
            <a:spAutoFit/>
          </a:bodyPr>
          <a:lstStyle/>
          <a:p>
            <a:r>
              <a:rPr lang="ja-JP" altLang="ja-JP" sz="5400" b="1" dirty="0"/>
              <a:t>これまでの演習を踏まえて、</a:t>
            </a:r>
            <a:r>
              <a:rPr lang="ja-JP" altLang="ja-JP" sz="5400" b="1" dirty="0" err="1"/>
              <a:t>青木すずさんや</a:t>
            </a:r>
            <a:r>
              <a:rPr lang="ja-JP" altLang="ja-JP" sz="5400" b="1" dirty="0"/>
              <a:t>家族の望む暮らしに近づけるためには、どのような支援（サービス種別ではない）が考えられるでしょうか</a:t>
            </a:r>
            <a:r>
              <a:rPr lang="ja-JP" altLang="ja-JP" sz="5400" b="1" kern="0" dirty="0">
                <a:solidFill>
                  <a:srgbClr val="000000"/>
                </a:solidFill>
                <a:cs typeface="ＭＳ Ｐゴシック" panose="020B0600070205080204" pitchFamily="50" charset="-128"/>
              </a:rPr>
              <a:t>？</a:t>
            </a:r>
            <a:endParaRPr lang="ja-JP" altLang="en-US" sz="5400" dirty="0"/>
          </a:p>
        </p:txBody>
      </p:sp>
      <p:sp>
        <p:nvSpPr>
          <p:cNvPr id="7" name="AutoShape 1"/>
          <p:cNvSpPr>
            <a:spLocks noChangeArrowheads="1"/>
          </p:cNvSpPr>
          <p:nvPr/>
        </p:nvSpPr>
        <p:spPr bwMode="auto">
          <a:xfrm>
            <a:off x="14008704" y="475092"/>
            <a:ext cx="1992679" cy="1131400"/>
          </a:xfrm>
          <a:prstGeom prst="foldedCorner">
            <a:avLst>
              <a:gd name="adj" fmla="val 12500"/>
            </a:avLst>
          </a:prstGeom>
          <a:solidFill>
            <a:srgbClr val="FFFF00"/>
          </a:solidFill>
          <a:ln w="9525">
            <a:solidFill>
              <a:srgbClr val="0000FF"/>
            </a:solidFill>
            <a:round/>
            <a:headEnd/>
            <a:tailEnd/>
          </a:ln>
        </p:spPr>
        <p:txBody>
          <a:bodyPr vert="horz" wrap="square" lIns="0" tIns="23400" rIns="0" bIns="1260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3600" b="0" i="0" u="none" strike="noStrike" cap="none" normalizeH="0" baseline="0" dirty="0">
                <a:ln>
                  <a:noFill/>
                </a:ln>
                <a:solidFill>
                  <a:srgbClr val="000000"/>
                </a:solidFill>
                <a:effectLst/>
                <a:latin typeface="HGSｺﾞｼｯｸM" pitchFamily="50" charset="-128"/>
                <a:ea typeface="HGSｺﾞｼｯｸM" pitchFamily="50" charset="-128"/>
                <a:cs typeface="ＭＳ Ｐゴシック" pitchFamily="50" charset="-128"/>
              </a:rPr>
              <a:t>ﾜｰｸｼｰﾄ</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3600" b="0" i="0" u="none" strike="noStrike" cap="none" normalizeH="0" baseline="0" dirty="0">
                <a:ln>
                  <a:noFill/>
                </a:ln>
                <a:solidFill>
                  <a:srgbClr val="000000"/>
                </a:solidFill>
                <a:effectLst/>
                <a:latin typeface="HGSｺﾞｼｯｸM" pitchFamily="50" charset="-128"/>
                <a:ea typeface="HGSｺﾞｼｯｸM" pitchFamily="50" charset="-128"/>
                <a:cs typeface="ＭＳ Ｐゴシック" pitchFamily="50" charset="-128"/>
              </a:rPr>
              <a:t>P</a:t>
            </a:r>
            <a:r>
              <a:rPr lang="ja-JP" altLang="en-US" sz="3600" dirty="0">
                <a:solidFill>
                  <a:srgbClr val="000000"/>
                </a:solidFill>
                <a:latin typeface="HGSｺﾞｼｯｸM" pitchFamily="50" charset="-128"/>
                <a:ea typeface="HGSｺﾞｼｯｸM" pitchFamily="50" charset="-128"/>
                <a:cs typeface="ＭＳ Ｐゴシック" pitchFamily="50" charset="-128"/>
              </a:rPr>
              <a:t>５２</a:t>
            </a:r>
            <a:endParaRPr kumimoji="1" lang="ja-JP" altLang="ja-JP" sz="36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 name="AutoShape 2"/>
          <p:cNvSpPr>
            <a:spLocks noChangeArrowheads="1"/>
          </p:cNvSpPr>
          <p:nvPr/>
        </p:nvSpPr>
        <p:spPr bwMode="auto">
          <a:xfrm>
            <a:off x="460324" y="4492020"/>
            <a:ext cx="15335349" cy="5082647"/>
          </a:xfrm>
          <a:prstGeom prst="roundRect">
            <a:avLst>
              <a:gd name="adj" fmla="val 4380"/>
            </a:avLst>
          </a:pr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0960" tIns="19800" rIns="30960" bIns="1620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4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a:t>
            </a:r>
            <a:r>
              <a:rPr kumimoji="0" lang="ja-JP" altLang="en-US" sz="4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修得目標</a:t>
            </a:r>
            <a:r>
              <a:rPr kumimoji="0" lang="en-US" altLang="ja-JP" sz="4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a:t>
            </a:r>
            <a:r>
              <a:rPr kumimoji="0" lang="ja-JP" altLang="en-US" sz="4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　</a:t>
            </a:r>
            <a:endParaRPr kumimoji="0" lang="ja-JP" altLang="en-US" sz="44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44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rPr>
              <a:t>④認知症の要介護者と同居している家族に対する支援や地域</a:t>
            </a:r>
            <a:endParaRPr kumimoji="0" lang="en-US" altLang="ja-JP" sz="44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44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rPr>
              <a:t>　への配慮と協働の必要性について説明できる</a:t>
            </a:r>
            <a:endParaRPr kumimoji="0" lang="en-US" altLang="ja-JP" sz="44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8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44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rPr>
              <a:t>⑤認知症ケアの考え方に基づき、ケアマネジメントへの展開</a:t>
            </a:r>
            <a:endParaRPr kumimoji="0" lang="en-US" altLang="ja-JP" sz="44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4400" dirty="0">
                <a:solidFill>
                  <a:srgbClr val="CC0066"/>
                </a:solidFill>
                <a:latin typeface="ＭＳ ゴシック" panose="020B0609070205080204" pitchFamily="49" charset="-128"/>
                <a:ea typeface="ＭＳ ゴシック" panose="020B0609070205080204" pitchFamily="49" charset="-128"/>
              </a:rPr>
              <a:t>　</a:t>
            </a:r>
            <a:r>
              <a:rPr kumimoji="0" lang="ja-JP" altLang="en-US" sz="44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rPr>
              <a:t>方法のポイント（倫理的な対応、医療職をはじめとする</a:t>
            </a:r>
            <a:endParaRPr kumimoji="0" lang="en-US" altLang="ja-JP" sz="44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4400" dirty="0">
                <a:solidFill>
                  <a:srgbClr val="CC0066"/>
                </a:solidFill>
                <a:latin typeface="ＭＳ ゴシック" panose="020B0609070205080204" pitchFamily="49" charset="-128"/>
                <a:ea typeface="ＭＳ ゴシック" panose="020B0609070205080204" pitchFamily="49" charset="-128"/>
              </a:rPr>
              <a:t>　</a:t>
            </a:r>
            <a:r>
              <a:rPr kumimoji="0" lang="ja-JP" altLang="en-US" sz="44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rPr>
              <a:t>多職種連携、行動・心理症状（</a:t>
            </a:r>
            <a:r>
              <a:rPr kumimoji="0" lang="en-US" altLang="ja-JP" sz="44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rPr>
              <a:t>BPSD</a:t>
            </a:r>
            <a:r>
              <a:rPr kumimoji="0" lang="ja-JP" altLang="en-US" sz="44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rPr>
              <a:t>）、環境調整へのアプ</a:t>
            </a:r>
            <a:endParaRPr kumimoji="0" lang="en-US" altLang="ja-JP" sz="44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4400" dirty="0">
                <a:solidFill>
                  <a:srgbClr val="CC0066"/>
                </a:solidFill>
                <a:latin typeface="ＭＳ ゴシック" panose="020B0609070205080204" pitchFamily="49" charset="-128"/>
                <a:ea typeface="ＭＳ ゴシック" panose="020B0609070205080204" pitchFamily="49" charset="-128"/>
              </a:rPr>
              <a:t>　</a:t>
            </a:r>
            <a:r>
              <a:rPr kumimoji="0" lang="ja-JP" altLang="en-US" sz="44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rPr>
              <a:t>ローチ等について説明できる。</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4400" b="0" i="0" u="none" strike="noStrike" cap="none" normalizeH="0" baseline="0" dirty="0">
              <a:ln>
                <a:noFill/>
              </a:ln>
              <a:solidFill>
                <a:schemeClr val="tx1"/>
              </a:solidFill>
              <a:effectLst/>
              <a:latin typeface="Arial" panose="020B0604020202020204" pitchFamily="34" charset="0"/>
            </a:endParaRPr>
          </a:p>
        </p:txBody>
      </p:sp>
      <p:sp>
        <p:nvSpPr>
          <p:cNvPr id="8" name="正方形/長方形 7"/>
          <p:cNvSpPr/>
          <p:nvPr/>
        </p:nvSpPr>
        <p:spPr>
          <a:xfrm>
            <a:off x="725214" y="10102685"/>
            <a:ext cx="6440990" cy="923330"/>
          </a:xfrm>
          <a:prstGeom prst="rect">
            <a:avLst/>
          </a:prstGeom>
          <a:solidFill>
            <a:schemeClr val="accent6">
              <a:lumMod val="40000"/>
              <a:lumOff val="60000"/>
            </a:schemeClr>
          </a:solidFill>
        </p:spPr>
        <p:txBody>
          <a:bodyPr wrap="square">
            <a:spAutoFit/>
          </a:bodyPr>
          <a:lstStyle/>
          <a:p>
            <a:pPr algn="ctr"/>
            <a:r>
              <a:rPr lang="ja-JP" altLang="ja-JP" sz="5400" kern="0" dirty="0">
                <a:ea typeface="ＭＳ ゴシック" panose="020B0609070205080204" pitchFamily="49" charset="-128"/>
                <a:cs typeface="MS-PMincho"/>
              </a:rPr>
              <a:t>個人ワーク（</a:t>
            </a:r>
            <a:r>
              <a:rPr lang="ja-JP" altLang="en-US" sz="5400" kern="0" dirty="0">
                <a:ea typeface="ＭＳ ゴシック" panose="020B0609070205080204" pitchFamily="49" charset="-128"/>
                <a:cs typeface="MS-PMincho"/>
              </a:rPr>
              <a:t>５</a:t>
            </a:r>
            <a:r>
              <a:rPr lang="ja-JP" altLang="ja-JP" sz="5400" kern="0" dirty="0">
                <a:ea typeface="ＭＳ ゴシック" panose="020B0609070205080204" pitchFamily="49" charset="-128"/>
                <a:cs typeface="MS-PMincho"/>
              </a:rPr>
              <a:t>分）</a:t>
            </a:r>
            <a:endParaRPr lang="ja-JP" altLang="en-US" sz="5400" dirty="0"/>
          </a:p>
        </p:txBody>
      </p:sp>
      <p:sp>
        <p:nvSpPr>
          <p:cNvPr id="9" name="正方形/長方形 8"/>
          <p:cNvSpPr/>
          <p:nvPr/>
        </p:nvSpPr>
        <p:spPr>
          <a:xfrm>
            <a:off x="7481612" y="10102685"/>
            <a:ext cx="8783145" cy="923330"/>
          </a:xfrm>
          <a:prstGeom prst="rect">
            <a:avLst/>
          </a:prstGeom>
          <a:solidFill>
            <a:schemeClr val="accent6">
              <a:lumMod val="40000"/>
              <a:lumOff val="60000"/>
            </a:schemeClr>
          </a:solidFill>
        </p:spPr>
        <p:txBody>
          <a:bodyPr wrap="square">
            <a:spAutoFit/>
          </a:bodyPr>
          <a:lstStyle/>
          <a:p>
            <a:pPr algn="ctr"/>
            <a:r>
              <a:rPr lang="ja-JP" altLang="en-US" sz="5400" kern="0" dirty="0">
                <a:ea typeface="ＭＳ ゴシック" panose="020B0609070205080204" pitchFamily="49" charset="-128"/>
                <a:cs typeface="MS-PMincho"/>
              </a:rPr>
              <a:t>グループ</a:t>
            </a:r>
            <a:r>
              <a:rPr lang="ja-JP" altLang="ja-JP" sz="5400" kern="0" dirty="0">
                <a:ea typeface="ＭＳ ゴシック" panose="020B0609070205080204" pitchFamily="49" charset="-128"/>
                <a:cs typeface="MS-PMincho"/>
              </a:rPr>
              <a:t>ワーク（</a:t>
            </a:r>
            <a:r>
              <a:rPr lang="en-US" altLang="ja-JP" sz="5400" kern="0" dirty="0">
                <a:ea typeface="ＭＳ ゴシック" panose="020B0609070205080204" pitchFamily="49" charset="-128"/>
                <a:cs typeface="MS-PMincho"/>
              </a:rPr>
              <a:t>1</a:t>
            </a:r>
            <a:r>
              <a:rPr lang="ja-JP" altLang="en-US" sz="5400" kern="0" dirty="0">
                <a:ea typeface="ＭＳ ゴシック" panose="020B0609070205080204" pitchFamily="49" charset="-128"/>
                <a:cs typeface="MS-PMincho"/>
              </a:rPr>
              <a:t>２</a:t>
            </a:r>
            <a:r>
              <a:rPr lang="ja-JP" altLang="ja-JP" sz="5400" kern="0" dirty="0">
                <a:ea typeface="ＭＳ ゴシック" panose="020B0609070205080204" pitchFamily="49" charset="-128"/>
                <a:cs typeface="MS-PMincho"/>
              </a:rPr>
              <a:t>分）</a:t>
            </a:r>
            <a:endParaRPr lang="ja-JP" altLang="en-US" sz="5400" dirty="0"/>
          </a:p>
        </p:txBody>
      </p:sp>
    </p:spTree>
    <p:extLst>
      <p:ext uri="{BB962C8B-B14F-4D97-AF65-F5344CB8AC3E}">
        <p14:creationId xmlns:p14="http://schemas.microsoft.com/office/powerpoint/2010/main" val="10007909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9F8524E6-B2B5-4881-B86F-F6ECDF80A2A9}" type="slidenum">
              <a:rPr kumimoji="1" lang="ja-JP" altLang="en-US" smtClean="0"/>
              <a:pPr/>
              <a:t>16</a:t>
            </a:fld>
            <a:endParaRPr kumimoji="1" lang="ja-JP" altLang="en-US"/>
          </a:p>
        </p:txBody>
      </p:sp>
      <p:sp>
        <p:nvSpPr>
          <p:cNvPr id="3" name="正方形/長方形 2"/>
          <p:cNvSpPr/>
          <p:nvPr/>
        </p:nvSpPr>
        <p:spPr>
          <a:xfrm>
            <a:off x="460325" y="2383287"/>
            <a:ext cx="15335349" cy="2123658"/>
          </a:xfrm>
          <a:prstGeom prst="rect">
            <a:avLst/>
          </a:prstGeom>
          <a:solidFill>
            <a:schemeClr val="bg1">
              <a:lumMod val="95000"/>
            </a:schemeClr>
          </a:solidFill>
        </p:spPr>
        <p:txBody>
          <a:bodyPr wrap="square">
            <a:spAutoFit/>
          </a:bodyPr>
          <a:lstStyle/>
          <a:p>
            <a:r>
              <a:rPr lang="ja-JP" altLang="ja-JP" sz="4400" dirty="0"/>
              <a:t>これまでの演習を踏まえて、</a:t>
            </a:r>
            <a:r>
              <a:rPr lang="ja-JP" altLang="ja-JP" sz="4400" dirty="0" err="1"/>
              <a:t>青木すずさんや</a:t>
            </a:r>
            <a:r>
              <a:rPr lang="ja-JP" altLang="ja-JP" sz="4400" dirty="0"/>
              <a:t>家族の望む暮らしに近づけるためには、どのような支援（サービス種別ではない）が考えられるでしょうか</a:t>
            </a:r>
            <a:r>
              <a:rPr lang="ja-JP" altLang="ja-JP" sz="4400" kern="0" dirty="0">
                <a:solidFill>
                  <a:srgbClr val="000000"/>
                </a:solidFill>
                <a:cs typeface="ＭＳ Ｐゴシック" panose="020B0600070205080204" pitchFamily="50" charset="-128"/>
              </a:rPr>
              <a:t>？</a:t>
            </a:r>
            <a:endParaRPr lang="ja-JP" altLang="en-US" sz="4400" dirty="0"/>
          </a:p>
        </p:txBody>
      </p:sp>
      <p:sp>
        <p:nvSpPr>
          <p:cNvPr id="5" name="正方形/長方形 4"/>
          <p:cNvSpPr/>
          <p:nvPr/>
        </p:nvSpPr>
        <p:spPr>
          <a:xfrm>
            <a:off x="635565" y="4929292"/>
            <a:ext cx="15308245" cy="6740307"/>
          </a:xfrm>
          <a:prstGeom prst="rect">
            <a:avLst/>
          </a:prstGeom>
        </p:spPr>
        <p:txBody>
          <a:bodyPr wrap="square">
            <a:spAutoFit/>
          </a:bodyPr>
          <a:lstStyle/>
          <a:p>
            <a:pPr algn="just">
              <a:spcAft>
                <a:spcPts val="0"/>
              </a:spcAft>
            </a:pPr>
            <a:r>
              <a:rPr lang="ja-JP" altLang="ja-JP" sz="5400" kern="100" dirty="0">
                <a:solidFill>
                  <a:schemeClr val="accent5">
                    <a:lumMod val="75000"/>
                  </a:schemeClr>
                </a:solidFill>
                <a:latin typeface="ＭＳ Ｐゴシック" panose="020B0600070205080204" pitchFamily="50" charset="-128"/>
                <a:ea typeface="ＭＳ Ｐゴシック" panose="020B0600070205080204" pitchFamily="50" charset="-128"/>
                <a:cs typeface="Times New Roman" panose="02020603050405020304" pitchFamily="18" charset="0"/>
              </a:rPr>
              <a:t>・訪問介護やボランティアと一緒に掃除や洗濯を行う。</a:t>
            </a:r>
          </a:p>
          <a:p>
            <a:pPr algn="just">
              <a:spcAft>
                <a:spcPts val="0"/>
              </a:spcAft>
            </a:pPr>
            <a:r>
              <a:rPr lang="ja-JP" altLang="ja-JP" sz="5400" kern="100" dirty="0">
                <a:solidFill>
                  <a:schemeClr val="accent5">
                    <a:lumMod val="50000"/>
                  </a:schemeClr>
                </a:solidFill>
                <a:latin typeface="ＭＳ Ｐゴシック" panose="020B0600070205080204" pitchFamily="50" charset="-128"/>
                <a:ea typeface="ＭＳ Ｐゴシック" panose="020B0600070205080204" pitchFamily="50" charset="-128"/>
                <a:cs typeface="Times New Roman" panose="02020603050405020304" pitchFamily="18" charset="0"/>
              </a:rPr>
              <a:t>・調理を長女、夫、本人と支援者で分担する。</a:t>
            </a:r>
          </a:p>
          <a:p>
            <a:pPr algn="just">
              <a:spcAft>
                <a:spcPts val="0"/>
              </a:spcAft>
            </a:pPr>
            <a:r>
              <a:rPr lang="ja-JP" altLang="ja-JP" sz="5400" kern="100" dirty="0">
                <a:solidFill>
                  <a:schemeClr val="accent5">
                    <a:lumMod val="75000"/>
                  </a:schemeClr>
                </a:solidFill>
                <a:latin typeface="ＭＳ Ｐゴシック" panose="020B0600070205080204" pitchFamily="50" charset="-128"/>
                <a:ea typeface="ＭＳ Ｐゴシック" panose="020B0600070205080204" pitchFamily="50" charset="-128"/>
                <a:cs typeface="Times New Roman" panose="02020603050405020304" pitchFamily="18" charset="0"/>
              </a:rPr>
              <a:t>・近所の人から地域の集まりに誘ってもらい、共に</a:t>
            </a:r>
            <a:endParaRPr lang="en-US" altLang="ja-JP" sz="5400" kern="100" dirty="0">
              <a:solidFill>
                <a:schemeClr val="accent5">
                  <a:lumMod val="75000"/>
                </a:schemeClr>
              </a:solidFill>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spcAft>
                <a:spcPts val="0"/>
              </a:spcAft>
            </a:pPr>
            <a:r>
              <a:rPr lang="ja-JP" altLang="en-US" sz="5400" kern="100" dirty="0">
                <a:solidFill>
                  <a:schemeClr val="accent5">
                    <a:lumMod val="75000"/>
                  </a:schemeClr>
                </a:solidFill>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5400" kern="100" dirty="0">
                <a:solidFill>
                  <a:schemeClr val="accent5">
                    <a:lumMod val="75000"/>
                  </a:schemeClr>
                </a:solidFill>
                <a:latin typeface="ＭＳ Ｐゴシック" panose="020B0600070205080204" pitchFamily="50" charset="-128"/>
                <a:ea typeface="ＭＳ Ｐゴシック" panose="020B0600070205080204" pitchFamily="50" charset="-128"/>
                <a:cs typeface="Times New Roman" panose="02020603050405020304" pitchFamily="18" charset="0"/>
              </a:rPr>
              <a:t>参加してもらう。</a:t>
            </a:r>
          </a:p>
          <a:p>
            <a:pPr algn="just">
              <a:spcAft>
                <a:spcPts val="0"/>
              </a:spcAft>
            </a:pPr>
            <a:r>
              <a:rPr lang="ja-JP" altLang="ja-JP" sz="5400" kern="100" dirty="0">
                <a:solidFill>
                  <a:schemeClr val="accent5">
                    <a:lumMod val="50000"/>
                  </a:schemeClr>
                </a:solidFill>
                <a:latin typeface="ＭＳ Ｐゴシック" panose="020B0600070205080204" pitchFamily="50" charset="-128"/>
                <a:ea typeface="ＭＳ Ｐゴシック" panose="020B0600070205080204" pitchFamily="50" charset="-128"/>
                <a:cs typeface="Times New Roman" panose="02020603050405020304" pitchFamily="18" charset="0"/>
              </a:rPr>
              <a:t>・近所の人と一緒に地域サロンに参加する。</a:t>
            </a:r>
          </a:p>
          <a:p>
            <a:pPr algn="just">
              <a:spcAft>
                <a:spcPts val="0"/>
              </a:spcAft>
            </a:pPr>
            <a:r>
              <a:rPr lang="ja-JP" altLang="ja-JP" sz="5400" kern="100" dirty="0">
                <a:solidFill>
                  <a:schemeClr val="accent5">
                    <a:lumMod val="75000"/>
                  </a:schemeClr>
                </a:solidFill>
                <a:latin typeface="ＭＳ Ｐゴシック" panose="020B0600070205080204" pitchFamily="50" charset="-128"/>
                <a:ea typeface="ＭＳ Ｐゴシック" panose="020B0600070205080204" pitchFamily="50" charset="-128"/>
                <a:cs typeface="Times New Roman" panose="02020603050405020304" pitchFamily="18" charset="0"/>
              </a:rPr>
              <a:t>・近所の人に散歩に誘ってもらう。</a:t>
            </a:r>
          </a:p>
          <a:p>
            <a:pPr algn="just">
              <a:spcAft>
                <a:spcPts val="0"/>
              </a:spcAft>
            </a:pPr>
            <a:r>
              <a:rPr lang="ja-JP" altLang="ja-JP" sz="5400" kern="100" dirty="0">
                <a:solidFill>
                  <a:schemeClr val="accent5">
                    <a:lumMod val="50000"/>
                  </a:schemeClr>
                </a:solidFill>
                <a:latin typeface="ＭＳ Ｐゴシック" panose="020B0600070205080204" pitchFamily="50" charset="-128"/>
                <a:ea typeface="ＭＳ Ｐゴシック" panose="020B0600070205080204" pitchFamily="50" charset="-128"/>
                <a:cs typeface="Times New Roman" panose="02020603050405020304" pitchFamily="18" charset="0"/>
              </a:rPr>
              <a:t>・家族を認知症サロンに誘って、認知症の理解や</a:t>
            </a:r>
            <a:endParaRPr lang="en-US" altLang="ja-JP" sz="5400" kern="100" dirty="0">
              <a:solidFill>
                <a:schemeClr val="accent5">
                  <a:lumMod val="50000"/>
                </a:schemeClr>
              </a:solidFill>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spcAft>
                <a:spcPts val="0"/>
              </a:spcAft>
            </a:pPr>
            <a:r>
              <a:rPr lang="ja-JP" altLang="en-US" sz="5400" kern="100" dirty="0">
                <a:solidFill>
                  <a:schemeClr val="accent5">
                    <a:lumMod val="50000"/>
                  </a:schemeClr>
                </a:solidFill>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5400" kern="100" dirty="0">
                <a:solidFill>
                  <a:schemeClr val="accent5">
                    <a:lumMod val="50000"/>
                  </a:schemeClr>
                </a:solidFill>
                <a:latin typeface="ＭＳ Ｐゴシック" panose="020B0600070205080204" pitchFamily="50" charset="-128"/>
                <a:ea typeface="ＭＳ Ｐゴシック" panose="020B0600070205080204" pitchFamily="50" charset="-128"/>
                <a:cs typeface="Times New Roman" panose="02020603050405020304" pitchFamily="18" charset="0"/>
              </a:rPr>
              <a:t>対応を知ってもらう、介護者仲間を持ってもらう。</a:t>
            </a:r>
            <a:endParaRPr lang="ja-JP" altLang="ja-JP" sz="5400" kern="100" dirty="0">
              <a:solidFill>
                <a:schemeClr val="accent5">
                  <a:lumMod val="50000"/>
                </a:schemeClr>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
        <p:nvSpPr>
          <p:cNvPr id="10" name="タイトル 1"/>
          <p:cNvSpPr>
            <a:spLocks noGrp="1"/>
          </p:cNvSpPr>
          <p:nvPr>
            <p:ph type="title"/>
          </p:nvPr>
        </p:nvSpPr>
        <p:spPr>
          <a:xfrm>
            <a:off x="0" y="0"/>
            <a:ext cx="16256000" cy="1805354"/>
          </a:xfrm>
          <a:solidFill>
            <a:schemeClr val="accent4">
              <a:lumMod val="20000"/>
              <a:lumOff val="80000"/>
            </a:schemeClr>
          </a:solidFill>
        </p:spPr>
        <p:txBody>
          <a:bodyPr>
            <a:normAutofit/>
          </a:bodyPr>
          <a:lstStyle/>
          <a:p>
            <a:r>
              <a:rPr kumimoji="1" lang="ja-JP" altLang="en-US" sz="7200" dirty="0"/>
              <a:t>　演習</a:t>
            </a:r>
            <a:r>
              <a:rPr lang="ja-JP" altLang="en-US" sz="7200" dirty="0"/>
              <a:t>④　</a:t>
            </a:r>
            <a:r>
              <a:rPr lang="ja-JP" altLang="en-US" sz="7200" dirty="0">
                <a:solidFill>
                  <a:srgbClr val="00B050"/>
                </a:solidFill>
                <a:effectLst>
                  <a:outerShdw blurRad="38100" dist="38100" dir="2700000" algn="tl">
                    <a:srgbClr val="000000">
                      <a:alpha val="43137"/>
                    </a:srgbClr>
                  </a:outerShdw>
                </a:effectLst>
              </a:rPr>
              <a:t>必要な支援の検討</a:t>
            </a:r>
            <a:endParaRPr kumimoji="1" lang="ja-JP" altLang="en-US" sz="6700" dirty="0">
              <a:solidFill>
                <a:srgbClr val="0070C0"/>
              </a:solidFill>
            </a:endParaRPr>
          </a:p>
        </p:txBody>
      </p:sp>
      <p:sp>
        <p:nvSpPr>
          <p:cNvPr id="8" name="テキスト ボックス 7"/>
          <p:cNvSpPr txBox="1"/>
          <p:nvPr/>
        </p:nvSpPr>
        <p:spPr>
          <a:xfrm>
            <a:off x="13148319" y="932617"/>
            <a:ext cx="3107681" cy="1107996"/>
          </a:xfrm>
          <a:prstGeom prst="rect">
            <a:avLst/>
          </a:prstGeom>
          <a:solidFill>
            <a:srgbClr val="FFCCFF"/>
          </a:solidFill>
        </p:spPr>
        <p:txBody>
          <a:bodyPr wrap="square" rtlCol="0">
            <a:spAutoFit/>
          </a:bodyPr>
          <a:lstStyle/>
          <a:p>
            <a:pPr algn="ctr"/>
            <a:r>
              <a:rPr kumimoji="1" lang="ja-JP" altLang="en-US" sz="6600" dirty="0">
                <a:solidFill>
                  <a:srgbClr val="FF0000"/>
                </a:solidFill>
              </a:rPr>
              <a:t>記載例</a:t>
            </a:r>
          </a:p>
        </p:txBody>
      </p:sp>
    </p:spTree>
    <p:extLst>
      <p:ext uri="{BB962C8B-B14F-4D97-AF65-F5344CB8AC3E}">
        <p14:creationId xmlns:p14="http://schemas.microsoft.com/office/powerpoint/2010/main" val="39747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058147" cy="11935326"/>
          </a:xfrm>
          <a:prstGeom prst="rect">
            <a:avLst/>
          </a:prstGeom>
          <a:noFill/>
          <a:ln>
            <a:solidFill>
              <a:schemeClr val="accent1"/>
            </a:solidFill>
          </a:ln>
        </p:spPr>
      </p:pic>
    </p:spTree>
    <p:extLst>
      <p:ext uri="{BB962C8B-B14F-4D97-AF65-F5344CB8AC3E}">
        <p14:creationId xmlns:p14="http://schemas.microsoft.com/office/powerpoint/2010/main" val="10842572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オブジェクト 1"/>
          <p:cNvGraphicFramePr>
            <a:graphicFrameLocks noChangeAspect="1"/>
          </p:cNvGraphicFramePr>
          <p:nvPr>
            <p:extLst>
              <p:ext uri="{D42A27DB-BD31-4B8C-83A1-F6EECF244321}">
                <p14:modId xmlns:p14="http://schemas.microsoft.com/office/powerpoint/2010/main" val="1609845053"/>
              </p:ext>
            </p:extLst>
          </p:nvPr>
        </p:nvGraphicFramePr>
        <p:xfrm>
          <a:off x="0" y="1058779"/>
          <a:ext cx="16090232" cy="10828421"/>
        </p:xfrm>
        <a:graphic>
          <a:graphicData uri="http://schemas.openxmlformats.org/presentationml/2006/ole">
            <mc:AlternateContent xmlns:mc="http://schemas.openxmlformats.org/markup-compatibility/2006">
              <mc:Choice xmlns:v="urn:schemas-microsoft-com:vml" Requires="v">
                <p:oleObj name="Document" r:id="rId2" imgW="9416698" imgH="5290461" progId="Word.Document.12">
                  <p:embed/>
                </p:oleObj>
              </mc:Choice>
              <mc:Fallback>
                <p:oleObj name="Document" r:id="rId2" imgW="9416698" imgH="5290461" progId="Word.Document.12">
                  <p:embed/>
                  <p:pic>
                    <p:nvPicPr>
                      <p:cNvPr id="0"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58779"/>
                        <a:ext cx="16090232" cy="108284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テキスト ボックス 2"/>
          <p:cNvSpPr txBox="1"/>
          <p:nvPr/>
        </p:nvSpPr>
        <p:spPr>
          <a:xfrm>
            <a:off x="5582653" y="288758"/>
            <a:ext cx="7010400" cy="707886"/>
          </a:xfrm>
          <a:prstGeom prst="rect">
            <a:avLst/>
          </a:prstGeom>
          <a:noFill/>
        </p:spPr>
        <p:txBody>
          <a:bodyPr wrap="square" rtlCol="0">
            <a:spAutoFit/>
          </a:bodyPr>
          <a:lstStyle/>
          <a:p>
            <a:r>
              <a:rPr kumimoji="1" lang="ja-JP" altLang="en-US" sz="4000" dirty="0"/>
              <a:t>居宅サービス計画書（２）</a:t>
            </a:r>
          </a:p>
        </p:txBody>
      </p:sp>
    </p:spTree>
    <p:extLst>
      <p:ext uri="{BB962C8B-B14F-4D97-AF65-F5344CB8AC3E}">
        <p14:creationId xmlns:p14="http://schemas.microsoft.com/office/powerpoint/2010/main" val="25980538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オブジェクト 1"/>
          <p:cNvGraphicFramePr>
            <a:graphicFrameLocks noChangeAspect="1"/>
          </p:cNvGraphicFramePr>
          <p:nvPr>
            <p:extLst>
              <p:ext uri="{D42A27DB-BD31-4B8C-83A1-F6EECF244321}">
                <p14:modId xmlns:p14="http://schemas.microsoft.com/office/powerpoint/2010/main" val="749404486"/>
              </p:ext>
            </p:extLst>
          </p:nvPr>
        </p:nvGraphicFramePr>
        <p:xfrm>
          <a:off x="4762" y="3175"/>
          <a:ext cx="16133595" cy="8434972"/>
        </p:xfrm>
        <a:graphic>
          <a:graphicData uri="http://schemas.openxmlformats.org/presentationml/2006/ole">
            <mc:AlternateContent xmlns:mc="http://schemas.openxmlformats.org/markup-compatibility/2006">
              <mc:Choice xmlns:v="urn:schemas-microsoft-com:vml" Requires="v">
                <p:oleObj name="Document" r:id="rId2" imgW="9409778" imgH="4180318" progId="Word.Document.12">
                  <p:embed/>
                </p:oleObj>
              </mc:Choice>
              <mc:Fallback>
                <p:oleObj name="Document" r:id="rId2" imgW="9409778" imgH="4180318" progId="Word.Document.12">
                  <p:embed/>
                  <p:pic>
                    <p:nvPicPr>
                      <p:cNvPr id="0"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2" y="3175"/>
                        <a:ext cx="16133595" cy="843497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52278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008185" y="3279687"/>
            <a:ext cx="14466277" cy="5559513"/>
          </a:xfrm>
        </p:spPr>
        <p:txBody>
          <a:bodyPr>
            <a:normAutofit/>
          </a:bodyPr>
          <a:lstStyle/>
          <a:p>
            <a:pPr algn="l">
              <a:lnSpc>
                <a:spcPct val="150000"/>
              </a:lnSpc>
            </a:pPr>
            <a:r>
              <a:rPr lang="ja-JP" altLang="en-US" dirty="0"/>
              <a:t>　</a:t>
            </a:r>
            <a:r>
              <a:rPr lang="ja-JP" altLang="ja-JP" sz="6400" dirty="0"/>
              <a:t>認知症の特性や療養上の留意点、起こりやすい課題を踏まえた支援に当たってのポイントを理解する。</a:t>
            </a:r>
          </a:p>
        </p:txBody>
      </p:sp>
      <p:sp>
        <p:nvSpPr>
          <p:cNvPr id="6" name="スライド番号プレースホルダー 2"/>
          <p:cNvSpPr>
            <a:spLocks noGrp="1"/>
          </p:cNvSpPr>
          <p:nvPr>
            <p:ph type="sldNum" sz="quarter" idx="12"/>
          </p:nvPr>
        </p:nvSpPr>
        <p:spPr>
          <a:xfrm>
            <a:off x="15600185" y="11590925"/>
            <a:ext cx="3793067" cy="649111"/>
          </a:xfrm>
        </p:spPr>
        <p:txBody>
          <a:bodyPr/>
          <a:lstStyle/>
          <a:p>
            <a:pPr algn="l"/>
            <a:fld id="{D79408FC-1019-4D17-9821-FE8F6A5D8B30}" type="slidenum">
              <a:rPr lang="ja-JP" altLang="en-US" sz="3200">
                <a:solidFill>
                  <a:schemeClr val="tx1"/>
                </a:solidFill>
                <a:latin typeface="+mj-ea"/>
                <a:ea typeface="+mj-ea"/>
              </a:rPr>
              <a:pPr algn="l"/>
              <a:t>2</a:t>
            </a:fld>
            <a:endParaRPr lang="ja-JP" altLang="en-US" sz="3200" dirty="0">
              <a:solidFill>
                <a:schemeClr val="tx1"/>
              </a:solidFill>
              <a:latin typeface="+mj-ea"/>
              <a:ea typeface="+mj-ea"/>
            </a:endParaRPr>
          </a:p>
        </p:txBody>
      </p:sp>
      <p:sp>
        <p:nvSpPr>
          <p:cNvPr id="2" name="テキスト ボックス 1"/>
          <p:cNvSpPr txBox="1"/>
          <p:nvPr/>
        </p:nvSpPr>
        <p:spPr>
          <a:xfrm>
            <a:off x="0" y="0"/>
            <a:ext cx="16236000" cy="1296060"/>
          </a:xfrm>
          <a:prstGeom prst="rect">
            <a:avLst/>
          </a:prstGeom>
          <a:solidFill>
            <a:srgbClr val="BDDEFF"/>
          </a:solidFill>
        </p:spPr>
        <p:txBody>
          <a:bodyPr wrap="square" rtlCol="0" anchor="ctr">
            <a:spAutoFit/>
          </a:bodyPr>
          <a:lstStyle/>
          <a:p>
            <a:pPr algn="ctr"/>
            <a:r>
              <a:rPr lang="ja-JP" altLang="en-US" sz="7822" dirty="0"/>
              <a:t>本科目の目的</a:t>
            </a:r>
          </a:p>
        </p:txBody>
      </p:sp>
    </p:spTree>
    <p:extLst>
      <p:ext uri="{BB962C8B-B14F-4D97-AF65-F5344CB8AC3E}">
        <p14:creationId xmlns:p14="http://schemas.microsoft.com/office/powerpoint/2010/main" val="23095592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799" y="160421"/>
            <a:ext cx="15673137" cy="11855116"/>
          </a:xfrm>
          <a:prstGeom prst="rect">
            <a:avLst/>
          </a:prstGeom>
          <a:noFill/>
          <a:ln>
            <a:noFill/>
          </a:ln>
        </p:spPr>
      </p:pic>
    </p:spTree>
    <p:extLst>
      <p:ext uri="{BB962C8B-B14F-4D97-AF65-F5344CB8AC3E}">
        <p14:creationId xmlns:p14="http://schemas.microsoft.com/office/powerpoint/2010/main" val="114813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2"/>
          <p:cNvSpPr>
            <a:spLocks noGrp="1"/>
          </p:cNvSpPr>
          <p:nvPr>
            <p:ph type="sldNum" sz="quarter" idx="12"/>
          </p:nvPr>
        </p:nvSpPr>
        <p:spPr>
          <a:xfrm>
            <a:off x="15600185" y="11590925"/>
            <a:ext cx="3793067" cy="649111"/>
          </a:xfrm>
        </p:spPr>
        <p:txBody>
          <a:bodyPr/>
          <a:lstStyle/>
          <a:p>
            <a:pPr algn="l"/>
            <a:fld id="{D79408FC-1019-4D17-9821-FE8F6A5D8B30}" type="slidenum">
              <a:rPr lang="ja-JP" altLang="en-US" sz="3200">
                <a:solidFill>
                  <a:schemeClr val="tx1"/>
                </a:solidFill>
                <a:latin typeface="+mj-ea"/>
                <a:ea typeface="+mj-ea"/>
              </a:rPr>
              <a:pPr algn="l"/>
              <a:t>21</a:t>
            </a:fld>
            <a:endParaRPr lang="ja-JP" altLang="en-US" sz="3200" dirty="0">
              <a:solidFill>
                <a:schemeClr val="tx1"/>
              </a:solidFill>
              <a:latin typeface="+mj-ea"/>
              <a:ea typeface="+mj-ea"/>
            </a:endParaRPr>
          </a:p>
        </p:txBody>
      </p:sp>
      <p:sp>
        <p:nvSpPr>
          <p:cNvPr id="3" name="テキスト ボックス 2"/>
          <p:cNvSpPr txBox="1"/>
          <p:nvPr/>
        </p:nvSpPr>
        <p:spPr>
          <a:xfrm>
            <a:off x="1" y="1"/>
            <a:ext cx="16196489" cy="1186607"/>
          </a:xfrm>
          <a:prstGeom prst="rect">
            <a:avLst/>
          </a:prstGeom>
          <a:solidFill>
            <a:srgbClr val="BDDEFF"/>
          </a:solidFill>
        </p:spPr>
        <p:txBody>
          <a:bodyPr wrap="square" rtlCol="0">
            <a:spAutoFit/>
          </a:bodyPr>
          <a:lstStyle/>
          <a:p>
            <a:pPr algn="ctr"/>
            <a:r>
              <a:rPr lang="ja-JP" altLang="en-US" sz="7111" dirty="0"/>
              <a:t>振り返り</a:t>
            </a:r>
          </a:p>
        </p:txBody>
      </p:sp>
      <p:sp>
        <p:nvSpPr>
          <p:cNvPr id="2" name="テキスト ボックス 1"/>
          <p:cNvSpPr txBox="1"/>
          <p:nvPr/>
        </p:nvSpPr>
        <p:spPr>
          <a:xfrm>
            <a:off x="703175" y="1999545"/>
            <a:ext cx="14849650" cy="8136010"/>
          </a:xfrm>
          <a:prstGeom prst="rect">
            <a:avLst/>
          </a:prstGeom>
          <a:noFill/>
        </p:spPr>
        <p:txBody>
          <a:bodyPr wrap="square" rtlCol="0">
            <a:spAutoFit/>
          </a:bodyPr>
          <a:lstStyle/>
          <a:p>
            <a:pPr>
              <a:lnSpc>
                <a:spcPct val="150000"/>
              </a:lnSpc>
            </a:pPr>
            <a:r>
              <a:rPr lang="ja-JP" altLang="en-US" sz="4978" dirty="0"/>
              <a:t>〇パーソン・センタード・ケアと</a:t>
            </a:r>
            <a:r>
              <a:rPr lang="en-US" altLang="ja-JP" sz="4978" dirty="0"/>
              <a:t>BPSD</a:t>
            </a:r>
          </a:p>
          <a:p>
            <a:pPr>
              <a:lnSpc>
                <a:spcPct val="150000"/>
              </a:lnSpc>
            </a:pPr>
            <a:endParaRPr lang="en-US" altLang="ja-JP" sz="4978" dirty="0"/>
          </a:p>
          <a:p>
            <a:pPr>
              <a:lnSpc>
                <a:spcPct val="150000"/>
              </a:lnSpc>
            </a:pPr>
            <a:r>
              <a:rPr lang="ja-JP" altLang="en-US" sz="4978" dirty="0"/>
              <a:t>〇家族への支援</a:t>
            </a:r>
            <a:endParaRPr lang="en-US" altLang="ja-JP" sz="4978" dirty="0"/>
          </a:p>
          <a:p>
            <a:pPr>
              <a:lnSpc>
                <a:spcPct val="150000"/>
              </a:lnSpc>
            </a:pPr>
            <a:endParaRPr lang="en-US" altLang="ja-JP" sz="4978" dirty="0"/>
          </a:p>
          <a:p>
            <a:pPr>
              <a:lnSpc>
                <a:spcPct val="150000"/>
              </a:lnSpc>
            </a:pPr>
            <a:r>
              <a:rPr lang="ja-JP" altLang="en-US" sz="4978" dirty="0"/>
              <a:t>〇地域住民の理解</a:t>
            </a:r>
            <a:endParaRPr lang="en-US" altLang="ja-JP" sz="4978" dirty="0"/>
          </a:p>
          <a:p>
            <a:pPr>
              <a:lnSpc>
                <a:spcPct val="150000"/>
              </a:lnSpc>
            </a:pPr>
            <a:endParaRPr lang="en-US" altLang="ja-JP" sz="4978" dirty="0"/>
          </a:p>
          <a:p>
            <a:pPr>
              <a:lnSpc>
                <a:spcPct val="150000"/>
              </a:lnSpc>
            </a:pPr>
            <a:r>
              <a:rPr lang="ja-JP" altLang="en-US" sz="4978" dirty="0"/>
              <a:t>〇地域づくり</a:t>
            </a:r>
          </a:p>
        </p:txBody>
      </p:sp>
    </p:spTree>
    <p:extLst>
      <p:ext uri="{BB962C8B-B14F-4D97-AF65-F5344CB8AC3E}">
        <p14:creationId xmlns:p14="http://schemas.microsoft.com/office/powerpoint/2010/main" val="31033796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805788" y="2174420"/>
            <a:ext cx="14630400" cy="2032000"/>
          </a:xfrm>
        </p:spPr>
        <p:txBody>
          <a:bodyPr/>
          <a:lstStyle/>
          <a:p>
            <a:pPr algn="ctr"/>
            <a:r>
              <a:rPr kumimoji="1" lang="ja-JP" altLang="en-US" dirty="0"/>
              <a:t>研修記録シートの記入</a:t>
            </a:r>
          </a:p>
        </p:txBody>
      </p:sp>
      <p:sp>
        <p:nvSpPr>
          <p:cNvPr id="3" name="コンテンツ プレースホルダー 2"/>
          <p:cNvSpPr>
            <a:spLocks noGrp="1"/>
          </p:cNvSpPr>
          <p:nvPr>
            <p:ph idx="1"/>
          </p:nvPr>
        </p:nvSpPr>
        <p:spPr>
          <a:xfrm>
            <a:off x="812800" y="4687843"/>
            <a:ext cx="14630400" cy="4147300"/>
          </a:xfrm>
        </p:spPr>
        <p:txBody>
          <a:bodyPr/>
          <a:lstStyle/>
          <a:p>
            <a:pPr marL="0" indent="0" algn="ctr">
              <a:buNone/>
            </a:pPr>
            <a:endParaRPr lang="en-US" altLang="ja-JP" dirty="0"/>
          </a:p>
          <a:p>
            <a:pPr marL="0" indent="0" algn="ctr">
              <a:buNone/>
            </a:pPr>
            <a:r>
              <a:rPr lang="ja-JP" altLang="en-US" dirty="0"/>
              <a:t>研修記録シートを通じて、</a:t>
            </a:r>
            <a:endParaRPr lang="en-US" altLang="ja-JP" dirty="0"/>
          </a:p>
          <a:p>
            <a:pPr marL="0" indent="0" algn="ctr">
              <a:buNone/>
            </a:pPr>
            <a:r>
              <a:rPr lang="ja-JP" altLang="en-US" dirty="0"/>
              <a:t>本科目を振り返りましょう。</a:t>
            </a:r>
            <a:endParaRPr kumimoji="1" lang="en-US" altLang="ja-JP" dirty="0"/>
          </a:p>
        </p:txBody>
      </p:sp>
      <p:sp>
        <p:nvSpPr>
          <p:cNvPr id="4" name="スライド番号プレースホルダー 3"/>
          <p:cNvSpPr>
            <a:spLocks noGrp="1"/>
          </p:cNvSpPr>
          <p:nvPr>
            <p:ph type="sldNum" sz="quarter" idx="12"/>
          </p:nvPr>
        </p:nvSpPr>
        <p:spPr/>
        <p:txBody>
          <a:bodyPr/>
          <a:lstStyle/>
          <a:p>
            <a:fld id="{9F8524E6-B2B5-4881-B86F-F6ECDF80A2A9}" type="slidenum">
              <a:rPr kumimoji="1" lang="ja-JP" altLang="en-US" smtClean="0"/>
              <a:pPr/>
              <a:t>22</a:t>
            </a:fld>
            <a:endParaRPr kumimoji="1" lang="ja-JP" altLang="en-US"/>
          </a:p>
        </p:txBody>
      </p:sp>
    </p:spTree>
    <p:extLst>
      <p:ext uri="{BB962C8B-B14F-4D97-AF65-F5344CB8AC3E}">
        <p14:creationId xmlns:p14="http://schemas.microsoft.com/office/powerpoint/2010/main" val="14448047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584153" y="2255573"/>
            <a:ext cx="15617735" cy="9217024"/>
          </a:xfrm>
        </p:spPr>
        <p:txBody>
          <a:bodyPr>
            <a:normAutofit fontScale="85000" lnSpcReduction="10000"/>
          </a:bodyPr>
          <a:lstStyle/>
          <a:p>
            <a:pPr marL="479784" indent="-479784" algn="l"/>
            <a:r>
              <a:rPr lang="ja-JP" altLang="ja-JP" sz="4978" dirty="0"/>
              <a:t>①４つの代表的な認知症について、その特徴とケアのポイントを述べることができる。</a:t>
            </a:r>
          </a:p>
          <a:p>
            <a:pPr marL="479784" indent="-479784" algn="l"/>
            <a:r>
              <a:rPr lang="ja-JP" altLang="ja-JP" sz="4978" dirty="0"/>
              <a:t>②認知症における療養上の留意点・倫理的な対応及び、起こりやすい課題について説明できる。</a:t>
            </a:r>
          </a:p>
          <a:p>
            <a:pPr marL="479784" indent="-479784" algn="l"/>
            <a:r>
              <a:rPr lang="ja-JP" altLang="ja-JP" sz="4978" dirty="0"/>
              <a:t>③独居で認知症におけるアプローチの視点や方法について説明できる。</a:t>
            </a:r>
          </a:p>
          <a:p>
            <a:pPr marL="479784" indent="-479784" algn="l"/>
            <a:r>
              <a:rPr lang="ja-JP" altLang="ja-JP" sz="4978" dirty="0"/>
              <a:t>④認知症の要介護者と同居している家族に対する支援や地域への配慮と協働の必要性について説明できる。</a:t>
            </a:r>
          </a:p>
          <a:p>
            <a:pPr marL="479784" indent="-479784" algn="l"/>
            <a:r>
              <a:rPr lang="ja-JP" altLang="ja-JP" sz="4978" dirty="0"/>
              <a:t>⑤認知症ケアの考え方に基づき、ケアマネジメントへの展開方法のポイント（倫理的な対応、医療職をはじめとする多職種連携、行動・心理症状（</a:t>
            </a:r>
            <a:r>
              <a:rPr lang="en-US" altLang="ja-JP" sz="4978" dirty="0"/>
              <a:t>BPSD</a:t>
            </a:r>
            <a:r>
              <a:rPr lang="ja-JP" altLang="ja-JP" sz="4978" dirty="0"/>
              <a:t>）、環境調整へのアプローチ等について説明できる。</a:t>
            </a:r>
          </a:p>
          <a:p>
            <a:pPr marL="479784" indent="-479784" algn="l"/>
            <a:r>
              <a:rPr lang="ja-JP" altLang="ja-JP" sz="4978" dirty="0"/>
              <a:t>⑥認知症の特徴に応じたポイントを踏まえてケアマネジメントプロセスを実施できる。</a:t>
            </a:r>
          </a:p>
          <a:p>
            <a:pPr algn="l"/>
            <a:r>
              <a:rPr lang="ja-JP" altLang="ja-JP" sz="4978" dirty="0"/>
              <a:t>⑦継続学習の必要性と、具体的な学習方法を述べることができる。 </a:t>
            </a:r>
          </a:p>
        </p:txBody>
      </p:sp>
      <p:sp>
        <p:nvSpPr>
          <p:cNvPr id="6" name="スライド番号プレースホルダー 2"/>
          <p:cNvSpPr>
            <a:spLocks noGrp="1"/>
          </p:cNvSpPr>
          <p:nvPr>
            <p:ph type="sldNum" sz="quarter" idx="12"/>
          </p:nvPr>
        </p:nvSpPr>
        <p:spPr>
          <a:xfrm>
            <a:off x="15600185" y="11590925"/>
            <a:ext cx="3793067" cy="649111"/>
          </a:xfrm>
        </p:spPr>
        <p:txBody>
          <a:bodyPr/>
          <a:lstStyle/>
          <a:p>
            <a:pPr algn="l"/>
            <a:fld id="{D79408FC-1019-4D17-9821-FE8F6A5D8B30}" type="slidenum">
              <a:rPr lang="ja-JP" altLang="en-US" sz="3200">
                <a:solidFill>
                  <a:schemeClr val="tx1"/>
                </a:solidFill>
                <a:latin typeface="+mj-ea"/>
                <a:ea typeface="+mj-ea"/>
              </a:rPr>
              <a:pPr algn="l"/>
              <a:t>23</a:t>
            </a:fld>
            <a:endParaRPr lang="ja-JP" altLang="en-US" sz="3200" dirty="0">
              <a:solidFill>
                <a:schemeClr val="tx1"/>
              </a:solidFill>
              <a:latin typeface="+mj-ea"/>
              <a:ea typeface="+mj-ea"/>
            </a:endParaRPr>
          </a:p>
        </p:txBody>
      </p:sp>
      <p:sp>
        <p:nvSpPr>
          <p:cNvPr id="2" name="テキスト ボックス 1"/>
          <p:cNvSpPr txBox="1"/>
          <p:nvPr/>
        </p:nvSpPr>
        <p:spPr>
          <a:xfrm>
            <a:off x="-47084" y="79332"/>
            <a:ext cx="16256000" cy="1186607"/>
          </a:xfrm>
          <a:prstGeom prst="rect">
            <a:avLst/>
          </a:prstGeom>
          <a:solidFill>
            <a:srgbClr val="BDDEFF"/>
          </a:solidFill>
        </p:spPr>
        <p:txBody>
          <a:bodyPr wrap="square" rtlCol="0">
            <a:spAutoFit/>
          </a:bodyPr>
          <a:lstStyle/>
          <a:p>
            <a:pPr algn="ctr"/>
            <a:r>
              <a:rPr lang="ja-JP" altLang="en-US" sz="7111" dirty="0"/>
              <a:t>本科目の修得目標</a:t>
            </a:r>
          </a:p>
        </p:txBody>
      </p:sp>
      <p:sp>
        <p:nvSpPr>
          <p:cNvPr id="4" name="テキスト ボックス 3"/>
          <p:cNvSpPr txBox="1"/>
          <p:nvPr/>
        </p:nvSpPr>
        <p:spPr>
          <a:xfrm>
            <a:off x="14272684" y="708564"/>
            <a:ext cx="1936233" cy="584775"/>
          </a:xfrm>
          <a:prstGeom prst="rect">
            <a:avLst/>
          </a:prstGeom>
          <a:noFill/>
          <a:ln>
            <a:solidFill>
              <a:schemeClr val="tx1"/>
            </a:solidFill>
          </a:ln>
        </p:spPr>
        <p:txBody>
          <a:bodyPr wrap="square" rtlCol="0">
            <a:spAutoFit/>
          </a:bodyPr>
          <a:lstStyle/>
          <a:p>
            <a:pPr algn="ctr"/>
            <a:r>
              <a:rPr lang="ja-JP" altLang="en-US" sz="3200" dirty="0"/>
              <a:t>Ｐ</a:t>
            </a:r>
            <a:r>
              <a:rPr lang="en-US" altLang="ja-JP" sz="3200" dirty="0"/>
              <a:t>151</a:t>
            </a:r>
            <a:endParaRPr lang="ja-JP" altLang="en-US" sz="3200" dirty="0"/>
          </a:p>
        </p:txBody>
      </p:sp>
    </p:spTree>
    <p:extLst>
      <p:ext uri="{BB962C8B-B14F-4D97-AF65-F5344CB8AC3E}">
        <p14:creationId xmlns:p14="http://schemas.microsoft.com/office/powerpoint/2010/main" val="2312212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351692" y="1458404"/>
            <a:ext cx="15617735" cy="9217024"/>
          </a:xfrm>
        </p:spPr>
        <p:txBody>
          <a:bodyPr>
            <a:noAutofit/>
          </a:bodyPr>
          <a:lstStyle/>
          <a:p>
            <a:pPr marL="479784" indent="-479784" algn="l"/>
            <a:r>
              <a:rPr lang="ja-JP" altLang="ja-JP" sz="4400" dirty="0"/>
              <a:t>①４つの代表的な認知症について、その特徴とケアのポイントを述べることができる。</a:t>
            </a:r>
          </a:p>
          <a:p>
            <a:pPr marL="479784" indent="-479784" algn="l"/>
            <a:r>
              <a:rPr lang="ja-JP" altLang="ja-JP" sz="4400" dirty="0"/>
              <a:t>②認知症における療養上の留意点・倫理的な対応及び、起こりやすい課題について説明できる。</a:t>
            </a:r>
          </a:p>
          <a:p>
            <a:pPr marL="479784" indent="-479784" algn="l"/>
            <a:r>
              <a:rPr lang="ja-JP" altLang="ja-JP" sz="4400" dirty="0"/>
              <a:t>③独居で認知症におけるアプローチの視点や方法について説明できる。</a:t>
            </a:r>
          </a:p>
          <a:p>
            <a:pPr marL="479784" indent="-479784" algn="l"/>
            <a:r>
              <a:rPr lang="ja-JP" altLang="ja-JP" sz="4400" dirty="0"/>
              <a:t>④認知症の要介護者と同居している家族に対する支援や地域への配慮と協働の必要性について説明できる。</a:t>
            </a:r>
          </a:p>
          <a:p>
            <a:pPr marL="479784" indent="-479784" algn="l"/>
            <a:r>
              <a:rPr lang="ja-JP" altLang="ja-JP" sz="4400" dirty="0"/>
              <a:t>⑤認知症ケアの考え方に基づき、ケアマネジメントへの展開方法のポイント（倫理的な対応、医療職をはじめとする多職種連携、行動・心理症状（</a:t>
            </a:r>
            <a:r>
              <a:rPr lang="en-US" altLang="ja-JP" sz="4400" dirty="0"/>
              <a:t>BPSD</a:t>
            </a:r>
            <a:r>
              <a:rPr lang="ja-JP" altLang="ja-JP" sz="4400" dirty="0"/>
              <a:t>）、環境調整へのアプローチ等について説明できる。</a:t>
            </a:r>
          </a:p>
          <a:p>
            <a:pPr marL="479784" indent="-479784" algn="l"/>
            <a:r>
              <a:rPr lang="ja-JP" altLang="ja-JP" sz="4400" dirty="0"/>
              <a:t>⑥認知症の特徴に応じたポイントを踏まえてケアマネジメントプロセスを実施できる。</a:t>
            </a:r>
          </a:p>
          <a:p>
            <a:pPr algn="l"/>
            <a:r>
              <a:rPr lang="ja-JP" altLang="ja-JP" sz="4400" dirty="0"/>
              <a:t>⑦継続学習の必要性と、具体的な学習方法を述べることができる。 </a:t>
            </a:r>
          </a:p>
        </p:txBody>
      </p:sp>
      <p:sp>
        <p:nvSpPr>
          <p:cNvPr id="2" name="テキスト ボックス 1"/>
          <p:cNvSpPr txBox="1"/>
          <p:nvPr/>
        </p:nvSpPr>
        <p:spPr>
          <a:xfrm>
            <a:off x="-47084" y="79332"/>
            <a:ext cx="16256000" cy="1186607"/>
          </a:xfrm>
          <a:prstGeom prst="rect">
            <a:avLst/>
          </a:prstGeom>
          <a:solidFill>
            <a:srgbClr val="BDDEFF"/>
          </a:solidFill>
        </p:spPr>
        <p:txBody>
          <a:bodyPr wrap="square" rtlCol="0">
            <a:spAutoFit/>
          </a:bodyPr>
          <a:lstStyle/>
          <a:p>
            <a:pPr algn="ctr"/>
            <a:r>
              <a:rPr lang="ja-JP" altLang="en-US" sz="7111" dirty="0"/>
              <a:t>本科目の修得目標</a:t>
            </a:r>
          </a:p>
        </p:txBody>
      </p:sp>
      <p:sp>
        <p:nvSpPr>
          <p:cNvPr id="4" name="テキスト ボックス 3"/>
          <p:cNvSpPr txBox="1"/>
          <p:nvPr/>
        </p:nvSpPr>
        <p:spPr>
          <a:xfrm>
            <a:off x="14272684" y="708564"/>
            <a:ext cx="1936233" cy="584775"/>
          </a:xfrm>
          <a:prstGeom prst="rect">
            <a:avLst/>
          </a:prstGeom>
          <a:noFill/>
          <a:ln>
            <a:solidFill>
              <a:schemeClr val="tx1"/>
            </a:solidFill>
          </a:ln>
        </p:spPr>
        <p:txBody>
          <a:bodyPr wrap="square" rtlCol="0">
            <a:spAutoFit/>
          </a:bodyPr>
          <a:lstStyle/>
          <a:p>
            <a:pPr algn="ctr"/>
            <a:r>
              <a:rPr lang="ja-JP" altLang="en-US" sz="3200" dirty="0"/>
              <a:t>Ｐ</a:t>
            </a:r>
            <a:r>
              <a:rPr lang="en-US" altLang="ja-JP" sz="3200" dirty="0"/>
              <a:t>151</a:t>
            </a:r>
            <a:endParaRPr lang="ja-JP" altLang="en-US" sz="3200" dirty="0"/>
          </a:p>
        </p:txBody>
      </p:sp>
    </p:spTree>
    <p:extLst>
      <p:ext uri="{BB962C8B-B14F-4D97-AF65-F5344CB8AC3E}">
        <p14:creationId xmlns:p14="http://schemas.microsoft.com/office/powerpoint/2010/main" val="1777468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53477" y="414603"/>
            <a:ext cx="14630400" cy="1476000"/>
          </a:xfrm>
          <a:solidFill>
            <a:schemeClr val="accent1">
              <a:lumMod val="40000"/>
              <a:lumOff val="60000"/>
            </a:schemeClr>
          </a:solidFill>
        </p:spPr>
        <p:txBody>
          <a:bodyPr/>
          <a:lstStyle/>
          <a:p>
            <a:pPr algn="ctr"/>
            <a:r>
              <a:rPr kumimoji="1" lang="ja-JP" altLang="en-US" dirty="0"/>
              <a:t>本科目のスケジュール　</a:t>
            </a:r>
          </a:p>
        </p:txBody>
      </p:sp>
      <p:sp>
        <p:nvSpPr>
          <p:cNvPr id="3" name="スライド番号プレースホルダー 2"/>
          <p:cNvSpPr>
            <a:spLocks noGrp="1"/>
          </p:cNvSpPr>
          <p:nvPr>
            <p:ph type="sldNum" sz="quarter" idx="12"/>
          </p:nvPr>
        </p:nvSpPr>
        <p:spPr/>
        <p:txBody>
          <a:bodyPr/>
          <a:lstStyle/>
          <a:p>
            <a:fld id="{9F8524E6-B2B5-4881-B86F-F6ECDF80A2A9}" type="slidenum">
              <a:rPr kumimoji="1" lang="ja-JP" altLang="en-US" smtClean="0"/>
              <a:pPr/>
              <a:t>4</a:t>
            </a:fld>
            <a:endParaRPr kumimoji="1" lang="ja-JP" altLang="en-US"/>
          </a:p>
        </p:txBody>
      </p:sp>
      <p:sp>
        <p:nvSpPr>
          <p:cNvPr id="4" name="テキスト ボックス 3"/>
          <p:cNvSpPr txBox="1"/>
          <p:nvPr/>
        </p:nvSpPr>
        <p:spPr>
          <a:xfrm>
            <a:off x="1922585" y="2224394"/>
            <a:ext cx="13533883" cy="9325630"/>
          </a:xfrm>
          <a:prstGeom prst="rect">
            <a:avLst/>
          </a:prstGeom>
          <a:solidFill>
            <a:schemeClr val="accent6">
              <a:lumMod val="20000"/>
              <a:lumOff val="80000"/>
            </a:schemeClr>
          </a:solidFill>
        </p:spPr>
        <p:txBody>
          <a:bodyPr wrap="square" rtlCol="0">
            <a:spAutoFit/>
          </a:bodyPr>
          <a:lstStyle/>
          <a:p>
            <a:r>
              <a:rPr lang="ja-JP" altLang="en-US" sz="6000" dirty="0"/>
              <a:t>１３：１５～　　修得目標の確認</a:t>
            </a:r>
            <a:endParaRPr lang="en-US" altLang="ja-JP" sz="6000" dirty="0"/>
          </a:p>
          <a:p>
            <a:r>
              <a:rPr lang="ja-JP" altLang="en-US" sz="6000" dirty="0"/>
              <a:t>１３：２５～　　講義①</a:t>
            </a:r>
            <a:endParaRPr lang="en-US" altLang="ja-JP" sz="6000" dirty="0"/>
          </a:p>
          <a:p>
            <a:r>
              <a:rPr lang="ja-JP" altLang="en-US" sz="6000" dirty="0"/>
              <a:t>１３：４５～　　講義②</a:t>
            </a:r>
            <a:endParaRPr lang="en-US" altLang="ja-JP" sz="6000" dirty="0"/>
          </a:p>
          <a:p>
            <a:r>
              <a:rPr lang="ja-JP" altLang="en-US" sz="6000" dirty="0"/>
              <a:t>１４：００～　　演習①</a:t>
            </a:r>
            <a:endParaRPr lang="en-US" altLang="ja-JP" sz="6000" dirty="0"/>
          </a:p>
          <a:p>
            <a:r>
              <a:rPr lang="ja-JP" altLang="en-US" sz="6000" dirty="0"/>
              <a:t>１４：２０～　　演習②</a:t>
            </a:r>
            <a:endParaRPr lang="en-US" altLang="ja-JP" sz="6000" dirty="0"/>
          </a:p>
          <a:p>
            <a:r>
              <a:rPr lang="ja-JP" altLang="en-US" sz="6000" dirty="0">
                <a:solidFill>
                  <a:schemeClr val="accent1"/>
                </a:solidFill>
              </a:rPr>
              <a:t>１４：４５～　　休憩（</a:t>
            </a:r>
            <a:r>
              <a:rPr lang="en-US" altLang="ja-JP" sz="6000" dirty="0">
                <a:solidFill>
                  <a:schemeClr val="accent1"/>
                </a:solidFill>
              </a:rPr>
              <a:t>1</a:t>
            </a:r>
            <a:r>
              <a:rPr lang="ja-JP" altLang="en-US" sz="6000" dirty="0">
                <a:solidFill>
                  <a:schemeClr val="accent1"/>
                </a:solidFill>
              </a:rPr>
              <a:t>０分）</a:t>
            </a:r>
            <a:endParaRPr lang="en-US" altLang="ja-JP" sz="6000" dirty="0">
              <a:solidFill>
                <a:schemeClr val="accent1"/>
              </a:solidFill>
            </a:endParaRPr>
          </a:p>
          <a:p>
            <a:r>
              <a:rPr lang="ja-JP" altLang="en-US" sz="6000" dirty="0"/>
              <a:t>１４：５５～　　演習③</a:t>
            </a:r>
            <a:endParaRPr lang="en-US" altLang="ja-JP" sz="6000" dirty="0"/>
          </a:p>
          <a:p>
            <a:r>
              <a:rPr lang="ja-JP" altLang="en-US" sz="6000" dirty="0"/>
              <a:t>１５：２５～　　演習④</a:t>
            </a:r>
            <a:endParaRPr lang="en-US" altLang="ja-JP" sz="6000" dirty="0"/>
          </a:p>
          <a:p>
            <a:r>
              <a:rPr lang="ja-JP" altLang="en-US" sz="6000" dirty="0"/>
              <a:t>１５：５５～　　研修記録シート記載</a:t>
            </a:r>
            <a:endParaRPr lang="en-US" altLang="ja-JP" sz="6000" dirty="0"/>
          </a:p>
          <a:p>
            <a:r>
              <a:rPr lang="ja-JP" altLang="en-US" sz="6000" dirty="0">
                <a:solidFill>
                  <a:schemeClr val="accent1"/>
                </a:solidFill>
              </a:rPr>
              <a:t>１６：００　　　　終了</a:t>
            </a:r>
            <a:endParaRPr lang="en-US" altLang="ja-JP" sz="6000" dirty="0"/>
          </a:p>
        </p:txBody>
      </p:sp>
    </p:spTree>
    <p:extLst>
      <p:ext uri="{BB962C8B-B14F-4D97-AF65-F5344CB8AC3E}">
        <p14:creationId xmlns:p14="http://schemas.microsoft.com/office/powerpoint/2010/main" val="4114593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2559" y="1003275"/>
            <a:ext cx="14020800" cy="2356556"/>
          </a:xfrm>
          <a:solidFill>
            <a:schemeClr val="accent1">
              <a:lumMod val="40000"/>
              <a:lumOff val="60000"/>
            </a:schemeClr>
          </a:solidFill>
        </p:spPr>
        <p:txBody>
          <a:bodyPr/>
          <a:lstStyle/>
          <a:p>
            <a:pPr algn="ctr"/>
            <a:r>
              <a:rPr kumimoji="1" lang="ja-JP" altLang="en-US" dirty="0"/>
              <a:t>前回講義の振り返り</a:t>
            </a:r>
          </a:p>
        </p:txBody>
      </p:sp>
      <p:sp>
        <p:nvSpPr>
          <p:cNvPr id="3" name="スライド番号プレースホルダー 2"/>
          <p:cNvSpPr>
            <a:spLocks noGrp="1"/>
          </p:cNvSpPr>
          <p:nvPr>
            <p:ph type="sldNum" sz="quarter" idx="12"/>
          </p:nvPr>
        </p:nvSpPr>
        <p:spPr>
          <a:xfrm>
            <a:off x="11712398" y="11216570"/>
            <a:ext cx="3793067" cy="649111"/>
          </a:xfrm>
        </p:spPr>
        <p:txBody>
          <a:bodyPr/>
          <a:lstStyle/>
          <a:p>
            <a:fld id="{9F8524E6-B2B5-4881-B86F-F6ECDF80A2A9}" type="slidenum">
              <a:rPr kumimoji="1" lang="ja-JP" altLang="en-US" smtClean="0"/>
              <a:pPr/>
              <a:t>5</a:t>
            </a:fld>
            <a:endParaRPr kumimoji="1" lang="ja-JP" altLang="en-US"/>
          </a:p>
        </p:txBody>
      </p:sp>
      <p:sp>
        <p:nvSpPr>
          <p:cNvPr id="4" name="正方形/長方形 3"/>
          <p:cNvSpPr/>
          <p:nvPr/>
        </p:nvSpPr>
        <p:spPr>
          <a:xfrm>
            <a:off x="2966022" y="6366101"/>
            <a:ext cx="10807032" cy="4662815"/>
          </a:xfrm>
          <a:prstGeom prst="rect">
            <a:avLst/>
          </a:prstGeom>
        </p:spPr>
        <p:txBody>
          <a:bodyPr wrap="square">
            <a:spAutoFit/>
          </a:bodyPr>
          <a:lstStyle/>
          <a:p>
            <a:pPr>
              <a:lnSpc>
                <a:spcPct val="150000"/>
              </a:lnSpc>
            </a:pPr>
            <a:r>
              <a:rPr lang="ja-JP" altLang="en-US" sz="6600" dirty="0">
                <a:solidFill>
                  <a:srgbClr val="FF0000"/>
                </a:solidFill>
                <a:effectLst>
                  <a:outerShdw blurRad="38100" dist="38100" dir="2700000" algn="tl">
                    <a:srgbClr val="000000">
                      <a:alpha val="43137"/>
                    </a:srgbClr>
                  </a:outerShdw>
                </a:effectLst>
              </a:rPr>
              <a:t>・認知症のステージアプローチ</a:t>
            </a:r>
          </a:p>
          <a:p>
            <a:pPr>
              <a:lnSpc>
                <a:spcPct val="150000"/>
              </a:lnSpc>
            </a:pPr>
            <a:r>
              <a:rPr lang="ja-JP" altLang="en-US" sz="6600" dirty="0">
                <a:solidFill>
                  <a:srgbClr val="FF0000"/>
                </a:solidFill>
                <a:effectLst>
                  <a:outerShdw blurRad="38100" dist="38100" dir="2700000" algn="tl">
                    <a:srgbClr val="000000">
                      <a:alpha val="43137"/>
                    </a:srgbClr>
                  </a:outerShdw>
                </a:effectLst>
              </a:rPr>
              <a:t>・パーソン・センタード・ケア</a:t>
            </a:r>
          </a:p>
          <a:p>
            <a:pPr>
              <a:lnSpc>
                <a:spcPct val="150000"/>
              </a:lnSpc>
            </a:pPr>
            <a:r>
              <a:rPr lang="ja-JP" altLang="en-US" sz="6600" dirty="0">
                <a:solidFill>
                  <a:srgbClr val="FF0000"/>
                </a:solidFill>
                <a:effectLst>
                  <a:outerShdw blurRad="38100" dist="38100" dir="2700000" algn="tl">
                    <a:srgbClr val="000000">
                      <a:alpha val="43137"/>
                    </a:srgbClr>
                  </a:outerShdw>
                </a:effectLst>
              </a:rPr>
              <a:t>・家族に対する支援</a:t>
            </a:r>
          </a:p>
        </p:txBody>
      </p:sp>
      <p:sp>
        <p:nvSpPr>
          <p:cNvPr id="27649" name="Rectangle 1"/>
          <p:cNvSpPr>
            <a:spLocks noChangeArrowheads="1"/>
          </p:cNvSpPr>
          <p:nvPr/>
        </p:nvSpPr>
        <p:spPr bwMode="auto">
          <a:xfrm>
            <a:off x="2110153" y="3948335"/>
            <a:ext cx="11774377" cy="193899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6000" b="1" i="0" u="none" strike="noStrike" cap="none" normalizeH="0" baseline="0" dirty="0">
                <a:ln>
                  <a:noFill/>
                </a:ln>
                <a:solidFill>
                  <a:srgbClr val="70AD47"/>
                </a:solidFill>
                <a:effectLst/>
                <a:latin typeface="ＭＳ ゴシック" pitchFamily="49" charset="-128"/>
                <a:ea typeface="ＭＳ ゴシック" pitchFamily="49" charset="-128"/>
                <a:cs typeface="MS-PMincho"/>
              </a:rPr>
              <a:t>認知症の利用者や家族にみられる</a:t>
            </a:r>
            <a:endParaRPr kumimoji="1" lang="en-US" altLang="ja-JP" sz="6000" b="1" i="0" u="none" strike="noStrike" cap="none" normalizeH="0" baseline="0" dirty="0">
              <a:ln>
                <a:noFill/>
              </a:ln>
              <a:solidFill>
                <a:srgbClr val="70AD47"/>
              </a:solidFill>
              <a:effectLst/>
              <a:latin typeface="ＭＳ ゴシック" pitchFamily="49" charset="-128"/>
              <a:ea typeface="ＭＳ ゴシック" pitchFamily="49" charset="-128"/>
              <a:cs typeface="MS-PMincho"/>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sz="6000" b="1" i="0" u="none" strike="noStrike" cap="none" normalizeH="0" baseline="0" dirty="0">
                <a:ln>
                  <a:noFill/>
                </a:ln>
                <a:solidFill>
                  <a:srgbClr val="70AD47"/>
                </a:solidFill>
                <a:effectLst/>
                <a:latin typeface="ＭＳ ゴシック" pitchFamily="49" charset="-128"/>
                <a:ea typeface="ＭＳ ゴシック" pitchFamily="49" charset="-128"/>
                <a:cs typeface="MS-PMincho"/>
              </a:rPr>
              <a:t>状況やポイント</a:t>
            </a:r>
            <a:endParaRPr kumimoji="1" lang="ja-JP" sz="60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Tree>
    <p:extLst>
      <p:ext uri="{BB962C8B-B14F-4D97-AF65-F5344CB8AC3E}">
        <p14:creationId xmlns:p14="http://schemas.microsoft.com/office/powerpoint/2010/main" val="3667362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lang="ja-JP" altLang="en-US" sz="7200" b="1" dirty="0">
                <a:solidFill>
                  <a:srgbClr val="FF0000"/>
                </a:solidFill>
                <a:effectLst>
                  <a:outerShdw blurRad="38100" dist="38100" dir="2700000" algn="tl">
                    <a:srgbClr val="000000">
                      <a:alpha val="43137"/>
                    </a:srgbClr>
                  </a:outerShdw>
                </a:effectLst>
              </a:rPr>
              <a:t>事例の読み込み、全体像の把握</a:t>
            </a:r>
            <a:endParaRPr kumimoji="1" lang="ja-JP" altLang="en-US" sz="7200" b="1" dirty="0">
              <a:solidFill>
                <a:srgbClr val="FF0000"/>
              </a:solidFill>
              <a:effectLst>
                <a:outerShdw blurRad="38100" dist="38100" dir="2700000" algn="tl">
                  <a:srgbClr val="000000">
                    <a:alpha val="43137"/>
                  </a:srgbClr>
                </a:outerShdw>
              </a:effectLst>
            </a:endParaRPr>
          </a:p>
        </p:txBody>
      </p:sp>
      <p:sp>
        <p:nvSpPr>
          <p:cNvPr id="3" name="コンテンツ プレースホルダー 2"/>
          <p:cNvSpPr>
            <a:spLocks noGrp="1"/>
          </p:cNvSpPr>
          <p:nvPr>
            <p:ph idx="1"/>
          </p:nvPr>
        </p:nvSpPr>
        <p:spPr>
          <a:xfrm>
            <a:off x="1502377" y="3795469"/>
            <a:ext cx="13843925" cy="5829796"/>
          </a:xfrm>
          <a:solidFill>
            <a:srgbClr val="B8E08C"/>
          </a:solidFill>
        </p:spPr>
        <p:txBody>
          <a:bodyPr anchor="ctr" anchorCtr="0">
            <a:normAutofit fontScale="85000" lnSpcReduction="10000"/>
          </a:bodyPr>
          <a:lstStyle/>
          <a:p>
            <a:pPr>
              <a:lnSpc>
                <a:spcPct val="150000"/>
              </a:lnSpc>
              <a:buNone/>
            </a:pPr>
            <a:r>
              <a:rPr kumimoji="1" lang="ja-JP" altLang="en-US" sz="6000" dirty="0"/>
              <a:t>　①　</a:t>
            </a:r>
            <a:r>
              <a:rPr lang="ja-JP" altLang="ja-JP" sz="6000" dirty="0"/>
              <a:t>事例の概要</a:t>
            </a:r>
            <a:r>
              <a:rPr lang="ja-JP" altLang="en-US" sz="6000" dirty="0"/>
              <a:t>　</a:t>
            </a:r>
            <a:r>
              <a:rPr lang="ja-JP" altLang="ja-JP" sz="6000" dirty="0"/>
              <a:t>（</a:t>
            </a:r>
            <a:r>
              <a:rPr lang="en-US" altLang="ja-JP" sz="6000" dirty="0"/>
              <a:t>P153</a:t>
            </a:r>
            <a:r>
              <a:rPr lang="ja-JP" altLang="ja-JP" sz="6000" dirty="0"/>
              <a:t>）</a:t>
            </a:r>
          </a:p>
          <a:p>
            <a:pPr>
              <a:lnSpc>
                <a:spcPct val="150000"/>
              </a:lnSpc>
              <a:buNone/>
            </a:pPr>
            <a:r>
              <a:rPr lang="ja-JP" altLang="en-US" sz="6000" dirty="0"/>
              <a:t>　②　</a:t>
            </a:r>
            <a:r>
              <a:rPr lang="ja-JP" altLang="ja-JP" sz="6000" dirty="0"/>
              <a:t>基本情報</a:t>
            </a:r>
            <a:r>
              <a:rPr lang="ja-JP" altLang="en-US" sz="6000" dirty="0"/>
              <a:t>　</a:t>
            </a:r>
            <a:r>
              <a:rPr lang="ja-JP" altLang="ja-JP" sz="6000" dirty="0"/>
              <a:t>（</a:t>
            </a:r>
            <a:r>
              <a:rPr lang="en-US" altLang="ja-JP" sz="6000" dirty="0"/>
              <a:t>P206</a:t>
            </a:r>
            <a:r>
              <a:rPr lang="ja-JP" altLang="en-US" sz="6000" dirty="0"/>
              <a:t>～</a:t>
            </a:r>
            <a:r>
              <a:rPr lang="en-US" altLang="ja-JP" sz="6000" dirty="0"/>
              <a:t>207</a:t>
            </a:r>
            <a:r>
              <a:rPr lang="ja-JP" altLang="ja-JP" sz="6000" dirty="0"/>
              <a:t>）</a:t>
            </a:r>
          </a:p>
          <a:p>
            <a:pPr>
              <a:lnSpc>
                <a:spcPct val="150000"/>
              </a:lnSpc>
              <a:buNone/>
            </a:pPr>
            <a:r>
              <a:rPr lang="ja-JP" altLang="en-US" sz="6000" dirty="0"/>
              <a:t>　➂　</a:t>
            </a:r>
            <a:r>
              <a:rPr lang="ja-JP" altLang="ja-JP" sz="6000" dirty="0"/>
              <a:t>主治医意見書</a:t>
            </a:r>
            <a:r>
              <a:rPr lang="ja-JP" altLang="en-US" sz="6000" dirty="0"/>
              <a:t>　</a:t>
            </a:r>
            <a:r>
              <a:rPr lang="ja-JP" altLang="ja-JP" sz="6000" dirty="0"/>
              <a:t>（</a:t>
            </a:r>
            <a:r>
              <a:rPr lang="en-US" altLang="ja-JP" sz="6000" dirty="0"/>
              <a:t>P208</a:t>
            </a:r>
            <a:r>
              <a:rPr lang="ja-JP" altLang="en-US" sz="6000" dirty="0"/>
              <a:t>～</a:t>
            </a:r>
            <a:r>
              <a:rPr lang="en-US" altLang="ja-JP" sz="6000" dirty="0"/>
              <a:t>209</a:t>
            </a:r>
            <a:r>
              <a:rPr lang="ja-JP" altLang="ja-JP" sz="6000" dirty="0"/>
              <a:t>）</a:t>
            </a:r>
          </a:p>
          <a:p>
            <a:pPr>
              <a:lnSpc>
                <a:spcPct val="150000"/>
              </a:lnSpc>
              <a:buNone/>
            </a:pPr>
            <a:r>
              <a:rPr lang="ja-JP" altLang="en-US" sz="6000" dirty="0"/>
              <a:t>　④　</a:t>
            </a:r>
            <a:r>
              <a:rPr lang="ja-JP" altLang="ja-JP" sz="6000" dirty="0"/>
              <a:t>アセスメントに関する項目</a:t>
            </a:r>
            <a:r>
              <a:rPr lang="ja-JP" altLang="en-US" sz="6000" dirty="0"/>
              <a:t>　</a:t>
            </a:r>
            <a:r>
              <a:rPr lang="ja-JP" altLang="ja-JP" sz="6000" dirty="0"/>
              <a:t>（</a:t>
            </a:r>
            <a:r>
              <a:rPr lang="en-US" altLang="ja-JP" sz="6000" dirty="0"/>
              <a:t>P210</a:t>
            </a:r>
            <a:r>
              <a:rPr lang="ja-JP" altLang="en-US" sz="6000" dirty="0"/>
              <a:t>～</a:t>
            </a:r>
            <a:r>
              <a:rPr lang="en-US" altLang="ja-JP" sz="6000" dirty="0"/>
              <a:t>211</a:t>
            </a:r>
            <a:r>
              <a:rPr lang="ja-JP" altLang="ja-JP" sz="6000" dirty="0"/>
              <a:t>）</a:t>
            </a:r>
          </a:p>
        </p:txBody>
      </p:sp>
      <p:sp>
        <p:nvSpPr>
          <p:cNvPr id="4" name="スライド番号プレースホルダー 3"/>
          <p:cNvSpPr>
            <a:spLocks noGrp="1"/>
          </p:cNvSpPr>
          <p:nvPr>
            <p:ph type="sldNum" sz="quarter" idx="12"/>
          </p:nvPr>
        </p:nvSpPr>
        <p:spPr/>
        <p:txBody>
          <a:bodyPr/>
          <a:lstStyle/>
          <a:p>
            <a:fld id="{9F8524E6-B2B5-4881-B86F-F6ECDF80A2A9}" type="slidenum">
              <a:rPr kumimoji="1" lang="ja-JP" altLang="en-US" smtClean="0"/>
              <a:pPr/>
              <a:t>6</a:t>
            </a:fld>
            <a:endParaRPr kumimoji="1" lang="ja-JP" altLang="en-US"/>
          </a:p>
        </p:txBody>
      </p:sp>
    </p:spTree>
    <p:extLst>
      <p:ext uri="{BB962C8B-B14F-4D97-AF65-F5344CB8AC3E}">
        <p14:creationId xmlns:p14="http://schemas.microsoft.com/office/powerpoint/2010/main" val="3931333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16256000" cy="1899138"/>
          </a:xfrm>
          <a:solidFill>
            <a:schemeClr val="accent4">
              <a:lumMod val="20000"/>
              <a:lumOff val="80000"/>
            </a:schemeClr>
          </a:solidFill>
        </p:spPr>
        <p:txBody>
          <a:bodyPr>
            <a:normAutofit/>
          </a:bodyPr>
          <a:lstStyle/>
          <a:p>
            <a:pPr algn="ctr"/>
            <a:r>
              <a:rPr kumimoji="1" lang="ja-JP" altLang="en-US" sz="7200" dirty="0"/>
              <a:t>演習①</a:t>
            </a:r>
            <a:r>
              <a:rPr lang="ja-JP" altLang="en-US" sz="7200" dirty="0"/>
              <a:t>　</a:t>
            </a:r>
            <a:r>
              <a:rPr lang="ja-JP" altLang="ja-JP" sz="6600" dirty="0">
                <a:solidFill>
                  <a:srgbClr val="00B050"/>
                </a:solidFill>
                <a:effectLst>
                  <a:outerShdw blurRad="38100" dist="38100" dir="2700000" algn="tl">
                    <a:srgbClr val="000000">
                      <a:alpha val="43137"/>
                    </a:srgbClr>
                  </a:outerShdw>
                </a:effectLst>
              </a:rPr>
              <a:t>生活上の困りごとと要因の検討</a:t>
            </a:r>
            <a:r>
              <a:rPr lang="ja-JP" altLang="en-US" sz="6600" dirty="0">
                <a:solidFill>
                  <a:schemeClr val="accent1">
                    <a:lumMod val="75000"/>
                  </a:schemeClr>
                </a:solidFill>
              </a:rPr>
              <a:t>　　</a:t>
            </a:r>
            <a:endParaRPr kumimoji="1" lang="ja-JP" altLang="en-US" sz="4400" dirty="0">
              <a:solidFill>
                <a:schemeClr val="bg2">
                  <a:lumMod val="50000"/>
                </a:schemeClr>
              </a:solidFill>
            </a:endParaRPr>
          </a:p>
        </p:txBody>
      </p:sp>
      <p:sp>
        <p:nvSpPr>
          <p:cNvPr id="4" name="スライド番号プレースホルダー 3"/>
          <p:cNvSpPr>
            <a:spLocks noGrp="1"/>
          </p:cNvSpPr>
          <p:nvPr>
            <p:ph type="sldNum" sz="quarter" idx="12"/>
          </p:nvPr>
        </p:nvSpPr>
        <p:spPr/>
        <p:txBody>
          <a:bodyPr/>
          <a:lstStyle/>
          <a:p>
            <a:fld id="{9F8524E6-B2B5-4881-B86F-F6ECDF80A2A9}" type="slidenum">
              <a:rPr kumimoji="1" lang="ja-JP" altLang="en-US" smtClean="0"/>
              <a:pPr/>
              <a:t>7</a:t>
            </a:fld>
            <a:endParaRPr kumimoji="1" lang="ja-JP" altLang="en-US"/>
          </a:p>
        </p:txBody>
      </p:sp>
      <p:sp>
        <p:nvSpPr>
          <p:cNvPr id="7" name="正方形/長方形 6"/>
          <p:cNvSpPr/>
          <p:nvPr/>
        </p:nvSpPr>
        <p:spPr>
          <a:xfrm>
            <a:off x="340176" y="2262734"/>
            <a:ext cx="15587578" cy="3046988"/>
          </a:xfrm>
          <a:prstGeom prst="rect">
            <a:avLst/>
          </a:prstGeom>
          <a:solidFill>
            <a:schemeClr val="bg1">
              <a:lumMod val="95000"/>
            </a:schemeClr>
          </a:solidFill>
        </p:spPr>
        <p:txBody>
          <a:bodyPr wrap="square">
            <a:spAutoFit/>
          </a:bodyPr>
          <a:lstStyle/>
          <a:p>
            <a:pPr indent="133985" algn="just">
              <a:spcAft>
                <a:spcPts val="0"/>
              </a:spcAft>
            </a:pPr>
            <a:r>
              <a:rPr lang="ja-JP" altLang="ja-JP" sz="4800" b="1" kern="100" dirty="0">
                <a:latin typeface="Century" panose="02040604050505020304" pitchFamily="18" charset="0"/>
                <a:ea typeface="ＭＳ ゴシック" panose="020B0609070205080204" pitchFamily="49" charset="-128"/>
                <a:cs typeface="Times New Roman" panose="02020603050405020304" pitchFamily="18" charset="0"/>
              </a:rPr>
              <a:t>生活上の困りごとは何で、その困りごとは</a:t>
            </a:r>
            <a:endParaRPr lang="en-US" altLang="ja-JP" sz="4800" b="1" kern="100" dirty="0">
              <a:latin typeface="Century" panose="02040604050505020304" pitchFamily="18" charset="0"/>
              <a:ea typeface="ＭＳ ゴシック" panose="020B0609070205080204" pitchFamily="49" charset="-128"/>
              <a:cs typeface="Times New Roman" panose="02020603050405020304" pitchFamily="18" charset="0"/>
            </a:endParaRPr>
          </a:p>
          <a:p>
            <a:pPr indent="133985" algn="just">
              <a:spcAft>
                <a:spcPts val="0"/>
              </a:spcAft>
            </a:pPr>
            <a:r>
              <a:rPr lang="ja-JP" altLang="ja-JP" sz="4800" b="1" kern="100" dirty="0">
                <a:latin typeface="Century" panose="02040604050505020304" pitchFamily="18" charset="0"/>
                <a:ea typeface="ＭＳ ゴシック" panose="020B0609070205080204" pitchFamily="49" charset="-128"/>
                <a:cs typeface="Times New Roman" panose="02020603050405020304" pitchFamily="18" charset="0"/>
              </a:rPr>
              <a:t>何が要因となっているのでしょうか？</a:t>
            </a:r>
            <a:endParaRPr lang="ja-JP" altLang="ja-JP" sz="4800" kern="100" dirty="0">
              <a:latin typeface="Century" panose="02040604050505020304" pitchFamily="18" charset="0"/>
              <a:ea typeface="ＭＳ 明朝" panose="02020609040205080304" pitchFamily="17" charset="-128"/>
              <a:cs typeface="Times New Roman" panose="02020603050405020304" pitchFamily="18" charset="0"/>
            </a:endParaRPr>
          </a:p>
          <a:p>
            <a:r>
              <a:rPr lang="ja-JP" altLang="ja-JP" sz="4800" b="1" dirty="0">
                <a:ea typeface="ＭＳ ゴシック" panose="020B0609070205080204" pitchFamily="49" charset="-128"/>
                <a:cs typeface="Times New Roman" panose="02020603050405020304" pitchFamily="18" charset="0"/>
              </a:rPr>
              <a:t>また、このままの状態であれば、</a:t>
            </a:r>
            <a:r>
              <a:rPr lang="ja-JP" altLang="ja-JP" sz="4800" b="1" dirty="0" err="1">
                <a:ea typeface="ＭＳ ゴシック" panose="020B0609070205080204" pitchFamily="49" charset="-128"/>
                <a:cs typeface="Times New Roman" panose="02020603050405020304" pitchFamily="18" charset="0"/>
              </a:rPr>
              <a:t>青木すずさんと</a:t>
            </a:r>
            <a:r>
              <a:rPr lang="ja-JP" altLang="ja-JP" sz="4800" b="1" dirty="0">
                <a:ea typeface="ＭＳ ゴシック" panose="020B0609070205080204" pitchFamily="49" charset="-128"/>
                <a:cs typeface="Times New Roman" panose="02020603050405020304" pitchFamily="18" charset="0"/>
              </a:rPr>
              <a:t>家族はどのような生活になっていくと予測されますか？</a:t>
            </a:r>
            <a:endParaRPr lang="ja-JP" altLang="en-US" sz="4800" dirty="0"/>
          </a:p>
        </p:txBody>
      </p:sp>
      <p:sp>
        <p:nvSpPr>
          <p:cNvPr id="24577" name="AutoShape 1"/>
          <p:cNvSpPr>
            <a:spLocks noChangeArrowheads="1"/>
          </p:cNvSpPr>
          <p:nvPr/>
        </p:nvSpPr>
        <p:spPr bwMode="auto">
          <a:xfrm>
            <a:off x="13927259" y="1735015"/>
            <a:ext cx="1992679" cy="1131400"/>
          </a:xfrm>
          <a:prstGeom prst="foldedCorner">
            <a:avLst>
              <a:gd name="adj" fmla="val 12500"/>
            </a:avLst>
          </a:prstGeom>
          <a:solidFill>
            <a:srgbClr val="FFFF00"/>
          </a:solidFill>
          <a:ln w="9525">
            <a:solidFill>
              <a:srgbClr val="0000FF"/>
            </a:solidFill>
            <a:round/>
            <a:headEnd/>
            <a:tailEnd/>
          </a:ln>
        </p:spPr>
        <p:txBody>
          <a:bodyPr vert="horz" wrap="square" lIns="0" tIns="23400" rIns="0" bIns="1260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3600" b="0" i="0" u="none" strike="noStrike" cap="none" normalizeH="0" baseline="0" dirty="0">
                <a:ln>
                  <a:noFill/>
                </a:ln>
                <a:solidFill>
                  <a:srgbClr val="000000"/>
                </a:solidFill>
                <a:effectLst/>
                <a:latin typeface="HGSｺﾞｼｯｸM" pitchFamily="50" charset="-128"/>
                <a:ea typeface="HGSｺﾞｼｯｸM" pitchFamily="50" charset="-128"/>
                <a:cs typeface="ＭＳ Ｐゴシック" pitchFamily="50" charset="-128"/>
              </a:rPr>
              <a:t>ﾜｰｸｼｰﾄ</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3600" b="0" i="0" u="none" strike="noStrike" cap="none" normalizeH="0" baseline="0" dirty="0">
                <a:ln>
                  <a:noFill/>
                </a:ln>
                <a:solidFill>
                  <a:srgbClr val="000000"/>
                </a:solidFill>
                <a:effectLst/>
                <a:latin typeface="HGSｺﾞｼｯｸM" pitchFamily="50" charset="-128"/>
                <a:ea typeface="HGSｺﾞｼｯｸM" pitchFamily="50" charset="-128"/>
                <a:cs typeface="ＭＳ Ｐゴシック" pitchFamily="50" charset="-128"/>
              </a:rPr>
              <a:t>P50</a:t>
            </a:r>
            <a:endParaRPr kumimoji="1" lang="ja-JP" altLang="ja-JP" sz="36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AutoShape 2"/>
          <p:cNvSpPr>
            <a:spLocks noChangeArrowheads="1"/>
          </p:cNvSpPr>
          <p:nvPr/>
        </p:nvSpPr>
        <p:spPr bwMode="auto">
          <a:xfrm>
            <a:off x="1155033" y="7226885"/>
            <a:ext cx="14518104" cy="3409031"/>
          </a:xfrm>
          <a:prstGeom prst="roundRect">
            <a:avLst>
              <a:gd name="adj" fmla="val 4380"/>
            </a:avLst>
          </a:pr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0960" tIns="19800" rIns="30960" bIns="1620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4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a:t>
            </a:r>
            <a:r>
              <a:rPr kumimoji="0" lang="ja-JP" altLang="en-US" sz="4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修得目標</a:t>
            </a:r>
            <a:r>
              <a:rPr kumimoji="0" lang="en-US" altLang="ja-JP" sz="4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a:t>
            </a:r>
            <a:r>
              <a:rPr kumimoji="0" lang="ja-JP" altLang="en-US" sz="4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4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4400" b="0" i="0" u="none" strike="noStrike" cap="none" normalizeH="0" baseline="0" dirty="0">
                <a:ln>
                  <a:noFill/>
                </a:ln>
                <a:solidFill>
                  <a:srgbClr val="CC3399"/>
                </a:solidFill>
                <a:effectLst/>
                <a:latin typeface="ＭＳ ゴシック" panose="020B0609070205080204" pitchFamily="49" charset="-128"/>
                <a:ea typeface="ＭＳ ゴシック" panose="020B0609070205080204" pitchFamily="49" charset="-128"/>
              </a:rPr>
              <a:t>②</a:t>
            </a:r>
            <a:r>
              <a:rPr kumimoji="0" lang="ja-JP" altLang="en-US" sz="4400" b="0" i="0" u="none" strike="noStrike" cap="none" normalizeH="0" baseline="0" dirty="0">
                <a:ln>
                  <a:noFill/>
                </a:ln>
                <a:solidFill>
                  <a:srgbClr val="70AD47"/>
                </a:solidFill>
                <a:effectLst/>
                <a:latin typeface="ＭＳ ゴシック" panose="020B0609070205080204" pitchFamily="49" charset="-128"/>
                <a:ea typeface="ＭＳ ゴシック" panose="020B0609070205080204" pitchFamily="49" charset="-128"/>
              </a:rPr>
              <a:t>　</a:t>
            </a:r>
            <a:r>
              <a:rPr kumimoji="0" lang="ja-JP" altLang="en-US" sz="44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rPr>
              <a:t>認知症における療養上の留意点・倫理的な対応</a:t>
            </a:r>
          </a:p>
          <a:p>
            <a:pPr marL="914400" marR="0" lvl="2" indent="0" algn="just" defTabSz="914400" rtl="0" eaLnBrk="0" fontAlgn="base" latinLnBrk="0" hangingPunct="0">
              <a:lnSpc>
                <a:spcPct val="100000"/>
              </a:lnSpc>
              <a:spcBef>
                <a:spcPct val="0"/>
              </a:spcBef>
              <a:spcAft>
                <a:spcPct val="0"/>
              </a:spcAft>
              <a:buClrTx/>
              <a:buSzTx/>
              <a:buFontTx/>
              <a:buNone/>
              <a:tabLst/>
            </a:pPr>
            <a:r>
              <a:rPr kumimoji="0" lang="ja-JP" altLang="en-US" sz="44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rPr>
              <a:t>及び、起こりやすい課題について説明できる</a:t>
            </a:r>
            <a:endParaRPr kumimoji="0" lang="ja-JP" altLang="ja-JP" sz="4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03260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16256000" cy="1899138"/>
          </a:xfrm>
          <a:solidFill>
            <a:schemeClr val="accent4">
              <a:lumMod val="20000"/>
              <a:lumOff val="80000"/>
            </a:schemeClr>
          </a:solidFill>
        </p:spPr>
        <p:txBody>
          <a:bodyPr>
            <a:normAutofit/>
          </a:bodyPr>
          <a:lstStyle/>
          <a:p>
            <a:pPr algn="ctr"/>
            <a:r>
              <a:rPr kumimoji="1" lang="ja-JP" altLang="en-US" sz="7200" dirty="0"/>
              <a:t>演習①</a:t>
            </a:r>
            <a:r>
              <a:rPr lang="ja-JP" altLang="en-US" sz="7200" dirty="0"/>
              <a:t>　</a:t>
            </a:r>
            <a:r>
              <a:rPr lang="ja-JP" altLang="ja-JP" sz="6600" dirty="0">
                <a:solidFill>
                  <a:srgbClr val="00B050"/>
                </a:solidFill>
                <a:effectLst>
                  <a:outerShdw blurRad="38100" dist="38100" dir="2700000" algn="tl">
                    <a:srgbClr val="000000">
                      <a:alpha val="43137"/>
                    </a:srgbClr>
                  </a:outerShdw>
                </a:effectLst>
              </a:rPr>
              <a:t>生活上の困りごとと要因の検討</a:t>
            </a:r>
            <a:r>
              <a:rPr lang="ja-JP" altLang="en-US" sz="6600" dirty="0">
                <a:solidFill>
                  <a:schemeClr val="accent1">
                    <a:lumMod val="75000"/>
                  </a:schemeClr>
                </a:solidFill>
              </a:rPr>
              <a:t>　　</a:t>
            </a:r>
            <a:endParaRPr kumimoji="1" lang="ja-JP" altLang="en-US" sz="4400" dirty="0">
              <a:solidFill>
                <a:schemeClr val="bg2">
                  <a:lumMod val="50000"/>
                </a:schemeClr>
              </a:solidFill>
            </a:endParaRPr>
          </a:p>
        </p:txBody>
      </p:sp>
      <p:sp>
        <p:nvSpPr>
          <p:cNvPr id="4" name="スライド番号プレースホルダー 3"/>
          <p:cNvSpPr>
            <a:spLocks noGrp="1"/>
          </p:cNvSpPr>
          <p:nvPr>
            <p:ph type="sldNum" sz="quarter" idx="12"/>
          </p:nvPr>
        </p:nvSpPr>
        <p:spPr/>
        <p:txBody>
          <a:bodyPr/>
          <a:lstStyle/>
          <a:p>
            <a:fld id="{9F8524E6-B2B5-4881-B86F-F6ECDF80A2A9}" type="slidenum">
              <a:rPr kumimoji="1" lang="ja-JP" altLang="en-US" smtClean="0"/>
              <a:pPr/>
              <a:t>8</a:t>
            </a:fld>
            <a:endParaRPr kumimoji="1" lang="ja-JP" altLang="en-US"/>
          </a:p>
        </p:txBody>
      </p:sp>
      <p:sp>
        <p:nvSpPr>
          <p:cNvPr id="7" name="正方形/長方形 6"/>
          <p:cNvSpPr/>
          <p:nvPr/>
        </p:nvSpPr>
        <p:spPr>
          <a:xfrm>
            <a:off x="340176" y="2262734"/>
            <a:ext cx="15587578" cy="3046988"/>
          </a:xfrm>
          <a:prstGeom prst="rect">
            <a:avLst/>
          </a:prstGeom>
          <a:solidFill>
            <a:schemeClr val="bg1">
              <a:lumMod val="95000"/>
            </a:schemeClr>
          </a:solidFill>
        </p:spPr>
        <p:txBody>
          <a:bodyPr wrap="square">
            <a:spAutoFit/>
          </a:bodyPr>
          <a:lstStyle/>
          <a:p>
            <a:pPr indent="133985" algn="just">
              <a:spcAft>
                <a:spcPts val="0"/>
              </a:spcAft>
            </a:pPr>
            <a:r>
              <a:rPr lang="ja-JP" altLang="ja-JP" sz="4800" b="1" kern="100" dirty="0">
                <a:latin typeface="Century" panose="02040604050505020304" pitchFamily="18" charset="0"/>
                <a:ea typeface="ＭＳ ゴシック" panose="020B0609070205080204" pitchFamily="49" charset="-128"/>
                <a:cs typeface="Times New Roman" panose="02020603050405020304" pitchFamily="18" charset="0"/>
              </a:rPr>
              <a:t>生活上の困りごとは何で、その困りごとは</a:t>
            </a:r>
            <a:endParaRPr lang="en-US" altLang="ja-JP" sz="4800" b="1" kern="100" dirty="0">
              <a:latin typeface="Century" panose="02040604050505020304" pitchFamily="18" charset="0"/>
              <a:ea typeface="ＭＳ ゴシック" panose="020B0609070205080204" pitchFamily="49" charset="-128"/>
              <a:cs typeface="Times New Roman" panose="02020603050405020304" pitchFamily="18" charset="0"/>
            </a:endParaRPr>
          </a:p>
          <a:p>
            <a:pPr indent="133985" algn="just">
              <a:spcAft>
                <a:spcPts val="0"/>
              </a:spcAft>
            </a:pPr>
            <a:r>
              <a:rPr lang="ja-JP" altLang="ja-JP" sz="4800" b="1" kern="100" dirty="0">
                <a:latin typeface="Century" panose="02040604050505020304" pitchFamily="18" charset="0"/>
                <a:ea typeface="ＭＳ ゴシック" panose="020B0609070205080204" pitchFamily="49" charset="-128"/>
                <a:cs typeface="Times New Roman" panose="02020603050405020304" pitchFamily="18" charset="0"/>
              </a:rPr>
              <a:t>何が要因となっているのでしょうか？</a:t>
            </a:r>
            <a:endParaRPr lang="ja-JP" altLang="ja-JP" sz="4800" kern="100" dirty="0">
              <a:latin typeface="Century" panose="02040604050505020304" pitchFamily="18" charset="0"/>
              <a:ea typeface="ＭＳ 明朝" panose="02020609040205080304" pitchFamily="17" charset="-128"/>
              <a:cs typeface="Times New Roman" panose="02020603050405020304" pitchFamily="18" charset="0"/>
            </a:endParaRPr>
          </a:p>
          <a:p>
            <a:r>
              <a:rPr lang="ja-JP" altLang="ja-JP" sz="4800" b="1" dirty="0">
                <a:ea typeface="ＭＳ ゴシック" panose="020B0609070205080204" pitchFamily="49" charset="-128"/>
                <a:cs typeface="Times New Roman" panose="02020603050405020304" pitchFamily="18" charset="0"/>
              </a:rPr>
              <a:t>また、このままの状態であれば、</a:t>
            </a:r>
            <a:r>
              <a:rPr lang="ja-JP" altLang="ja-JP" sz="4800" b="1" dirty="0" err="1">
                <a:ea typeface="ＭＳ ゴシック" panose="020B0609070205080204" pitchFamily="49" charset="-128"/>
                <a:cs typeface="Times New Roman" panose="02020603050405020304" pitchFamily="18" charset="0"/>
              </a:rPr>
              <a:t>青木すずさんと</a:t>
            </a:r>
            <a:r>
              <a:rPr lang="ja-JP" altLang="ja-JP" sz="4800" b="1" dirty="0">
                <a:ea typeface="ＭＳ ゴシック" panose="020B0609070205080204" pitchFamily="49" charset="-128"/>
                <a:cs typeface="Times New Roman" panose="02020603050405020304" pitchFamily="18" charset="0"/>
              </a:rPr>
              <a:t>家族はどのような生活になっていくと予測されますか？</a:t>
            </a:r>
            <a:endParaRPr lang="ja-JP" altLang="en-US" sz="4800" dirty="0"/>
          </a:p>
        </p:txBody>
      </p:sp>
      <p:sp>
        <p:nvSpPr>
          <p:cNvPr id="9" name="正方形/長方形 8"/>
          <p:cNvSpPr/>
          <p:nvPr/>
        </p:nvSpPr>
        <p:spPr>
          <a:xfrm>
            <a:off x="0" y="7279590"/>
            <a:ext cx="14034611" cy="923330"/>
          </a:xfrm>
          <a:prstGeom prst="rect">
            <a:avLst/>
          </a:prstGeom>
        </p:spPr>
        <p:txBody>
          <a:bodyPr wrap="none">
            <a:spAutoFit/>
          </a:bodyPr>
          <a:lstStyle/>
          <a:p>
            <a:r>
              <a:rPr lang="ja-JP" altLang="ja-JP" sz="5400" dirty="0">
                <a:solidFill>
                  <a:srgbClr val="FF0000"/>
                </a:solidFill>
                <a:ea typeface="ＭＳ ゴシック" panose="020B0609070205080204" pitchFamily="49" charset="-128"/>
                <a:cs typeface="Times New Roman" panose="02020603050405020304" pitchFamily="18" charset="0"/>
              </a:rPr>
              <a:t>【生活上の困りごと】⇒【困りごとの要因】</a:t>
            </a:r>
            <a:endParaRPr lang="ja-JP" altLang="en-US" sz="5400" dirty="0">
              <a:solidFill>
                <a:srgbClr val="FF0000"/>
              </a:solidFill>
            </a:endParaRPr>
          </a:p>
        </p:txBody>
      </p:sp>
      <p:sp>
        <p:nvSpPr>
          <p:cNvPr id="10" name="正方形/長方形 9"/>
          <p:cNvSpPr/>
          <p:nvPr/>
        </p:nvSpPr>
        <p:spPr>
          <a:xfrm>
            <a:off x="299799" y="9672477"/>
            <a:ext cx="3663182" cy="923330"/>
          </a:xfrm>
          <a:prstGeom prst="rect">
            <a:avLst/>
          </a:prstGeom>
        </p:spPr>
        <p:txBody>
          <a:bodyPr wrap="none">
            <a:spAutoFit/>
          </a:bodyPr>
          <a:lstStyle/>
          <a:p>
            <a:r>
              <a:rPr lang="ja-JP" altLang="ja-JP" sz="5400" b="1" dirty="0">
                <a:solidFill>
                  <a:srgbClr val="0070C0"/>
                </a:solidFill>
                <a:ea typeface="ＭＳ ゴシック" panose="020B0609070205080204" pitchFamily="49" charset="-128"/>
                <a:cs typeface="Times New Roman" panose="02020603050405020304" pitchFamily="18" charset="0"/>
              </a:rPr>
              <a:t>■将来予測</a:t>
            </a:r>
            <a:endParaRPr lang="ja-JP" altLang="en-US" sz="5400" dirty="0">
              <a:solidFill>
                <a:srgbClr val="0070C0"/>
              </a:solidFill>
            </a:endParaRPr>
          </a:p>
        </p:txBody>
      </p:sp>
      <p:sp>
        <p:nvSpPr>
          <p:cNvPr id="11" name="正方形/長方形 10"/>
          <p:cNvSpPr/>
          <p:nvPr/>
        </p:nvSpPr>
        <p:spPr>
          <a:xfrm>
            <a:off x="158611" y="5894595"/>
            <a:ext cx="7608740" cy="923330"/>
          </a:xfrm>
          <a:prstGeom prst="rect">
            <a:avLst/>
          </a:prstGeom>
          <a:solidFill>
            <a:schemeClr val="accent6">
              <a:lumMod val="40000"/>
              <a:lumOff val="60000"/>
            </a:schemeClr>
          </a:solidFill>
        </p:spPr>
        <p:txBody>
          <a:bodyPr wrap="square" lIns="396000">
            <a:spAutoFit/>
          </a:bodyPr>
          <a:lstStyle/>
          <a:p>
            <a:pPr algn="ctr"/>
            <a:r>
              <a:rPr lang="ja-JP" altLang="ja-JP" sz="5400" kern="0" dirty="0">
                <a:ea typeface="ＭＳ ゴシック" panose="020B0609070205080204" pitchFamily="49" charset="-128"/>
                <a:cs typeface="MS-PMincho"/>
              </a:rPr>
              <a:t>個人ワーク（</a:t>
            </a:r>
            <a:r>
              <a:rPr lang="en-US" altLang="ja-JP" sz="5400" kern="0" dirty="0">
                <a:ea typeface="ＭＳ ゴシック" panose="020B0609070205080204" pitchFamily="49" charset="-128"/>
                <a:cs typeface="MS-PMincho"/>
              </a:rPr>
              <a:t>10</a:t>
            </a:r>
            <a:r>
              <a:rPr lang="ja-JP" altLang="ja-JP" sz="5400" kern="0" dirty="0">
                <a:ea typeface="ＭＳ ゴシック" panose="020B0609070205080204" pitchFamily="49" charset="-128"/>
                <a:cs typeface="MS-PMincho"/>
              </a:rPr>
              <a:t>分）</a:t>
            </a:r>
            <a:endParaRPr lang="ja-JP" altLang="en-US" sz="5400" dirty="0"/>
          </a:p>
        </p:txBody>
      </p:sp>
      <p:sp>
        <p:nvSpPr>
          <p:cNvPr id="12" name="角丸四角形 11"/>
          <p:cNvSpPr/>
          <p:nvPr/>
        </p:nvSpPr>
        <p:spPr>
          <a:xfrm>
            <a:off x="665018" y="8202920"/>
            <a:ext cx="5885411" cy="1469557"/>
          </a:xfrm>
          <a:prstGeom prst="roundRect">
            <a:avLst>
              <a:gd name="adj" fmla="val 648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8128000" y="8160639"/>
            <a:ext cx="5885411" cy="1469557"/>
          </a:xfrm>
          <a:prstGeom prst="roundRect">
            <a:avLst>
              <a:gd name="adj" fmla="val 648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665017" y="10479735"/>
            <a:ext cx="13369594" cy="1469557"/>
          </a:xfrm>
          <a:prstGeom prst="roundRect">
            <a:avLst>
              <a:gd name="adj" fmla="val 648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577" name="AutoShape 1"/>
          <p:cNvSpPr>
            <a:spLocks noChangeArrowheads="1"/>
          </p:cNvSpPr>
          <p:nvPr/>
        </p:nvSpPr>
        <p:spPr bwMode="auto">
          <a:xfrm>
            <a:off x="13927259" y="1735015"/>
            <a:ext cx="1992679" cy="1131400"/>
          </a:xfrm>
          <a:prstGeom prst="foldedCorner">
            <a:avLst>
              <a:gd name="adj" fmla="val 12500"/>
            </a:avLst>
          </a:prstGeom>
          <a:solidFill>
            <a:srgbClr val="FFFF00"/>
          </a:solidFill>
          <a:ln w="9525">
            <a:solidFill>
              <a:srgbClr val="0000FF"/>
            </a:solidFill>
            <a:round/>
            <a:headEnd/>
            <a:tailEnd/>
          </a:ln>
        </p:spPr>
        <p:txBody>
          <a:bodyPr vert="horz" wrap="square" lIns="0" tIns="23400" rIns="0" bIns="1260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3600" b="0" i="0" u="none" strike="noStrike" cap="none" normalizeH="0" baseline="0" dirty="0">
                <a:ln>
                  <a:noFill/>
                </a:ln>
                <a:solidFill>
                  <a:srgbClr val="000000"/>
                </a:solidFill>
                <a:effectLst/>
                <a:latin typeface="HGSｺﾞｼｯｸM" pitchFamily="50" charset="-128"/>
                <a:ea typeface="HGSｺﾞｼｯｸM" pitchFamily="50" charset="-128"/>
                <a:cs typeface="ＭＳ Ｐゴシック" pitchFamily="50" charset="-128"/>
              </a:rPr>
              <a:t>ﾜｰｸｼｰﾄ</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3600" b="0" i="0" u="none" strike="noStrike" cap="none" normalizeH="0" baseline="0" dirty="0">
                <a:ln>
                  <a:noFill/>
                </a:ln>
                <a:solidFill>
                  <a:srgbClr val="000000"/>
                </a:solidFill>
                <a:effectLst/>
                <a:latin typeface="HGSｺﾞｼｯｸM" pitchFamily="50" charset="-128"/>
                <a:ea typeface="HGSｺﾞｼｯｸM" pitchFamily="50" charset="-128"/>
                <a:cs typeface="ＭＳ Ｐゴシック" pitchFamily="50" charset="-128"/>
              </a:rPr>
              <a:t>P50</a:t>
            </a:r>
            <a:endParaRPr kumimoji="1" lang="ja-JP" altLang="ja-JP" sz="36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Tree>
    <p:extLst>
      <p:ext uri="{BB962C8B-B14F-4D97-AF65-F5344CB8AC3E}">
        <p14:creationId xmlns:p14="http://schemas.microsoft.com/office/powerpoint/2010/main" val="825957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4"/>
          <p:cNvSpPr>
            <a:spLocks noChangeArrowheads="1"/>
          </p:cNvSpPr>
          <p:nvPr/>
        </p:nvSpPr>
        <p:spPr bwMode="auto">
          <a:xfrm>
            <a:off x="166252" y="801437"/>
            <a:ext cx="7781994" cy="11304000"/>
          </a:xfrm>
          <a:prstGeom prst="roundRect">
            <a:avLst>
              <a:gd name="adj" fmla="val 2171"/>
            </a:avLst>
          </a:prstGeom>
          <a:solidFill>
            <a:schemeClr val="accent6">
              <a:lumMod val="20000"/>
              <a:lumOff val="80000"/>
            </a:schemeClr>
          </a:solidFill>
          <a:ln w="6350">
            <a:solidFill>
              <a:srgbClr val="000000"/>
            </a:solidFill>
            <a:round/>
            <a:headEnd/>
            <a:tailEnd/>
          </a:ln>
        </p:spPr>
        <p:txBody>
          <a:bodyPr vert="horz" wrap="square" lIns="216000" tIns="8890" rIns="74295" bIns="8890" numCol="1" anchor="t" anchorCtr="0" compatLnSpc="1">
            <a:prstTxWarp prst="textNoShape">
              <a:avLst/>
            </a:prstTxWarp>
          </a:bodyPr>
          <a:lstStyle/>
          <a:p>
            <a:pPr marL="0" marR="0" lvl="0" indent="0" algn="l" defTabSz="914400" rtl="0" eaLnBrk="0" fontAlgn="base" latinLnBrk="0" hangingPunct="0">
              <a:lnSpc>
                <a:spcPts val="4200"/>
              </a:lnSpc>
              <a:spcBef>
                <a:spcPct val="0"/>
              </a:spcBef>
              <a:spcAft>
                <a:spcPct val="0"/>
              </a:spcAft>
              <a:buClrTx/>
              <a:buSzTx/>
              <a:buFontTx/>
              <a:buNone/>
              <a:tabLst/>
            </a:pPr>
            <a:r>
              <a:rPr kumimoji="0" lang="ja-JP" altLang="ja-JP" sz="3600" b="1" i="0" u="none" strike="noStrike" cap="none" normalizeH="0" baseline="0" dirty="0">
                <a:ln>
                  <a:noFill/>
                </a:ln>
                <a:solidFill>
                  <a:srgbClr val="000000"/>
                </a:solidFill>
                <a:effectLst/>
                <a:latin typeface="+mj-ea"/>
                <a:ea typeface="+mj-ea"/>
                <a:cs typeface="Times New Roman" panose="02020603050405020304" pitchFamily="18" charset="0"/>
              </a:rPr>
              <a:t>【本人】</a:t>
            </a:r>
            <a:endParaRPr kumimoji="0" lang="ja-JP" altLang="ja-JP" sz="3600" b="1" i="0" u="none" strike="noStrike" cap="none" normalizeH="0" baseline="0" dirty="0">
              <a:ln>
                <a:noFill/>
              </a:ln>
              <a:solidFill>
                <a:schemeClr val="tx1"/>
              </a:solidFill>
              <a:effectLst/>
              <a:latin typeface="+mj-ea"/>
              <a:ea typeface="+mj-ea"/>
            </a:endParaRPr>
          </a:p>
          <a:p>
            <a:pPr marL="0" marR="0" lvl="0" indent="0" algn="l" defTabSz="914400" rtl="0" eaLnBrk="0" fontAlgn="base" latinLnBrk="0" hangingPunct="0">
              <a:lnSpc>
                <a:spcPts val="4200"/>
              </a:lnSpc>
              <a:spcBef>
                <a:spcPct val="0"/>
              </a:spcBef>
              <a:spcAft>
                <a:spcPct val="0"/>
              </a:spcAft>
              <a:buClrTx/>
              <a:buSzTx/>
              <a:buFontTx/>
              <a:buNone/>
              <a:tabLst/>
            </a:pPr>
            <a:r>
              <a:rPr kumimoji="0" lang="ja-JP" altLang="ja-JP" sz="3600" b="1" i="0" u="none" strike="noStrike" cap="none" normalizeH="0" baseline="0" dirty="0">
                <a:ln>
                  <a:noFill/>
                </a:ln>
                <a:solidFill>
                  <a:srgbClr val="0070C0"/>
                </a:solidFill>
                <a:effectLst/>
                <a:latin typeface="+mj-ea"/>
                <a:ea typeface="+mj-ea"/>
                <a:cs typeface="Times New Roman" panose="02020603050405020304" pitchFamily="18" charset="0"/>
              </a:rPr>
              <a:t>・家事は大丈夫と思っているけど、みんなが心配する。もっと家事を任せてくれればいいのに。</a:t>
            </a:r>
            <a:endParaRPr kumimoji="0" lang="ja-JP" altLang="ja-JP" sz="3600" b="1" i="0" u="none" strike="noStrike" cap="none" normalizeH="0" baseline="0" dirty="0">
              <a:ln>
                <a:noFill/>
              </a:ln>
              <a:solidFill>
                <a:srgbClr val="0070C0"/>
              </a:solidFill>
              <a:effectLst/>
              <a:latin typeface="+mj-ea"/>
              <a:ea typeface="+mj-ea"/>
            </a:endParaRPr>
          </a:p>
          <a:p>
            <a:pPr marL="0" marR="0" lvl="0" indent="0" algn="l" defTabSz="914400" rtl="0" eaLnBrk="0" fontAlgn="base" latinLnBrk="0" hangingPunct="0">
              <a:lnSpc>
                <a:spcPts val="4200"/>
              </a:lnSpc>
              <a:spcBef>
                <a:spcPct val="0"/>
              </a:spcBef>
              <a:spcAft>
                <a:spcPct val="0"/>
              </a:spcAft>
              <a:buClrTx/>
              <a:buSzTx/>
              <a:buFontTx/>
              <a:buNone/>
              <a:tabLst/>
            </a:pPr>
            <a:r>
              <a:rPr kumimoji="0" lang="ja-JP" altLang="ja-JP" sz="3600" b="1" i="0" u="none" strike="noStrike" cap="none" normalizeH="0" baseline="0" dirty="0">
                <a:ln>
                  <a:noFill/>
                </a:ln>
                <a:solidFill>
                  <a:srgbClr val="0070C0"/>
                </a:solidFill>
                <a:effectLst/>
                <a:latin typeface="+mj-ea"/>
                <a:ea typeface="+mj-ea"/>
                <a:cs typeface="Times New Roman" panose="02020603050405020304" pitchFamily="18" charset="0"/>
              </a:rPr>
              <a:t>・家事をしようとしているのにうまくできない、させてもらえないストレスがある・誰かが一緒でないと外出しなくなっている。</a:t>
            </a:r>
            <a:endParaRPr kumimoji="0" lang="ja-JP" altLang="ja-JP" sz="3600" b="1" i="0" u="none" strike="noStrike" cap="none" normalizeH="0" baseline="0" dirty="0">
              <a:ln>
                <a:noFill/>
              </a:ln>
              <a:solidFill>
                <a:srgbClr val="0070C0"/>
              </a:solidFill>
              <a:effectLst/>
              <a:latin typeface="+mj-ea"/>
              <a:ea typeface="+mj-ea"/>
            </a:endParaRPr>
          </a:p>
          <a:p>
            <a:pPr marL="0" marR="0" lvl="0" indent="0" algn="l" defTabSz="914400" rtl="0" eaLnBrk="0" fontAlgn="base" latinLnBrk="0" hangingPunct="0">
              <a:lnSpc>
                <a:spcPts val="4200"/>
              </a:lnSpc>
              <a:spcBef>
                <a:spcPct val="0"/>
              </a:spcBef>
              <a:spcAft>
                <a:spcPct val="0"/>
              </a:spcAft>
              <a:buClrTx/>
              <a:buSzTx/>
              <a:buFontTx/>
              <a:buNone/>
              <a:tabLst/>
            </a:pPr>
            <a:r>
              <a:rPr kumimoji="0" lang="ja-JP" altLang="ja-JP" sz="3600" b="1" i="0" u="none" strike="noStrike" cap="none" normalizeH="0" baseline="0" dirty="0">
                <a:ln>
                  <a:noFill/>
                </a:ln>
                <a:solidFill>
                  <a:srgbClr val="000000"/>
                </a:solidFill>
                <a:effectLst/>
                <a:latin typeface="+mj-ea"/>
                <a:ea typeface="+mj-ea"/>
                <a:cs typeface="Times New Roman" panose="02020603050405020304" pitchFamily="18" charset="0"/>
              </a:rPr>
              <a:t>【夫】</a:t>
            </a:r>
            <a:endParaRPr kumimoji="0" lang="ja-JP" altLang="ja-JP" sz="3600" b="1" i="0" u="none" strike="noStrike" cap="none" normalizeH="0" baseline="0" dirty="0">
              <a:ln>
                <a:noFill/>
              </a:ln>
              <a:solidFill>
                <a:schemeClr val="tx1"/>
              </a:solidFill>
              <a:effectLst/>
              <a:latin typeface="+mj-ea"/>
              <a:ea typeface="+mj-ea"/>
            </a:endParaRPr>
          </a:p>
          <a:p>
            <a:pPr marL="0" marR="0" lvl="0" indent="0" algn="l" defTabSz="914400" rtl="0" eaLnBrk="0" fontAlgn="base" latinLnBrk="0" hangingPunct="0">
              <a:lnSpc>
                <a:spcPts val="4200"/>
              </a:lnSpc>
              <a:spcBef>
                <a:spcPct val="0"/>
              </a:spcBef>
              <a:spcAft>
                <a:spcPct val="0"/>
              </a:spcAft>
              <a:buClrTx/>
              <a:buSzTx/>
              <a:buFontTx/>
              <a:buNone/>
              <a:tabLst/>
            </a:pPr>
            <a:r>
              <a:rPr kumimoji="0" lang="ja-JP" altLang="ja-JP" sz="3600" b="1" i="0" u="none" strike="noStrike" cap="none" normalizeH="0" baseline="0" dirty="0">
                <a:ln>
                  <a:noFill/>
                </a:ln>
                <a:solidFill>
                  <a:srgbClr val="FF0000"/>
                </a:solidFill>
                <a:effectLst/>
                <a:latin typeface="+mj-ea"/>
                <a:ea typeface="+mj-ea"/>
                <a:cs typeface="Times New Roman" panose="02020603050405020304" pitchFamily="18" charset="0"/>
              </a:rPr>
              <a:t>・自分は腰痛があり家事が辛い。家事も自分がやるようになり大変になってきている。</a:t>
            </a:r>
            <a:endParaRPr kumimoji="0" lang="ja-JP" altLang="ja-JP" sz="3600" b="1" i="0" u="none" strike="noStrike" cap="none" normalizeH="0" baseline="0" dirty="0">
              <a:ln>
                <a:noFill/>
              </a:ln>
              <a:solidFill>
                <a:srgbClr val="FF0000"/>
              </a:solidFill>
              <a:effectLst/>
              <a:latin typeface="+mj-ea"/>
              <a:ea typeface="+mj-ea"/>
            </a:endParaRPr>
          </a:p>
          <a:p>
            <a:pPr marL="0" marR="0" lvl="0" indent="0" algn="l" defTabSz="914400" rtl="0" eaLnBrk="0" fontAlgn="base" latinLnBrk="0" hangingPunct="0">
              <a:lnSpc>
                <a:spcPts val="4200"/>
              </a:lnSpc>
              <a:spcBef>
                <a:spcPct val="0"/>
              </a:spcBef>
              <a:spcAft>
                <a:spcPct val="0"/>
              </a:spcAft>
              <a:buClrTx/>
              <a:buSzTx/>
              <a:buFontTx/>
              <a:buNone/>
              <a:tabLst/>
            </a:pPr>
            <a:r>
              <a:rPr kumimoji="0" lang="ja-JP" altLang="ja-JP" sz="3600" b="1" i="0" u="none" strike="noStrike" cap="none" normalizeH="0" baseline="0" dirty="0">
                <a:ln>
                  <a:noFill/>
                </a:ln>
                <a:solidFill>
                  <a:srgbClr val="FF0000"/>
                </a:solidFill>
                <a:effectLst/>
                <a:latin typeface="+mj-ea"/>
                <a:ea typeface="+mj-ea"/>
                <a:cs typeface="Times New Roman" panose="02020603050405020304" pitchFamily="18" charset="0"/>
              </a:rPr>
              <a:t>・要支援で腰痛もあり、本人への支援が難しくなりつつある。</a:t>
            </a:r>
            <a:endParaRPr kumimoji="0" lang="ja-JP" altLang="ja-JP" sz="3600" b="1" i="0" u="none" strike="noStrike" cap="none" normalizeH="0" baseline="0" dirty="0">
              <a:ln>
                <a:noFill/>
              </a:ln>
              <a:solidFill>
                <a:srgbClr val="FF0000"/>
              </a:solidFill>
              <a:effectLst/>
              <a:latin typeface="+mj-ea"/>
              <a:ea typeface="+mj-ea"/>
            </a:endParaRPr>
          </a:p>
          <a:p>
            <a:pPr marL="0" marR="0" lvl="0" indent="0" algn="l" defTabSz="914400" rtl="0" eaLnBrk="0" fontAlgn="base" latinLnBrk="0" hangingPunct="0">
              <a:lnSpc>
                <a:spcPts val="4200"/>
              </a:lnSpc>
              <a:spcBef>
                <a:spcPct val="0"/>
              </a:spcBef>
              <a:spcAft>
                <a:spcPct val="0"/>
              </a:spcAft>
              <a:buClrTx/>
              <a:buSzTx/>
              <a:buFontTx/>
              <a:buNone/>
              <a:tabLst/>
            </a:pPr>
            <a:r>
              <a:rPr kumimoji="0" lang="ja-JP" altLang="ja-JP" sz="3600" b="1" i="0" u="none" strike="noStrike" cap="none" normalizeH="0" baseline="0" dirty="0">
                <a:ln>
                  <a:noFill/>
                </a:ln>
                <a:solidFill>
                  <a:srgbClr val="000000"/>
                </a:solidFill>
                <a:effectLst/>
                <a:latin typeface="+mj-ea"/>
                <a:ea typeface="+mj-ea"/>
                <a:cs typeface="Times New Roman" panose="02020603050405020304" pitchFamily="18" charset="0"/>
              </a:rPr>
              <a:t>【長女】</a:t>
            </a:r>
            <a:endParaRPr kumimoji="0" lang="ja-JP" altLang="ja-JP" sz="3600" b="1" i="0" u="none" strike="noStrike" cap="none" normalizeH="0" baseline="0" dirty="0">
              <a:ln>
                <a:noFill/>
              </a:ln>
              <a:solidFill>
                <a:schemeClr val="tx1"/>
              </a:solidFill>
              <a:effectLst/>
              <a:latin typeface="+mj-ea"/>
              <a:ea typeface="+mj-ea"/>
            </a:endParaRPr>
          </a:p>
          <a:p>
            <a:pPr marL="0" marR="0" lvl="0" indent="0" algn="l" defTabSz="914400" rtl="0" eaLnBrk="0" fontAlgn="base" latinLnBrk="0" hangingPunct="0">
              <a:lnSpc>
                <a:spcPts val="4200"/>
              </a:lnSpc>
              <a:spcBef>
                <a:spcPct val="0"/>
              </a:spcBef>
              <a:spcAft>
                <a:spcPct val="0"/>
              </a:spcAft>
              <a:buClrTx/>
              <a:buSzTx/>
              <a:buFontTx/>
              <a:buNone/>
              <a:tabLst/>
            </a:pPr>
            <a:r>
              <a:rPr kumimoji="0" lang="ja-JP" altLang="ja-JP" sz="3600" b="1" i="0" u="none" strike="noStrike" cap="none" normalizeH="0" baseline="0" dirty="0">
                <a:ln>
                  <a:noFill/>
                </a:ln>
                <a:effectLst/>
                <a:latin typeface="+mj-ea"/>
                <a:ea typeface="+mj-ea"/>
                <a:cs typeface="Times New Roman" panose="02020603050405020304" pitchFamily="18" charset="0"/>
              </a:rPr>
              <a:t>・どこまで理解できているのか？家事が難しくなり、父の負担が大きくなっていることが心配。</a:t>
            </a:r>
            <a:endParaRPr kumimoji="0" lang="ja-JP" altLang="ja-JP" sz="3600" b="1" i="0" u="none" strike="noStrike" cap="none" normalizeH="0" baseline="0" dirty="0">
              <a:ln>
                <a:noFill/>
              </a:ln>
              <a:effectLst/>
              <a:latin typeface="+mj-ea"/>
              <a:ea typeface="+mj-ea"/>
            </a:endParaRPr>
          </a:p>
          <a:p>
            <a:pPr marL="0" marR="0" lvl="0" indent="0" algn="l" defTabSz="914400" rtl="0" eaLnBrk="0" fontAlgn="base" latinLnBrk="0" hangingPunct="0">
              <a:lnSpc>
                <a:spcPts val="4200"/>
              </a:lnSpc>
              <a:spcBef>
                <a:spcPct val="0"/>
              </a:spcBef>
              <a:spcAft>
                <a:spcPct val="0"/>
              </a:spcAft>
              <a:buClrTx/>
              <a:buSzTx/>
              <a:buFontTx/>
              <a:buNone/>
              <a:tabLst/>
            </a:pPr>
            <a:r>
              <a:rPr kumimoji="0" lang="ja-JP" altLang="ja-JP" sz="3600" b="1" i="0" u="none" strike="noStrike" cap="none" normalizeH="0" baseline="0" dirty="0">
                <a:ln>
                  <a:noFill/>
                </a:ln>
                <a:effectLst/>
                <a:latin typeface="+mj-ea"/>
                <a:ea typeface="+mj-ea"/>
                <a:cs typeface="Times New Roman" panose="02020603050405020304" pitchFamily="18" charset="0"/>
              </a:rPr>
              <a:t>・フルタイム勤務になり、長女自身の心身の余裕がなくなることで、不安が増大する</a:t>
            </a:r>
            <a:endParaRPr kumimoji="0" lang="ja-JP" altLang="ja-JP" sz="3600" b="1" i="0" u="none" strike="noStrike" cap="none" normalizeH="0" baseline="0" dirty="0">
              <a:ln>
                <a:noFill/>
              </a:ln>
              <a:effectLst/>
              <a:latin typeface="+mj-ea"/>
              <a:ea typeface="+mj-ea"/>
            </a:endParaRPr>
          </a:p>
        </p:txBody>
      </p:sp>
      <p:sp>
        <p:nvSpPr>
          <p:cNvPr id="3" name="AutoShape 3"/>
          <p:cNvSpPr>
            <a:spLocks noChangeArrowheads="1"/>
          </p:cNvSpPr>
          <p:nvPr/>
        </p:nvSpPr>
        <p:spPr bwMode="auto">
          <a:xfrm>
            <a:off x="8063772" y="5613110"/>
            <a:ext cx="482137" cy="1522194"/>
          </a:xfrm>
          <a:prstGeom prst="rightArrow">
            <a:avLst>
              <a:gd name="adj1" fmla="val 50000"/>
              <a:gd name="adj2" fmla="val 25000"/>
            </a:avLst>
          </a:prstGeom>
          <a:solidFill>
            <a:srgbClr val="A8D08D"/>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endParaRPr lang="ja-JP" altLang="en-US" sz="4000">
              <a:latin typeface="+mj-ea"/>
              <a:ea typeface="+mj-ea"/>
            </a:endParaRPr>
          </a:p>
        </p:txBody>
      </p:sp>
      <p:sp>
        <p:nvSpPr>
          <p:cNvPr id="4" name="AutoShape 2"/>
          <p:cNvSpPr>
            <a:spLocks noChangeArrowheads="1"/>
          </p:cNvSpPr>
          <p:nvPr/>
        </p:nvSpPr>
        <p:spPr bwMode="auto">
          <a:xfrm>
            <a:off x="8628185" y="823090"/>
            <a:ext cx="7423922" cy="11239323"/>
          </a:xfrm>
          <a:prstGeom prst="roundRect">
            <a:avLst>
              <a:gd name="adj" fmla="val 361"/>
            </a:avLst>
          </a:prstGeom>
          <a:solidFill>
            <a:schemeClr val="bg1">
              <a:lumMod val="95000"/>
            </a:schemeClr>
          </a:solidFill>
          <a:ln w="6350">
            <a:solidFill>
              <a:srgbClr val="000000"/>
            </a:solidFill>
            <a:round/>
            <a:headEnd/>
            <a:tailEnd/>
          </a:ln>
        </p:spPr>
        <p:txBody>
          <a:bodyPr vert="horz" wrap="square" lIns="216000"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0" b="1" i="0" u="none" strike="noStrike" cap="none" normalizeH="0" baseline="0" dirty="0">
                <a:ln>
                  <a:noFill/>
                </a:ln>
                <a:solidFill>
                  <a:srgbClr val="0070C0"/>
                </a:solidFill>
                <a:effectLst/>
                <a:latin typeface="+mj-ea"/>
                <a:ea typeface="+mj-ea"/>
                <a:cs typeface="Times New Roman" panose="02020603050405020304" pitchFamily="18" charset="0"/>
              </a:rPr>
              <a:t>・一人では難しくなっており、家族の負担と心配が増えている。</a:t>
            </a:r>
            <a:endParaRPr kumimoji="0" lang="ja-JP" altLang="ja-JP" sz="4000" b="1" i="0" u="none" strike="noStrike" cap="none" normalizeH="0" baseline="0" dirty="0">
              <a:ln>
                <a:noFill/>
              </a:ln>
              <a:solidFill>
                <a:srgbClr val="0070C0"/>
              </a:solidFill>
              <a:effectLst/>
              <a:latin typeface="+mj-ea"/>
              <a:ea typeface="+mj-ea"/>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0" b="1" i="0" u="none" strike="noStrike" cap="none" normalizeH="0" baseline="0" dirty="0">
                <a:ln>
                  <a:noFill/>
                </a:ln>
                <a:solidFill>
                  <a:srgbClr val="0070C0"/>
                </a:solidFill>
                <a:effectLst/>
                <a:latin typeface="+mj-ea"/>
                <a:ea typeface="+mj-ea"/>
                <a:cs typeface="Times New Roman" panose="02020603050405020304" pitchFamily="18" charset="0"/>
              </a:rPr>
              <a:t>・認知症の段階や症状に合わせた対応を介護者がとることが難しくなっている。</a:t>
            </a:r>
            <a:endParaRPr kumimoji="0" lang="ja-JP" altLang="ja-JP" sz="4000" b="1" i="0" u="none" strike="noStrike" cap="none" normalizeH="0" baseline="0" dirty="0">
              <a:ln>
                <a:noFill/>
              </a:ln>
              <a:solidFill>
                <a:srgbClr val="0070C0"/>
              </a:solidFill>
              <a:effectLst/>
              <a:latin typeface="+mj-ea"/>
              <a:ea typeface="+mj-ea"/>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0" b="1" i="0" u="none" strike="noStrike" cap="none" normalizeH="0" baseline="0" dirty="0">
                <a:ln>
                  <a:noFill/>
                </a:ln>
                <a:solidFill>
                  <a:srgbClr val="0070C0"/>
                </a:solidFill>
                <a:effectLst/>
                <a:latin typeface="+mj-ea"/>
                <a:ea typeface="+mj-ea"/>
                <a:cs typeface="Times New Roman" panose="02020603050405020304" pitchFamily="18" charset="0"/>
              </a:rPr>
              <a:t>・単独行動の失敗等から外への関心が薄れてきている。</a:t>
            </a:r>
            <a:endParaRPr kumimoji="0" lang="en-US" altLang="ja-JP" sz="4000" b="1" i="0" u="none" strike="noStrike" cap="none" normalizeH="0" baseline="0" dirty="0">
              <a:ln>
                <a:noFill/>
              </a:ln>
              <a:solidFill>
                <a:srgbClr val="0070C0"/>
              </a:solidFill>
              <a:effectLst/>
              <a:latin typeface="+mj-ea"/>
              <a:ea typeface="+mj-ea"/>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2000" b="1" i="0" u="none" strike="noStrike" cap="none" normalizeH="0" baseline="0" dirty="0">
              <a:ln>
                <a:noFill/>
              </a:ln>
              <a:solidFill>
                <a:schemeClr val="tx1"/>
              </a:solidFill>
              <a:effectLst/>
              <a:latin typeface="+mj-ea"/>
              <a:ea typeface="+mj-ea"/>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0" b="1" i="0" u="none" strike="noStrike" cap="none" normalizeH="0" baseline="0" dirty="0">
                <a:ln>
                  <a:noFill/>
                </a:ln>
                <a:solidFill>
                  <a:srgbClr val="FF0000"/>
                </a:solidFill>
                <a:effectLst/>
                <a:latin typeface="+mj-ea"/>
                <a:ea typeface="+mj-ea"/>
                <a:cs typeface="Times New Roman" panose="02020603050405020304" pitchFamily="18" charset="0"/>
              </a:rPr>
              <a:t>・日々の認知症状への対応が抱えきれなくなっている。</a:t>
            </a:r>
            <a:endParaRPr kumimoji="0" lang="ja-JP" altLang="ja-JP" sz="4000" b="1" i="0" u="none" strike="noStrike" cap="none" normalizeH="0" baseline="0" dirty="0">
              <a:ln>
                <a:noFill/>
              </a:ln>
              <a:solidFill>
                <a:srgbClr val="FF0000"/>
              </a:solidFill>
              <a:effectLst/>
              <a:latin typeface="+mj-ea"/>
              <a:ea typeface="+mj-ea"/>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0" b="1" i="0" u="none" strike="noStrike" cap="none" normalizeH="0" baseline="0" dirty="0">
                <a:ln>
                  <a:noFill/>
                </a:ln>
                <a:solidFill>
                  <a:srgbClr val="FF0000"/>
                </a:solidFill>
                <a:effectLst/>
                <a:latin typeface="+mj-ea"/>
                <a:ea typeface="+mj-ea"/>
                <a:cs typeface="Times New Roman" panose="02020603050405020304" pitchFamily="18" charset="0"/>
              </a:rPr>
              <a:t>・家族介護力の低下がある。</a:t>
            </a:r>
            <a:endParaRPr kumimoji="0" lang="en-US" altLang="ja-JP" sz="4000" b="1" i="0" u="none" strike="noStrike" cap="none" normalizeH="0" baseline="0" dirty="0">
              <a:ln>
                <a:noFill/>
              </a:ln>
              <a:solidFill>
                <a:srgbClr val="FF0000"/>
              </a:solidFill>
              <a:effectLst/>
              <a:latin typeface="+mj-ea"/>
              <a:ea typeface="+mj-ea"/>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2000" b="1" i="0" u="none" strike="noStrike" cap="none" normalizeH="0" baseline="0" dirty="0">
              <a:ln>
                <a:noFill/>
              </a:ln>
              <a:solidFill>
                <a:srgbClr val="FF0000"/>
              </a:solidFill>
              <a:effectLst/>
              <a:latin typeface="+mj-ea"/>
              <a:ea typeface="+mj-ea"/>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0" b="1" i="0" u="none" strike="noStrike" cap="none" normalizeH="0" baseline="0" dirty="0">
                <a:ln>
                  <a:noFill/>
                </a:ln>
                <a:effectLst/>
                <a:latin typeface="+mj-ea"/>
                <a:ea typeface="+mj-ea"/>
                <a:cs typeface="Times New Roman" panose="02020603050405020304" pitchFamily="18" charset="0"/>
              </a:rPr>
              <a:t>・長女の手伝いがままならなくなることに不安がある。</a:t>
            </a:r>
            <a:endParaRPr kumimoji="0" lang="ja-JP" altLang="ja-JP" sz="4000" b="1" i="0" u="none" strike="noStrike" cap="none" normalizeH="0" baseline="0" dirty="0">
              <a:ln>
                <a:noFill/>
              </a:ln>
              <a:effectLst/>
              <a:latin typeface="+mj-ea"/>
              <a:ea typeface="+mj-ea"/>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0" b="1" i="0" u="none" strike="noStrike" cap="none" normalizeH="0" baseline="0" dirty="0">
                <a:ln>
                  <a:noFill/>
                </a:ln>
                <a:effectLst/>
                <a:latin typeface="+mj-ea"/>
                <a:ea typeface="+mj-ea"/>
                <a:cs typeface="Times New Roman" panose="02020603050405020304" pitchFamily="18" charset="0"/>
              </a:rPr>
              <a:t>・現状とこれからの将来への心配がある。</a:t>
            </a:r>
            <a:endParaRPr kumimoji="0" lang="ja-JP" altLang="ja-JP" sz="4000" b="1" i="0" u="none" strike="noStrike" cap="none" normalizeH="0" baseline="0" dirty="0">
              <a:ln>
                <a:noFill/>
              </a:ln>
              <a:effectLst/>
              <a:latin typeface="+mj-ea"/>
              <a:ea typeface="+mj-ea"/>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0" b="1" i="0" u="none" strike="noStrike" cap="none" normalizeH="0" baseline="0" dirty="0">
                <a:ln>
                  <a:noFill/>
                </a:ln>
                <a:effectLst/>
                <a:latin typeface="+mj-ea"/>
                <a:ea typeface="+mj-ea"/>
                <a:cs typeface="Times New Roman" panose="02020603050405020304" pitchFamily="18" charset="0"/>
              </a:rPr>
              <a:t>・これからの心配や不安に対して、どのように対処していけばいいのかわからない。</a:t>
            </a:r>
            <a:endParaRPr kumimoji="0" lang="ja-JP" altLang="ja-JP" sz="4000" b="1" i="0" u="none" strike="noStrike" cap="none" normalizeH="0" baseline="0" dirty="0">
              <a:ln>
                <a:noFill/>
              </a:ln>
              <a:effectLst/>
              <a:latin typeface="+mj-ea"/>
              <a:ea typeface="+mj-ea"/>
            </a:endParaRPr>
          </a:p>
        </p:txBody>
      </p:sp>
      <p:sp>
        <p:nvSpPr>
          <p:cNvPr id="6" name="Rectangle 5"/>
          <p:cNvSpPr>
            <a:spLocks noChangeArrowheads="1"/>
          </p:cNvSpPr>
          <p:nvPr/>
        </p:nvSpPr>
        <p:spPr bwMode="auto">
          <a:xfrm>
            <a:off x="1562792" y="65109"/>
            <a:ext cx="1371401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800100" algn="l" defTabSz="914400" rtl="0" eaLnBrk="0" fontAlgn="base" latinLnBrk="0" hangingPunct="0">
              <a:lnSpc>
                <a:spcPct val="100000"/>
              </a:lnSpc>
              <a:spcBef>
                <a:spcPct val="0"/>
              </a:spcBef>
              <a:spcAft>
                <a:spcPct val="0"/>
              </a:spcAft>
              <a:buClrTx/>
              <a:buSzTx/>
              <a:buFontTx/>
              <a:buNone/>
              <a:tabLst/>
            </a:pPr>
            <a:r>
              <a:rPr kumimoji="0" lang="ja-JP" altLang="ja-JP" sz="4000" b="1" i="0" u="none" strike="noStrike" cap="none" normalizeH="0" baseline="0" dirty="0">
                <a:ln>
                  <a:noFill/>
                </a:ln>
                <a:solidFill>
                  <a:schemeClr val="tx1"/>
                </a:solidFill>
                <a:effectLst/>
                <a:latin typeface="+mj-ea"/>
                <a:ea typeface="+mj-ea"/>
                <a:cs typeface="Times New Roman" panose="02020603050405020304" pitchFamily="18" charset="0"/>
              </a:rPr>
              <a:t>【　生活上の困りごと　】　　　⇒　　　　【　困りごとの要因　】</a:t>
            </a:r>
            <a:endParaRPr kumimoji="0" lang="ja-JP" altLang="ja-JP" sz="4000" b="1" i="0" u="none" strike="noStrike" cap="none" normalizeH="0" baseline="0" dirty="0">
              <a:ln>
                <a:noFill/>
              </a:ln>
              <a:solidFill>
                <a:schemeClr val="tx1"/>
              </a:solidFill>
              <a:effectLst/>
              <a:latin typeface="+mj-ea"/>
              <a:ea typeface="+mj-ea"/>
            </a:endParaRPr>
          </a:p>
        </p:txBody>
      </p:sp>
      <p:sp>
        <p:nvSpPr>
          <p:cNvPr id="7" name="Rectangle 8"/>
          <p:cNvSpPr>
            <a:spLocks noChangeArrowheads="1"/>
          </p:cNvSpPr>
          <p:nvPr/>
        </p:nvSpPr>
        <p:spPr bwMode="auto">
          <a:xfrm>
            <a:off x="1562792" y="2530574"/>
            <a:ext cx="18473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sz="4000">
              <a:latin typeface="+mj-ea"/>
              <a:ea typeface="+mj-ea"/>
            </a:endParaRPr>
          </a:p>
        </p:txBody>
      </p:sp>
      <p:sp>
        <p:nvSpPr>
          <p:cNvPr id="9" name="テキスト ボックス 8"/>
          <p:cNvSpPr txBox="1"/>
          <p:nvPr/>
        </p:nvSpPr>
        <p:spPr>
          <a:xfrm>
            <a:off x="166250" y="65109"/>
            <a:ext cx="2037687" cy="769441"/>
          </a:xfrm>
          <a:prstGeom prst="rect">
            <a:avLst/>
          </a:prstGeom>
          <a:solidFill>
            <a:srgbClr val="FFCCFF"/>
          </a:solidFill>
        </p:spPr>
        <p:txBody>
          <a:bodyPr wrap="square" rtlCol="0">
            <a:spAutoFit/>
          </a:bodyPr>
          <a:lstStyle/>
          <a:p>
            <a:r>
              <a:rPr kumimoji="1" lang="ja-JP" altLang="en-US" sz="4400" b="1" dirty="0">
                <a:solidFill>
                  <a:srgbClr val="FF0000"/>
                </a:solidFill>
                <a:effectLst>
                  <a:outerShdw blurRad="38100" dist="38100" dir="2700000" algn="tl">
                    <a:srgbClr val="000000">
                      <a:alpha val="43137"/>
                    </a:srgbClr>
                  </a:outerShdw>
                </a:effectLst>
              </a:rPr>
              <a:t>記載例</a:t>
            </a:r>
          </a:p>
        </p:txBody>
      </p:sp>
    </p:spTree>
    <p:extLst>
      <p:ext uri="{BB962C8B-B14F-4D97-AF65-F5344CB8AC3E}">
        <p14:creationId xmlns:p14="http://schemas.microsoft.com/office/powerpoint/2010/main" val="242533968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332</TotalTime>
  <Words>1892</Words>
  <Application>Microsoft Office PowerPoint</Application>
  <PresentationFormat>ユーザー設定</PresentationFormat>
  <Paragraphs>222</Paragraphs>
  <Slides>23</Slides>
  <Notes>15</Notes>
  <HiddenSlides>0</HiddenSlides>
  <MMClips>0</MMClips>
  <ScaleCrop>false</ScaleCrop>
  <HeadingPairs>
    <vt:vector size="8" baseType="variant">
      <vt:variant>
        <vt:lpstr>使用されているフォント</vt:lpstr>
      </vt:variant>
      <vt:variant>
        <vt:i4>8</vt:i4>
      </vt:variant>
      <vt:variant>
        <vt:lpstr>テーマ</vt:lpstr>
      </vt:variant>
      <vt:variant>
        <vt:i4>1</vt:i4>
      </vt:variant>
      <vt:variant>
        <vt:lpstr>埋め込まれた OLE サーバー</vt:lpstr>
      </vt:variant>
      <vt:variant>
        <vt:i4>1</vt:i4>
      </vt:variant>
      <vt:variant>
        <vt:lpstr>スライド タイトル</vt:lpstr>
      </vt:variant>
      <vt:variant>
        <vt:i4>23</vt:i4>
      </vt:variant>
    </vt:vector>
  </HeadingPairs>
  <TitlesOfParts>
    <vt:vector size="33" baseType="lpstr">
      <vt:lpstr>HGPｺﾞｼｯｸM</vt:lpstr>
      <vt:lpstr>HGSｺﾞｼｯｸM</vt:lpstr>
      <vt:lpstr>ＭＳ Ｐゴシック</vt:lpstr>
      <vt:lpstr>ＭＳ ゴシック</vt:lpstr>
      <vt:lpstr>Arial</vt:lpstr>
      <vt:lpstr>Calibri</vt:lpstr>
      <vt:lpstr>Calibri Light</vt:lpstr>
      <vt:lpstr>Century</vt:lpstr>
      <vt:lpstr>Office テーマ</vt:lpstr>
      <vt:lpstr>Document</vt:lpstr>
      <vt:lpstr>介護支援専門員研修  小規模研修３</vt:lpstr>
      <vt:lpstr>PowerPoint プレゼンテーション</vt:lpstr>
      <vt:lpstr>PowerPoint プレゼンテーション</vt:lpstr>
      <vt:lpstr>本科目のスケジュール　</vt:lpstr>
      <vt:lpstr>前回講義の振り返り</vt:lpstr>
      <vt:lpstr>事例の読み込み、全体像の把握</vt:lpstr>
      <vt:lpstr>演習①　生活上の困りごとと要因の検討　　</vt:lpstr>
      <vt:lpstr>演習①　生活上の困りごとと要因の検討　　</vt:lpstr>
      <vt:lpstr>PowerPoint プレゼンテーション</vt:lpstr>
      <vt:lpstr>PowerPoint プレゼンテーション</vt:lpstr>
      <vt:lpstr>　演習②　　望む暮らしの把握</vt:lpstr>
      <vt:lpstr>　演習②　　望む暮らしの把握</vt:lpstr>
      <vt:lpstr>演習③　認知症の人の行動の意味を探る視点</vt:lpstr>
      <vt:lpstr>演習③　認知症の人の行動の意味を探る視点</vt:lpstr>
      <vt:lpstr>　演習④　必要な支援の検討</vt:lpstr>
      <vt:lpstr>　演習④　必要な支援の検討</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研修記録シートの記入</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県社協</dc:creator>
  <cp:lastModifiedBy>知伯 平田</cp:lastModifiedBy>
  <cp:revision>56</cp:revision>
  <dcterms:created xsi:type="dcterms:W3CDTF">2017-02-14T06:13:16Z</dcterms:created>
  <dcterms:modified xsi:type="dcterms:W3CDTF">2024-01-02T13:35:16Z</dcterms:modified>
</cp:coreProperties>
</file>